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623"/>
    <a:srgbClr val="C3E6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0" autoAdjust="0"/>
    <p:restoredTop sz="72650" autoAdjust="0"/>
  </p:normalViewPr>
  <p:slideViewPr>
    <p:cSldViewPr snapToGrid="0">
      <p:cViewPr>
        <p:scale>
          <a:sx n="28" d="100"/>
          <a:sy n="28" d="100"/>
        </p:scale>
        <p:origin x="2568" y="-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04520-CFDA-BD4E-96E0-43057D7D7363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D24FC-CF3C-BC44-8E14-2E93E4B37C8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153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1D24FC-CF3C-BC44-8E14-2E93E4B37C8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819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7E37-CB7B-41D2-B4B7-9792AAEC4AAC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BE84-0E8E-41E6-B9F5-FC27A37C97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832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7E37-CB7B-41D2-B4B7-9792AAEC4AAC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BE84-0E8E-41E6-B9F5-FC27A37C97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21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7E37-CB7B-41D2-B4B7-9792AAEC4AAC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BE84-0E8E-41E6-B9F5-FC27A37C97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175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7E37-CB7B-41D2-B4B7-9792AAEC4AAC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BE84-0E8E-41E6-B9F5-FC27A37C97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29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7E37-CB7B-41D2-B4B7-9792AAEC4AAC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BE84-0E8E-41E6-B9F5-FC27A37C97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63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7E37-CB7B-41D2-B4B7-9792AAEC4AAC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BE84-0E8E-41E6-B9F5-FC27A37C97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63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7E37-CB7B-41D2-B4B7-9792AAEC4AAC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BE84-0E8E-41E6-B9F5-FC27A37C97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9908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7E37-CB7B-41D2-B4B7-9792AAEC4AAC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BE84-0E8E-41E6-B9F5-FC27A37C97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48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7E37-CB7B-41D2-B4B7-9792AAEC4AAC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BE84-0E8E-41E6-B9F5-FC27A37C97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522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7E37-CB7B-41D2-B4B7-9792AAEC4AAC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BE84-0E8E-41E6-B9F5-FC27A37C97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41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E7E37-CB7B-41D2-B4B7-9792AAEC4AAC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8BE84-0E8E-41E6-B9F5-FC27A37C97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055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E7E37-CB7B-41D2-B4B7-9792AAEC4AAC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8BE84-0E8E-41E6-B9F5-FC27A37C972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32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64A5186-76DF-6D0E-64E5-A8BEDF39CD87}"/>
              </a:ext>
            </a:extLst>
          </p:cNvPr>
          <p:cNvSpPr/>
          <p:nvPr/>
        </p:nvSpPr>
        <p:spPr>
          <a:xfrm>
            <a:off x="-195943" y="0"/>
            <a:ext cx="43216286" cy="4152900"/>
          </a:xfrm>
          <a:prstGeom prst="rect">
            <a:avLst/>
          </a:prstGeom>
          <a:solidFill>
            <a:srgbClr val="C3E6B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500" b="1" dirty="0">
                <a:solidFill>
                  <a:srgbClr val="385623"/>
                </a:solidFill>
              </a:rPr>
              <a:t>RESOLUTION</a:t>
            </a:r>
          </a:p>
          <a:p>
            <a:pPr algn="ctr"/>
            <a:r>
              <a:rPr lang="de-DE" sz="11500" b="1" dirty="0">
                <a:solidFill>
                  <a:srgbClr val="385623"/>
                </a:solidFill>
              </a:rPr>
              <a:t>Unsere Forderungen für unsere Zukunft</a:t>
            </a:r>
          </a:p>
        </p:txBody>
      </p:sp>
      <p:sp>
        <p:nvSpPr>
          <p:cNvPr id="7" name="object 70">
            <a:extLst>
              <a:ext uri="{FF2B5EF4-FFF2-40B4-BE49-F238E27FC236}">
                <a16:creationId xmlns:a16="http://schemas.microsoft.com/office/drawing/2014/main" id="{A1D13ABC-547C-0D4F-C046-58C89F50528A}"/>
              </a:ext>
            </a:extLst>
          </p:cNvPr>
          <p:cNvSpPr/>
          <p:nvPr/>
        </p:nvSpPr>
        <p:spPr bwMode="auto">
          <a:xfrm>
            <a:off x="0" y="28448304"/>
            <a:ext cx="42803763" cy="1826910"/>
          </a:xfrm>
          <a:custGeom>
            <a:avLst/>
            <a:gdLst/>
            <a:ahLst/>
            <a:cxnLst/>
            <a:rect l="l" t="t" r="r" b="b"/>
            <a:pathLst>
              <a:path w="14211935" h="812800" extrusionOk="0">
                <a:moveTo>
                  <a:pt x="14211672" y="812422"/>
                </a:moveTo>
                <a:lnTo>
                  <a:pt x="0" y="812422"/>
                </a:lnTo>
                <a:lnTo>
                  <a:pt x="0" y="0"/>
                </a:lnTo>
                <a:lnTo>
                  <a:pt x="14211672" y="0"/>
                </a:lnTo>
                <a:lnTo>
                  <a:pt x="14211672" y="812422"/>
                </a:lnTo>
                <a:close/>
              </a:path>
            </a:pathLst>
          </a:custGeom>
          <a:solidFill>
            <a:srgbClr val="C3E6BD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dirty="0"/>
          </a:p>
        </p:txBody>
      </p:sp>
      <p:pic>
        <p:nvPicPr>
          <p:cNvPr id="15" name="Grafik 14" descr="Ein Bild, das Clipart, Kunst, Entwurf, Grafiken enthält.&#10;&#10;Automatisch generierte Beschreibung">
            <a:extLst>
              <a:ext uri="{FF2B5EF4-FFF2-40B4-BE49-F238E27FC236}">
                <a16:creationId xmlns:a16="http://schemas.microsoft.com/office/drawing/2014/main" id="{4E8E56DE-26E7-CBB0-63D6-228ECFA27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5246" y="22864563"/>
            <a:ext cx="5688709" cy="7103949"/>
          </a:xfrm>
          <a:prstGeom prst="rect">
            <a:avLst/>
          </a:prstGeom>
        </p:spPr>
      </p:pic>
      <p:pic>
        <p:nvPicPr>
          <p:cNvPr id="2" name="Рисунок 81">
            <a:extLst>
              <a:ext uri="{FF2B5EF4-FFF2-40B4-BE49-F238E27FC236}">
                <a16:creationId xmlns:a16="http://schemas.microsoft.com/office/drawing/2014/main" id="{CCDA6990-80AD-9EEE-2A0A-52936414BD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59130" y="29543561"/>
            <a:ext cx="1450800" cy="512178"/>
          </a:xfrm>
          <a:prstGeom prst="rect">
            <a:avLst/>
          </a:prstGeom>
        </p:spPr>
      </p:pic>
      <p:pic>
        <p:nvPicPr>
          <p:cNvPr id="3" name="Grafik 22">
            <a:extLst>
              <a:ext uri="{FF2B5EF4-FFF2-40B4-BE49-F238E27FC236}">
                <a16:creationId xmlns:a16="http://schemas.microsoft.com/office/drawing/2014/main" id="{4D09468B-2ABC-B52D-5765-524B969E27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60000" y="28764266"/>
            <a:ext cx="1449930" cy="6014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81829F5-D9F9-F96E-51D6-E1D5E3DC4327}"/>
              </a:ext>
            </a:extLst>
          </p:cNvPr>
          <p:cNvSpPr txBox="1"/>
          <p:nvPr/>
        </p:nvSpPr>
        <p:spPr bwMode="auto">
          <a:xfrm>
            <a:off x="1878055" y="28494854"/>
            <a:ext cx="6039774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8890">
              <a:spcAft>
                <a:spcPts val="800"/>
              </a:spcAft>
              <a:defRPr/>
            </a:pPr>
            <a:r>
              <a:rPr lang="de-DE" sz="2000" spc="-35" dirty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  <a:cs typeface="Trebuchet MS"/>
              </a:rPr>
              <a:t>Impressum: </a:t>
            </a:r>
            <a:endParaRPr lang="de-DE" sz="2000" dirty="0"/>
          </a:p>
          <a:p>
            <a:pPr marR="8890">
              <a:spcAft>
                <a:spcPts val="800"/>
              </a:spcAft>
              <a:defRPr/>
            </a:pPr>
            <a:r>
              <a:rPr lang="de-DE" sz="2000" spc="-35" dirty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  <a:cs typeface="Trebuchet MS"/>
              </a:rPr>
              <a:t>Arbeitsbereich Pädagogik in der Digitalität, </a:t>
            </a:r>
            <a:br>
              <a:rPr lang="de-DE" sz="2000" spc="-35" dirty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  <a:cs typeface="Trebuchet MS"/>
              </a:rPr>
            </a:br>
            <a:r>
              <a:rPr lang="de-DE" sz="2000" spc="-35" dirty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  <a:cs typeface="Trebuchet MS"/>
              </a:rPr>
              <a:t>Arbeitsbereich Medienpädagogik</a:t>
            </a:r>
            <a:br>
              <a:rPr lang="de-DE" sz="2000" spc="-35" dirty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  <a:cs typeface="Trebuchet MS"/>
              </a:rPr>
            </a:br>
            <a:r>
              <a:rPr lang="de-DE" sz="2000" spc="-35" dirty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  <a:cs typeface="Trebuchet MS"/>
              </a:rPr>
              <a:t>am Institut für Allgemeine Pädagogik und Berufspädagogik, Technische Universität Darmstadt, 2024.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FB7841-EA76-987A-2ED2-D40E3B41C5A0}"/>
              </a:ext>
            </a:extLst>
          </p:cNvPr>
          <p:cNvSpPr txBox="1"/>
          <p:nvPr/>
        </p:nvSpPr>
        <p:spPr bwMode="auto">
          <a:xfrm>
            <a:off x="25148974" y="29513569"/>
            <a:ext cx="1032997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spc="-35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Trebuchet MS" panose="020B0603020202020204" pitchFamily="34" charset="0"/>
              </a:rPr>
              <a:t>Basierend auf Materialien von Grünberger</a:t>
            </a:r>
            <a:r>
              <a:rPr lang="de-DE" sz="2000" spc="-35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/</a:t>
            </a:r>
            <a:r>
              <a:rPr lang="de-DE" sz="2000" spc="-35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Trebuchet MS" panose="020B0603020202020204" pitchFamily="34" charset="0"/>
              </a:rPr>
              <a:t>Neuthard</a:t>
            </a:r>
            <a:r>
              <a:rPr lang="de-DE" sz="2000" spc="-35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/</a:t>
            </a:r>
            <a:r>
              <a:rPr lang="de-DE" sz="2000" spc="-35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Trebuchet MS" panose="020B0603020202020204" pitchFamily="34" charset="0"/>
              </a:rPr>
              <a:t>Stroh/Starker (TU Darmstadt, 2024) im EU-geförderten Projekt Teacher Academy Project – Teaching </a:t>
            </a:r>
            <a:r>
              <a:rPr lang="de-DE" sz="2000" spc="-35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Trebuchet MS" panose="020B0603020202020204" pitchFamily="34" charset="0"/>
              </a:rPr>
              <a:t>Sustainability</a:t>
            </a:r>
            <a:r>
              <a:rPr lang="de-DE" sz="2000" spc="-35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libri" panose="020F0502020204030204" pitchFamily="34" charset="0"/>
                <a:cs typeface="Trebuchet MS" panose="020B0603020202020204" pitchFamily="34" charset="0"/>
              </a:rPr>
              <a:t> (TAP-TS).</a:t>
            </a:r>
            <a:endParaRPr lang="de-DE" sz="2000" dirty="0">
              <a:solidFill>
                <a:schemeClr val="tx1">
                  <a:lumMod val="75000"/>
                  <a:lumOff val="2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817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62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judith_maria.hoehling@tu-darmstadt.de</dc:creator>
  <cp:lastModifiedBy>Pia Ho</cp:lastModifiedBy>
  <cp:revision>13</cp:revision>
  <dcterms:created xsi:type="dcterms:W3CDTF">2023-12-18T13:19:51Z</dcterms:created>
  <dcterms:modified xsi:type="dcterms:W3CDTF">2024-11-15T14:22:58Z</dcterms:modified>
</cp:coreProperties>
</file>