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0" autoAdjust="0"/>
    <p:restoredTop sz="91002"/>
  </p:normalViewPr>
  <p:slideViewPr>
    <p:cSldViewPr snapToGrid="0">
      <p:cViewPr>
        <p:scale>
          <a:sx n="395" d="100"/>
          <a:sy n="395" d="100"/>
        </p:scale>
        <p:origin x="-20532" y="-207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CB254-6AEC-4489-8215-FBEDD9162EB5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143000"/>
            <a:ext cx="4362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6874D-4C8C-4338-BEDF-CFB612FB7BC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6609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07766" rtl="0" eaLnBrk="1" latinLnBrk="0" hangingPunct="1">
      <a:defRPr sz="1848" kern="1200">
        <a:solidFill>
          <a:schemeClr val="tx1"/>
        </a:solidFill>
        <a:latin typeface="+mn-lt"/>
        <a:ea typeface="+mn-ea"/>
        <a:cs typeface="+mn-cs"/>
      </a:defRPr>
    </a:lvl1pPr>
    <a:lvl2pPr marL="703882" algn="l" defTabSz="1407766" rtl="0" eaLnBrk="1" latinLnBrk="0" hangingPunct="1">
      <a:defRPr sz="1848" kern="1200">
        <a:solidFill>
          <a:schemeClr val="tx1"/>
        </a:solidFill>
        <a:latin typeface="+mn-lt"/>
        <a:ea typeface="+mn-ea"/>
        <a:cs typeface="+mn-cs"/>
      </a:defRPr>
    </a:lvl2pPr>
    <a:lvl3pPr marL="1407766" algn="l" defTabSz="1407766" rtl="0" eaLnBrk="1" latinLnBrk="0" hangingPunct="1">
      <a:defRPr sz="1848" kern="1200">
        <a:solidFill>
          <a:schemeClr val="tx1"/>
        </a:solidFill>
        <a:latin typeface="+mn-lt"/>
        <a:ea typeface="+mn-ea"/>
        <a:cs typeface="+mn-cs"/>
      </a:defRPr>
    </a:lvl3pPr>
    <a:lvl4pPr marL="2111648" algn="l" defTabSz="1407766" rtl="0" eaLnBrk="1" latinLnBrk="0" hangingPunct="1">
      <a:defRPr sz="1848" kern="1200">
        <a:solidFill>
          <a:schemeClr val="tx1"/>
        </a:solidFill>
        <a:latin typeface="+mn-lt"/>
        <a:ea typeface="+mn-ea"/>
        <a:cs typeface="+mn-cs"/>
      </a:defRPr>
    </a:lvl4pPr>
    <a:lvl5pPr marL="2815531" algn="l" defTabSz="1407766" rtl="0" eaLnBrk="1" latinLnBrk="0" hangingPunct="1">
      <a:defRPr sz="1848" kern="1200">
        <a:solidFill>
          <a:schemeClr val="tx1"/>
        </a:solidFill>
        <a:latin typeface="+mn-lt"/>
        <a:ea typeface="+mn-ea"/>
        <a:cs typeface="+mn-cs"/>
      </a:defRPr>
    </a:lvl5pPr>
    <a:lvl6pPr marL="3519414" algn="l" defTabSz="1407766" rtl="0" eaLnBrk="1" latinLnBrk="0" hangingPunct="1">
      <a:defRPr sz="1848" kern="1200">
        <a:solidFill>
          <a:schemeClr val="tx1"/>
        </a:solidFill>
        <a:latin typeface="+mn-lt"/>
        <a:ea typeface="+mn-ea"/>
        <a:cs typeface="+mn-cs"/>
      </a:defRPr>
    </a:lvl6pPr>
    <a:lvl7pPr marL="4223297" algn="l" defTabSz="1407766" rtl="0" eaLnBrk="1" latinLnBrk="0" hangingPunct="1">
      <a:defRPr sz="1848" kern="1200">
        <a:solidFill>
          <a:schemeClr val="tx1"/>
        </a:solidFill>
        <a:latin typeface="+mn-lt"/>
        <a:ea typeface="+mn-ea"/>
        <a:cs typeface="+mn-cs"/>
      </a:defRPr>
    </a:lvl7pPr>
    <a:lvl8pPr marL="4927180" algn="l" defTabSz="1407766" rtl="0" eaLnBrk="1" latinLnBrk="0" hangingPunct="1">
      <a:defRPr sz="1848" kern="1200">
        <a:solidFill>
          <a:schemeClr val="tx1"/>
        </a:solidFill>
        <a:latin typeface="+mn-lt"/>
        <a:ea typeface="+mn-ea"/>
        <a:cs typeface="+mn-cs"/>
      </a:defRPr>
    </a:lvl8pPr>
    <a:lvl9pPr marL="5631063" algn="l" defTabSz="1407766" rtl="0" eaLnBrk="1" latinLnBrk="0" hangingPunct="1">
      <a:defRPr sz="184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247775" y="1143000"/>
            <a:ext cx="436245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66874D-4C8C-4338-BEDF-CFB612FB7BC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0999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ED3A-C3BF-401F-AC12-5134DC3BAFE8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F57F-6063-43BB-A102-C2A2598DA17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935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ED3A-C3BF-401F-AC12-5134DC3BAFE8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F57F-6063-43BB-A102-C2A2598DA17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472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ED3A-C3BF-401F-AC12-5134DC3BAFE8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F57F-6063-43BB-A102-C2A2598DA17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625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ED3A-C3BF-401F-AC12-5134DC3BAFE8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F57F-6063-43BB-A102-C2A2598DA17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81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82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82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ED3A-C3BF-401F-AC12-5134DC3BAFE8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F57F-6063-43BB-A102-C2A2598DA17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1680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ED3A-C3BF-401F-AC12-5134DC3BAFE8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F57F-6063-43BB-A102-C2A2598DA17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5092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ED3A-C3BF-401F-AC12-5134DC3BAFE8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F57F-6063-43BB-A102-C2A2598DA17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638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ED3A-C3BF-401F-AC12-5134DC3BAFE8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F57F-6063-43BB-A102-C2A2598DA17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774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ED3A-C3BF-401F-AC12-5134DC3BAFE8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F57F-6063-43BB-A102-C2A2598DA17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2793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ED3A-C3BF-401F-AC12-5134DC3BAFE8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F57F-6063-43BB-A102-C2A2598DA17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7773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ED3A-C3BF-401F-AC12-5134DC3BAFE8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F57F-6063-43BB-A102-C2A2598DA17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698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DCED3A-C3BF-401F-AC12-5134DC3BAFE8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29F57F-6063-43BB-A102-C2A2598DA17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452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364A5186-76DF-6D0E-64E5-A8BEDF39CD87}"/>
              </a:ext>
            </a:extLst>
          </p:cNvPr>
          <p:cNvSpPr/>
          <p:nvPr/>
        </p:nvSpPr>
        <p:spPr>
          <a:xfrm>
            <a:off x="0" y="0"/>
            <a:ext cx="15119350" cy="1562099"/>
          </a:xfrm>
          <a:prstGeom prst="rect">
            <a:avLst/>
          </a:prstGeom>
          <a:solidFill>
            <a:srgbClr val="C3E6B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748" b="1" dirty="0">
                <a:solidFill>
                  <a:srgbClr val="385623"/>
                </a:solidFill>
              </a:rPr>
              <a:t>RESOLUTION</a:t>
            </a:r>
          </a:p>
          <a:p>
            <a:pPr algn="ctr"/>
            <a:r>
              <a:rPr lang="de-DE" sz="3748" b="1" dirty="0">
                <a:solidFill>
                  <a:srgbClr val="385623"/>
                </a:solidFill>
              </a:rPr>
              <a:t>Unsere Forderungen für unsere Zukunft</a:t>
            </a:r>
          </a:p>
        </p:txBody>
      </p:sp>
      <p:sp>
        <p:nvSpPr>
          <p:cNvPr id="7" name="object 70">
            <a:extLst>
              <a:ext uri="{FF2B5EF4-FFF2-40B4-BE49-F238E27FC236}">
                <a16:creationId xmlns:a16="http://schemas.microsoft.com/office/drawing/2014/main" id="{A1D13ABC-547C-0D4F-C046-58C89F50528A}"/>
              </a:ext>
            </a:extLst>
          </p:cNvPr>
          <p:cNvSpPr/>
          <p:nvPr/>
        </p:nvSpPr>
        <p:spPr bwMode="auto">
          <a:xfrm>
            <a:off x="0" y="9806152"/>
            <a:ext cx="15119350" cy="889242"/>
          </a:xfrm>
          <a:custGeom>
            <a:avLst/>
            <a:gdLst/>
            <a:ahLst/>
            <a:cxnLst/>
            <a:rect l="l" t="t" r="r" b="b"/>
            <a:pathLst>
              <a:path w="14211935" h="812800" extrusionOk="0">
                <a:moveTo>
                  <a:pt x="14211672" y="812422"/>
                </a:moveTo>
                <a:lnTo>
                  <a:pt x="0" y="812422"/>
                </a:lnTo>
                <a:lnTo>
                  <a:pt x="0" y="0"/>
                </a:lnTo>
                <a:lnTo>
                  <a:pt x="14211672" y="0"/>
                </a:lnTo>
                <a:lnTo>
                  <a:pt x="14211672" y="812422"/>
                </a:lnTo>
                <a:close/>
              </a:path>
            </a:pathLst>
          </a:custGeom>
          <a:solidFill>
            <a:srgbClr val="C3E6BD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587" dirty="0"/>
          </a:p>
        </p:txBody>
      </p:sp>
      <p:pic>
        <p:nvPicPr>
          <p:cNvPr id="15" name="Grafik 14" descr="Ein Bild, das Clipart, Kunst, Entwurf, Grafiken enthält.&#10;&#10;Automatisch generierte Beschreibung">
            <a:extLst>
              <a:ext uri="{FF2B5EF4-FFF2-40B4-BE49-F238E27FC236}">
                <a16:creationId xmlns:a16="http://schemas.microsoft.com/office/drawing/2014/main" id="{4E8E56DE-26E7-CBB0-63D6-228ECFA27F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0104" y="8148823"/>
            <a:ext cx="1854452" cy="2315804"/>
          </a:xfrm>
          <a:prstGeom prst="rect">
            <a:avLst/>
          </a:prstGeom>
        </p:spPr>
      </p:pic>
      <p:pic>
        <p:nvPicPr>
          <p:cNvPr id="5" name="Grafik 22">
            <a:extLst>
              <a:ext uri="{FF2B5EF4-FFF2-40B4-BE49-F238E27FC236}">
                <a16:creationId xmlns:a16="http://schemas.microsoft.com/office/drawing/2014/main" id="{EC7869D2-61AA-1B8B-3B6D-D1A556F910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62687" y="9921325"/>
            <a:ext cx="702000" cy="291201"/>
          </a:xfrm>
          <a:prstGeom prst="rect">
            <a:avLst/>
          </a:prstGeom>
        </p:spPr>
      </p:pic>
      <p:pic>
        <p:nvPicPr>
          <p:cNvPr id="6" name="Рисунок 81">
            <a:extLst>
              <a:ext uri="{FF2B5EF4-FFF2-40B4-BE49-F238E27FC236}">
                <a16:creationId xmlns:a16="http://schemas.microsoft.com/office/drawing/2014/main" id="{1D552A5A-B1B9-A61D-0308-CABAE4D2D2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358183" y="10405759"/>
            <a:ext cx="703182" cy="24824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D641014-E450-543E-4CAE-A969816211F4}"/>
              </a:ext>
            </a:extLst>
          </p:cNvPr>
          <p:cNvSpPr txBox="1"/>
          <p:nvPr/>
        </p:nvSpPr>
        <p:spPr bwMode="auto">
          <a:xfrm>
            <a:off x="1170886" y="9888050"/>
            <a:ext cx="2626387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8890">
              <a:spcAft>
                <a:spcPts val="800"/>
              </a:spcAft>
              <a:defRPr/>
            </a:pPr>
            <a:r>
              <a:rPr lang="de-DE" sz="8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Impressum: </a:t>
            </a:r>
            <a:endParaRPr lang="de-DE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8890">
              <a:spcAft>
                <a:spcPts val="800"/>
              </a:spcAft>
              <a:defRPr/>
            </a:pPr>
            <a:r>
              <a:rPr lang="de-DE" sz="8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Arbeitsbereich Pädagogik in der Digitalität, </a:t>
            </a:r>
            <a:br>
              <a:rPr lang="de-DE" sz="8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</a:br>
            <a:r>
              <a:rPr lang="de-DE" sz="8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Arbeitsbereich Medienpädagogik</a:t>
            </a:r>
            <a:br>
              <a:rPr lang="de-DE" sz="8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</a:br>
            <a:r>
              <a:rPr lang="de-DE" sz="8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am Institut für Allgemeine Pädagogik und Berufspädagogik, Technische Universität Darmstadt, 2024.</a:t>
            </a:r>
            <a:endParaRPr lang="de-DE" sz="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4CD82B7-6B1F-484E-E22C-86BD77794869}"/>
              </a:ext>
            </a:extLst>
          </p:cNvPr>
          <p:cNvSpPr txBox="1"/>
          <p:nvPr/>
        </p:nvSpPr>
        <p:spPr bwMode="auto">
          <a:xfrm>
            <a:off x="9070481" y="10353259"/>
            <a:ext cx="35554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de-DE" sz="800" spc="-35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asierend auf Materialien von Grünberger/Neuthard/Stroh/Starker (TU Darmstadt, 2024) im EU-geförderten Projekt Teacher Academy Project </a:t>
            </a:r>
            <a:r>
              <a:rPr lang="de-DE" sz="800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800" spc="-35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Teaching </a:t>
            </a:r>
            <a:r>
              <a:rPr lang="de-DE" sz="800" spc="-35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Sustainability</a:t>
            </a:r>
            <a:r>
              <a:rPr lang="de-DE" sz="800" spc="-35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(TAP-TS).</a:t>
            </a:r>
            <a:endParaRPr lang="de-DE" sz="8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170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62</Words>
  <Application>Microsoft Office PowerPoint</Application>
  <PresentationFormat>Custom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judith_maria.hoehling@tu-darmstadt.de</dc:creator>
  <cp:lastModifiedBy>Pia Ho</cp:lastModifiedBy>
  <cp:revision>12</cp:revision>
  <dcterms:created xsi:type="dcterms:W3CDTF">2024-04-22T13:33:06Z</dcterms:created>
  <dcterms:modified xsi:type="dcterms:W3CDTF">2024-11-15T14:26:48Z</dcterms:modified>
</cp:coreProperties>
</file>