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handoutMasterIdLst>
    <p:handoutMasterId r:id="rId14"/>
  </p:handoutMasterIdLst>
  <p:sldIdLst>
    <p:sldId id="280" r:id="rId2"/>
    <p:sldId id="286" r:id="rId3"/>
    <p:sldId id="268" r:id="rId4"/>
    <p:sldId id="278" r:id="rId5"/>
    <p:sldId id="279" r:id="rId6"/>
    <p:sldId id="281" r:id="rId7"/>
    <p:sldId id="270" r:id="rId8"/>
    <p:sldId id="271" r:id="rId9"/>
    <p:sldId id="272" r:id="rId10"/>
    <p:sldId id="277" r:id="rId11"/>
    <p:sldId id="273" r:id="rId12"/>
  </p:sldIdLst>
  <p:sldSz cx="14211300" cy="20104100"/>
  <p:notesSz cx="6858000" cy="9144000"/>
  <p:embeddedFontLst>
    <p:embeddedFont>
      <p:font typeface="Trebuchet MS" panose="020B0603020202020204" pitchFamily="34" charset="0"/>
      <p:regular r:id="rId15"/>
      <p:bold r:id="rId16"/>
      <p:italic r:id="rId17"/>
      <p:boldItalic r:id="rId18"/>
    </p:embeddedFont>
  </p:embeddedFontLst>
  <p:defaultTextStyle>
    <a:defPPr>
      <a:defRPr lang="en-US"/>
    </a:defPPr>
    <a:lvl1pPr marL="0" algn="l" defTabSz="859902" rtl="0" eaLnBrk="1" latinLnBrk="0" hangingPunct="1">
      <a:defRPr sz="1693" kern="1200">
        <a:solidFill>
          <a:schemeClr val="tx1"/>
        </a:solidFill>
        <a:latin typeface="+mn-lt"/>
        <a:ea typeface="+mn-ea"/>
        <a:cs typeface="+mn-cs"/>
      </a:defRPr>
    </a:lvl1pPr>
    <a:lvl2pPr marL="429951" algn="l" defTabSz="859902" rtl="0" eaLnBrk="1" latinLnBrk="0" hangingPunct="1">
      <a:defRPr sz="1693" kern="1200">
        <a:solidFill>
          <a:schemeClr val="tx1"/>
        </a:solidFill>
        <a:latin typeface="+mn-lt"/>
        <a:ea typeface="+mn-ea"/>
        <a:cs typeface="+mn-cs"/>
      </a:defRPr>
    </a:lvl2pPr>
    <a:lvl3pPr marL="859902" algn="l" defTabSz="859902" rtl="0" eaLnBrk="1" latinLnBrk="0" hangingPunct="1">
      <a:defRPr sz="1693" kern="1200">
        <a:solidFill>
          <a:schemeClr val="tx1"/>
        </a:solidFill>
        <a:latin typeface="+mn-lt"/>
        <a:ea typeface="+mn-ea"/>
        <a:cs typeface="+mn-cs"/>
      </a:defRPr>
    </a:lvl3pPr>
    <a:lvl4pPr marL="1289853" algn="l" defTabSz="859902" rtl="0" eaLnBrk="1" latinLnBrk="0" hangingPunct="1">
      <a:defRPr sz="1693" kern="1200">
        <a:solidFill>
          <a:schemeClr val="tx1"/>
        </a:solidFill>
        <a:latin typeface="+mn-lt"/>
        <a:ea typeface="+mn-ea"/>
        <a:cs typeface="+mn-cs"/>
      </a:defRPr>
    </a:lvl4pPr>
    <a:lvl5pPr marL="1719804" algn="l" defTabSz="859902" rtl="0" eaLnBrk="1" latinLnBrk="0" hangingPunct="1">
      <a:defRPr sz="1693" kern="1200">
        <a:solidFill>
          <a:schemeClr val="tx1"/>
        </a:solidFill>
        <a:latin typeface="+mn-lt"/>
        <a:ea typeface="+mn-ea"/>
        <a:cs typeface="+mn-cs"/>
      </a:defRPr>
    </a:lvl5pPr>
    <a:lvl6pPr marL="2149754" algn="l" defTabSz="859902" rtl="0" eaLnBrk="1" latinLnBrk="0" hangingPunct="1">
      <a:defRPr sz="1693" kern="1200">
        <a:solidFill>
          <a:schemeClr val="tx1"/>
        </a:solidFill>
        <a:latin typeface="+mn-lt"/>
        <a:ea typeface="+mn-ea"/>
        <a:cs typeface="+mn-cs"/>
      </a:defRPr>
    </a:lvl6pPr>
    <a:lvl7pPr marL="2579705" algn="l" defTabSz="859902" rtl="0" eaLnBrk="1" latinLnBrk="0" hangingPunct="1">
      <a:defRPr sz="1693" kern="1200">
        <a:solidFill>
          <a:schemeClr val="tx1"/>
        </a:solidFill>
        <a:latin typeface="+mn-lt"/>
        <a:ea typeface="+mn-ea"/>
        <a:cs typeface="+mn-cs"/>
      </a:defRPr>
    </a:lvl7pPr>
    <a:lvl8pPr marL="3009656" algn="l" defTabSz="859902" rtl="0" eaLnBrk="1" latinLnBrk="0" hangingPunct="1">
      <a:defRPr sz="1693" kern="1200">
        <a:solidFill>
          <a:schemeClr val="tx1"/>
        </a:solidFill>
        <a:latin typeface="+mn-lt"/>
        <a:ea typeface="+mn-ea"/>
        <a:cs typeface="+mn-cs"/>
      </a:defRPr>
    </a:lvl8pPr>
    <a:lvl9pPr marL="3439607" algn="l" defTabSz="859902" rtl="0" eaLnBrk="1" latinLnBrk="0" hangingPunct="1">
      <a:defRPr sz="169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2" userDrawn="1">
          <p15:clr>
            <a:srgbClr val="A4A3A4"/>
          </p15:clr>
        </p15:guide>
        <p15:guide id="2" pos="27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1DCA44-8CF2-B5D5-AA79-4DF646EA0BE5}" name="Pia Ho" initials="PH" userId="68000ff878e6eebc" providerId="Windows Live"/>
  <p188:author id="{4B410986-FBC2-D095-6BC5-B948EABCA4FE}" name="anonym" initials="anonym" userId="anony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0AD47"/>
    <a:srgbClr val="99D490"/>
    <a:srgbClr val="09592B"/>
    <a:srgbClr val="82D3F0"/>
    <a:srgbClr val="D7EDE7"/>
    <a:srgbClr val="69C4D1"/>
    <a:srgbClr val="CA121A"/>
    <a:srgbClr val="C6D88B"/>
    <a:srgbClr val="F5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E2ACDC-BE60-42F0-B8A0-72D139117CE5}" v="3" dt="2024-12-08T18:04:52.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7" autoAdjust="0"/>
    <p:restoredTop sz="93077" autoAdjust="0"/>
  </p:normalViewPr>
  <p:slideViewPr>
    <p:cSldViewPr>
      <p:cViewPr varScale="1">
        <p:scale>
          <a:sx n="30" d="100"/>
          <a:sy n="30" d="100"/>
        </p:scale>
        <p:origin x="2148" y="36"/>
      </p:cViewPr>
      <p:guideLst>
        <p:guide orient="horz" pos="2032"/>
        <p:guide pos="2708"/>
      </p:guideLst>
    </p:cSldViewPr>
  </p:slideViewPr>
  <p:outlineViewPr>
    <p:cViewPr>
      <p:scale>
        <a:sx n="33" d="100"/>
        <a:sy n="33" d="100"/>
      </p:scale>
      <p:origin x="0" y="0"/>
    </p:cViewPr>
  </p:outlineViewPr>
  <p:notesTextViewPr>
    <p:cViewPr>
      <p:scale>
        <a:sx n="125" d="100"/>
        <a:sy n="125" d="100"/>
      </p:scale>
      <p:origin x="0" y="0"/>
    </p:cViewPr>
  </p:notesTextViewPr>
  <p:notesViewPr>
    <p:cSldViewPr>
      <p:cViewPr varScale="1">
        <p:scale>
          <a:sx n="119" d="100"/>
          <a:sy n="119" d="100"/>
        </p:scale>
        <p:origin x="506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font" Target="fonts/font1.fntdata"/><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C3280F-DD46-1005-A956-3A9459C4DF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0CFFC898-9D71-51FA-E7F9-B0DDE9E375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5D493A-5330-4F43-AA75-A645C9A97A48}" type="datetimeFigureOut">
              <a:rPr lang="de-DE" smtClean="0"/>
              <a:t>08.12.2024</a:t>
            </a:fld>
            <a:endParaRPr lang="de-DE"/>
          </a:p>
        </p:txBody>
      </p:sp>
      <p:sp>
        <p:nvSpPr>
          <p:cNvPr id="4" name="Footer Placeholder 3">
            <a:extLst>
              <a:ext uri="{FF2B5EF4-FFF2-40B4-BE49-F238E27FC236}">
                <a16:creationId xmlns:a16="http://schemas.microsoft.com/office/drawing/2014/main" id="{2B15C040-AA67-0618-BD2F-779C09E915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CE157C55-469D-480D-D775-965D78C26C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BAC29-69FD-4697-8F9F-99E6C1FFA918}" type="slidenum">
              <a:rPr lang="de-DE" smtClean="0"/>
              <a:t>‹Nr.›</a:t>
            </a:fld>
            <a:endParaRPr lang="de-DE"/>
          </a:p>
        </p:txBody>
      </p:sp>
    </p:spTree>
    <p:extLst>
      <p:ext uri="{BB962C8B-B14F-4D97-AF65-F5344CB8AC3E}">
        <p14:creationId xmlns:p14="http://schemas.microsoft.com/office/powerpoint/2010/main" val="752056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C5959-5D9A-3E4F-BF5B-8A98B68B2DE0}" type="datetimeFigureOut">
              <a:rPr lang="de-DE" smtClean="0"/>
              <a:t>08.12.2024</a:t>
            </a:fld>
            <a:endParaRPr lang="de-DE"/>
          </a:p>
        </p:txBody>
      </p:sp>
      <p:sp>
        <p:nvSpPr>
          <p:cNvPr id="4" name="Folienbildplatzhalt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BE2E-9E09-E34D-8E93-EA52CDED70DE}" type="slidenum">
              <a:rPr lang="de-DE" smtClean="0"/>
              <a:t>‹Nr.›</a:t>
            </a:fld>
            <a:endParaRPr lang="de-DE"/>
          </a:p>
        </p:txBody>
      </p:sp>
    </p:spTree>
    <p:extLst>
      <p:ext uri="{BB962C8B-B14F-4D97-AF65-F5344CB8AC3E}">
        <p14:creationId xmlns:p14="http://schemas.microsoft.com/office/powerpoint/2010/main" val="133960254"/>
      </p:ext>
    </p:extLst>
  </p:cSld>
  <p:clrMap bg1="lt1" tx1="dk1" bg2="lt2" tx2="dk2" accent1="accent1" accent2="accent2" accent3="accent3" accent4="accent4" accent5="accent5" accent6="accent6" hlink="hlink" folHlink="folHlink"/>
  <p:notesStyle>
    <a:lvl1pPr marL="0" algn="l" defTabSz="859902" rtl="0" eaLnBrk="1" latinLnBrk="0" hangingPunct="1">
      <a:defRPr sz="1128" kern="1200">
        <a:solidFill>
          <a:schemeClr val="tx1"/>
        </a:solidFill>
        <a:latin typeface="+mn-lt"/>
        <a:ea typeface="+mn-ea"/>
        <a:cs typeface="+mn-cs"/>
      </a:defRPr>
    </a:lvl1pPr>
    <a:lvl2pPr marL="429951" algn="l" defTabSz="859902" rtl="0" eaLnBrk="1" latinLnBrk="0" hangingPunct="1">
      <a:defRPr sz="1128" kern="1200">
        <a:solidFill>
          <a:schemeClr val="tx1"/>
        </a:solidFill>
        <a:latin typeface="+mn-lt"/>
        <a:ea typeface="+mn-ea"/>
        <a:cs typeface="+mn-cs"/>
      </a:defRPr>
    </a:lvl2pPr>
    <a:lvl3pPr marL="859902" algn="l" defTabSz="859902" rtl="0" eaLnBrk="1" latinLnBrk="0" hangingPunct="1">
      <a:defRPr sz="1128" kern="1200">
        <a:solidFill>
          <a:schemeClr val="tx1"/>
        </a:solidFill>
        <a:latin typeface="+mn-lt"/>
        <a:ea typeface="+mn-ea"/>
        <a:cs typeface="+mn-cs"/>
      </a:defRPr>
    </a:lvl3pPr>
    <a:lvl4pPr marL="1289853" algn="l" defTabSz="859902" rtl="0" eaLnBrk="1" latinLnBrk="0" hangingPunct="1">
      <a:defRPr sz="1128" kern="1200">
        <a:solidFill>
          <a:schemeClr val="tx1"/>
        </a:solidFill>
        <a:latin typeface="+mn-lt"/>
        <a:ea typeface="+mn-ea"/>
        <a:cs typeface="+mn-cs"/>
      </a:defRPr>
    </a:lvl4pPr>
    <a:lvl5pPr marL="1719804" algn="l" defTabSz="859902" rtl="0" eaLnBrk="1" latinLnBrk="0" hangingPunct="1">
      <a:defRPr sz="1128" kern="1200">
        <a:solidFill>
          <a:schemeClr val="tx1"/>
        </a:solidFill>
        <a:latin typeface="+mn-lt"/>
        <a:ea typeface="+mn-ea"/>
        <a:cs typeface="+mn-cs"/>
      </a:defRPr>
    </a:lvl5pPr>
    <a:lvl6pPr marL="2149754" algn="l" defTabSz="859902" rtl="0" eaLnBrk="1" latinLnBrk="0" hangingPunct="1">
      <a:defRPr sz="1128" kern="1200">
        <a:solidFill>
          <a:schemeClr val="tx1"/>
        </a:solidFill>
        <a:latin typeface="+mn-lt"/>
        <a:ea typeface="+mn-ea"/>
        <a:cs typeface="+mn-cs"/>
      </a:defRPr>
    </a:lvl6pPr>
    <a:lvl7pPr marL="2579705" algn="l" defTabSz="859902" rtl="0" eaLnBrk="1" latinLnBrk="0" hangingPunct="1">
      <a:defRPr sz="1128" kern="1200">
        <a:solidFill>
          <a:schemeClr val="tx1"/>
        </a:solidFill>
        <a:latin typeface="+mn-lt"/>
        <a:ea typeface="+mn-ea"/>
        <a:cs typeface="+mn-cs"/>
      </a:defRPr>
    </a:lvl7pPr>
    <a:lvl8pPr marL="3009656" algn="l" defTabSz="859902" rtl="0" eaLnBrk="1" latinLnBrk="0" hangingPunct="1">
      <a:defRPr sz="1128" kern="1200">
        <a:solidFill>
          <a:schemeClr val="tx1"/>
        </a:solidFill>
        <a:latin typeface="+mn-lt"/>
        <a:ea typeface="+mn-ea"/>
        <a:cs typeface="+mn-cs"/>
      </a:defRPr>
    </a:lvl8pPr>
    <a:lvl9pPr marL="3439607" algn="l" defTabSz="859902" rtl="0" eaLnBrk="1" latinLnBrk="0" hangingPunct="1">
      <a:defRPr sz="11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aticon.com/de/autoren/chattapa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AD7BE2E-9E09-E34D-8E93-EA52CDED70DE}" type="slidenum">
              <a:rPr lang="de-DE" smtClean="0"/>
              <a:t>2</a:t>
            </a:fld>
            <a:endParaRPr lang="de-DE"/>
          </a:p>
        </p:txBody>
      </p:sp>
    </p:spTree>
    <p:extLst>
      <p:ext uri="{BB962C8B-B14F-4D97-AF65-F5344CB8AC3E}">
        <p14:creationId xmlns:p14="http://schemas.microsoft.com/office/powerpoint/2010/main" val="1527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AD7BE2E-9E09-E34D-8E93-EA52CDED70DE}" type="slidenum">
              <a:rPr lang="de-DE" smtClean="0"/>
              <a:t>3</a:t>
            </a:fld>
            <a:endParaRPr lang="de-DE"/>
          </a:p>
        </p:txBody>
      </p:sp>
    </p:spTree>
    <p:extLst>
      <p:ext uri="{BB962C8B-B14F-4D97-AF65-F5344CB8AC3E}">
        <p14:creationId xmlns:p14="http://schemas.microsoft.com/office/powerpoint/2010/main" val="1428275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71770-6438-A132-EC28-4428AB22906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61FD46-1479-6A40-1A4C-1E4202AEA42C}"/>
              </a:ext>
            </a:extLst>
          </p:cNvPr>
          <p:cNvSpPr>
            <a:spLocks noGrp="1" noRot="1" noChangeAspect="1"/>
          </p:cNvSpPr>
          <p:nvPr>
            <p:ph type="sldImg"/>
          </p:nvPr>
        </p:nvSpPr>
        <p:spPr>
          <a:xfrm>
            <a:off x="2338388" y="1143000"/>
            <a:ext cx="2181225" cy="3086100"/>
          </a:xfrm>
        </p:spPr>
      </p:sp>
      <p:sp>
        <p:nvSpPr>
          <p:cNvPr id="3" name="Notizenplatzhalter 2">
            <a:extLst>
              <a:ext uri="{FF2B5EF4-FFF2-40B4-BE49-F238E27FC236}">
                <a16:creationId xmlns:a16="http://schemas.microsoft.com/office/drawing/2014/main" id="{57C8BE68-ED55-D171-2988-C5C534A5CB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indent="0">
              <a:buFontTx/>
              <a:buNone/>
            </a:pPr>
            <a:endParaRPr lang="de-DE" dirty="0"/>
          </a:p>
        </p:txBody>
      </p:sp>
      <p:sp>
        <p:nvSpPr>
          <p:cNvPr id="4" name="Foliennummernplatzhalter 3">
            <a:extLst>
              <a:ext uri="{FF2B5EF4-FFF2-40B4-BE49-F238E27FC236}">
                <a16:creationId xmlns:a16="http://schemas.microsoft.com/office/drawing/2014/main" id="{ABB55AEF-1A0A-E718-24AF-349BCF7772D1}"/>
              </a:ext>
            </a:extLst>
          </p:cNvPr>
          <p:cNvSpPr>
            <a:spLocks noGrp="1"/>
          </p:cNvSpPr>
          <p:nvPr>
            <p:ph type="sldNum" sz="quarter" idx="5"/>
          </p:nvPr>
        </p:nvSpPr>
        <p:spPr/>
        <p:txBody>
          <a:bodyPr/>
          <a:lstStyle/>
          <a:p>
            <a:fld id="{EAD7BE2E-9E09-E34D-8E93-EA52CDED70DE}" type="slidenum">
              <a:rPr lang="de-DE" smtClean="0"/>
              <a:t>4</a:t>
            </a:fld>
            <a:endParaRPr lang="de-DE"/>
          </a:p>
        </p:txBody>
      </p:sp>
    </p:spTree>
    <p:extLst>
      <p:ext uri="{BB962C8B-B14F-4D97-AF65-F5344CB8AC3E}">
        <p14:creationId xmlns:p14="http://schemas.microsoft.com/office/powerpoint/2010/main" val="1829972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04CF9-0300-4476-2B6E-0C31FB3152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E7EC7B-E368-840A-219A-DE20F7015430}"/>
              </a:ext>
            </a:extLst>
          </p:cNvPr>
          <p:cNvSpPr>
            <a:spLocks noGrp="1" noRot="1" noChangeAspect="1"/>
          </p:cNvSpPr>
          <p:nvPr>
            <p:ph type="sldImg"/>
          </p:nvPr>
        </p:nvSpPr>
        <p:spPr>
          <a:xfrm>
            <a:off x="2338388" y="1143000"/>
            <a:ext cx="2181225" cy="3086100"/>
          </a:xfrm>
        </p:spPr>
      </p:sp>
      <p:sp>
        <p:nvSpPr>
          <p:cNvPr id="3" name="Notizenplatzhalter 2">
            <a:extLst>
              <a:ext uri="{FF2B5EF4-FFF2-40B4-BE49-F238E27FC236}">
                <a16:creationId xmlns:a16="http://schemas.microsoft.com/office/drawing/2014/main" id="{7FB4B1B4-0D6D-B762-700F-A4046A000D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lumMod val="75000"/>
                    <a:lumOff val="25000"/>
                    <a:alpha val="98824"/>
                  </a:schemeClr>
                </a:solidFill>
                <a:latin typeface="Trebuchet MS" panose="020B0603020202020204" pitchFamily="34" charset="0"/>
              </a:rPr>
              <a:t>Bilder: www.submarinecablemap.com /</a:t>
            </a:r>
            <a:r>
              <a:rPr lang="de-DE" sz="1200" dirty="0" err="1">
                <a:solidFill>
                  <a:schemeClr val="tx1">
                    <a:lumMod val="75000"/>
                    <a:lumOff val="25000"/>
                    <a:alpha val="98824"/>
                  </a:schemeClr>
                </a:solidFill>
                <a:latin typeface="Trebuchet MS" panose="020B0603020202020204" pitchFamily="34" charset="0"/>
              </a:rPr>
              <a:t>Fibre</a:t>
            </a:r>
            <a:r>
              <a:rPr lang="de-DE" sz="1200" dirty="0">
                <a:solidFill>
                  <a:schemeClr val="tx1">
                    <a:lumMod val="75000"/>
                    <a:lumOff val="25000"/>
                    <a:alpha val="98824"/>
                  </a:schemeClr>
                </a:solidFill>
                <a:latin typeface="Trebuchet MS" panose="020B0603020202020204" pitchFamily="34" charset="0"/>
              </a:rPr>
              <a:t> </a:t>
            </a:r>
            <a:r>
              <a:rPr lang="de-DE" sz="1200" dirty="0" err="1">
                <a:solidFill>
                  <a:schemeClr val="tx1">
                    <a:lumMod val="75000"/>
                    <a:lumOff val="25000"/>
                    <a:alpha val="98824"/>
                  </a:schemeClr>
                </a:solidFill>
                <a:latin typeface="Trebuchet MS" panose="020B0603020202020204" pitchFamily="34" charset="0"/>
              </a:rPr>
              <a:t>optic</a:t>
            </a:r>
            <a:r>
              <a:rPr lang="de-DE" sz="1200" dirty="0">
                <a:solidFill>
                  <a:schemeClr val="tx1">
                    <a:lumMod val="75000"/>
                    <a:lumOff val="25000"/>
                    <a:alpha val="98824"/>
                  </a:schemeClr>
                </a:solidFill>
                <a:latin typeface="Trebuchet MS" panose="020B0603020202020204" pitchFamily="34" charset="0"/>
              </a:rPr>
              <a:t> </a:t>
            </a:r>
            <a:r>
              <a:rPr lang="de-DE" sz="1200" dirty="0" err="1">
                <a:solidFill>
                  <a:schemeClr val="tx1">
                    <a:lumMod val="75000"/>
                    <a:lumOff val="25000"/>
                    <a:alpha val="98824"/>
                  </a:schemeClr>
                </a:solidFill>
                <a:latin typeface="Trebuchet MS" panose="020B0603020202020204" pitchFamily="34" charset="0"/>
              </a:rPr>
              <a:t>cable</a:t>
            </a:r>
            <a:r>
              <a:rPr lang="de-DE" sz="1200" dirty="0">
                <a:solidFill>
                  <a:schemeClr val="tx1">
                    <a:lumMod val="75000"/>
                    <a:lumOff val="25000"/>
                    <a:alpha val="98824"/>
                  </a:schemeClr>
                </a:solidFill>
                <a:latin typeface="Trebuchet MS" panose="020B0603020202020204" pitchFamily="34" charset="0"/>
              </a:rPr>
              <a:t> von </a:t>
            </a:r>
            <a:r>
              <a:rPr lang="de-DE" sz="1200" u="sng" dirty="0" err="1">
                <a:solidFill>
                  <a:srgbClr val="000000">
                    <a:alpha val="98824"/>
                  </a:srgbClr>
                </a:solidFill>
                <a:latin typeface="Trebuchet MS" panose="020B0603020202020204" pitchFamily="34" charset="0"/>
                <a:hlinkClick r:id="rId3" tooltip="https://www.flaticon.com/de/autoren/chattapat"/>
              </a:rPr>
              <a:t>Chattapat</a:t>
            </a:r>
            <a:r>
              <a:rPr lang="de-DE" sz="1200" dirty="0">
                <a:solidFill>
                  <a:srgbClr val="000000">
                    <a:alpha val="98824"/>
                  </a:srgbClr>
                </a:solidFill>
                <a:latin typeface="Trebuchet MS" panose="020B0603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859902" rtl="0" eaLnBrk="1" fontAlgn="auto" latinLnBrk="0" hangingPunct="1">
              <a:lnSpc>
                <a:spcPct val="100000"/>
              </a:lnSpc>
              <a:spcBef>
                <a:spcPts val="0"/>
              </a:spcBef>
              <a:spcAft>
                <a:spcPts val="0"/>
              </a:spcAft>
              <a:buClrTx/>
              <a:buSzTx/>
              <a:buFontTx/>
              <a:buNone/>
              <a:tabLst/>
              <a:defRPr/>
            </a:pPr>
            <a:r>
              <a:rPr lang="de-DE" dirty="0"/>
              <a:t>Vielleicht als Idee: https://youtu.be/vM-ikoKUDBQ?feature=shared</a:t>
            </a:r>
          </a:p>
          <a:p>
            <a:pPr marL="0" marR="0" lvl="0" indent="0" algn="l" defTabSz="859902" rtl="0" eaLnBrk="1" fontAlgn="auto" latinLnBrk="0" hangingPunct="1">
              <a:lnSpc>
                <a:spcPct val="100000"/>
              </a:lnSpc>
              <a:spcBef>
                <a:spcPts val="0"/>
              </a:spcBef>
              <a:spcAft>
                <a:spcPts val="0"/>
              </a:spcAft>
              <a:buClrTx/>
              <a:buSzTx/>
              <a:buFontTx/>
              <a:buNone/>
              <a:tabLst/>
              <a:defRPr/>
            </a:pPr>
            <a:r>
              <a:rPr lang="de-DE" dirty="0"/>
              <a:t>Für </a:t>
            </a:r>
            <a:r>
              <a:rPr lang="de-DE" dirty="0" err="1"/>
              <a:t>Lehrer:innen</a:t>
            </a:r>
            <a:r>
              <a:rPr lang="de-DE" dirty="0"/>
              <a:t> evtl. auch für die Klassen interessant, aber nur manche Ausschnitte: https://youtu.be/cyROBOQ6Ybg?feature=shared</a:t>
            </a:r>
            <a:r>
              <a:rPr lang="de-DE" b="1" dirty="0"/>
              <a:t> </a:t>
            </a:r>
            <a:endParaRPr lang="de-DE" dirty="0"/>
          </a:p>
          <a:p>
            <a:pPr marL="0" indent="0">
              <a:buFontTx/>
              <a:buNone/>
            </a:pPr>
            <a:endParaRPr lang="de-DE" dirty="0"/>
          </a:p>
        </p:txBody>
      </p:sp>
      <p:sp>
        <p:nvSpPr>
          <p:cNvPr id="4" name="Foliennummernplatzhalter 3">
            <a:extLst>
              <a:ext uri="{FF2B5EF4-FFF2-40B4-BE49-F238E27FC236}">
                <a16:creationId xmlns:a16="http://schemas.microsoft.com/office/drawing/2014/main" id="{5ADB9194-DCDD-3175-C58D-87C6BE37338D}"/>
              </a:ext>
            </a:extLst>
          </p:cNvPr>
          <p:cNvSpPr>
            <a:spLocks noGrp="1"/>
          </p:cNvSpPr>
          <p:nvPr>
            <p:ph type="sldNum" sz="quarter" idx="5"/>
          </p:nvPr>
        </p:nvSpPr>
        <p:spPr/>
        <p:txBody>
          <a:bodyPr/>
          <a:lstStyle/>
          <a:p>
            <a:fld id="{EAD7BE2E-9E09-E34D-8E93-EA52CDED70DE}" type="slidenum">
              <a:rPr lang="de-DE" smtClean="0"/>
              <a:t>5</a:t>
            </a:fld>
            <a:endParaRPr lang="de-DE"/>
          </a:p>
        </p:txBody>
      </p:sp>
    </p:spTree>
    <p:extLst>
      <p:ext uri="{BB962C8B-B14F-4D97-AF65-F5344CB8AC3E}">
        <p14:creationId xmlns:p14="http://schemas.microsoft.com/office/powerpoint/2010/main" val="2678081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E4299-D640-352F-D41C-65DABF58AD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A962519-E8E5-3109-9BA7-4A02ED9102E5}"/>
              </a:ext>
            </a:extLst>
          </p:cNvPr>
          <p:cNvSpPr>
            <a:spLocks noGrp="1" noRot="1" noChangeAspect="1"/>
          </p:cNvSpPr>
          <p:nvPr>
            <p:ph type="sldImg"/>
          </p:nvPr>
        </p:nvSpPr>
        <p:spPr>
          <a:xfrm>
            <a:off x="2338388" y="1143000"/>
            <a:ext cx="2181225" cy="3086100"/>
          </a:xfrm>
        </p:spPr>
      </p:sp>
      <p:sp>
        <p:nvSpPr>
          <p:cNvPr id="3" name="Notizenplatzhalter 2">
            <a:extLst>
              <a:ext uri="{FF2B5EF4-FFF2-40B4-BE49-F238E27FC236}">
                <a16:creationId xmlns:a16="http://schemas.microsoft.com/office/drawing/2014/main" id="{EE37C569-28F3-FE7C-2B90-88E56355F9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859902" rtl="0" eaLnBrk="1" fontAlgn="auto" latinLnBrk="0" hangingPunct="1">
              <a:lnSpc>
                <a:spcPct val="100000"/>
              </a:lnSpc>
              <a:spcBef>
                <a:spcPts val="0"/>
              </a:spcBef>
              <a:spcAft>
                <a:spcPts val="0"/>
              </a:spcAft>
              <a:buClrTx/>
              <a:buSzTx/>
              <a:buFontTx/>
              <a:buNone/>
              <a:tabLst/>
              <a:defRPr/>
            </a:pPr>
            <a:r>
              <a:rPr lang="de-DE" dirty="0"/>
              <a:t>Vielleicht als Idee: https://youtu.be/vM-ikoKUDBQ?feature=shared</a:t>
            </a:r>
          </a:p>
          <a:p>
            <a:pPr marL="0" marR="0" lvl="0" indent="0" algn="l" defTabSz="859902" rtl="0" eaLnBrk="1" fontAlgn="auto" latinLnBrk="0" hangingPunct="1">
              <a:lnSpc>
                <a:spcPct val="100000"/>
              </a:lnSpc>
              <a:spcBef>
                <a:spcPts val="0"/>
              </a:spcBef>
              <a:spcAft>
                <a:spcPts val="0"/>
              </a:spcAft>
              <a:buClrTx/>
              <a:buSzTx/>
              <a:buFontTx/>
              <a:buNone/>
              <a:tabLst/>
              <a:defRPr/>
            </a:pPr>
            <a:r>
              <a:rPr lang="de-DE" dirty="0"/>
              <a:t>Für </a:t>
            </a:r>
            <a:r>
              <a:rPr lang="de-DE" dirty="0" err="1"/>
              <a:t>Lehrer:innen</a:t>
            </a:r>
            <a:r>
              <a:rPr lang="de-DE" dirty="0"/>
              <a:t> evtl. auch für die Klassen interessant, aber nur manche Ausschnitte: https://youtu.be/cyROBOQ6Ybg?feature=shared</a:t>
            </a:r>
            <a:r>
              <a:rPr lang="de-DE" b="1" dirty="0"/>
              <a:t> </a:t>
            </a:r>
            <a:endParaRPr lang="de-DE" dirty="0"/>
          </a:p>
          <a:p>
            <a:pPr marL="0" indent="0">
              <a:buFontTx/>
              <a:buNone/>
            </a:pPr>
            <a:endParaRPr lang="de-DE" dirty="0"/>
          </a:p>
        </p:txBody>
      </p:sp>
      <p:sp>
        <p:nvSpPr>
          <p:cNvPr id="4" name="Foliennummernplatzhalter 3">
            <a:extLst>
              <a:ext uri="{FF2B5EF4-FFF2-40B4-BE49-F238E27FC236}">
                <a16:creationId xmlns:a16="http://schemas.microsoft.com/office/drawing/2014/main" id="{05EB038B-32AB-E273-8A93-D0D5C1177F74}"/>
              </a:ext>
            </a:extLst>
          </p:cNvPr>
          <p:cNvSpPr>
            <a:spLocks noGrp="1"/>
          </p:cNvSpPr>
          <p:nvPr>
            <p:ph type="sldNum" sz="quarter" idx="5"/>
          </p:nvPr>
        </p:nvSpPr>
        <p:spPr/>
        <p:txBody>
          <a:bodyPr/>
          <a:lstStyle/>
          <a:p>
            <a:fld id="{EAD7BE2E-9E09-E34D-8E93-EA52CDED70DE}" type="slidenum">
              <a:rPr lang="de-DE" smtClean="0"/>
              <a:t>6</a:t>
            </a:fld>
            <a:endParaRPr lang="de-DE"/>
          </a:p>
        </p:txBody>
      </p:sp>
    </p:spTree>
    <p:extLst>
      <p:ext uri="{BB962C8B-B14F-4D97-AF65-F5344CB8AC3E}">
        <p14:creationId xmlns:p14="http://schemas.microsoft.com/office/powerpoint/2010/main" val="575550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38388" y="1143000"/>
            <a:ext cx="2181225"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AD7BE2E-9E09-E34D-8E93-EA52CDED70DE}" type="slidenum">
              <a:rPr lang="de-DE" smtClean="0"/>
              <a:t>7</a:t>
            </a:fld>
            <a:endParaRPr lang="de-DE"/>
          </a:p>
        </p:txBody>
      </p:sp>
    </p:spTree>
    <p:extLst>
      <p:ext uri="{BB962C8B-B14F-4D97-AF65-F5344CB8AC3E}">
        <p14:creationId xmlns:p14="http://schemas.microsoft.com/office/powerpoint/2010/main" val="310550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38388" y="1143000"/>
            <a:ext cx="2181225"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AD7BE2E-9E09-E34D-8E93-EA52CDED70DE}" type="slidenum">
              <a:rPr lang="de-DE" smtClean="0"/>
              <a:t>8</a:t>
            </a:fld>
            <a:endParaRPr lang="de-DE"/>
          </a:p>
        </p:txBody>
      </p:sp>
    </p:spTree>
    <p:extLst>
      <p:ext uri="{BB962C8B-B14F-4D97-AF65-F5344CB8AC3E}">
        <p14:creationId xmlns:p14="http://schemas.microsoft.com/office/powerpoint/2010/main" val="3233075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EAD7BE2E-9E09-E34D-8E93-EA52CDED70DE}" type="slidenum">
              <a:rPr lang="de-DE" smtClean="0"/>
              <a:t>9</a:t>
            </a:fld>
            <a:endParaRPr lang="de-DE"/>
          </a:p>
        </p:txBody>
      </p:sp>
    </p:spTree>
    <p:extLst>
      <p:ext uri="{BB962C8B-B14F-4D97-AF65-F5344CB8AC3E}">
        <p14:creationId xmlns:p14="http://schemas.microsoft.com/office/powerpoint/2010/main" val="400388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4884" y="2003843"/>
            <a:ext cx="7308669" cy="1382679"/>
          </a:xfrm>
        </p:spPr>
        <p:txBody>
          <a:bodyPr/>
          <a:lstStyle/>
          <a:p>
            <a:r>
              <a:rPr lang="en-US"/>
              <a:t>Click to edit Master title style</a:t>
            </a:r>
          </a:p>
        </p:txBody>
      </p:sp>
      <p:sp>
        <p:nvSpPr>
          <p:cNvPr id="3" name="Subtitle 2"/>
          <p:cNvSpPr>
            <a:spLocks noGrp="1"/>
          </p:cNvSpPr>
          <p:nvPr>
            <p:ph type="subTitle" idx="1"/>
          </p:nvPr>
        </p:nvSpPr>
        <p:spPr>
          <a:xfrm>
            <a:off x="1289766" y="3655293"/>
            <a:ext cx="6018904" cy="1648465"/>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9" indent="0" algn="ctr">
              <a:buNone/>
              <a:defRPr>
                <a:solidFill>
                  <a:schemeClr val="tx1">
                    <a:tint val="75000"/>
                  </a:schemeClr>
                </a:solidFill>
              </a:defRPr>
            </a:lvl5pPr>
            <a:lvl6pPr marL="2285911" indent="0" algn="ctr">
              <a:buNone/>
              <a:defRPr>
                <a:solidFill>
                  <a:schemeClr val="tx1">
                    <a:tint val="75000"/>
                  </a:schemeClr>
                </a:solidFill>
              </a:defRPr>
            </a:lvl6pPr>
            <a:lvl7pPr marL="2743093" indent="0" algn="ctr">
              <a:buNone/>
              <a:defRPr>
                <a:solidFill>
                  <a:schemeClr val="tx1">
                    <a:tint val="75000"/>
                  </a:schemeClr>
                </a:solidFill>
              </a:defRPr>
            </a:lvl7pPr>
            <a:lvl8pPr marL="3200275" indent="0" algn="ctr">
              <a:buNone/>
              <a:defRPr>
                <a:solidFill>
                  <a:schemeClr val="tx1">
                    <a:tint val="75000"/>
                  </a:schemeClr>
                </a:solidFill>
              </a:defRPr>
            </a:lvl8pPr>
            <a:lvl9pPr marL="36574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33864" y="258323"/>
            <a:ext cx="1934648" cy="550384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9925" y="258323"/>
            <a:ext cx="5660635" cy="5503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9220" y="4145054"/>
            <a:ext cx="7308669" cy="1281144"/>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679220" y="2734006"/>
            <a:ext cx="7308669" cy="1411049"/>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3" indent="0">
              <a:buNone/>
              <a:defRPr sz="1599">
                <a:solidFill>
                  <a:schemeClr val="tx1">
                    <a:tint val="75000"/>
                  </a:schemeClr>
                </a:solidFill>
              </a:defRPr>
            </a:lvl3pPr>
            <a:lvl4pPr marL="1371546" indent="0">
              <a:buNone/>
              <a:defRPr sz="1399">
                <a:solidFill>
                  <a:schemeClr val="tx1">
                    <a:tint val="75000"/>
                  </a:schemeClr>
                </a:solidFill>
              </a:defRPr>
            </a:lvl4pPr>
            <a:lvl5pPr marL="1828729" indent="0">
              <a:buNone/>
              <a:defRPr sz="1399">
                <a:solidFill>
                  <a:schemeClr val="tx1">
                    <a:tint val="75000"/>
                  </a:schemeClr>
                </a:solidFill>
              </a:defRPr>
            </a:lvl5pPr>
            <a:lvl6pPr marL="2285911" indent="0">
              <a:buNone/>
              <a:defRPr sz="1399">
                <a:solidFill>
                  <a:schemeClr val="tx1">
                    <a:tint val="75000"/>
                  </a:schemeClr>
                </a:solidFill>
              </a:defRPr>
            </a:lvl6pPr>
            <a:lvl7pPr marL="2743093" indent="0">
              <a:buNone/>
              <a:defRPr sz="1399">
                <a:solidFill>
                  <a:schemeClr val="tx1">
                    <a:tint val="75000"/>
                  </a:schemeClr>
                </a:solidFill>
              </a:defRPr>
            </a:lvl7pPr>
            <a:lvl8pPr marL="3200275" indent="0">
              <a:buNone/>
              <a:defRPr sz="1399">
                <a:solidFill>
                  <a:schemeClr val="tx1">
                    <a:tint val="75000"/>
                  </a:schemeClr>
                </a:solidFill>
              </a:defRPr>
            </a:lvl8pPr>
            <a:lvl9pPr marL="3657457"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9921" y="1505123"/>
            <a:ext cx="3797642" cy="425704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0870" y="1505123"/>
            <a:ext cx="3797642" cy="425704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9924" y="1443901"/>
            <a:ext cx="3799135" cy="601749"/>
          </a:xfrm>
        </p:spPr>
        <p:txBody>
          <a:bodyPr anchor="b"/>
          <a:lstStyle>
            <a:lvl1pPr marL="0" indent="0">
              <a:buNone/>
              <a:defRPr sz="2400" b="1"/>
            </a:lvl1pPr>
            <a:lvl2pPr marL="457182" indent="0">
              <a:buNone/>
              <a:defRPr sz="2000" b="1"/>
            </a:lvl2pPr>
            <a:lvl3pPr marL="914363" indent="0">
              <a:buNone/>
              <a:defRPr sz="1800" b="1"/>
            </a:lvl3pPr>
            <a:lvl4pPr marL="1371546" indent="0">
              <a:buNone/>
              <a:defRPr sz="1599" b="1"/>
            </a:lvl4pPr>
            <a:lvl5pPr marL="1828729" indent="0">
              <a:buNone/>
              <a:defRPr sz="1599" b="1"/>
            </a:lvl5pPr>
            <a:lvl6pPr marL="2285911" indent="0">
              <a:buNone/>
              <a:defRPr sz="1599" b="1"/>
            </a:lvl6pPr>
            <a:lvl7pPr marL="2743093" indent="0">
              <a:buNone/>
              <a:defRPr sz="1599" b="1"/>
            </a:lvl7pPr>
            <a:lvl8pPr marL="3200275" indent="0">
              <a:buNone/>
              <a:defRPr sz="1599" b="1"/>
            </a:lvl8pPr>
            <a:lvl9pPr marL="3657457" indent="0">
              <a:buNone/>
              <a:defRPr sz="1599" b="1"/>
            </a:lvl9pPr>
          </a:lstStyle>
          <a:p>
            <a:pPr lvl="0"/>
            <a:r>
              <a:rPr lang="en-US"/>
              <a:t>Click to edit Master text styles</a:t>
            </a:r>
          </a:p>
        </p:txBody>
      </p:sp>
      <p:sp>
        <p:nvSpPr>
          <p:cNvPr id="4" name="Content Placeholder 3"/>
          <p:cNvSpPr>
            <a:spLocks noGrp="1"/>
          </p:cNvSpPr>
          <p:nvPr>
            <p:ph sz="half" idx="2"/>
          </p:nvPr>
        </p:nvSpPr>
        <p:spPr>
          <a:xfrm>
            <a:off x="429924" y="2045650"/>
            <a:ext cx="3799135" cy="3716512"/>
          </a:xfrm>
        </p:spPr>
        <p:txBody>
          <a:bodyPr/>
          <a:lstStyle>
            <a:lvl1pPr>
              <a:defRPr sz="2400"/>
            </a:lvl1pPr>
            <a:lvl2pPr>
              <a:defRPr sz="2000"/>
            </a:lvl2pPr>
            <a:lvl3pPr>
              <a:defRPr sz="1800"/>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67888" y="1443901"/>
            <a:ext cx="3800627" cy="601749"/>
          </a:xfrm>
        </p:spPr>
        <p:txBody>
          <a:bodyPr anchor="b"/>
          <a:lstStyle>
            <a:lvl1pPr marL="0" indent="0">
              <a:buNone/>
              <a:defRPr sz="2400" b="1"/>
            </a:lvl1pPr>
            <a:lvl2pPr marL="457182" indent="0">
              <a:buNone/>
              <a:defRPr sz="2000" b="1"/>
            </a:lvl2pPr>
            <a:lvl3pPr marL="914363" indent="0">
              <a:buNone/>
              <a:defRPr sz="1800" b="1"/>
            </a:lvl3pPr>
            <a:lvl4pPr marL="1371546" indent="0">
              <a:buNone/>
              <a:defRPr sz="1599" b="1"/>
            </a:lvl4pPr>
            <a:lvl5pPr marL="1828729" indent="0">
              <a:buNone/>
              <a:defRPr sz="1599" b="1"/>
            </a:lvl5pPr>
            <a:lvl6pPr marL="2285911" indent="0">
              <a:buNone/>
              <a:defRPr sz="1599" b="1"/>
            </a:lvl6pPr>
            <a:lvl7pPr marL="2743093" indent="0">
              <a:buNone/>
              <a:defRPr sz="1599" b="1"/>
            </a:lvl7pPr>
            <a:lvl8pPr marL="3200275" indent="0">
              <a:buNone/>
              <a:defRPr sz="1599" b="1"/>
            </a:lvl8pPr>
            <a:lvl9pPr marL="3657457" indent="0">
              <a:buNone/>
              <a:defRPr sz="1599" b="1"/>
            </a:lvl9pPr>
          </a:lstStyle>
          <a:p>
            <a:pPr lvl="0"/>
            <a:r>
              <a:rPr lang="en-US"/>
              <a:t>Click to edit Master text styles</a:t>
            </a:r>
          </a:p>
        </p:txBody>
      </p:sp>
      <p:sp>
        <p:nvSpPr>
          <p:cNvPr id="6" name="Content Placeholder 5"/>
          <p:cNvSpPr>
            <a:spLocks noGrp="1"/>
          </p:cNvSpPr>
          <p:nvPr>
            <p:ph sz="quarter" idx="4"/>
          </p:nvPr>
        </p:nvSpPr>
        <p:spPr>
          <a:xfrm>
            <a:off x="4367888" y="2045650"/>
            <a:ext cx="3800627" cy="3716512"/>
          </a:xfrm>
        </p:spPr>
        <p:txBody>
          <a:bodyPr/>
          <a:lstStyle>
            <a:lvl1pPr>
              <a:defRPr sz="2400"/>
            </a:lvl1pPr>
            <a:lvl2pPr>
              <a:defRPr sz="2000"/>
            </a:lvl2pPr>
            <a:lvl3pPr>
              <a:defRPr sz="1800"/>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9924" y="256826"/>
            <a:ext cx="2828825" cy="109300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361752" y="256830"/>
            <a:ext cx="4806763" cy="5505334"/>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9924" y="1349832"/>
            <a:ext cx="2828825" cy="4412331"/>
          </a:xfrm>
        </p:spPr>
        <p:txBody>
          <a:bodyPr/>
          <a:lstStyle>
            <a:lvl1pPr marL="0" indent="0">
              <a:buNone/>
              <a:defRPr sz="1399"/>
            </a:lvl1pPr>
            <a:lvl2pPr marL="457182" indent="0">
              <a:buNone/>
              <a:defRPr sz="1200"/>
            </a:lvl2pPr>
            <a:lvl3pPr marL="914363" indent="0">
              <a:buNone/>
              <a:defRPr sz="1000"/>
            </a:lvl3pPr>
            <a:lvl4pPr marL="1371546" indent="0">
              <a:buNone/>
              <a:defRPr sz="900"/>
            </a:lvl4pPr>
            <a:lvl5pPr marL="1828729" indent="0">
              <a:buNone/>
              <a:defRPr sz="900"/>
            </a:lvl5pPr>
            <a:lvl6pPr marL="2285911" indent="0">
              <a:buNone/>
              <a:defRPr sz="900"/>
            </a:lvl6pPr>
            <a:lvl7pPr marL="2743093" indent="0">
              <a:buNone/>
              <a:defRPr sz="900"/>
            </a:lvl7pPr>
            <a:lvl8pPr marL="3200275" indent="0">
              <a:buNone/>
              <a:defRPr sz="900"/>
            </a:lvl8pPr>
            <a:lvl9pPr marL="365745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5353" y="4515359"/>
            <a:ext cx="5159060" cy="53306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685353" y="576365"/>
            <a:ext cx="5159060" cy="3870308"/>
          </a:xfrm>
        </p:spPr>
        <p:txBody>
          <a:bodyPr/>
          <a:lstStyle>
            <a:lvl1pPr marL="0" indent="0">
              <a:buNone/>
              <a:defRPr sz="3200"/>
            </a:lvl1pPr>
            <a:lvl2pPr marL="457182" indent="0">
              <a:buNone/>
              <a:defRPr sz="2801"/>
            </a:lvl2pPr>
            <a:lvl3pPr marL="914363" indent="0">
              <a:buNone/>
              <a:defRPr sz="2400"/>
            </a:lvl3pPr>
            <a:lvl4pPr marL="1371546" indent="0">
              <a:buNone/>
              <a:defRPr sz="2000"/>
            </a:lvl4pPr>
            <a:lvl5pPr marL="1828729" indent="0">
              <a:buNone/>
              <a:defRPr sz="2000"/>
            </a:lvl5pPr>
            <a:lvl6pPr marL="2285911" indent="0">
              <a:buNone/>
              <a:defRPr sz="2000"/>
            </a:lvl6pPr>
            <a:lvl7pPr marL="2743093" indent="0">
              <a:buNone/>
              <a:defRPr sz="2000"/>
            </a:lvl7pPr>
            <a:lvl8pPr marL="3200275" indent="0">
              <a:buNone/>
              <a:defRPr sz="2000"/>
            </a:lvl8pPr>
            <a:lvl9pPr marL="3657457" indent="0">
              <a:buNone/>
              <a:defRPr sz="2000"/>
            </a:lvl9pPr>
          </a:lstStyle>
          <a:p>
            <a:endParaRPr lang="en-US"/>
          </a:p>
        </p:txBody>
      </p:sp>
      <p:sp>
        <p:nvSpPr>
          <p:cNvPr id="4" name="Text Placeholder 3"/>
          <p:cNvSpPr>
            <a:spLocks noGrp="1"/>
          </p:cNvSpPr>
          <p:nvPr>
            <p:ph type="body" sz="half" idx="2"/>
          </p:nvPr>
        </p:nvSpPr>
        <p:spPr>
          <a:xfrm>
            <a:off x="1685353" y="5048423"/>
            <a:ext cx="5159060" cy="757039"/>
          </a:xfrm>
        </p:spPr>
        <p:txBody>
          <a:bodyPr/>
          <a:lstStyle>
            <a:lvl1pPr marL="0" indent="0">
              <a:buNone/>
              <a:defRPr sz="1399"/>
            </a:lvl1pPr>
            <a:lvl2pPr marL="457182" indent="0">
              <a:buNone/>
              <a:defRPr sz="1200"/>
            </a:lvl2pPr>
            <a:lvl3pPr marL="914363" indent="0">
              <a:buNone/>
              <a:defRPr sz="1000"/>
            </a:lvl3pPr>
            <a:lvl4pPr marL="1371546" indent="0">
              <a:buNone/>
              <a:defRPr sz="900"/>
            </a:lvl4pPr>
            <a:lvl5pPr marL="1828729" indent="0">
              <a:buNone/>
              <a:defRPr sz="900"/>
            </a:lvl5pPr>
            <a:lvl6pPr marL="2285911" indent="0">
              <a:buNone/>
              <a:defRPr sz="900"/>
            </a:lvl6pPr>
            <a:lvl7pPr marL="2743093" indent="0">
              <a:buNone/>
              <a:defRPr sz="900"/>
            </a:lvl7pPr>
            <a:lvl8pPr marL="3200275" indent="0">
              <a:buNone/>
              <a:defRPr sz="900"/>
            </a:lvl8pPr>
            <a:lvl9pPr marL="365745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D4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922" y="258319"/>
            <a:ext cx="7738590" cy="107508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9922" y="1505123"/>
            <a:ext cx="7738590" cy="42570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9925" y="5978674"/>
            <a:ext cx="2006301" cy="343430"/>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12/8/2024</a:t>
            </a:fld>
            <a:endParaRPr lang="en-US"/>
          </a:p>
        </p:txBody>
      </p:sp>
      <p:sp>
        <p:nvSpPr>
          <p:cNvPr id="5" name="Footer Placeholder 4"/>
          <p:cNvSpPr>
            <a:spLocks noGrp="1"/>
          </p:cNvSpPr>
          <p:nvPr>
            <p:ph type="ftr" sz="quarter" idx="3"/>
          </p:nvPr>
        </p:nvSpPr>
        <p:spPr>
          <a:xfrm>
            <a:off x="2937800" y="5978674"/>
            <a:ext cx="2722837" cy="34343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62214" y="5978674"/>
            <a:ext cx="2006301" cy="34343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63" rtl="0" eaLnBrk="1" latinLnBrk="0" hangingPunct="1">
        <a:spcBef>
          <a:spcPct val="0"/>
        </a:spcBef>
        <a:buNone/>
        <a:defRPr sz="4399" kern="1200">
          <a:solidFill>
            <a:schemeClr val="tx1"/>
          </a:solidFill>
          <a:latin typeface="+mj-lt"/>
          <a:ea typeface="+mj-ea"/>
          <a:cs typeface="+mj-cs"/>
        </a:defRPr>
      </a:lvl1pPr>
    </p:titleStyle>
    <p:bodyStyle>
      <a:lvl1pPr marL="342887" indent="-342887" algn="l" defTabSz="9143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1" indent="-285740" algn="l" defTabSz="914363"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2955" indent="-228592" algn="l" defTabSz="9143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7"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9"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2"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5"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6"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9" indent="-228592"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6" algn="l" defTabSz="914363" rtl="0" eaLnBrk="1" latinLnBrk="0" hangingPunct="1">
        <a:defRPr sz="1800" kern="1200">
          <a:solidFill>
            <a:schemeClr val="tx1"/>
          </a:solidFill>
          <a:latin typeface="+mn-lt"/>
          <a:ea typeface="+mn-ea"/>
          <a:cs typeface="+mn-cs"/>
        </a:defRPr>
      </a:lvl4pPr>
      <a:lvl5pPr marL="1828729" algn="l" defTabSz="914363" rtl="0" eaLnBrk="1" latinLnBrk="0" hangingPunct="1">
        <a:defRPr sz="1800" kern="1200">
          <a:solidFill>
            <a:schemeClr val="tx1"/>
          </a:solidFill>
          <a:latin typeface="+mn-lt"/>
          <a:ea typeface="+mn-ea"/>
          <a:cs typeface="+mn-cs"/>
        </a:defRPr>
      </a:lvl5pPr>
      <a:lvl6pPr marL="2285911" algn="l" defTabSz="914363" rtl="0" eaLnBrk="1" latinLnBrk="0" hangingPunct="1">
        <a:defRPr sz="1800" kern="1200">
          <a:solidFill>
            <a:schemeClr val="tx1"/>
          </a:solidFill>
          <a:latin typeface="+mn-lt"/>
          <a:ea typeface="+mn-ea"/>
          <a:cs typeface="+mn-cs"/>
        </a:defRPr>
      </a:lvl6pPr>
      <a:lvl7pPr marL="2743093" algn="l" defTabSz="914363" rtl="0" eaLnBrk="1" latinLnBrk="0" hangingPunct="1">
        <a:defRPr sz="1800" kern="1200">
          <a:solidFill>
            <a:schemeClr val="tx1"/>
          </a:solidFill>
          <a:latin typeface="+mn-lt"/>
          <a:ea typeface="+mn-ea"/>
          <a:cs typeface="+mn-cs"/>
        </a:defRPr>
      </a:lvl7pPr>
      <a:lvl8pPr marL="3200275" algn="l" defTabSz="914363" rtl="0" eaLnBrk="1" latinLnBrk="0" hangingPunct="1">
        <a:defRPr sz="1800" kern="1200">
          <a:solidFill>
            <a:schemeClr val="tx1"/>
          </a:solidFill>
          <a:latin typeface="+mn-lt"/>
          <a:ea typeface="+mn-ea"/>
          <a:cs typeface="+mn-cs"/>
        </a:defRPr>
      </a:lvl8pPr>
      <a:lvl9pPr marL="3657457"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61.png"/><Relationship Id="rId7" Type="http://schemas.openxmlformats.org/officeDocument/2006/relationships/image" Target="../media/image6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jpeg"/><Relationship Id="rId5" Type="http://schemas.openxmlformats.org/officeDocument/2006/relationships/image" Target="../media/image62.png"/><Relationship Id="rId10" Type="http://schemas.openxmlformats.org/officeDocument/2006/relationships/image" Target="../media/image65.jpeg"/><Relationship Id="rId4" Type="http://schemas.openxmlformats.org/officeDocument/2006/relationships/hyperlink" Target="https://globalewaste.org/map/" TargetMode="Externa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7.sv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cyROBOQ6Ybg" TargetMode="External"/><Relationship Id="rId3" Type="http://schemas.openxmlformats.org/officeDocument/2006/relationships/image" Target="../media/image5.em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hyperlink" Target="https://www.youtube.com/watch?v=vM-ikoKUDBQ"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2.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hyperlink" Target="https://www.flaticon.com/de/autoren/chattapat" TargetMode="External"/><Relationship Id="rId2" Type="http://schemas.openxmlformats.org/officeDocument/2006/relationships/notesSlide" Target="../notesSlides/notesSlide2.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png"/><Relationship Id="rId24" Type="http://schemas.openxmlformats.org/officeDocument/2006/relationships/image" Target="../media/image6.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5.emf"/><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9.svg"/><Relationship Id="rId18" Type="http://schemas.openxmlformats.org/officeDocument/2006/relationships/image" Target="../media/image36.png"/><Relationship Id="rId26" Type="http://schemas.openxmlformats.org/officeDocument/2006/relationships/image" Target="../media/image42.png"/><Relationship Id="rId3" Type="http://schemas.openxmlformats.org/officeDocument/2006/relationships/image" Target="../media/image13.png"/><Relationship Id="rId21" Type="http://schemas.openxmlformats.org/officeDocument/2006/relationships/image" Target="../media/image25.svg"/><Relationship Id="rId7" Type="http://schemas.openxmlformats.org/officeDocument/2006/relationships/image" Target="../media/image31.sv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41.sv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0.png"/><Relationship Id="rId5" Type="http://schemas.openxmlformats.org/officeDocument/2006/relationships/image" Target="../media/image34.svg"/><Relationship Id="rId15" Type="http://schemas.openxmlformats.org/officeDocument/2006/relationships/image" Target="../media/image17.svg"/><Relationship Id="rId23" Type="http://schemas.openxmlformats.org/officeDocument/2006/relationships/image" Target="../media/image39.svg"/><Relationship Id="rId28" Type="http://schemas.openxmlformats.org/officeDocument/2006/relationships/hyperlink" Target="https://www.flaticon.com/de/autoren/chattapat" TargetMode="External"/><Relationship Id="rId10" Type="http://schemas.openxmlformats.org/officeDocument/2006/relationships/image" Target="../media/image14.png"/><Relationship Id="rId19"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6.png"/><Relationship Id="rId14" Type="http://schemas.openxmlformats.org/officeDocument/2006/relationships/image" Target="../media/image16.png"/><Relationship Id="rId22" Type="http://schemas.openxmlformats.org/officeDocument/2006/relationships/image" Target="../media/image38.png"/><Relationship Id="rId27" Type="http://schemas.openxmlformats.org/officeDocument/2006/relationships/image" Target="../media/image43.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6.png"/><Relationship Id="rId3" Type="http://schemas.openxmlformats.org/officeDocument/2006/relationships/image" Target="../media/image5.emf"/><Relationship Id="rId7" Type="http://schemas.openxmlformats.org/officeDocument/2006/relationships/image" Target="../media/image46.png"/><Relationship Id="rId12" Type="http://schemas.openxmlformats.org/officeDocument/2006/relationships/image" Target="../media/image49.svg"/><Relationship Id="rId17"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0.png"/><Relationship Id="rId10" Type="http://schemas.openxmlformats.org/officeDocument/2006/relationships/image" Target="../media/image41.svg"/><Relationship Id="rId4" Type="http://schemas.openxmlformats.org/officeDocument/2006/relationships/image" Target="../media/image6.png"/><Relationship Id="rId9" Type="http://schemas.openxmlformats.org/officeDocument/2006/relationships/image" Target="../media/image40.pn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hyperlink" Target="https://www.submarinecablemap.com/" TargetMode="External"/><Relationship Id="rId3" Type="http://schemas.openxmlformats.org/officeDocument/2006/relationships/image" Target="../media/image35.png"/><Relationship Id="rId7" Type="http://schemas.openxmlformats.org/officeDocument/2006/relationships/hyperlink" Target="https://www.youtube.com/watch?v=nXpFUwxHpWE"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4.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52.png"/><Relationship Id="rId9" Type="http://schemas.openxmlformats.org/officeDocument/2006/relationships/image" Target="../media/image5.emf"/></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3.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png"/><Relationship Id="rId5" Type="http://schemas.openxmlformats.org/officeDocument/2006/relationships/hyperlink" Target="https://www.google.com/about/datacenters/locations/" TargetMode="External"/><Relationship Id="rId10" Type="http://schemas.openxmlformats.org/officeDocument/2006/relationships/image" Target="../media/image5.emf"/><Relationship Id="rId4" Type="http://schemas.openxmlformats.org/officeDocument/2006/relationships/hyperlink" Target="https://www.datacentermap.com/" TargetMode="External"/><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3.png"/><Relationship Id="rId7" Type="http://schemas.openxmlformats.org/officeDocument/2006/relationships/hyperlink" Target="https://t1p.de/u2j1j"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1E2762-72C5-5BB9-4281-81F62E1CAA85}"/>
              </a:ext>
            </a:extLst>
          </p:cNvPr>
          <p:cNvSpPr/>
          <p:nvPr/>
        </p:nvSpPr>
        <p:spPr>
          <a:xfrm>
            <a:off x="0" y="0"/>
            <a:ext cx="14211300" cy="20104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A87C6F7F-542E-C28C-C2FA-04B3AB528EB1}"/>
              </a:ext>
            </a:extLst>
          </p:cNvPr>
          <p:cNvSpPr txBox="1"/>
          <p:nvPr/>
        </p:nvSpPr>
        <p:spPr>
          <a:xfrm>
            <a:off x="0" y="720000"/>
            <a:ext cx="14211300" cy="1246495"/>
          </a:xfrm>
          <a:prstGeom prst="rect">
            <a:avLst/>
          </a:prstGeom>
          <a:noFill/>
        </p:spPr>
        <p:txBody>
          <a:bodyPr wrap="square" rtlCol="0">
            <a:spAutoFit/>
          </a:bodyPr>
          <a:lstStyle/>
          <a:p>
            <a:pPr algn="ctr"/>
            <a:r>
              <a:rPr lang="de-DE" sz="7500" dirty="0">
                <a:latin typeface="Calibri" panose="020F0502020204030204" pitchFamily="34" charset="0"/>
                <a:cs typeface="Calibri" panose="020F0502020204030204" pitchFamily="34" charset="0"/>
              </a:rPr>
              <a:t>Hinweis für Lehrende</a:t>
            </a:r>
          </a:p>
        </p:txBody>
      </p:sp>
      <p:sp>
        <p:nvSpPr>
          <p:cNvPr id="3" name="Textfeld 2">
            <a:extLst>
              <a:ext uri="{FF2B5EF4-FFF2-40B4-BE49-F238E27FC236}">
                <a16:creationId xmlns:a16="http://schemas.microsoft.com/office/drawing/2014/main" id="{9672A8BE-890E-B693-8C36-E90F57020E1F}"/>
              </a:ext>
            </a:extLst>
          </p:cNvPr>
          <p:cNvSpPr txBox="1"/>
          <p:nvPr/>
        </p:nvSpPr>
        <p:spPr>
          <a:xfrm>
            <a:off x="933450" y="2598571"/>
            <a:ext cx="12344400" cy="954107"/>
          </a:xfrm>
          <a:prstGeom prst="rect">
            <a:avLst/>
          </a:prstGeom>
          <a:noFill/>
        </p:spPr>
        <p:txBody>
          <a:bodyPr wrap="square" rtlCol="0">
            <a:spAutoFit/>
          </a:bodyPr>
          <a:lstStyle/>
          <a:p>
            <a:r>
              <a:rPr lang="de-DE" sz="2800" dirty="0">
                <a:latin typeface="Calibri" panose="020F0502020204030204" pitchFamily="34" charset="0"/>
                <a:cs typeface="Calibri" panose="020F0502020204030204" pitchFamily="34" charset="0"/>
              </a:rPr>
              <a:t>Bei den folgenden Arbeitsblättern sind Materialien notwendig. Hier finden Sie Empfehlungen. </a:t>
            </a:r>
          </a:p>
        </p:txBody>
      </p:sp>
      <p:sp>
        <p:nvSpPr>
          <p:cNvPr id="4" name="Textfeld 3">
            <a:extLst>
              <a:ext uri="{FF2B5EF4-FFF2-40B4-BE49-F238E27FC236}">
                <a16:creationId xmlns:a16="http://schemas.microsoft.com/office/drawing/2014/main" id="{1B9764D8-80EA-C131-9700-16D248BF119F}"/>
              </a:ext>
            </a:extLst>
          </p:cNvPr>
          <p:cNvSpPr txBox="1"/>
          <p:nvPr/>
        </p:nvSpPr>
        <p:spPr>
          <a:xfrm>
            <a:off x="857251" y="5192871"/>
            <a:ext cx="12567372" cy="3108543"/>
          </a:xfrm>
          <a:prstGeom prst="rect">
            <a:avLst/>
          </a:prstGeom>
          <a:noFill/>
        </p:spPr>
        <p:txBody>
          <a:bodyPr wrap="square" rtlCol="0">
            <a:spAutoFit/>
          </a:bodyPr>
          <a:lstStyle/>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das Set „Funktion digitaler Technologie“ von neun Arbeitsblättern</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einen Stift</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eine Schere</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mehrere Weltkarten (siehe dazu auch Materialien aus Unit 2)</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mehrere bunte Fäden</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mehrere Holzwürfel</a:t>
            </a:r>
          </a:p>
          <a:p>
            <a:pPr marL="571500" indent="-571500">
              <a:buFont typeface="Arial" panose="020B0604020202020204" pitchFamily="34" charset="0"/>
              <a:buChar char="•"/>
            </a:pPr>
            <a:r>
              <a:rPr lang="de-DE" sz="2800" dirty="0">
                <a:latin typeface="Calibri" panose="020F0502020204030204" pitchFamily="34" charset="0"/>
                <a:cs typeface="Calibri" panose="020F0502020204030204" pitchFamily="34" charset="0"/>
              </a:rPr>
              <a:t>viele Klebezettel (10 pro </a:t>
            </a:r>
            <a:r>
              <a:rPr lang="de-DE" sz="2800" dirty="0" err="1">
                <a:latin typeface="Calibri" panose="020F0502020204030204" pitchFamily="34" charset="0"/>
                <a:cs typeface="Calibri" panose="020F0502020204030204" pitchFamily="34" charset="0"/>
              </a:rPr>
              <a:t>Schüler:in</a:t>
            </a:r>
            <a:r>
              <a:rPr lang="de-DE" sz="2800" dirty="0">
                <a:latin typeface="Calibri" panose="020F0502020204030204" pitchFamily="34" charset="0"/>
                <a:cs typeface="Calibri" panose="020F0502020204030204" pitchFamily="34" charset="0"/>
              </a:rPr>
              <a:t> oder Gruppe)</a:t>
            </a:r>
          </a:p>
        </p:txBody>
      </p:sp>
      <p:sp>
        <p:nvSpPr>
          <p:cNvPr id="9" name="TextBox 8">
            <a:extLst>
              <a:ext uri="{FF2B5EF4-FFF2-40B4-BE49-F238E27FC236}">
                <a16:creationId xmlns:a16="http://schemas.microsoft.com/office/drawing/2014/main" id="{4FE927A1-3AA2-9D81-1DB7-CAB5AC6A6450}"/>
              </a:ext>
            </a:extLst>
          </p:cNvPr>
          <p:cNvSpPr txBox="1"/>
          <p:nvPr/>
        </p:nvSpPr>
        <p:spPr>
          <a:xfrm>
            <a:off x="857251" y="4608096"/>
            <a:ext cx="5080237" cy="584775"/>
          </a:xfrm>
          <a:prstGeom prst="rect">
            <a:avLst/>
          </a:prstGeom>
          <a:noFill/>
        </p:spPr>
        <p:txBody>
          <a:bodyPr wrap="none" rtlCol="0">
            <a:spAutoFit/>
          </a:bodyPr>
          <a:lstStyle/>
          <a:p>
            <a:r>
              <a:rPr lang="de-DE" sz="3200" b="1" dirty="0">
                <a:latin typeface="Calibri" panose="020F0502020204030204" pitchFamily="34" charset="0"/>
                <a:cs typeface="Calibri" panose="020F0502020204030204" pitchFamily="34" charset="0"/>
              </a:rPr>
              <a:t>Materialien und Ressourcen:</a:t>
            </a:r>
          </a:p>
        </p:txBody>
      </p:sp>
      <p:sp>
        <p:nvSpPr>
          <p:cNvPr id="10" name="TextBox 9">
            <a:extLst>
              <a:ext uri="{FF2B5EF4-FFF2-40B4-BE49-F238E27FC236}">
                <a16:creationId xmlns:a16="http://schemas.microsoft.com/office/drawing/2014/main" id="{71D652A2-6A3A-12A1-BA6E-21A88D62950E}"/>
              </a:ext>
            </a:extLst>
          </p:cNvPr>
          <p:cNvSpPr txBox="1"/>
          <p:nvPr/>
        </p:nvSpPr>
        <p:spPr>
          <a:xfrm>
            <a:off x="1890627" y="10237860"/>
            <a:ext cx="11962591" cy="4832092"/>
          </a:xfrm>
          <a:prstGeom prst="rect">
            <a:avLst/>
          </a:prstGeom>
          <a:noFill/>
        </p:spPr>
        <p:txBody>
          <a:bodyPr wrap="square" rtlCol="0">
            <a:spAutoFit/>
          </a:bodyPr>
          <a:lstStyle/>
          <a:p>
            <a:r>
              <a:rPr lang="de-DE" sz="2800" b="1" dirty="0">
                <a:latin typeface="Calibri" panose="020F0502020204030204" pitchFamily="34" charset="0"/>
                <a:cs typeface="Calibri" panose="020F0502020204030204" pitchFamily="34" charset="0"/>
              </a:rPr>
              <a:t>Arbeitsform:</a:t>
            </a:r>
            <a:r>
              <a:rPr lang="de-DE" sz="2800" dirty="0">
                <a:latin typeface="Calibri" panose="020F0502020204030204" pitchFamily="34" charset="0"/>
                <a:cs typeface="Calibri" panose="020F0502020204030204" pitchFamily="34" charset="0"/>
              </a:rPr>
              <a:t> Einzel- und Gruppenarbeit (siehe die verschiedenen 				   Arbeitsaufträge)</a:t>
            </a:r>
          </a:p>
          <a:p>
            <a:endParaRPr lang="de-DE" sz="2800" dirty="0">
              <a:latin typeface="Calibri" panose="020F0502020204030204" pitchFamily="34" charset="0"/>
              <a:cs typeface="Calibri" panose="020F0502020204030204" pitchFamily="34" charset="0"/>
            </a:endParaRPr>
          </a:p>
          <a:p>
            <a:r>
              <a:rPr lang="de-DE" sz="2800" b="1" dirty="0">
                <a:latin typeface="Calibri" panose="020F0502020204030204" pitchFamily="34" charset="0"/>
                <a:cs typeface="Calibri" panose="020F0502020204030204" pitchFamily="34" charset="0"/>
              </a:rPr>
              <a:t>Gruppengröße:</a:t>
            </a:r>
            <a:r>
              <a:rPr lang="de-DE" sz="2800" dirty="0">
                <a:latin typeface="Calibri" panose="020F0502020204030204" pitchFamily="34" charset="0"/>
                <a:cs typeface="Calibri" panose="020F0502020204030204" pitchFamily="34" charset="0"/>
              </a:rPr>
              <a:t> 2-3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pro Gruppen</a:t>
            </a:r>
          </a:p>
          <a:p>
            <a:endParaRPr lang="de-DE" sz="2800" dirty="0">
              <a:latin typeface="Calibri" panose="020F0502020204030204" pitchFamily="34" charset="0"/>
              <a:cs typeface="Calibri" panose="020F0502020204030204" pitchFamily="34" charset="0"/>
            </a:endParaRPr>
          </a:p>
          <a:p>
            <a:r>
              <a:rPr lang="de-DE" sz="2800" b="1" dirty="0">
                <a:latin typeface="Calibri" panose="020F0502020204030204" pitchFamily="34" charset="0"/>
                <a:cs typeface="Calibri" panose="020F0502020204030204" pitchFamily="34" charset="0"/>
              </a:rPr>
              <a:t>Dauer: </a:t>
            </a:r>
            <a:r>
              <a:rPr lang="de-DE" sz="2800" dirty="0">
                <a:latin typeface="Calibri" panose="020F0502020204030204" pitchFamily="34" charset="0"/>
                <a:cs typeface="Calibri" panose="020F0502020204030204" pitchFamily="34" charset="0"/>
              </a:rPr>
              <a:t>3 Stunden (4 x 45 Minuten)</a:t>
            </a:r>
          </a:p>
          <a:p>
            <a:endParaRPr lang="de-DE" sz="2800" dirty="0">
              <a:latin typeface="Calibri" panose="020F0502020204030204" pitchFamily="34" charset="0"/>
              <a:cs typeface="Calibri" panose="020F0502020204030204" pitchFamily="34" charset="0"/>
            </a:endParaRPr>
          </a:p>
          <a:p>
            <a:r>
              <a:rPr lang="de-DE" sz="2800" dirty="0">
                <a:latin typeface="Calibri" panose="020F0502020204030204" pitchFamily="34" charset="0"/>
                <a:cs typeface="Calibri" panose="020F0502020204030204" pitchFamily="34" charset="0"/>
              </a:rPr>
              <a:t>		</a:t>
            </a:r>
            <a:r>
              <a:rPr lang="de-DE" sz="2800" b="1" dirty="0">
                <a:latin typeface="Calibri" panose="020F0502020204030204" pitchFamily="34" charset="0"/>
                <a:cs typeface="Calibri" panose="020F0502020204030204" pitchFamily="34" charset="0"/>
              </a:rPr>
              <a:t>Seite 1-4 </a:t>
            </a:r>
            <a:r>
              <a:rPr lang="de-DE" sz="2800" dirty="0">
                <a:latin typeface="Calibri" panose="020F0502020204030204" pitchFamily="34" charset="0"/>
                <a:cs typeface="Calibri" panose="020F0502020204030204" pitchFamily="34" charset="0"/>
              </a:rPr>
              <a:t>benötigen 90 Minuten.</a:t>
            </a:r>
          </a:p>
          <a:p>
            <a:r>
              <a:rPr lang="de-DE" sz="2800" dirty="0">
                <a:latin typeface="Calibri" panose="020F0502020204030204" pitchFamily="34" charset="0"/>
                <a:cs typeface="Calibri" panose="020F0502020204030204" pitchFamily="34" charset="0"/>
              </a:rPr>
              <a:t>		</a:t>
            </a:r>
            <a:r>
              <a:rPr lang="de-DE" sz="2800" b="1" dirty="0">
                <a:latin typeface="Calibri" panose="020F0502020204030204" pitchFamily="34" charset="0"/>
                <a:cs typeface="Calibri" panose="020F0502020204030204" pitchFamily="34" charset="0"/>
              </a:rPr>
              <a:t>Seite 5-8 </a:t>
            </a:r>
            <a:r>
              <a:rPr lang="de-DE" sz="2800" dirty="0">
                <a:latin typeface="Calibri" panose="020F0502020204030204" pitchFamily="34" charset="0"/>
                <a:cs typeface="Calibri" panose="020F0502020204030204" pitchFamily="34" charset="0"/>
              </a:rPr>
              <a:t>benötigen 90 Minuten (hier ist auch Aufgabenteilung 			möglich, indem jede Gruppe einen anderen Aspekt </a:t>
            </a:r>
            <a:r>
              <a:rPr lang="de-DE" sz="2800">
                <a:latin typeface="Calibri" panose="020F0502020204030204" pitchFamily="34" charset="0"/>
                <a:cs typeface="Calibri" panose="020F0502020204030204" pitchFamily="34" charset="0"/>
              </a:rPr>
              <a:t>behandelt).</a:t>
            </a:r>
            <a:endParaRPr lang="de-DE" sz="2800" dirty="0">
              <a:latin typeface="Calibri" panose="020F0502020204030204" pitchFamily="34" charset="0"/>
              <a:cs typeface="Calibri" panose="020F0502020204030204" pitchFamily="34" charset="0"/>
            </a:endParaRPr>
          </a:p>
          <a:p>
            <a:endParaRPr lang="de-DE" sz="2800" dirty="0">
              <a:latin typeface="Calibri" panose="020F0502020204030204" pitchFamily="34" charset="0"/>
              <a:cs typeface="Calibri" panose="020F0502020204030204" pitchFamily="34" charset="0"/>
            </a:endParaRPr>
          </a:p>
        </p:txBody>
      </p:sp>
      <p:pic>
        <p:nvPicPr>
          <p:cNvPr id="12" name="Graphic 11" descr="Users outline">
            <a:extLst>
              <a:ext uri="{FF2B5EF4-FFF2-40B4-BE49-F238E27FC236}">
                <a16:creationId xmlns:a16="http://schemas.microsoft.com/office/drawing/2014/main" id="{8EF56F94-454C-F512-AE24-4E3FF68206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9526" y="11355322"/>
            <a:ext cx="914400" cy="914400"/>
          </a:xfrm>
          <a:prstGeom prst="rect">
            <a:avLst/>
          </a:prstGeom>
        </p:spPr>
      </p:pic>
      <p:pic>
        <p:nvPicPr>
          <p:cNvPr id="14" name="Graphic 13" descr="Hourglass 30% outline">
            <a:extLst>
              <a:ext uri="{FF2B5EF4-FFF2-40B4-BE49-F238E27FC236}">
                <a16:creationId xmlns:a16="http://schemas.microsoft.com/office/drawing/2014/main" id="{6B55416B-0CC7-4E96-BA15-D06C315C3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902" y="12351528"/>
            <a:ext cx="672322" cy="672322"/>
          </a:xfrm>
          <a:prstGeom prst="rect">
            <a:avLst/>
          </a:prstGeom>
        </p:spPr>
      </p:pic>
      <p:pic>
        <p:nvPicPr>
          <p:cNvPr id="5" name="Рисунок 81">
            <a:extLst>
              <a:ext uri="{FF2B5EF4-FFF2-40B4-BE49-F238E27FC236}">
                <a16:creationId xmlns:a16="http://schemas.microsoft.com/office/drawing/2014/main" id="{EF96038D-2888-6975-0149-6B163CBD1823}"/>
              </a:ext>
            </a:extLst>
          </p:cNvPr>
          <p:cNvPicPr>
            <a:picLocks noChangeAspect="1"/>
          </p:cNvPicPr>
          <p:nvPr/>
        </p:nvPicPr>
        <p:blipFill>
          <a:blip r:embed="rId6"/>
          <a:stretch/>
        </p:blipFill>
        <p:spPr bwMode="auto">
          <a:xfrm>
            <a:off x="360000" y="19257450"/>
            <a:ext cx="1366451" cy="482400"/>
          </a:xfrm>
          <a:prstGeom prst="rect">
            <a:avLst/>
          </a:prstGeom>
        </p:spPr>
      </p:pic>
      <p:pic>
        <p:nvPicPr>
          <p:cNvPr id="11" name="Grafik 22">
            <a:extLst>
              <a:ext uri="{FF2B5EF4-FFF2-40B4-BE49-F238E27FC236}">
                <a16:creationId xmlns:a16="http://schemas.microsoft.com/office/drawing/2014/main" id="{593B3D8F-79B8-9651-5E08-E16283A2075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3" name="object 75">
            <a:extLst>
              <a:ext uri="{FF2B5EF4-FFF2-40B4-BE49-F238E27FC236}">
                <a16:creationId xmlns:a16="http://schemas.microsoft.com/office/drawing/2014/main" id="{38A82F28-CC11-962F-EE42-9EB1E39D974B}"/>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pic>
        <p:nvPicPr>
          <p:cNvPr id="16" name="Grafik 1" descr="Lehrer mit einfarbiger Füllung">
            <a:extLst>
              <a:ext uri="{FF2B5EF4-FFF2-40B4-BE49-F238E27FC236}">
                <a16:creationId xmlns:a16="http://schemas.microsoft.com/office/drawing/2014/main" id="{5CB56761-6140-341E-DA4E-CE51A9AEC2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12362818" y="450850"/>
            <a:ext cx="1490400" cy="1490400"/>
          </a:xfrm>
          <a:prstGeom prst="rect">
            <a:avLst/>
          </a:prstGeom>
        </p:spPr>
      </p:pic>
      <p:sp>
        <p:nvSpPr>
          <p:cNvPr id="17" name="TextBox 16">
            <a:extLst>
              <a:ext uri="{FF2B5EF4-FFF2-40B4-BE49-F238E27FC236}">
                <a16:creationId xmlns:a16="http://schemas.microsoft.com/office/drawing/2014/main" id="{46B8CC22-0E29-B828-9254-189BC218B5A9}"/>
              </a:ext>
            </a:extLst>
          </p:cNvPr>
          <p:cNvSpPr txBox="1"/>
          <p:nvPr/>
        </p:nvSpPr>
        <p:spPr bwMode="auto">
          <a:xfrm>
            <a:off x="12134850" y="1668918"/>
            <a:ext cx="1869423" cy="461665"/>
          </a:xfrm>
          <a:prstGeom prst="rect">
            <a:avLst/>
          </a:prstGeom>
          <a:noFill/>
        </p:spPr>
        <p:txBody>
          <a:bodyPr wrap="none" rtlCol="0">
            <a:spAutoFit/>
          </a:bodyPr>
          <a:lstStyle/>
          <a:p>
            <a:r>
              <a:rPr lang="de-DE" sz="2400" dirty="0">
                <a:latin typeface="Calibri" panose="020F0502020204030204" pitchFamily="34" charset="0"/>
                <a:cs typeface="Calibri" panose="020F0502020204030204" pitchFamily="34" charset="0"/>
              </a:rPr>
              <a:t>für Lehrende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1425C267-0CEB-63E4-6A37-E9D25A4294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614" y="10052050"/>
            <a:ext cx="914400" cy="904972"/>
          </a:xfrm>
          <a:prstGeom prst="rect">
            <a:avLst/>
          </a:prstGeom>
        </p:spPr>
      </p:pic>
      <p:sp>
        <p:nvSpPr>
          <p:cNvPr id="15" name="TextBox 14">
            <a:extLst>
              <a:ext uri="{FF2B5EF4-FFF2-40B4-BE49-F238E27FC236}">
                <a16:creationId xmlns:a16="http://schemas.microsoft.com/office/drawing/2014/main" id="{AA471A92-8E98-5F9A-69DB-37A3C8B5170D}"/>
              </a:ext>
            </a:extLst>
          </p:cNvPr>
          <p:cNvSpPr txBox="1"/>
          <p:nvPr/>
        </p:nvSpPr>
        <p:spPr bwMode="auto">
          <a:xfrm>
            <a:off x="6277450" y="19339740"/>
            <a:ext cx="247003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Material für Lehrende</a:t>
            </a:r>
          </a:p>
        </p:txBody>
      </p:sp>
    </p:spTree>
    <p:extLst>
      <p:ext uri="{BB962C8B-B14F-4D97-AF65-F5344CB8AC3E}">
        <p14:creationId xmlns:p14="http://schemas.microsoft.com/office/powerpoint/2010/main" val="149932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0A049-9F1E-7EE8-7413-95409B6D587E}"/>
            </a:ext>
          </a:extLst>
        </p:cNvPr>
        <p:cNvGrpSpPr/>
        <p:nvPr/>
      </p:nvGrpSpPr>
      <p:grpSpPr>
        <a:xfrm>
          <a:off x="0" y="0"/>
          <a:ext cx="0" cy="0"/>
          <a:chOff x="0" y="0"/>
          <a:chExt cx="0" cy="0"/>
        </a:xfrm>
      </p:grpSpPr>
      <p:sp>
        <p:nvSpPr>
          <p:cNvPr id="15" name="Freeform 15">
            <a:extLst>
              <a:ext uri="{FF2B5EF4-FFF2-40B4-BE49-F238E27FC236}">
                <a16:creationId xmlns:a16="http://schemas.microsoft.com/office/drawing/2014/main" id="{2EBD7102-E5B3-4BC9-7075-F86E7B6E6780}"/>
              </a:ext>
            </a:extLst>
          </p:cNvPr>
          <p:cNvSpPr/>
          <p:nvPr/>
        </p:nvSpPr>
        <p:spPr>
          <a:xfrm flipH="1">
            <a:off x="10100291" y="3090116"/>
            <a:ext cx="4093959" cy="2305157"/>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2"/>
            <a:stretch>
              <a:fillRect/>
            </a:stretch>
          </a:blipFill>
        </p:spPr>
        <p:txBody>
          <a:bodyPr/>
          <a:lstStyle/>
          <a:p>
            <a:endParaRPr lang="de-DE"/>
          </a:p>
        </p:txBody>
      </p:sp>
      <p:sp>
        <p:nvSpPr>
          <p:cNvPr id="17" name="Freeform 17">
            <a:extLst>
              <a:ext uri="{FF2B5EF4-FFF2-40B4-BE49-F238E27FC236}">
                <a16:creationId xmlns:a16="http://schemas.microsoft.com/office/drawing/2014/main" id="{70C2AA39-E768-DFE3-5DA6-32FB9CA00C30}"/>
              </a:ext>
            </a:extLst>
          </p:cNvPr>
          <p:cNvSpPr/>
          <p:nvPr/>
        </p:nvSpPr>
        <p:spPr>
          <a:xfrm>
            <a:off x="7844699" y="15275848"/>
            <a:ext cx="1332000" cy="1332000"/>
          </a:xfrm>
          <a:custGeom>
            <a:avLst/>
            <a:gdLst/>
            <a:ahLst/>
            <a:cxnLst/>
            <a:rect l="l" t="t" r="r" b="b"/>
            <a:pathLst>
              <a:path w="1424488" h="1433922">
                <a:moveTo>
                  <a:pt x="0" y="0"/>
                </a:moveTo>
                <a:lnTo>
                  <a:pt x="1424488" y="0"/>
                </a:lnTo>
                <a:lnTo>
                  <a:pt x="1424488" y="1433921"/>
                </a:lnTo>
                <a:lnTo>
                  <a:pt x="0" y="1433921"/>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de-DE"/>
          </a:p>
        </p:txBody>
      </p:sp>
      <p:sp>
        <p:nvSpPr>
          <p:cNvPr id="28" name="TextBox 28">
            <a:extLst>
              <a:ext uri="{FF2B5EF4-FFF2-40B4-BE49-F238E27FC236}">
                <a16:creationId xmlns:a16="http://schemas.microsoft.com/office/drawing/2014/main" id="{2E636A3F-6106-0B89-6B3A-ED3386C2BEF9}"/>
              </a:ext>
            </a:extLst>
          </p:cNvPr>
          <p:cNvSpPr txBox="1"/>
          <p:nvPr/>
        </p:nvSpPr>
        <p:spPr>
          <a:xfrm>
            <a:off x="7569835" y="16778176"/>
            <a:ext cx="1974215" cy="574966"/>
          </a:xfrm>
          <a:prstGeom prst="rect">
            <a:avLst/>
          </a:prstGeom>
        </p:spPr>
        <p:txBody>
          <a:bodyPr lIns="0" tIns="0" rIns="0" bIns="0" rtlCol="0" anchor="t">
            <a:spAutoFit/>
          </a:bodyPr>
          <a:lstStyle/>
          <a:p>
            <a:pPr algn="ctr">
              <a:lnSpc>
                <a:spcPts val="2237"/>
              </a:lnSpc>
            </a:pPr>
            <a:r>
              <a:rPr lang="en-US" sz="2400" dirty="0" err="1">
                <a:solidFill>
                  <a:srgbClr val="000000"/>
                </a:solidFill>
              </a:rPr>
              <a:t>Weltkarte</a:t>
            </a:r>
            <a:r>
              <a:rPr lang="en-US" sz="2400" dirty="0">
                <a:solidFill>
                  <a:srgbClr val="000000"/>
                </a:solidFill>
              </a:rPr>
              <a:t> </a:t>
            </a:r>
            <a:r>
              <a:rPr lang="en-US" sz="2400" dirty="0" err="1">
                <a:solidFill>
                  <a:srgbClr val="000000"/>
                </a:solidFill>
              </a:rPr>
              <a:t>zum</a:t>
            </a:r>
            <a:r>
              <a:rPr lang="en-US" sz="2400" dirty="0">
                <a:solidFill>
                  <a:srgbClr val="000000"/>
                </a:solidFill>
              </a:rPr>
              <a:t> Thema </a:t>
            </a:r>
            <a:r>
              <a:rPr lang="en-US" sz="2400" dirty="0" err="1">
                <a:solidFill>
                  <a:srgbClr val="000000"/>
                </a:solidFill>
              </a:rPr>
              <a:t>Abfall</a:t>
            </a:r>
            <a:endParaRPr lang="en-US" sz="2400" dirty="0">
              <a:solidFill>
                <a:srgbClr val="000000"/>
              </a:solidFill>
            </a:endParaRPr>
          </a:p>
        </p:txBody>
      </p:sp>
      <p:sp>
        <p:nvSpPr>
          <p:cNvPr id="29" name="TextBox 29">
            <a:extLst>
              <a:ext uri="{FF2B5EF4-FFF2-40B4-BE49-F238E27FC236}">
                <a16:creationId xmlns:a16="http://schemas.microsoft.com/office/drawing/2014/main" id="{65D24B7F-ADED-915F-13C4-1B3417BB34B7}"/>
              </a:ext>
            </a:extLst>
          </p:cNvPr>
          <p:cNvSpPr txBox="1"/>
          <p:nvPr/>
        </p:nvSpPr>
        <p:spPr>
          <a:xfrm>
            <a:off x="360000" y="720054"/>
            <a:ext cx="13603650" cy="2269724"/>
          </a:xfrm>
          <a:prstGeom prst="rect">
            <a:avLst/>
          </a:prstGeom>
        </p:spPr>
        <p:txBody>
          <a:bodyPr wrap="square" lIns="0" tIns="0" rIns="0" bIns="0" rtlCol="0" anchor="t">
            <a:spAutoFit/>
          </a:bodyPr>
          <a:lstStyle/>
          <a:p>
            <a:pPr algn="ctr" defTabSz="914363">
              <a:lnSpc>
                <a:spcPts val="7349"/>
              </a:lnSpc>
              <a:defRPr/>
            </a:pPr>
            <a:r>
              <a:rPr lang="en-US" sz="7499" dirty="0">
                <a:solidFill>
                  <a:srgbClr val="09592B"/>
                </a:solidFill>
                <a:latin typeface="+mj-lt"/>
              </a:rPr>
              <a:t>FUNKTIONEN DIGITALER TECHNOLOGIE</a:t>
            </a:r>
          </a:p>
          <a:p>
            <a:pPr algn="ctr" defTabSz="914363">
              <a:lnSpc>
                <a:spcPts val="2939"/>
              </a:lnSpc>
              <a:defRPr/>
            </a:pPr>
            <a:r>
              <a:rPr lang="en-US" sz="3501" dirty="0">
                <a:solidFill>
                  <a:srgbClr val="09592B"/>
                </a:solidFill>
                <a:latin typeface="+mj-lt"/>
              </a:rPr>
              <a:t>(3) UNTERSEEKABEL, DATENZENTREN UND ELEKTROSCHROTT</a:t>
            </a:r>
          </a:p>
        </p:txBody>
      </p:sp>
      <p:grpSp>
        <p:nvGrpSpPr>
          <p:cNvPr id="4" name="Group 3">
            <a:extLst>
              <a:ext uri="{FF2B5EF4-FFF2-40B4-BE49-F238E27FC236}">
                <a16:creationId xmlns:a16="http://schemas.microsoft.com/office/drawing/2014/main" id="{2F25B0CC-401A-B5FE-A948-2E02772E62F7}"/>
              </a:ext>
            </a:extLst>
          </p:cNvPr>
          <p:cNvGrpSpPr/>
          <p:nvPr/>
        </p:nvGrpSpPr>
        <p:grpSpPr>
          <a:xfrm>
            <a:off x="6419850" y="5503994"/>
            <a:ext cx="7278653" cy="9551645"/>
            <a:chOff x="6419850" y="4537338"/>
            <a:chExt cx="7278653" cy="9551645"/>
          </a:xfrm>
        </p:grpSpPr>
        <p:sp>
          <p:nvSpPr>
            <p:cNvPr id="16" name="TextBox 16">
              <a:extLst>
                <a:ext uri="{FF2B5EF4-FFF2-40B4-BE49-F238E27FC236}">
                  <a16:creationId xmlns:a16="http://schemas.microsoft.com/office/drawing/2014/main" id="{C0DFA4FB-ADEF-5ED2-2BF1-83F0416B2CCB}"/>
                </a:ext>
              </a:extLst>
            </p:cNvPr>
            <p:cNvSpPr txBox="1"/>
            <p:nvPr/>
          </p:nvSpPr>
          <p:spPr>
            <a:xfrm>
              <a:off x="6419850" y="5202396"/>
              <a:ext cx="6931628" cy="8886587"/>
            </a:xfrm>
            <a:prstGeom prst="roundRect">
              <a:avLst/>
            </a:prstGeom>
            <a:solidFill>
              <a:srgbClr val="FFFFFF">
                <a:alpha val="61176"/>
              </a:srgbClr>
            </a:solidFill>
            <a:ln w="19050">
              <a:solidFill>
                <a:srgbClr val="70AD47"/>
              </a:solidFill>
            </a:ln>
          </p:spPr>
          <p:txBody>
            <a:bodyPr wrap="square" lIns="0" tIns="0" rIns="0" bIns="0" rtlCol="0" anchor="t">
              <a:spAutoFit/>
            </a:bodyPr>
            <a:lstStyle/>
            <a:p>
              <a:pPr algn="ctr"/>
              <a:r>
                <a:rPr lang="de-DE" sz="3200" b="1" dirty="0">
                  <a:solidFill>
                    <a:srgbClr val="000000"/>
                  </a:solidFill>
                  <a:latin typeface="+mj-lt"/>
                </a:rPr>
                <a:t>Deine Aufgabe:</a:t>
              </a:r>
            </a:p>
            <a:p>
              <a:r>
                <a:rPr lang="de-DE" sz="2800" dirty="0">
                  <a:solidFill>
                    <a:srgbClr val="000000"/>
                  </a:solidFill>
                  <a:latin typeface="+mj-lt"/>
                </a:rPr>
                <a:t> </a:t>
              </a:r>
              <a:r>
                <a:rPr lang="de-DE" sz="2800" dirty="0">
                  <a:solidFill>
                    <a:srgbClr val="000000"/>
                  </a:solidFill>
                  <a:latin typeface="Calibri Light" panose="020F0302020204030204" pitchFamily="34" charset="0"/>
                  <a:cs typeface="Calibri Light" panose="020F0302020204030204" pitchFamily="34" charset="0"/>
                </a:rPr>
                <a:t>Schau dir den folgenden Link an: </a:t>
              </a:r>
            </a:p>
            <a:p>
              <a:r>
                <a:rPr lang="de-DE" sz="2800" u="sng" dirty="0">
                  <a:solidFill>
                    <a:srgbClr val="000000"/>
                  </a:solidFill>
                  <a:latin typeface="Calibri Light" panose="020F0302020204030204" pitchFamily="34" charset="0"/>
                  <a:cs typeface="Calibri Light" panose="020F0302020204030204" pitchFamily="34" charset="0"/>
                  <a:hlinkClick r:id="rId4" tooltip="https://globalewaste.org/map/"/>
                </a:rPr>
                <a:t>Link</a:t>
              </a:r>
              <a:r>
                <a:rPr lang="de-DE" sz="2800" u="sng" dirty="0">
                  <a:solidFill>
                    <a:srgbClr val="000000"/>
                  </a:solidFill>
                  <a:latin typeface="Calibri Light" panose="020F0302020204030204" pitchFamily="34" charset="0"/>
                  <a:cs typeface="Calibri Light" panose="020F0302020204030204" pitchFamily="34" charset="0"/>
                </a:rPr>
                <a:t> </a:t>
              </a:r>
              <a:r>
                <a:rPr lang="de-DE" sz="2800" dirty="0">
                  <a:solidFill>
                    <a:srgbClr val="000000"/>
                  </a:solidFill>
                  <a:latin typeface="Calibri Light" panose="020F0302020204030204" pitchFamily="34" charset="0"/>
                  <a:cs typeface="Calibri Light" panose="020F0302020204030204" pitchFamily="34" charset="0"/>
                </a:rPr>
                <a:t>.</a:t>
              </a:r>
            </a:p>
            <a:p>
              <a:endParaRPr lang="de-DE" sz="2800" dirty="0">
                <a:solidFill>
                  <a:srgbClr val="000000"/>
                </a:solidFill>
                <a:latin typeface="Calibri Light" panose="020F0302020204030204" pitchFamily="34" charset="0"/>
                <a:cs typeface="Calibri Light" panose="020F0302020204030204" pitchFamily="34" charset="0"/>
              </a:endParaRPr>
            </a:p>
            <a:p>
              <a:pPr marL="524337" lvl="1" indent="-262167">
                <a:buFont typeface="Arial"/>
                <a:buChar char="•"/>
              </a:pPr>
              <a:r>
                <a:rPr lang="de-DE" sz="2800" dirty="0">
                  <a:solidFill>
                    <a:srgbClr val="000000"/>
                  </a:solidFill>
                  <a:latin typeface="Calibri Light" panose="020F0302020204030204" pitchFamily="34" charset="0"/>
                  <a:cs typeface="Calibri Light" panose="020F0302020204030204" pitchFamily="34" charset="0"/>
                </a:rPr>
                <a:t>Finde heraus welche Länder viel Elektroschrott produzieren und welche wenig.</a:t>
              </a:r>
            </a:p>
            <a:p>
              <a:pPr marL="524337" lvl="1" indent="-262167">
                <a:buFont typeface="Arial"/>
                <a:buChar char="•"/>
              </a:pPr>
              <a:r>
                <a:rPr lang="de-DE" sz="2800" dirty="0">
                  <a:solidFill>
                    <a:srgbClr val="000000"/>
                  </a:solidFill>
                  <a:latin typeface="Calibri Light" panose="020F0302020204030204" pitchFamily="34" charset="0"/>
                  <a:cs typeface="Calibri Light" panose="020F0302020204030204" pitchFamily="34" charset="0"/>
                </a:rPr>
                <a:t>Welche europäischen Länder produzieren am meisten Elektroschrott? Welche Länder auf anderen Kontinenten produzieren am meisten Elektroschrott? </a:t>
              </a:r>
            </a:p>
            <a:p>
              <a:pPr marL="524337" lvl="1" indent="-262167">
                <a:buFont typeface="Arial"/>
                <a:buChar char="•"/>
              </a:pPr>
              <a:r>
                <a:rPr lang="de-DE" sz="2800" dirty="0">
                  <a:solidFill>
                    <a:srgbClr val="000000"/>
                  </a:solidFill>
                  <a:latin typeface="Calibri Light" panose="020F0302020204030204" pitchFamily="34" charset="0"/>
                  <a:cs typeface="Calibri Light" panose="020F0302020204030204" pitchFamily="34" charset="0"/>
                </a:rPr>
                <a:t>Schreibe dir die Kilogramm pro Kopf (= pro Person) auf </a:t>
              </a:r>
              <a:r>
                <a:rPr lang="de-DE" sz="2800" b="1" dirty="0">
                  <a:solidFill>
                    <a:srgbClr val="000000"/>
                  </a:solidFill>
                  <a:latin typeface="Calibri Light" panose="020F0302020204030204" pitchFamily="34" charset="0"/>
                  <a:ea typeface="Open Sans Bold" panose="020B0806030504020204" charset="0"/>
                  <a:cs typeface="Calibri Light" panose="020F0302020204030204" pitchFamily="34" charset="0"/>
                </a:rPr>
                <a:t>10 Klebezettel </a:t>
              </a:r>
              <a:r>
                <a:rPr lang="de-DE" sz="2800" dirty="0">
                  <a:solidFill>
                    <a:srgbClr val="000000"/>
                  </a:solidFill>
                  <a:latin typeface="Calibri Light" panose="020F0302020204030204" pitchFamily="34" charset="0"/>
                  <a:cs typeface="Calibri Light" panose="020F0302020204030204" pitchFamily="34" charset="0"/>
                </a:rPr>
                <a:t>und finde die Länder auf der Karte.</a:t>
              </a:r>
            </a:p>
            <a:p>
              <a:pPr marL="524337" lvl="1" indent="-262167">
                <a:buFont typeface="Arial"/>
                <a:buChar char="•"/>
              </a:pPr>
              <a:r>
                <a:rPr lang="de-DE" sz="2800" dirty="0">
                  <a:latin typeface="Calibri Light" panose="020F0302020204030204" pitchFamily="34" charset="0"/>
                  <a:cs typeface="Calibri Light" panose="020F0302020204030204" pitchFamily="34" charset="0"/>
                </a:rPr>
                <a:t>Klebe die Zettel an die entsprechenden Länder auf der </a:t>
              </a:r>
              <a:r>
                <a:rPr lang="de-DE" sz="2800" b="1" dirty="0">
                  <a:latin typeface="Calibri Light" panose="020F0302020204030204" pitchFamily="34" charset="0"/>
                  <a:ea typeface="Open Sans Bold" panose="020B0806030504020204" charset="0"/>
                  <a:cs typeface="Calibri Light" panose="020F0302020204030204" pitchFamily="34" charset="0"/>
                </a:rPr>
                <a:t>Weltkarte</a:t>
              </a:r>
              <a:r>
                <a:rPr lang="de-DE" sz="2800" dirty="0">
                  <a:latin typeface="Calibri Light" panose="020F0302020204030204" pitchFamily="34" charset="0"/>
                  <a:cs typeface="Calibri Light" panose="020F0302020204030204" pitchFamily="34" charset="0"/>
                </a:rPr>
                <a:t> und füge einige der </a:t>
              </a:r>
              <a:r>
                <a:rPr lang="de-DE" sz="2800" b="1" dirty="0">
                  <a:latin typeface="Calibri Light" panose="020F0302020204030204" pitchFamily="34" charset="0"/>
                  <a:ea typeface="Open Sans Bold" panose="020B0806030504020204" charset="0"/>
                  <a:cs typeface="Calibri Light" panose="020F0302020204030204" pitchFamily="34" charset="0"/>
                </a:rPr>
                <a:t>Elektroschrott-Beispiele</a:t>
              </a:r>
              <a:r>
                <a:rPr lang="de-DE" sz="2800" dirty="0">
                  <a:latin typeface="Calibri Light" panose="020F0302020204030204" pitchFamily="34" charset="0"/>
                  <a:cs typeface="Calibri Light" panose="020F0302020204030204" pitchFamily="34" charset="0"/>
                </a:rPr>
                <a:t> hinzu.</a:t>
              </a:r>
            </a:p>
          </p:txBody>
        </p:sp>
        <p:sp>
          <p:nvSpPr>
            <p:cNvPr id="12" name="Freeform 12">
              <a:extLst>
                <a:ext uri="{FF2B5EF4-FFF2-40B4-BE49-F238E27FC236}">
                  <a16:creationId xmlns:a16="http://schemas.microsoft.com/office/drawing/2014/main" id="{3AAC453A-906A-14D4-2BA2-8831D5E75C6F}"/>
                </a:ext>
              </a:extLst>
            </p:cNvPr>
            <p:cNvSpPr/>
            <p:nvPr/>
          </p:nvSpPr>
          <p:spPr>
            <a:xfrm rot="4698593">
              <a:off x="11581352" y="4545079"/>
              <a:ext cx="2043672" cy="2043672"/>
            </a:xfrm>
            <a:custGeom>
              <a:avLst/>
              <a:gdLst/>
              <a:ahLst/>
              <a:cxnLst/>
              <a:rect l="l" t="t" r="r" b="b"/>
              <a:pathLst>
                <a:path w="2043672" h="2043672">
                  <a:moveTo>
                    <a:pt x="0" y="0"/>
                  </a:moveTo>
                  <a:lnTo>
                    <a:pt x="2043672" y="0"/>
                  </a:lnTo>
                  <a:lnTo>
                    <a:pt x="2043672" y="2043671"/>
                  </a:lnTo>
                  <a:lnTo>
                    <a:pt x="0" y="2043671"/>
                  </a:lnTo>
                  <a:lnTo>
                    <a:pt x="0" y="0"/>
                  </a:lnTo>
                  <a:close/>
                </a:path>
              </a:pathLst>
            </a:custGeom>
            <a:blipFill>
              <a:blip r:embed="rId5"/>
              <a:stretch>
                <a:fillRect/>
              </a:stretch>
            </a:blipFill>
            <a:ln w="19050">
              <a:noFill/>
            </a:ln>
          </p:spPr>
          <p:txBody>
            <a:bodyPr/>
            <a:lstStyle/>
            <a:p>
              <a:endParaRPr lang="de-DE"/>
            </a:p>
          </p:txBody>
        </p:sp>
        <p:pic>
          <p:nvPicPr>
            <p:cNvPr id="5" name="Graphic 4" descr="Pencil with solid fill">
              <a:extLst>
                <a:ext uri="{FF2B5EF4-FFF2-40B4-BE49-F238E27FC236}">
                  <a16:creationId xmlns:a16="http://schemas.microsoft.com/office/drawing/2014/main" id="{5C3F8371-150A-749E-A43A-F246749D10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639362">
              <a:off x="12028029" y="4537338"/>
              <a:ext cx="1670474" cy="1670474"/>
            </a:xfrm>
            <a:prstGeom prst="rect">
              <a:avLst/>
            </a:prstGeom>
          </p:spPr>
        </p:pic>
      </p:grpSp>
      <p:pic>
        <p:nvPicPr>
          <p:cNvPr id="2" name="Рисунок 81">
            <a:extLst>
              <a:ext uri="{FF2B5EF4-FFF2-40B4-BE49-F238E27FC236}">
                <a16:creationId xmlns:a16="http://schemas.microsoft.com/office/drawing/2014/main" id="{FDB46BD3-577E-8822-6CAE-EBF52859C8B4}"/>
              </a:ext>
            </a:extLst>
          </p:cNvPr>
          <p:cNvPicPr>
            <a:picLocks noChangeAspect="1"/>
          </p:cNvPicPr>
          <p:nvPr/>
        </p:nvPicPr>
        <p:blipFill>
          <a:blip r:embed="rId8"/>
          <a:stretch/>
        </p:blipFill>
        <p:spPr bwMode="auto">
          <a:xfrm>
            <a:off x="360000" y="19257450"/>
            <a:ext cx="1366451" cy="482400"/>
          </a:xfrm>
          <a:prstGeom prst="rect">
            <a:avLst/>
          </a:prstGeom>
        </p:spPr>
      </p:pic>
      <p:pic>
        <p:nvPicPr>
          <p:cNvPr id="3" name="Grafik 22">
            <a:extLst>
              <a:ext uri="{FF2B5EF4-FFF2-40B4-BE49-F238E27FC236}">
                <a16:creationId xmlns:a16="http://schemas.microsoft.com/office/drawing/2014/main" id="{4C853B37-830A-E997-994C-6791029C5E2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6" name="object 75">
            <a:extLst>
              <a:ext uri="{FF2B5EF4-FFF2-40B4-BE49-F238E27FC236}">
                <a16:creationId xmlns:a16="http://schemas.microsoft.com/office/drawing/2014/main" id="{8976A243-9E46-5176-E508-5E8B5CDC9B17}"/>
              </a:ext>
            </a:extLst>
          </p:cNvPr>
          <p:cNvSpPr txBox="1">
            <a:spLocks noChangeArrowheads="1"/>
          </p:cNvSpPr>
          <p:nvPr/>
        </p:nvSpPr>
        <p:spPr bwMode="auto">
          <a:xfrm>
            <a:off x="1906451" y="184659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7" name="TextBox 6">
            <a:extLst>
              <a:ext uri="{FF2B5EF4-FFF2-40B4-BE49-F238E27FC236}">
                <a16:creationId xmlns:a16="http://schemas.microsoft.com/office/drawing/2014/main" id="{618FE077-5689-33F7-B77F-3042612F06ED}"/>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8/9</a:t>
            </a:r>
          </a:p>
        </p:txBody>
      </p:sp>
      <p:sp>
        <p:nvSpPr>
          <p:cNvPr id="10" name="object 75">
            <a:extLst>
              <a:ext uri="{FF2B5EF4-FFF2-40B4-BE49-F238E27FC236}">
                <a16:creationId xmlns:a16="http://schemas.microsoft.com/office/drawing/2014/main" id="{A1195D99-C508-9CAA-8E9A-BD51272EBB95}"/>
              </a:ext>
            </a:extLst>
          </p:cNvPr>
          <p:cNvSpPr txBox="1"/>
          <p:nvPr/>
        </p:nvSpPr>
        <p:spPr bwMode="auto">
          <a:xfrm>
            <a:off x="8553450" y="19272250"/>
            <a:ext cx="5486400" cy="476796"/>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endParaRPr lang="de-DE" sz="1399" dirty="0">
              <a:solidFill>
                <a:schemeClr val="tx1">
                  <a:lumMod val="75000"/>
                  <a:lumOff val="25000"/>
                </a:schemeClr>
              </a:solidFill>
              <a:latin typeface="+mj-lt"/>
            </a:endParaRPr>
          </a:p>
        </p:txBody>
      </p:sp>
      <p:pic>
        <p:nvPicPr>
          <p:cNvPr id="9" name="Picture 8" descr="A person standing next to a stack of boxes&#10;&#10;Description automatically generated">
            <a:extLst>
              <a:ext uri="{FF2B5EF4-FFF2-40B4-BE49-F238E27FC236}">
                <a16:creationId xmlns:a16="http://schemas.microsoft.com/office/drawing/2014/main" id="{5609928E-198E-1D44-884C-49D6C38FE3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4043" y="3498850"/>
            <a:ext cx="4190999" cy="7450664"/>
          </a:xfrm>
          <a:prstGeom prst="rect">
            <a:avLst/>
          </a:prstGeom>
        </p:spPr>
      </p:pic>
      <p:pic>
        <p:nvPicPr>
          <p:cNvPr id="13" name="Picture 12" descr="A pile of old cell phones&#10;&#10;Description automatically generated">
            <a:extLst>
              <a:ext uri="{FF2B5EF4-FFF2-40B4-BE49-F238E27FC236}">
                <a16:creationId xmlns:a16="http://schemas.microsoft.com/office/drawing/2014/main" id="{A1B1FF72-CBC4-4826-1047-45DB44761F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297624" y="12470070"/>
            <a:ext cx="6283837" cy="4190998"/>
          </a:xfrm>
          <a:prstGeom prst="rect">
            <a:avLst/>
          </a:prstGeom>
        </p:spPr>
      </p:pic>
      <p:sp>
        <p:nvSpPr>
          <p:cNvPr id="22" name="TextBox 21">
            <a:extLst>
              <a:ext uri="{FF2B5EF4-FFF2-40B4-BE49-F238E27FC236}">
                <a16:creationId xmlns:a16="http://schemas.microsoft.com/office/drawing/2014/main" id="{7AE27F22-331C-CF35-F24C-7CA51AB6DBE7}"/>
              </a:ext>
            </a:extLst>
          </p:cNvPr>
          <p:cNvSpPr txBox="1"/>
          <p:nvPr/>
        </p:nvSpPr>
        <p:spPr>
          <a:xfrm>
            <a:off x="1314450" y="17672050"/>
            <a:ext cx="7105650" cy="352854"/>
          </a:xfrm>
          <a:prstGeom prst="rect">
            <a:avLst/>
          </a:prstGeom>
          <a:noFill/>
        </p:spPr>
        <p:txBody>
          <a:bodyPr wrap="square">
            <a:spAutoFit/>
          </a:bodyPr>
          <a:lstStyle/>
          <a:p>
            <a:r>
              <a:rPr lang="de-DE" dirty="0">
                <a:solidFill>
                  <a:schemeClr val="tx1">
                    <a:lumMod val="75000"/>
                    <a:lumOff val="25000"/>
                  </a:schemeClr>
                </a:solidFill>
                <a:effectLst/>
              </a:rPr>
              <a:t>© </a:t>
            </a:r>
            <a:r>
              <a:rPr lang="de-DE" dirty="0" err="1">
                <a:solidFill>
                  <a:schemeClr val="tx1">
                    <a:lumMod val="75000"/>
                    <a:lumOff val="25000"/>
                  </a:schemeClr>
                </a:solidFill>
                <a:effectLst/>
              </a:rPr>
              <a:t>Muntaka</a:t>
            </a:r>
            <a:r>
              <a:rPr lang="de-DE" dirty="0">
                <a:solidFill>
                  <a:schemeClr val="tx1">
                    <a:lumMod val="75000"/>
                    <a:lumOff val="25000"/>
                  </a:schemeClr>
                </a:solidFill>
                <a:effectLst/>
              </a:rPr>
              <a:t> </a:t>
            </a:r>
            <a:r>
              <a:rPr lang="de-DE" dirty="0" err="1">
                <a:solidFill>
                  <a:schemeClr val="tx1">
                    <a:lumMod val="75000"/>
                    <a:lumOff val="25000"/>
                  </a:schemeClr>
                </a:solidFill>
                <a:effectLst/>
              </a:rPr>
              <a:t>Chasant</a:t>
            </a:r>
            <a:r>
              <a:rPr lang="de-DE" dirty="0">
                <a:solidFill>
                  <a:schemeClr val="tx1">
                    <a:lumMod val="75000"/>
                    <a:lumOff val="25000"/>
                  </a:schemeClr>
                </a:solidFill>
                <a:effectLst/>
              </a:rPr>
              <a:t> </a:t>
            </a:r>
            <a:r>
              <a:rPr lang="de-DE" dirty="0" err="1">
                <a:solidFill>
                  <a:schemeClr val="tx1">
                    <a:lumMod val="75000"/>
                    <a:lumOff val="25000"/>
                  </a:schemeClr>
                </a:solidFill>
                <a:effectLst/>
              </a:rPr>
              <a:t>for</a:t>
            </a:r>
            <a:r>
              <a:rPr lang="de-DE" dirty="0">
                <a:solidFill>
                  <a:schemeClr val="tx1">
                    <a:lumMod val="75000"/>
                    <a:lumOff val="25000"/>
                  </a:schemeClr>
                </a:solidFill>
                <a:effectLst/>
              </a:rPr>
              <a:t> Fondation Carmignac</a:t>
            </a:r>
            <a:endParaRPr lang="de-DE" dirty="0">
              <a:solidFill>
                <a:schemeClr val="tx1">
                  <a:lumMod val="75000"/>
                  <a:lumOff val="25000"/>
                </a:schemeClr>
              </a:solidFill>
            </a:endParaRPr>
          </a:p>
        </p:txBody>
      </p:sp>
      <p:sp>
        <p:nvSpPr>
          <p:cNvPr id="23" name="TextBox 22">
            <a:extLst>
              <a:ext uri="{FF2B5EF4-FFF2-40B4-BE49-F238E27FC236}">
                <a16:creationId xmlns:a16="http://schemas.microsoft.com/office/drawing/2014/main" id="{83859D2F-E01E-B4AF-FCB7-4F5DC89198D7}"/>
              </a:ext>
            </a:extLst>
          </p:cNvPr>
          <p:cNvSpPr txBox="1"/>
          <p:nvPr/>
        </p:nvSpPr>
        <p:spPr>
          <a:xfrm>
            <a:off x="1344043" y="10903308"/>
            <a:ext cx="7105650" cy="352854"/>
          </a:xfrm>
          <a:prstGeom prst="rect">
            <a:avLst/>
          </a:prstGeom>
          <a:noFill/>
        </p:spPr>
        <p:txBody>
          <a:bodyPr wrap="square">
            <a:spAutoFit/>
          </a:bodyPr>
          <a:lstStyle/>
          <a:p>
            <a:r>
              <a:rPr lang="de-DE" dirty="0">
                <a:solidFill>
                  <a:schemeClr val="tx1">
                    <a:lumMod val="75000"/>
                    <a:lumOff val="25000"/>
                  </a:schemeClr>
                </a:solidFill>
                <a:effectLst/>
              </a:rPr>
              <a:t>© UNITAR</a:t>
            </a:r>
            <a:endParaRPr lang="de-DE" dirty="0">
              <a:solidFill>
                <a:schemeClr val="tx1">
                  <a:lumMod val="75000"/>
                  <a:lumOff val="25000"/>
                </a:schemeClr>
              </a:solidFill>
            </a:endParaRPr>
          </a:p>
        </p:txBody>
      </p:sp>
    </p:spTree>
    <p:extLst>
      <p:ext uri="{BB962C8B-B14F-4D97-AF65-F5344CB8AC3E}">
        <p14:creationId xmlns:p14="http://schemas.microsoft.com/office/powerpoint/2010/main" val="3822876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617454" y="4950460"/>
            <a:ext cx="10976392" cy="7042825"/>
          </a:xfrm>
          <a:prstGeom prst="rect">
            <a:avLst/>
          </a:prstGeom>
        </p:spPr>
        <p:txBody>
          <a:bodyPr wrap="square" lIns="0" tIns="0" rIns="0" bIns="0" rtlCol="0" anchor="t">
            <a:spAutoFit/>
          </a:bodyPr>
          <a:lstStyle/>
          <a:p>
            <a:pPr marL="861640" lvl="1" indent="-430819">
              <a:lnSpc>
                <a:spcPct val="150000"/>
              </a:lnSpc>
              <a:buFont typeface="Arial"/>
              <a:buChar char="•"/>
            </a:pPr>
            <a:r>
              <a:rPr lang="de-DE" sz="2800" dirty="0">
                <a:solidFill>
                  <a:srgbClr val="000000"/>
                </a:solidFill>
                <a:latin typeface="+mj-lt"/>
              </a:rPr>
              <a:t>Was braucht es alles, damit du zu Hause oder in der Schule einen stabilen Internetzugang hast?</a:t>
            </a:r>
          </a:p>
          <a:p>
            <a:pPr marL="861640" lvl="1" indent="-430819">
              <a:lnSpc>
                <a:spcPct val="150000"/>
              </a:lnSpc>
              <a:buFont typeface="Arial"/>
              <a:buChar char="•"/>
            </a:pPr>
            <a:r>
              <a:rPr lang="de-DE" sz="2800" dirty="0">
                <a:solidFill>
                  <a:srgbClr val="000000"/>
                </a:solidFill>
                <a:latin typeface="+mj-lt"/>
              </a:rPr>
              <a:t>Warum ist das Internet-Signal manchmal sehr schnell und manchmal sehr langsam?</a:t>
            </a:r>
          </a:p>
          <a:p>
            <a:pPr marL="861640" lvl="1" indent="-430819">
              <a:lnSpc>
                <a:spcPct val="150000"/>
              </a:lnSpc>
              <a:buFont typeface="Arial"/>
              <a:buChar char="•"/>
            </a:pPr>
            <a:r>
              <a:rPr lang="de-DE" sz="2800" dirty="0">
                <a:solidFill>
                  <a:srgbClr val="000000"/>
                </a:solidFill>
                <a:latin typeface="+mj-lt"/>
              </a:rPr>
              <a:t>Wo gibt es große Serverfarmen?</a:t>
            </a:r>
          </a:p>
          <a:p>
            <a:pPr marL="861640" lvl="1" indent="-430819">
              <a:lnSpc>
                <a:spcPct val="150000"/>
              </a:lnSpc>
              <a:buFont typeface="Arial"/>
              <a:buChar char="•"/>
            </a:pPr>
            <a:r>
              <a:rPr lang="de-DE" sz="2800" dirty="0">
                <a:solidFill>
                  <a:srgbClr val="000000"/>
                </a:solidFill>
                <a:latin typeface="+mj-lt"/>
              </a:rPr>
              <a:t>Warum sind große Serverfarmen schlecht für unser Klima?</a:t>
            </a:r>
          </a:p>
          <a:p>
            <a:pPr marL="861640" lvl="1" indent="-430819">
              <a:lnSpc>
                <a:spcPct val="150000"/>
              </a:lnSpc>
              <a:buFont typeface="Arial"/>
              <a:buChar char="•"/>
            </a:pPr>
            <a:r>
              <a:rPr lang="de-DE" sz="2800" dirty="0">
                <a:solidFill>
                  <a:srgbClr val="000000"/>
                </a:solidFill>
                <a:latin typeface="+mj-lt"/>
              </a:rPr>
              <a:t>Wo gibt es viele Unterseekabel? Wo nur wenige? Und warum?</a:t>
            </a:r>
          </a:p>
          <a:p>
            <a:pPr marL="861640" lvl="1" indent="-430819">
              <a:lnSpc>
                <a:spcPct val="150000"/>
              </a:lnSpc>
              <a:buFont typeface="Arial"/>
              <a:buChar char="•"/>
            </a:pPr>
            <a:r>
              <a:rPr lang="de-DE" sz="2800" dirty="0">
                <a:solidFill>
                  <a:srgbClr val="000000"/>
                </a:solidFill>
                <a:latin typeface="+mj-lt"/>
              </a:rPr>
              <a:t>Warum glaubst du haben einige Länder einen besseren Internetzugang als andere?</a:t>
            </a:r>
          </a:p>
          <a:p>
            <a:pPr marL="861640" lvl="1" indent="-430819">
              <a:lnSpc>
                <a:spcPct val="150000"/>
              </a:lnSpc>
              <a:buFont typeface="Arial"/>
              <a:buChar char="•"/>
            </a:pPr>
            <a:r>
              <a:rPr lang="de-DE" sz="2800" dirty="0">
                <a:solidFill>
                  <a:srgbClr val="000000"/>
                </a:solidFill>
                <a:latin typeface="+mj-lt"/>
              </a:rPr>
              <a:t>Was sind die Nachteile einer schlechten Internetverbindung?</a:t>
            </a:r>
          </a:p>
          <a:p>
            <a:pPr marL="861640" lvl="1" indent="-430819">
              <a:lnSpc>
                <a:spcPct val="150000"/>
              </a:lnSpc>
              <a:buFont typeface="Arial"/>
              <a:buChar char="•"/>
            </a:pPr>
            <a:r>
              <a:rPr lang="de-DE" sz="2800" dirty="0">
                <a:solidFill>
                  <a:srgbClr val="000000"/>
                </a:solidFill>
                <a:latin typeface="+mj-lt"/>
              </a:rPr>
              <a:t>Hat sich dein Blick auf das digitale Netz auf dem Globus verändert?</a:t>
            </a:r>
          </a:p>
        </p:txBody>
      </p:sp>
      <p:sp>
        <p:nvSpPr>
          <p:cNvPr id="9" name="TextBox 9"/>
          <p:cNvSpPr txBox="1"/>
          <p:nvPr/>
        </p:nvSpPr>
        <p:spPr>
          <a:xfrm>
            <a:off x="247650" y="720000"/>
            <a:ext cx="13716000"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(4) DENKE ÜBER DAS INTERNET NACH</a:t>
            </a:r>
          </a:p>
        </p:txBody>
      </p:sp>
      <p:grpSp>
        <p:nvGrpSpPr>
          <p:cNvPr id="11" name="Group 2">
            <a:extLst>
              <a:ext uri="{FF2B5EF4-FFF2-40B4-BE49-F238E27FC236}">
                <a16:creationId xmlns:a16="http://schemas.microsoft.com/office/drawing/2014/main" id="{1FD56A45-0227-5E19-1FC9-65AE93A772F7}"/>
              </a:ext>
            </a:extLst>
          </p:cNvPr>
          <p:cNvGrpSpPr/>
          <p:nvPr/>
        </p:nvGrpSpPr>
        <p:grpSpPr>
          <a:xfrm rot="-5400000">
            <a:off x="6466803" y="-1322924"/>
            <a:ext cx="1295400" cy="11000696"/>
            <a:chOff x="0" y="0"/>
            <a:chExt cx="2159616" cy="9218002"/>
          </a:xfrm>
          <a:solidFill>
            <a:srgbClr val="FFFFFF">
              <a:alpha val="61176"/>
            </a:srgbClr>
          </a:solidFill>
        </p:grpSpPr>
        <p:sp>
          <p:nvSpPr>
            <p:cNvPr id="14" name="Freeform 3">
              <a:extLst>
                <a:ext uri="{FF2B5EF4-FFF2-40B4-BE49-F238E27FC236}">
                  <a16:creationId xmlns:a16="http://schemas.microsoft.com/office/drawing/2014/main" id="{0E0E6574-6BDC-C823-50A6-F639C4538520}"/>
                </a:ext>
              </a:extLst>
            </p:cNvPr>
            <p:cNvSpPr/>
            <p:nvPr/>
          </p:nvSpPr>
          <p:spPr>
            <a:xfrm>
              <a:off x="0" y="0"/>
              <a:ext cx="2159616" cy="9218002"/>
            </a:xfrm>
            <a:prstGeom prst="roundRect">
              <a:avLst/>
            </a:prstGeom>
            <a:grpFill/>
            <a:ln w="19050">
              <a:solidFill>
                <a:srgbClr val="70AD47"/>
              </a:solidFill>
            </a:ln>
          </p:spPr>
          <p:txBody>
            <a:bodyPr/>
            <a:lstStyle/>
            <a:p>
              <a:endParaRPr lang="de-DE"/>
            </a:p>
          </p:txBody>
        </p:sp>
      </p:grpSp>
      <p:sp>
        <p:nvSpPr>
          <p:cNvPr id="15" name="TextBox 7">
            <a:extLst>
              <a:ext uri="{FF2B5EF4-FFF2-40B4-BE49-F238E27FC236}">
                <a16:creationId xmlns:a16="http://schemas.microsoft.com/office/drawing/2014/main" id="{803BA46F-9E67-CB60-89A3-9D12F7FCF7AA}"/>
              </a:ext>
            </a:extLst>
          </p:cNvPr>
          <p:cNvSpPr txBox="1"/>
          <p:nvPr/>
        </p:nvSpPr>
        <p:spPr>
          <a:xfrm>
            <a:off x="1614155" y="3740906"/>
            <a:ext cx="11000695" cy="791242"/>
          </a:xfrm>
          <a:prstGeom prst="rect">
            <a:avLst/>
          </a:prstGeom>
        </p:spPr>
        <p:txBody>
          <a:bodyPr wrap="square" lIns="0" tIns="0" rIns="0" bIns="0" rtlCol="0" anchor="t">
            <a:spAutoFit/>
          </a:bodyPr>
          <a:lstStyle/>
          <a:p>
            <a:pPr algn="ctr">
              <a:lnSpc>
                <a:spcPts val="7149"/>
              </a:lnSpc>
              <a:spcBef>
                <a:spcPct val="0"/>
              </a:spcBef>
            </a:pPr>
            <a:r>
              <a:rPr lang="de-DE" sz="3200" b="1" spc="-137" dirty="0">
                <a:solidFill>
                  <a:srgbClr val="000000"/>
                </a:solidFill>
                <a:latin typeface="Calibri" panose="020F0502020204030204" pitchFamily="34" charset="0"/>
                <a:cs typeface="Calibri" panose="020F0502020204030204" pitchFamily="34" charset="0"/>
              </a:rPr>
              <a:t>Fragen für die Diskussion</a:t>
            </a:r>
          </a:p>
        </p:txBody>
      </p:sp>
      <p:pic>
        <p:nvPicPr>
          <p:cNvPr id="2" name="Рисунок 81">
            <a:extLst>
              <a:ext uri="{FF2B5EF4-FFF2-40B4-BE49-F238E27FC236}">
                <a16:creationId xmlns:a16="http://schemas.microsoft.com/office/drawing/2014/main" id="{7B0A3049-9CBE-0C1C-52B1-9E6F9CD1F7D3}"/>
              </a:ext>
            </a:extLst>
          </p:cNvPr>
          <p:cNvPicPr>
            <a:picLocks noChangeAspect="1"/>
          </p:cNvPicPr>
          <p:nvPr/>
        </p:nvPicPr>
        <p:blipFill>
          <a:blip r:embed="rId2"/>
          <a:stretch/>
        </p:blipFill>
        <p:spPr bwMode="auto">
          <a:xfrm>
            <a:off x="360000" y="19257450"/>
            <a:ext cx="1366451" cy="482400"/>
          </a:xfrm>
          <a:prstGeom prst="rect">
            <a:avLst/>
          </a:prstGeom>
        </p:spPr>
      </p:pic>
      <p:pic>
        <p:nvPicPr>
          <p:cNvPr id="3" name="Grafik 22">
            <a:extLst>
              <a:ext uri="{FF2B5EF4-FFF2-40B4-BE49-F238E27FC236}">
                <a16:creationId xmlns:a16="http://schemas.microsoft.com/office/drawing/2014/main" id="{5C46CAA3-105B-802A-B3D5-9D81C91D48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4" name="object 75">
            <a:extLst>
              <a:ext uri="{FF2B5EF4-FFF2-40B4-BE49-F238E27FC236}">
                <a16:creationId xmlns:a16="http://schemas.microsoft.com/office/drawing/2014/main" id="{448CFF8C-5CBD-8981-CA43-05A489A09C7C}"/>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8" name="TextBox 7">
            <a:extLst>
              <a:ext uri="{FF2B5EF4-FFF2-40B4-BE49-F238E27FC236}">
                <a16:creationId xmlns:a16="http://schemas.microsoft.com/office/drawing/2014/main" id="{6E0A6AD5-FF35-9AA7-66C3-A1F5232D175A}"/>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9/9</a:t>
            </a:r>
          </a:p>
        </p:txBody>
      </p:sp>
      <p:sp>
        <p:nvSpPr>
          <p:cNvPr id="19" name="object 75">
            <a:extLst>
              <a:ext uri="{FF2B5EF4-FFF2-40B4-BE49-F238E27FC236}">
                <a16:creationId xmlns:a16="http://schemas.microsoft.com/office/drawing/2014/main" id="{8B1D0213-8C7B-4323-0CF8-D2AF108ADB97}"/>
              </a:ext>
            </a:extLst>
          </p:cNvPr>
          <p:cNvSpPr txBox="1"/>
          <p:nvPr/>
        </p:nvSpPr>
        <p:spPr bwMode="auto">
          <a:xfrm>
            <a:off x="9391650" y="19051988"/>
            <a:ext cx="45720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Sankofi</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p>
        </p:txBody>
      </p:sp>
      <p:sp>
        <p:nvSpPr>
          <p:cNvPr id="5" name="Freeform 39">
            <a:extLst>
              <a:ext uri="{FF2B5EF4-FFF2-40B4-BE49-F238E27FC236}">
                <a16:creationId xmlns:a16="http://schemas.microsoft.com/office/drawing/2014/main" id="{FBD9A6B9-0BE1-0707-24DE-818B231EC84C}"/>
              </a:ext>
            </a:extLst>
          </p:cNvPr>
          <p:cNvSpPr/>
          <p:nvPr/>
        </p:nvSpPr>
        <p:spPr bwMode="auto">
          <a:xfrm>
            <a:off x="1619250" y="12113966"/>
            <a:ext cx="10976393" cy="6190090"/>
          </a:xfrm>
          <a:custGeom>
            <a:avLst/>
            <a:gdLst/>
            <a:ahLst/>
            <a:cxnLst/>
            <a:rect l="l" t="t" r="r" b="b"/>
            <a:pathLst>
              <a:path w="2323108" h="166518" extrusionOk="0">
                <a:moveTo>
                  <a:pt x="0" y="0"/>
                </a:moveTo>
                <a:lnTo>
                  <a:pt x="2323108" y="0"/>
                </a:lnTo>
                <a:lnTo>
                  <a:pt x="2323108" y="166518"/>
                </a:lnTo>
                <a:lnTo>
                  <a:pt x="0" y="166518"/>
                </a:lnTo>
                <a:close/>
              </a:path>
            </a:pathLst>
          </a:custGeom>
          <a:solidFill>
            <a:srgbClr val="FFF3D9"/>
          </a:solidFill>
        </p:spPr>
        <p:txBody>
          <a:bodyPr/>
          <a:lstStyle/>
          <a:p>
            <a:pPr>
              <a:defRPr/>
            </a:pPr>
            <a:endParaRPr lang="de-DE" dirty="0"/>
          </a:p>
        </p:txBody>
      </p:sp>
      <p:pic>
        <p:nvPicPr>
          <p:cNvPr id="21" name="Graphic 20" descr="Pencil with solid fill">
            <a:extLst>
              <a:ext uri="{FF2B5EF4-FFF2-40B4-BE49-F238E27FC236}">
                <a16:creationId xmlns:a16="http://schemas.microsoft.com/office/drawing/2014/main" id="{145D0BF2-86C7-005D-433A-D9BAD18A66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68421">
            <a:off x="11831409" y="11570345"/>
            <a:ext cx="1670474" cy="1670474"/>
          </a:xfrm>
          <a:prstGeom prst="rect">
            <a:avLst/>
          </a:prstGeom>
        </p:spPr>
      </p:pic>
      <p:sp>
        <p:nvSpPr>
          <p:cNvPr id="10" name="Freeform 10"/>
          <p:cNvSpPr/>
          <p:nvPr/>
        </p:nvSpPr>
        <p:spPr>
          <a:xfrm flipH="1">
            <a:off x="10687050" y="12395510"/>
            <a:ext cx="4093959" cy="2305157"/>
          </a:xfrm>
          <a:custGeom>
            <a:avLst/>
            <a:gdLst/>
            <a:ahLst/>
            <a:cxnLst/>
            <a:rect l="l" t="t" r="r" b="b"/>
            <a:pathLst>
              <a:path w="5458612" h="3073543">
                <a:moveTo>
                  <a:pt x="5458612" y="0"/>
                </a:moveTo>
                <a:lnTo>
                  <a:pt x="0" y="0"/>
                </a:lnTo>
                <a:lnTo>
                  <a:pt x="0" y="3073543"/>
                </a:lnTo>
                <a:lnTo>
                  <a:pt x="5458612" y="3073543"/>
                </a:lnTo>
                <a:lnTo>
                  <a:pt x="5458612" y="0"/>
                </a:lnTo>
                <a:close/>
              </a:path>
            </a:pathLst>
          </a:custGeom>
          <a:blipFill>
            <a:blip r:embed="rId6"/>
            <a:stretch>
              <a:fillRect/>
            </a:stretch>
          </a:blipFill>
        </p:spPr>
        <p:txBody>
          <a:bodyPr/>
          <a:lstStyle/>
          <a:p>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DB8C-D298-A01D-8A5B-8FAC1BDCA206}"/>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D835A6EB-F130-79B1-3F9C-57A03C409255}"/>
              </a:ext>
            </a:extLst>
          </p:cNvPr>
          <p:cNvSpPr/>
          <p:nvPr/>
        </p:nvSpPr>
        <p:spPr>
          <a:xfrm>
            <a:off x="0" y="0"/>
            <a:ext cx="14211300" cy="201041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D6104B3C-9B62-F3AE-8773-28252B49257B}"/>
              </a:ext>
            </a:extLst>
          </p:cNvPr>
          <p:cNvSpPr txBox="1"/>
          <p:nvPr/>
        </p:nvSpPr>
        <p:spPr>
          <a:xfrm>
            <a:off x="0" y="720000"/>
            <a:ext cx="14211300" cy="1246495"/>
          </a:xfrm>
          <a:prstGeom prst="rect">
            <a:avLst/>
          </a:prstGeom>
          <a:noFill/>
        </p:spPr>
        <p:txBody>
          <a:bodyPr wrap="square" rtlCol="0">
            <a:spAutoFit/>
          </a:bodyPr>
          <a:lstStyle/>
          <a:p>
            <a:pPr algn="ctr"/>
            <a:r>
              <a:rPr lang="de-DE" sz="7500" dirty="0">
                <a:latin typeface="Calibri" panose="020F0502020204030204" pitchFamily="34" charset="0"/>
                <a:cs typeface="Calibri" panose="020F0502020204030204" pitchFamily="34" charset="0"/>
              </a:rPr>
              <a:t>Hinweis für Lehrende</a:t>
            </a:r>
          </a:p>
        </p:txBody>
      </p:sp>
      <p:pic>
        <p:nvPicPr>
          <p:cNvPr id="5" name="Рисунок 81">
            <a:extLst>
              <a:ext uri="{FF2B5EF4-FFF2-40B4-BE49-F238E27FC236}">
                <a16:creationId xmlns:a16="http://schemas.microsoft.com/office/drawing/2014/main" id="{AB8A99C0-53A6-6ED1-A45B-8FEB33CD4BB7}"/>
              </a:ext>
            </a:extLst>
          </p:cNvPr>
          <p:cNvPicPr>
            <a:picLocks noChangeAspect="1"/>
          </p:cNvPicPr>
          <p:nvPr/>
        </p:nvPicPr>
        <p:blipFill>
          <a:blip r:embed="rId3"/>
          <a:stretch/>
        </p:blipFill>
        <p:spPr bwMode="auto">
          <a:xfrm>
            <a:off x="360000" y="19257450"/>
            <a:ext cx="1366451" cy="482400"/>
          </a:xfrm>
          <a:prstGeom prst="rect">
            <a:avLst/>
          </a:prstGeom>
        </p:spPr>
      </p:pic>
      <p:pic>
        <p:nvPicPr>
          <p:cNvPr id="11" name="Grafik 22">
            <a:extLst>
              <a:ext uri="{FF2B5EF4-FFF2-40B4-BE49-F238E27FC236}">
                <a16:creationId xmlns:a16="http://schemas.microsoft.com/office/drawing/2014/main" id="{87F32CDE-DA0B-B752-D3A2-8B9A36D0B8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3" name="object 75">
            <a:extLst>
              <a:ext uri="{FF2B5EF4-FFF2-40B4-BE49-F238E27FC236}">
                <a16:creationId xmlns:a16="http://schemas.microsoft.com/office/drawing/2014/main" id="{448F6E13-278D-3807-A4D2-EE0958A59763}"/>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pic>
        <p:nvPicPr>
          <p:cNvPr id="16" name="Grafik 1" descr="Lehrer mit einfarbiger Füllung">
            <a:extLst>
              <a:ext uri="{FF2B5EF4-FFF2-40B4-BE49-F238E27FC236}">
                <a16:creationId xmlns:a16="http://schemas.microsoft.com/office/drawing/2014/main" id="{56B707D9-2D6D-7566-310E-40903AF740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12362818" y="450850"/>
            <a:ext cx="1490400" cy="1490400"/>
          </a:xfrm>
          <a:prstGeom prst="rect">
            <a:avLst/>
          </a:prstGeom>
        </p:spPr>
      </p:pic>
      <p:sp>
        <p:nvSpPr>
          <p:cNvPr id="17" name="TextBox 16">
            <a:extLst>
              <a:ext uri="{FF2B5EF4-FFF2-40B4-BE49-F238E27FC236}">
                <a16:creationId xmlns:a16="http://schemas.microsoft.com/office/drawing/2014/main" id="{381BEEC5-631D-DBA3-B228-4F384A0D58A7}"/>
              </a:ext>
            </a:extLst>
          </p:cNvPr>
          <p:cNvSpPr txBox="1"/>
          <p:nvPr/>
        </p:nvSpPr>
        <p:spPr bwMode="auto">
          <a:xfrm>
            <a:off x="12134850" y="1668918"/>
            <a:ext cx="1869423" cy="461665"/>
          </a:xfrm>
          <a:prstGeom prst="rect">
            <a:avLst/>
          </a:prstGeom>
          <a:noFill/>
        </p:spPr>
        <p:txBody>
          <a:bodyPr wrap="none" rtlCol="0">
            <a:spAutoFit/>
          </a:bodyPr>
          <a:lstStyle/>
          <a:p>
            <a:r>
              <a:rPr lang="de-DE" sz="2400" dirty="0">
                <a:latin typeface="Calibri" panose="020F0502020204030204" pitchFamily="34" charset="0"/>
                <a:cs typeface="Calibri" panose="020F0502020204030204" pitchFamily="34" charset="0"/>
              </a:rPr>
              <a:t>für Lehrende</a:t>
            </a:r>
          </a:p>
        </p:txBody>
      </p:sp>
      <p:grpSp>
        <p:nvGrpSpPr>
          <p:cNvPr id="24" name="Group 23">
            <a:extLst>
              <a:ext uri="{FF2B5EF4-FFF2-40B4-BE49-F238E27FC236}">
                <a16:creationId xmlns:a16="http://schemas.microsoft.com/office/drawing/2014/main" id="{D8AC1A93-E976-71FA-AA9B-A145C5753F8C}"/>
              </a:ext>
            </a:extLst>
          </p:cNvPr>
          <p:cNvGrpSpPr/>
          <p:nvPr/>
        </p:nvGrpSpPr>
        <p:grpSpPr>
          <a:xfrm>
            <a:off x="1100875" y="4850864"/>
            <a:ext cx="12100775" cy="3600986"/>
            <a:chOff x="1466850" y="15201568"/>
            <a:chExt cx="12100775" cy="3600986"/>
          </a:xfrm>
        </p:grpSpPr>
        <p:pic>
          <p:nvPicPr>
            <p:cNvPr id="15" name="Picture 14">
              <a:extLst>
                <a:ext uri="{FF2B5EF4-FFF2-40B4-BE49-F238E27FC236}">
                  <a16:creationId xmlns:a16="http://schemas.microsoft.com/office/drawing/2014/main" id="{97853761-535F-2F01-947A-10AD3706A52A}"/>
                </a:ext>
              </a:extLst>
            </p:cNvPr>
            <p:cNvPicPr>
              <a:picLocks noChangeAspect="1"/>
            </p:cNvPicPr>
            <p:nvPr/>
          </p:nvPicPr>
          <p:blipFill>
            <a:blip r:embed="rId7"/>
            <a:stretch>
              <a:fillRect/>
            </a:stretch>
          </p:blipFill>
          <p:spPr>
            <a:xfrm>
              <a:off x="1466850" y="16392969"/>
              <a:ext cx="1218184" cy="1218184"/>
            </a:xfrm>
            <a:prstGeom prst="rect">
              <a:avLst/>
            </a:prstGeom>
          </p:spPr>
        </p:pic>
        <p:sp>
          <p:nvSpPr>
            <p:cNvPr id="18" name="TextBox 17">
              <a:extLst>
                <a:ext uri="{FF2B5EF4-FFF2-40B4-BE49-F238E27FC236}">
                  <a16:creationId xmlns:a16="http://schemas.microsoft.com/office/drawing/2014/main" id="{378F36F6-20C2-B849-E5BC-DC2EC1E65E0D}"/>
                </a:ext>
              </a:extLst>
            </p:cNvPr>
            <p:cNvSpPr txBox="1"/>
            <p:nvPr/>
          </p:nvSpPr>
          <p:spPr>
            <a:xfrm>
              <a:off x="2975825" y="15201568"/>
              <a:ext cx="10591800" cy="3600986"/>
            </a:xfrm>
            <a:prstGeom prst="rect">
              <a:avLst/>
            </a:prstGeom>
            <a:noFill/>
          </p:spPr>
          <p:txBody>
            <a:bodyPr wrap="square" rtlCol="0">
              <a:spAutoFit/>
            </a:bodyPr>
            <a:lstStyle/>
            <a:p>
              <a:r>
                <a:rPr lang="de-DE" sz="3200" b="1" dirty="0">
                  <a:latin typeface="Calibri" panose="020F0502020204030204" pitchFamily="34" charset="0"/>
                  <a:cs typeface="Calibri" panose="020F0502020204030204" pitchFamily="34" charset="0"/>
                </a:rPr>
                <a:t>Hinweis zu „Finde deinen Fußabdruck“ Seite 2/9 – 4/9:</a:t>
              </a:r>
            </a:p>
            <a:p>
              <a:r>
                <a:rPr lang="de-DE" sz="2800" dirty="0">
                  <a:latin typeface="Calibri" panose="020F0502020204030204" pitchFamily="34" charset="0"/>
                  <a:cs typeface="Calibri" panose="020F0502020204030204" pitchFamily="34" charset="0"/>
                </a:rPr>
                <a:t>In folgendem </a:t>
              </a:r>
              <a:r>
                <a:rPr lang="de-DE" sz="2800" dirty="0">
                  <a:latin typeface="Calibri" panose="020F0502020204030204" pitchFamily="34" charset="0"/>
                  <a:cs typeface="Calibri" panose="020F0502020204030204" pitchFamily="34" charset="0"/>
                  <a:hlinkClick r:id="rId8"/>
                </a:rPr>
                <a:t>Video</a:t>
              </a:r>
              <a:r>
                <a:rPr lang="de-DE" sz="2800" dirty="0">
                  <a:latin typeface="Calibri" panose="020F0502020204030204" pitchFamily="34" charset="0"/>
                  <a:cs typeface="Calibri" panose="020F0502020204030204" pitchFamily="34" charset="0"/>
                </a:rPr>
                <a:t> gibt es einen sehr spannenden Einblick in die Funktion des Internets.</a:t>
              </a:r>
            </a:p>
            <a:p>
              <a:r>
                <a:rPr lang="de-DE" sz="2800" dirty="0">
                  <a:latin typeface="Calibri" panose="020F0502020204030204" pitchFamily="34" charset="0"/>
                  <a:cs typeface="Calibri" panose="020F0502020204030204" pitchFamily="34" charset="0"/>
                </a:rPr>
                <a:t>Unter anderem ist im Video auch zu sehen, wie ein Glasfaserkabel aussieht und dieses verlegt wird.</a:t>
              </a:r>
            </a:p>
            <a:p>
              <a:r>
                <a:rPr lang="de-DE" sz="2800" dirty="0">
                  <a:latin typeface="Calibri" panose="020F0502020204030204" pitchFamily="34" charset="0"/>
                  <a:cs typeface="Calibri" panose="020F0502020204030204" pitchFamily="34" charset="0"/>
                </a:rPr>
                <a:t>Es bietet sich an dieses Video mit den </a:t>
              </a:r>
              <a:r>
                <a:rPr lang="de-DE" sz="2800" dirty="0" err="1">
                  <a:latin typeface="Calibri" panose="020F0502020204030204" pitchFamily="34" charset="0"/>
                  <a:cs typeface="Calibri" panose="020F0502020204030204" pitchFamily="34" charset="0"/>
                </a:rPr>
                <a:t>Schüler:innen</a:t>
              </a:r>
              <a:r>
                <a:rPr lang="de-DE" sz="2800" dirty="0">
                  <a:latin typeface="Calibri" panose="020F0502020204030204" pitchFamily="34" charset="0"/>
                  <a:cs typeface="Calibri" panose="020F0502020204030204" pitchFamily="34" charset="0"/>
                </a:rPr>
                <a:t> anzusehen, wenn diese bereits etwas Wissen über die Funktion des Internets durch die Arbeitsblätter erhalten haben.</a:t>
              </a:r>
              <a:endParaRPr lang="de-DE" sz="2800" dirty="0"/>
            </a:p>
          </p:txBody>
        </p:sp>
      </p:grpSp>
      <p:grpSp>
        <p:nvGrpSpPr>
          <p:cNvPr id="23" name="Group 22">
            <a:extLst>
              <a:ext uri="{FF2B5EF4-FFF2-40B4-BE49-F238E27FC236}">
                <a16:creationId xmlns:a16="http://schemas.microsoft.com/office/drawing/2014/main" id="{CEE8C9C6-9714-F456-B527-D12A01B89391}"/>
              </a:ext>
            </a:extLst>
          </p:cNvPr>
          <p:cNvGrpSpPr/>
          <p:nvPr/>
        </p:nvGrpSpPr>
        <p:grpSpPr>
          <a:xfrm>
            <a:off x="1100874" y="2662612"/>
            <a:ext cx="12100776" cy="1938992"/>
            <a:chOff x="1466850" y="13064986"/>
            <a:chExt cx="12100776" cy="1938992"/>
          </a:xfrm>
        </p:grpSpPr>
        <p:sp>
          <p:nvSpPr>
            <p:cNvPr id="19" name="TextBox 18">
              <a:extLst>
                <a:ext uri="{FF2B5EF4-FFF2-40B4-BE49-F238E27FC236}">
                  <a16:creationId xmlns:a16="http://schemas.microsoft.com/office/drawing/2014/main" id="{6FB98A89-0A3F-8A3B-CDE5-324D65B7AF16}"/>
                </a:ext>
              </a:extLst>
            </p:cNvPr>
            <p:cNvSpPr txBox="1"/>
            <p:nvPr/>
          </p:nvSpPr>
          <p:spPr>
            <a:xfrm>
              <a:off x="2975826" y="13064986"/>
              <a:ext cx="10591800" cy="1938992"/>
            </a:xfrm>
            <a:prstGeom prst="rect">
              <a:avLst/>
            </a:prstGeom>
            <a:noFill/>
          </p:spPr>
          <p:txBody>
            <a:bodyPr wrap="square" rtlCol="0">
              <a:spAutoFit/>
            </a:bodyPr>
            <a:lstStyle/>
            <a:p>
              <a:r>
                <a:rPr lang="de-DE" sz="3200" b="1" dirty="0">
                  <a:latin typeface="Calibri" panose="020F0502020204030204" pitchFamily="34" charset="0"/>
                  <a:cs typeface="Calibri" panose="020F0502020204030204" pitchFamily="34" charset="0"/>
                </a:rPr>
                <a:t>Hinweis zum Einstieg in die Einheit „Funktion digitaler Technologie“:</a:t>
              </a:r>
            </a:p>
            <a:p>
              <a:r>
                <a:rPr lang="de-DE" sz="2800" dirty="0">
                  <a:latin typeface="Calibri" panose="020F0502020204030204" pitchFamily="34" charset="0"/>
                  <a:cs typeface="Calibri" panose="020F0502020204030204" pitchFamily="34" charset="0"/>
                </a:rPr>
                <a:t>Zum Einstieg in dieses Set kann folgendes </a:t>
              </a:r>
              <a:r>
                <a:rPr lang="de-DE" sz="2800" dirty="0">
                  <a:latin typeface="Calibri" panose="020F0502020204030204" pitchFamily="34" charset="0"/>
                  <a:cs typeface="Calibri" panose="020F0502020204030204" pitchFamily="34" charset="0"/>
                  <a:hlinkClick r:id="rId9"/>
                </a:rPr>
                <a:t>Video</a:t>
              </a:r>
              <a:r>
                <a:rPr lang="de-DE" sz="2800" dirty="0">
                  <a:latin typeface="Calibri" panose="020F0502020204030204" pitchFamily="34" charset="0"/>
                  <a:cs typeface="Calibri" panose="020F0502020204030204" pitchFamily="34" charset="0"/>
                </a:rPr>
                <a:t> in der Klasse angesehen werden.</a:t>
              </a:r>
              <a:endParaRPr lang="de-DE" sz="2800" dirty="0"/>
            </a:p>
          </p:txBody>
        </p:sp>
        <p:pic>
          <p:nvPicPr>
            <p:cNvPr id="21" name="Picture 20">
              <a:extLst>
                <a:ext uri="{FF2B5EF4-FFF2-40B4-BE49-F238E27FC236}">
                  <a16:creationId xmlns:a16="http://schemas.microsoft.com/office/drawing/2014/main" id="{5437FDCC-CBFB-44A2-36B5-968A63617FAC}"/>
                </a:ext>
              </a:extLst>
            </p:cNvPr>
            <p:cNvPicPr>
              <a:picLocks noChangeAspect="1"/>
            </p:cNvPicPr>
            <p:nvPr/>
          </p:nvPicPr>
          <p:blipFill>
            <a:blip r:embed="rId10"/>
            <a:stretch>
              <a:fillRect/>
            </a:stretch>
          </p:blipFill>
          <p:spPr>
            <a:xfrm>
              <a:off x="1466850" y="13425390"/>
              <a:ext cx="1218184" cy="1218184"/>
            </a:xfrm>
            <a:prstGeom prst="rect">
              <a:avLst/>
            </a:prstGeom>
          </p:spPr>
        </p:pic>
      </p:grpSp>
      <p:sp>
        <p:nvSpPr>
          <p:cNvPr id="25" name="TextBox 24">
            <a:extLst>
              <a:ext uri="{FF2B5EF4-FFF2-40B4-BE49-F238E27FC236}">
                <a16:creationId xmlns:a16="http://schemas.microsoft.com/office/drawing/2014/main" id="{D200664C-9E61-AF49-874B-CA3F5AD54354}"/>
              </a:ext>
            </a:extLst>
          </p:cNvPr>
          <p:cNvSpPr txBox="1"/>
          <p:nvPr/>
        </p:nvSpPr>
        <p:spPr bwMode="auto">
          <a:xfrm>
            <a:off x="6277450" y="19339740"/>
            <a:ext cx="247003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Material für Lehrende</a:t>
            </a:r>
          </a:p>
        </p:txBody>
      </p:sp>
    </p:spTree>
    <p:extLst>
      <p:ext uri="{BB962C8B-B14F-4D97-AF65-F5344CB8AC3E}">
        <p14:creationId xmlns:p14="http://schemas.microsoft.com/office/powerpoint/2010/main" val="730796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D490"/>
        </a:solidFill>
        <a:effectLst/>
      </p:bgPr>
    </p:bg>
    <p:spTree>
      <p:nvGrpSpPr>
        <p:cNvPr id="1" name=""/>
        <p:cNvGrpSpPr/>
        <p:nvPr/>
      </p:nvGrpSpPr>
      <p:grpSpPr>
        <a:xfrm>
          <a:off x="0" y="0"/>
          <a:ext cx="0" cy="0"/>
          <a:chOff x="0" y="0"/>
          <a:chExt cx="0" cy="0"/>
        </a:xfrm>
      </p:grpSpPr>
      <p:sp>
        <p:nvSpPr>
          <p:cNvPr id="6" name="TextBox 6"/>
          <p:cNvSpPr txBox="1"/>
          <p:nvPr/>
        </p:nvSpPr>
        <p:spPr>
          <a:xfrm>
            <a:off x="247650" y="712794"/>
            <a:ext cx="13716000"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 (1) WIE FUNKTIONIERT DAS INTERNET?</a:t>
            </a:r>
          </a:p>
        </p:txBody>
      </p:sp>
      <p:sp>
        <p:nvSpPr>
          <p:cNvPr id="34" name="TextBox 34"/>
          <p:cNvSpPr txBox="1"/>
          <p:nvPr/>
        </p:nvSpPr>
        <p:spPr>
          <a:xfrm>
            <a:off x="1619250" y="3540832"/>
            <a:ext cx="10972799" cy="1498283"/>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spc="-76" dirty="0">
                <a:solidFill>
                  <a:srgbClr val="000000"/>
                </a:solidFill>
                <a:latin typeface="Calibri" panose="020F0502020204030204" pitchFamily="34" charset="0"/>
                <a:cs typeface="Calibri" panose="020F0502020204030204" pitchFamily="34" charset="0"/>
              </a:rPr>
              <a:t>Deine Aufgabe: </a:t>
            </a:r>
            <a:r>
              <a:rPr lang="de-DE" sz="2800" spc="-76" dirty="0">
                <a:solidFill>
                  <a:srgbClr val="000000"/>
                </a:solidFill>
                <a:latin typeface="Calibri Light" panose="020F0302020204030204" pitchFamily="34" charset="0"/>
                <a:cs typeface="Calibri Light" panose="020F0302020204030204" pitchFamily="34" charset="0"/>
              </a:rPr>
              <a:t>Schneide die Kästchen aus und spiele paarweise mit den Internetbegriffen Memory. Lege sie dann auf die Weltkarte und erkläre sie. Was haben diese Begriffe mit dem weltweiten Internet und der Vernetzung zu tun? </a:t>
            </a:r>
            <a:endParaRPr lang="en-US" sz="2800" spc="-76" dirty="0">
              <a:solidFill>
                <a:srgbClr val="000000"/>
              </a:solidFill>
              <a:latin typeface="Calibri Light" panose="020F0302020204030204" pitchFamily="34" charset="0"/>
              <a:cs typeface="Calibri Light" panose="020F0302020204030204" pitchFamily="34" charset="0"/>
            </a:endParaRPr>
          </a:p>
        </p:txBody>
      </p:sp>
      <p:sp>
        <p:nvSpPr>
          <p:cNvPr id="45" name="Freeform 45" hidden="1"/>
          <p:cNvSpPr/>
          <p:nvPr/>
        </p:nvSpPr>
        <p:spPr>
          <a:xfrm>
            <a:off x="12285607" y="19930527"/>
            <a:ext cx="840687" cy="298308"/>
          </a:xfrm>
          <a:custGeom>
            <a:avLst/>
            <a:gdLst/>
            <a:ahLst/>
            <a:cxnLst/>
            <a:rect l="l" t="t" r="r" b="b"/>
            <a:pathLst>
              <a:path w="840687" h="298308">
                <a:moveTo>
                  <a:pt x="0" y="0"/>
                </a:moveTo>
                <a:lnTo>
                  <a:pt x="840686" y="0"/>
                </a:lnTo>
                <a:lnTo>
                  <a:pt x="840686" y="298308"/>
                </a:lnTo>
                <a:lnTo>
                  <a:pt x="0" y="298308"/>
                </a:lnTo>
                <a:lnTo>
                  <a:pt x="0" y="0"/>
                </a:lnTo>
                <a:close/>
              </a:path>
            </a:pathLst>
          </a:custGeom>
          <a:blipFill>
            <a:blip r:embed="rId3"/>
            <a:stretch>
              <a:fillRect/>
            </a:stretch>
          </a:blipFill>
        </p:spPr>
        <p:txBody>
          <a:bodyPr/>
          <a:lstStyle/>
          <a:p>
            <a:endParaRPr lang="de-DE"/>
          </a:p>
        </p:txBody>
      </p:sp>
      <p:sp>
        <p:nvSpPr>
          <p:cNvPr id="8" name="Textfeld 7">
            <a:extLst>
              <a:ext uri="{FF2B5EF4-FFF2-40B4-BE49-F238E27FC236}">
                <a16:creationId xmlns:a16="http://schemas.microsoft.com/office/drawing/2014/main" id="{BBC6A5A9-FF0B-2FBC-39F2-8836920EECDB}"/>
              </a:ext>
            </a:extLst>
          </p:cNvPr>
          <p:cNvSpPr txBox="1"/>
          <p:nvPr/>
        </p:nvSpPr>
        <p:spPr>
          <a:xfrm>
            <a:off x="1704523" y="279401"/>
            <a:ext cx="184731" cy="352854"/>
          </a:xfrm>
          <a:prstGeom prst="rect">
            <a:avLst/>
          </a:prstGeom>
          <a:noFill/>
        </p:spPr>
        <p:txBody>
          <a:bodyPr wrap="none" rtlCol="0">
            <a:spAutoFit/>
          </a:bodyPr>
          <a:lstStyle/>
          <a:p>
            <a:endParaRPr lang="de-DE" dirty="0"/>
          </a:p>
        </p:txBody>
      </p:sp>
      <p:sp>
        <p:nvSpPr>
          <p:cNvPr id="7" name="Freeform 7"/>
          <p:cNvSpPr/>
          <p:nvPr/>
        </p:nvSpPr>
        <p:spPr>
          <a:xfrm flipH="1">
            <a:off x="9761562" y="1274626"/>
            <a:ext cx="4093959" cy="2305157"/>
          </a:xfrm>
          <a:custGeom>
            <a:avLst/>
            <a:gdLst/>
            <a:ahLst/>
            <a:cxnLst/>
            <a:rect l="l" t="t" r="r" b="b"/>
            <a:pathLst>
              <a:path w="5458612" h="3073543">
                <a:moveTo>
                  <a:pt x="5458612" y="0"/>
                </a:moveTo>
                <a:lnTo>
                  <a:pt x="0" y="0"/>
                </a:lnTo>
                <a:lnTo>
                  <a:pt x="0" y="3073543"/>
                </a:lnTo>
                <a:lnTo>
                  <a:pt x="5458612" y="3073543"/>
                </a:lnTo>
                <a:lnTo>
                  <a:pt x="5458612" y="0"/>
                </a:lnTo>
                <a:close/>
              </a:path>
            </a:pathLst>
          </a:custGeom>
          <a:blipFill>
            <a:blip r:embed="rId4"/>
            <a:stretch>
              <a:fillRect/>
            </a:stretch>
          </a:blipFill>
        </p:spPr>
        <p:txBody>
          <a:bodyPr/>
          <a:lstStyle/>
          <a:p>
            <a:endParaRPr lang="de-DE"/>
          </a:p>
        </p:txBody>
      </p:sp>
      <p:grpSp>
        <p:nvGrpSpPr>
          <p:cNvPr id="86" name="Group 85">
            <a:extLst>
              <a:ext uri="{FF2B5EF4-FFF2-40B4-BE49-F238E27FC236}">
                <a16:creationId xmlns:a16="http://schemas.microsoft.com/office/drawing/2014/main" id="{F6DA950D-5C7E-B320-ADC5-58D61343FF66}"/>
              </a:ext>
            </a:extLst>
          </p:cNvPr>
          <p:cNvGrpSpPr/>
          <p:nvPr/>
        </p:nvGrpSpPr>
        <p:grpSpPr>
          <a:xfrm>
            <a:off x="950749" y="5969230"/>
            <a:ext cx="12309802" cy="12334826"/>
            <a:chOff x="382145" y="5393057"/>
            <a:chExt cx="13471693" cy="13499079"/>
          </a:xfrm>
        </p:grpSpPr>
        <p:grpSp>
          <p:nvGrpSpPr>
            <p:cNvPr id="53" name="Group 52">
              <a:extLst>
                <a:ext uri="{FF2B5EF4-FFF2-40B4-BE49-F238E27FC236}">
                  <a16:creationId xmlns:a16="http://schemas.microsoft.com/office/drawing/2014/main" id="{DB6EFAD1-0F27-FBA7-430F-C0D9E030185D}"/>
                </a:ext>
              </a:extLst>
            </p:cNvPr>
            <p:cNvGrpSpPr/>
            <p:nvPr/>
          </p:nvGrpSpPr>
          <p:grpSpPr>
            <a:xfrm>
              <a:off x="384042" y="5393057"/>
              <a:ext cx="3204000" cy="3168000"/>
              <a:chOff x="384042" y="5393057"/>
              <a:chExt cx="3204000" cy="3168000"/>
            </a:xfrm>
          </p:grpSpPr>
          <p:sp>
            <p:nvSpPr>
              <p:cNvPr id="10" name="Rectangle 9">
                <a:extLst>
                  <a:ext uri="{FF2B5EF4-FFF2-40B4-BE49-F238E27FC236}">
                    <a16:creationId xmlns:a16="http://schemas.microsoft.com/office/drawing/2014/main" id="{5F9C56AE-0D7C-06E1-A3FD-E0AFFB0677A2}"/>
                  </a:ext>
                </a:extLst>
              </p:cNvPr>
              <p:cNvSpPr/>
              <p:nvPr/>
            </p:nvSpPr>
            <p:spPr>
              <a:xfrm>
                <a:off x="384042" y="5393057"/>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eform 23"/>
              <p:cNvSpPr/>
              <p:nvPr/>
            </p:nvSpPr>
            <p:spPr>
              <a:xfrm>
                <a:off x="794183" y="5785198"/>
                <a:ext cx="2383719" cy="2383719"/>
              </a:xfrm>
              <a:custGeom>
                <a:avLst/>
                <a:gdLst/>
                <a:ahLst/>
                <a:cxnLst/>
                <a:rect l="l" t="t" r="r" b="b"/>
                <a:pathLst>
                  <a:path w="2383719" h="2383719">
                    <a:moveTo>
                      <a:pt x="0" y="0"/>
                    </a:moveTo>
                    <a:lnTo>
                      <a:pt x="2383719" y="0"/>
                    </a:lnTo>
                    <a:lnTo>
                      <a:pt x="2383719" y="2383720"/>
                    </a:lnTo>
                    <a:lnTo>
                      <a:pt x="0" y="2383720"/>
                    </a:lnTo>
                    <a:lnTo>
                      <a:pt x="0" y="0"/>
                    </a:lnTo>
                    <a:close/>
                  </a:path>
                </a:pathLst>
              </a:custGeom>
              <a:blipFill>
                <a:blip r:embed="rId5"/>
                <a:stretch>
                  <a:fillRect/>
                </a:stretch>
              </a:blipFill>
            </p:spPr>
            <p:txBody>
              <a:bodyPr/>
              <a:lstStyle/>
              <a:p>
                <a:endParaRPr lang="de-DE"/>
              </a:p>
            </p:txBody>
          </p:sp>
        </p:grpSp>
        <p:grpSp>
          <p:nvGrpSpPr>
            <p:cNvPr id="72" name="Group 71">
              <a:extLst>
                <a:ext uri="{FF2B5EF4-FFF2-40B4-BE49-F238E27FC236}">
                  <a16:creationId xmlns:a16="http://schemas.microsoft.com/office/drawing/2014/main" id="{357F8013-5365-800A-D15C-9AB16A034F55}"/>
                </a:ext>
              </a:extLst>
            </p:cNvPr>
            <p:cNvGrpSpPr/>
            <p:nvPr/>
          </p:nvGrpSpPr>
          <p:grpSpPr>
            <a:xfrm>
              <a:off x="384041" y="8805781"/>
              <a:ext cx="3204000" cy="3264256"/>
              <a:chOff x="384041" y="8805781"/>
              <a:chExt cx="3204000" cy="3264256"/>
            </a:xfrm>
          </p:grpSpPr>
          <p:sp>
            <p:nvSpPr>
              <p:cNvPr id="49" name="Rectangle 48">
                <a:extLst>
                  <a:ext uri="{FF2B5EF4-FFF2-40B4-BE49-F238E27FC236}">
                    <a16:creationId xmlns:a16="http://schemas.microsoft.com/office/drawing/2014/main" id="{4462821F-7707-1568-2163-758DBE9AA257}"/>
                  </a:ext>
                </a:extLst>
              </p:cNvPr>
              <p:cNvSpPr/>
              <p:nvPr/>
            </p:nvSpPr>
            <p:spPr>
              <a:xfrm>
                <a:off x="384041" y="8805781"/>
                <a:ext cx="3204000" cy="3264256"/>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Freeform 31"/>
              <p:cNvSpPr/>
              <p:nvPr/>
            </p:nvSpPr>
            <p:spPr>
              <a:xfrm>
                <a:off x="589190" y="9143075"/>
                <a:ext cx="2793702" cy="2589669"/>
              </a:xfrm>
              <a:custGeom>
                <a:avLst/>
                <a:gdLst/>
                <a:ahLst/>
                <a:cxnLst/>
                <a:rect l="l" t="t" r="r" b="b"/>
                <a:pathLst>
                  <a:path w="2793703" h="2589669">
                    <a:moveTo>
                      <a:pt x="0" y="0"/>
                    </a:moveTo>
                    <a:lnTo>
                      <a:pt x="2793703" y="0"/>
                    </a:lnTo>
                    <a:lnTo>
                      <a:pt x="2793703" y="2589668"/>
                    </a:lnTo>
                    <a:lnTo>
                      <a:pt x="0" y="2589668"/>
                    </a:lnTo>
                    <a:lnTo>
                      <a:pt x="0" y="0"/>
                    </a:lnTo>
                    <a:close/>
                  </a:path>
                </a:pathLst>
              </a:custGeom>
              <a:blipFill>
                <a:blip r:embed="rId6"/>
                <a:stretch>
                  <a:fillRect/>
                </a:stretch>
              </a:blipFill>
            </p:spPr>
            <p:txBody>
              <a:bodyPr/>
              <a:lstStyle/>
              <a:p>
                <a:endParaRPr lang="de-DE"/>
              </a:p>
            </p:txBody>
          </p:sp>
        </p:grpSp>
        <p:grpSp>
          <p:nvGrpSpPr>
            <p:cNvPr id="67" name="Group 66">
              <a:extLst>
                <a:ext uri="{FF2B5EF4-FFF2-40B4-BE49-F238E27FC236}">
                  <a16:creationId xmlns:a16="http://schemas.microsoft.com/office/drawing/2014/main" id="{8FFAE383-59FE-12CD-49E0-9E4968C18667}"/>
                </a:ext>
              </a:extLst>
            </p:cNvPr>
            <p:cNvGrpSpPr/>
            <p:nvPr/>
          </p:nvGrpSpPr>
          <p:grpSpPr>
            <a:xfrm>
              <a:off x="3792298" y="5393057"/>
              <a:ext cx="3204000" cy="3168000"/>
              <a:chOff x="3792298" y="5393057"/>
              <a:chExt cx="3204000" cy="3168000"/>
            </a:xfrm>
          </p:grpSpPr>
          <p:sp>
            <p:nvSpPr>
              <p:cNvPr id="46" name="Rectangle 45">
                <a:extLst>
                  <a:ext uri="{FF2B5EF4-FFF2-40B4-BE49-F238E27FC236}">
                    <a16:creationId xmlns:a16="http://schemas.microsoft.com/office/drawing/2014/main" id="{81541FED-4505-77E3-C21D-1D2C0419BEA6}"/>
                  </a:ext>
                </a:extLst>
              </p:cNvPr>
              <p:cNvSpPr/>
              <p:nvPr/>
            </p:nvSpPr>
            <p:spPr>
              <a:xfrm>
                <a:off x="3792298" y="5393057"/>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Box 36"/>
              <p:cNvSpPr txBox="1"/>
              <p:nvPr/>
            </p:nvSpPr>
            <p:spPr>
              <a:xfrm>
                <a:off x="3881101" y="6268049"/>
                <a:ext cx="3026394" cy="718564"/>
              </a:xfrm>
              <a:prstGeom prst="rect">
                <a:avLst/>
              </a:prstGeom>
            </p:spPr>
            <p:txBody>
              <a:bodyPr wrap="square" lIns="0" tIns="0" rIns="0" bIns="0" rtlCol="0" anchor="t">
                <a:spAutoFit/>
              </a:bodyPr>
              <a:lstStyle/>
              <a:p>
                <a:pPr algn="ctr">
                  <a:lnSpc>
                    <a:spcPts val="5739"/>
                  </a:lnSpc>
                </a:pPr>
                <a:r>
                  <a:rPr lang="en-US" sz="3200" b="1" dirty="0" err="1">
                    <a:solidFill>
                      <a:srgbClr val="000000"/>
                    </a:solidFill>
                    <a:latin typeface="+mj-lt"/>
                  </a:rPr>
                  <a:t>Glasfaserkabel</a:t>
                </a:r>
                <a:endParaRPr lang="en-US" sz="3200" b="1" dirty="0">
                  <a:solidFill>
                    <a:srgbClr val="000000"/>
                  </a:solidFill>
                  <a:latin typeface="+mj-lt"/>
                </a:endParaRPr>
              </a:p>
            </p:txBody>
          </p:sp>
        </p:grpSp>
        <p:grpSp>
          <p:nvGrpSpPr>
            <p:cNvPr id="71" name="Group 70">
              <a:extLst>
                <a:ext uri="{FF2B5EF4-FFF2-40B4-BE49-F238E27FC236}">
                  <a16:creationId xmlns:a16="http://schemas.microsoft.com/office/drawing/2014/main" id="{E27AF56D-5A2E-97BA-BE9E-C84C543D969D}"/>
                </a:ext>
              </a:extLst>
            </p:cNvPr>
            <p:cNvGrpSpPr/>
            <p:nvPr/>
          </p:nvGrpSpPr>
          <p:grpSpPr>
            <a:xfrm>
              <a:off x="10629984" y="5393057"/>
              <a:ext cx="3204000" cy="3168000"/>
              <a:chOff x="10629984" y="5393057"/>
              <a:chExt cx="3204000" cy="3168000"/>
            </a:xfrm>
          </p:grpSpPr>
          <p:sp>
            <p:nvSpPr>
              <p:cNvPr id="48" name="Rectangle 47">
                <a:extLst>
                  <a:ext uri="{FF2B5EF4-FFF2-40B4-BE49-F238E27FC236}">
                    <a16:creationId xmlns:a16="http://schemas.microsoft.com/office/drawing/2014/main" id="{53628460-9427-8F44-8FA1-A49D415F245B}"/>
                  </a:ext>
                </a:extLst>
              </p:cNvPr>
              <p:cNvSpPr/>
              <p:nvPr/>
            </p:nvSpPr>
            <p:spPr>
              <a:xfrm>
                <a:off x="10629984" y="5393057"/>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Box 37"/>
              <p:cNvSpPr txBox="1"/>
              <p:nvPr/>
            </p:nvSpPr>
            <p:spPr>
              <a:xfrm>
                <a:off x="10820637" y="6268049"/>
                <a:ext cx="2822695" cy="1548140"/>
              </a:xfrm>
              <a:prstGeom prst="rect">
                <a:avLst/>
              </a:prstGeom>
            </p:spPr>
            <p:txBody>
              <a:bodyPr wrap="square" lIns="0" tIns="0" rIns="0" bIns="0" rtlCol="0" anchor="t">
                <a:spAutoFit/>
              </a:bodyPr>
              <a:lstStyle/>
              <a:p>
                <a:pPr algn="ctr">
                  <a:lnSpc>
                    <a:spcPts val="5739"/>
                  </a:lnSpc>
                </a:pPr>
                <a:r>
                  <a:rPr lang="en-US" sz="3200" b="1" dirty="0" err="1">
                    <a:solidFill>
                      <a:srgbClr val="000000"/>
                    </a:solidFill>
                    <a:latin typeface="+mj-lt"/>
                  </a:rPr>
                  <a:t>drahtloser</a:t>
                </a:r>
                <a:r>
                  <a:rPr lang="en-US" sz="3200" b="1" dirty="0">
                    <a:solidFill>
                      <a:srgbClr val="000000"/>
                    </a:solidFill>
                    <a:latin typeface="+mj-lt"/>
                  </a:rPr>
                  <a:t> Router</a:t>
                </a:r>
              </a:p>
            </p:txBody>
          </p:sp>
        </p:grpSp>
        <p:grpSp>
          <p:nvGrpSpPr>
            <p:cNvPr id="73" name="Group 72">
              <a:extLst>
                <a:ext uri="{FF2B5EF4-FFF2-40B4-BE49-F238E27FC236}">
                  <a16:creationId xmlns:a16="http://schemas.microsoft.com/office/drawing/2014/main" id="{D6F8D3A4-DF02-7CF8-23A0-AD4C59FC58C7}"/>
                </a:ext>
              </a:extLst>
            </p:cNvPr>
            <p:cNvGrpSpPr/>
            <p:nvPr/>
          </p:nvGrpSpPr>
          <p:grpSpPr>
            <a:xfrm>
              <a:off x="3804318" y="8805781"/>
              <a:ext cx="3204000" cy="3168000"/>
              <a:chOff x="3804318" y="8805781"/>
              <a:chExt cx="3204000" cy="3168000"/>
            </a:xfrm>
          </p:grpSpPr>
          <p:sp>
            <p:nvSpPr>
              <p:cNvPr id="50" name="Rectangle 49">
                <a:extLst>
                  <a:ext uri="{FF2B5EF4-FFF2-40B4-BE49-F238E27FC236}">
                    <a16:creationId xmlns:a16="http://schemas.microsoft.com/office/drawing/2014/main" id="{66B6E670-4945-074B-9DDF-21FE2FF5312E}"/>
                  </a:ext>
                </a:extLst>
              </p:cNvPr>
              <p:cNvSpPr/>
              <p:nvPr/>
            </p:nvSpPr>
            <p:spPr>
              <a:xfrm>
                <a:off x="3804318" y="8805781"/>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Box 38"/>
              <p:cNvSpPr txBox="1"/>
              <p:nvPr/>
            </p:nvSpPr>
            <p:spPr>
              <a:xfrm>
                <a:off x="3893121" y="9689237"/>
                <a:ext cx="3026395" cy="1518527"/>
              </a:xfrm>
              <a:prstGeom prst="rect">
                <a:avLst/>
              </a:prstGeom>
            </p:spPr>
            <p:txBody>
              <a:bodyPr wrap="square" lIns="0" tIns="0" rIns="0" bIns="0" rtlCol="0" anchor="t">
                <a:spAutoFit/>
              </a:bodyPr>
              <a:lstStyle/>
              <a:p>
                <a:pPr algn="ctr">
                  <a:lnSpc>
                    <a:spcPts val="5738"/>
                  </a:lnSpc>
                </a:pPr>
                <a:r>
                  <a:rPr lang="en-US" sz="3200" b="1" dirty="0" err="1">
                    <a:solidFill>
                      <a:srgbClr val="000000"/>
                    </a:solidFill>
                    <a:latin typeface="+mj-lt"/>
                  </a:rPr>
                  <a:t>Unterwasser-Kabelkarte</a:t>
                </a:r>
                <a:endParaRPr lang="en-US" sz="3200" b="1" dirty="0">
                  <a:solidFill>
                    <a:srgbClr val="000000"/>
                  </a:solidFill>
                  <a:latin typeface="+mj-lt"/>
                </a:endParaRPr>
              </a:p>
            </p:txBody>
          </p:sp>
        </p:grpSp>
        <p:grpSp>
          <p:nvGrpSpPr>
            <p:cNvPr id="75" name="Group 74">
              <a:extLst>
                <a:ext uri="{FF2B5EF4-FFF2-40B4-BE49-F238E27FC236}">
                  <a16:creationId xmlns:a16="http://schemas.microsoft.com/office/drawing/2014/main" id="{0862FCEA-ACB7-37D6-9211-70B0EC674E76}"/>
                </a:ext>
              </a:extLst>
            </p:cNvPr>
            <p:cNvGrpSpPr/>
            <p:nvPr/>
          </p:nvGrpSpPr>
          <p:grpSpPr>
            <a:xfrm>
              <a:off x="10637429" y="8798383"/>
              <a:ext cx="3216409" cy="3168000"/>
              <a:chOff x="10637429" y="8798383"/>
              <a:chExt cx="3216409" cy="3168000"/>
            </a:xfrm>
          </p:grpSpPr>
          <p:sp>
            <p:nvSpPr>
              <p:cNvPr id="52" name="Rectangle 51">
                <a:extLst>
                  <a:ext uri="{FF2B5EF4-FFF2-40B4-BE49-F238E27FC236}">
                    <a16:creationId xmlns:a16="http://schemas.microsoft.com/office/drawing/2014/main" id="{2D315E18-63F1-41D5-527D-74462D38B57B}"/>
                  </a:ext>
                </a:extLst>
              </p:cNvPr>
              <p:cNvSpPr/>
              <p:nvPr/>
            </p:nvSpPr>
            <p:spPr>
              <a:xfrm>
                <a:off x="10643633" y="8798383"/>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Box 39"/>
              <p:cNvSpPr txBox="1"/>
              <p:nvPr/>
            </p:nvSpPr>
            <p:spPr>
              <a:xfrm>
                <a:off x="10637429" y="10047323"/>
                <a:ext cx="3216409" cy="718564"/>
              </a:xfrm>
              <a:prstGeom prst="rect">
                <a:avLst/>
              </a:prstGeom>
            </p:spPr>
            <p:txBody>
              <a:bodyPr wrap="square" lIns="0" tIns="0" rIns="0" bIns="0" rtlCol="0" anchor="t">
                <a:spAutoFit/>
              </a:bodyPr>
              <a:lstStyle/>
              <a:p>
                <a:pPr algn="ctr">
                  <a:lnSpc>
                    <a:spcPts val="5739"/>
                  </a:lnSpc>
                </a:pPr>
                <a:r>
                  <a:rPr lang="en-US" sz="3200" b="1" dirty="0" err="1">
                    <a:solidFill>
                      <a:srgbClr val="000000"/>
                    </a:solidFill>
                    <a:latin typeface="+mj-lt"/>
                  </a:rPr>
                  <a:t>Mobilfunkmast</a:t>
                </a:r>
                <a:endParaRPr lang="en-US" sz="3200" b="1" dirty="0">
                  <a:solidFill>
                    <a:srgbClr val="000000"/>
                  </a:solidFill>
                  <a:latin typeface="+mj-lt"/>
                </a:endParaRPr>
              </a:p>
            </p:txBody>
          </p:sp>
        </p:grpSp>
        <p:grpSp>
          <p:nvGrpSpPr>
            <p:cNvPr id="78" name="Group 77">
              <a:extLst>
                <a:ext uri="{FF2B5EF4-FFF2-40B4-BE49-F238E27FC236}">
                  <a16:creationId xmlns:a16="http://schemas.microsoft.com/office/drawing/2014/main" id="{71453B80-D134-562C-0A9B-F5AAFFEF02D6}"/>
                </a:ext>
              </a:extLst>
            </p:cNvPr>
            <p:cNvGrpSpPr/>
            <p:nvPr/>
          </p:nvGrpSpPr>
          <p:grpSpPr>
            <a:xfrm>
              <a:off x="3792298" y="12266919"/>
              <a:ext cx="3204000" cy="3204000"/>
              <a:chOff x="3792298" y="12266919"/>
              <a:chExt cx="3204000" cy="3204000"/>
            </a:xfrm>
          </p:grpSpPr>
          <p:sp>
            <p:nvSpPr>
              <p:cNvPr id="55" name="Rectangle 54">
                <a:extLst>
                  <a:ext uri="{FF2B5EF4-FFF2-40B4-BE49-F238E27FC236}">
                    <a16:creationId xmlns:a16="http://schemas.microsoft.com/office/drawing/2014/main" id="{A20D03D0-9830-6953-EC9B-88E5A3B49438}"/>
                  </a:ext>
                </a:extLst>
              </p:cNvPr>
              <p:cNvSpPr/>
              <p:nvPr/>
            </p:nvSpPr>
            <p:spPr>
              <a:xfrm>
                <a:off x="3792298" y="12266919"/>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Box 40"/>
              <p:cNvSpPr txBox="1"/>
              <p:nvPr/>
            </p:nvSpPr>
            <p:spPr>
              <a:xfrm>
                <a:off x="4476022" y="13525429"/>
                <a:ext cx="1836553" cy="718564"/>
              </a:xfrm>
              <a:prstGeom prst="rect">
                <a:avLst/>
              </a:prstGeom>
            </p:spPr>
            <p:txBody>
              <a:bodyPr wrap="square" lIns="0" tIns="0" rIns="0" bIns="0" rtlCol="0" anchor="t">
                <a:spAutoFit/>
              </a:bodyPr>
              <a:lstStyle/>
              <a:p>
                <a:pPr algn="ctr">
                  <a:lnSpc>
                    <a:spcPts val="5738"/>
                  </a:lnSpc>
                </a:pPr>
                <a:r>
                  <a:rPr lang="en-US" sz="3200" b="1" dirty="0">
                    <a:solidFill>
                      <a:srgbClr val="000000"/>
                    </a:solidFill>
                    <a:latin typeface="+mj-lt"/>
                  </a:rPr>
                  <a:t>Tablet</a:t>
                </a:r>
                <a:endParaRPr lang="en-US" sz="4097" b="1" dirty="0">
                  <a:solidFill>
                    <a:srgbClr val="000000"/>
                  </a:solidFill>
                  <a:latin typeface="+mj-lt"/>
                </a:endParaRPr>
              </a:p>
            </p:txBody>
          </p:sp>
        </p:grpSp>
        <p:grpSp>
          <p:nvGrpSpPr>
            <p:cNvPr id="80" name="Group 79">
              <a:extLst>
                <a:ext uri="{FF2B5EF4-FFF2-40B4-BE49-F238E27FC236}">
                  <a16:creationId xmlns:a16="http://schemas.microsoft.com/office/drawing/2014/main" id="{19E5C162-91FF-7374-B167-A774107364E6}"/>
                </a:ext>
              </a:extLst>
            </p:cNvPr>
            <p:cNvGrpSpPr/>
            <p:nvPr/>
          </p:nvGrpSpPr>
          <p:grpSpPr>
            <a:xfrm>
              <a:off x="10610851" y="12266919"/>
              <a:ext cx="3204000" cy="3204000"/>
              <a:chOff x="10610851" y="12266919"/>
              <a:chExt cx="3204000" cy="3204000"/>
            </a:xfrm>
          </p:grpSpPr>
          <p:sp>
            <p:nvSpPr>
              <p:cNvPr id="57" name="Rectangle 56">
                <a:extLst>
                  <a:ext uri="{FF2B5EF4-FFF2-40B4-BE49-F238E27FC236}">
                    <a16:creationId xmlns:a16="http://schemas.microsoft.com/office/drawing/2014/main" id="{3918DE62-08D1-D477-ECAB-3E0FA6F2ED6F}"/>
                  </a:ext>
                </a:extLst>
              </p:cNvPr>
              <p:cNvSpPr/>
              <p:nvPr/>
            </p:nvSpPr>
            <p:spPr>
              <a:xfrm>
                <a:off x="10610851" y="12266919"/>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Box 41"/>
              <p:cNvSpPr txBox="1"/>
              <p:nvPr/>
            </p:nvSpPr>
            <p:spPr>
              <a:xfrm>
                <a:off x="10844930" y="13159942"/>
                <a:ext cx="2735843" cy="1548140"/>
              </a:xfrm>
              <a:prstGeom prst="rect">
                <a:avLst/>
              </a:prstGeom>
            </p:spPr>
            <p:txBody>
              <a:bodyPr wrap="square" lIns="0" tIns="0" rIns="0" bIns="0" rtlCol="0" anchor="t">
                <a:spAutoFit/>
              </a:bodyPr>
              <a:lstStyle/>
              <a:p>
                <a:pPr algn="ctr">
                  <a:lnSpc>
                    <a:spcPts val="5738"/>
                  </a:lnSpc>
                </a:pPr>
                <a:r>
                  <a:rPr lang="en-US" sz="3200" b="1" dirty="0">
                    <a:solidFill>
                      <a:srgbClr val="000000"/>
                    </a:solidFill>
                    <a:latin typeface="+mj-lt"/>
                  </a:rPr>
                  <a:t>Live-Streaming</a:t>
                </a:r>
              </a:p>
            </p:txBody>
          </p:sp>
        </p:grpSp>
        <p:grpSp>
          <p:nvGrpSpPr>
            <p:cNvPr id="82" name="Group 81">
              <a:extLst>
                <a:ext uri="{FF2B5EF4-FFF2-40B4-BE49-F238E27FC236}">
                  <a16:creationId xmlns:a16="http://schemas.microsoft.com/office/drawing/2014/main" id="{0A47830E-BDC5-5B8A-CAED-AE3ED9C1FDE3}"/>
                </a:ext>
              </a:extLst>
            </p:cNvPr>
            <p:cNvGrpSpPr/>
            <p:nvPr/>
          </p:nvGrpSpPr>
          <p:grpSpPr>
            <a:xfrm>
              <a:off x="3804317" y="15698551"/>
              <a:ext cx="3204000" cy="3168000"/>
              <a:chOff x="3804317" y="15698551"/>
              <a:chExt cx="3204000" cy="3168000"/>
            </a:xfrm>
          </p:grpSpPr>
          <p:sp>
            <p:nvSpPr>
              <p:cNvPr id="59" name="Rectangle 58">
                <a:extLst>
                  <a:ext uri="{FF2B5EF4-FFF2-40B4-BE49-F238E27FC236}">
                    <a16:creationId xmlns:a16="http://schemas.microsoft.com/office/drawing/2014/main" id="{48E40CA8-ABD8-88CC-567B-8C04D1B1E098}"/>
                  </a:ext>
                </a:extLst>
              </p:cNvPr>
              <p:cNvSpPr/>
              <p:nvPr/>
            </p:nvSpPr>
            <p:spPr>
              <a:xfrm>
                <a:off x="3804317" y="15698551"/>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Box 42"/>
              <p:cNvSpPr txBox="1"/>
              <p:nvPr/>
            </p:nvSpPr>
            <p:spPr>
              <a:xfrm>
                <a:off x="4488041" y="16939060"/>
                <a:ext cx="1836553" cy="718564"/>
              </a:xfrm>
              <a:prstGeom prst="rect">
                <a:avLst/>
              </a:prstGeom>
            </p:spPr>
            <p:txBody>
              <a:bodyPr wrap="square" lIns="0" tIns="0" rIns="0" bIns="0" rtlCol="0" anchor="t">
                <a:spAutoFit/>
              </a:bodyPr>
              <a:lstStyle/>
              <a:p>
                <a:pPr algn="ctr">
                  <a:lnSpc>
                    <a:spcPts val="5738"/>
                  </a:lnSpc>
                </a:pPr>
                <a:r>
                  <a:rPr lang="en-US" sz="3200" b="1" dirty="0">
                    <a:solidFill>
                      <a:srgbClr val="000000"/>
                    </a:solidFill>
                    <a:latin typeface="+mj-lt"/>
                  </a:rPr>
                  <a:t>Server</a:t>
                </a:r>
                <a:endParaRPr lang="en-US" sz="4097" b="1" dirty="0">
                  <a:solidFill>
                    <a:srgbClr val="000000"/>
                  </a:solidFill>
                  <a:latin typeface="+mj-lt"/>
                </a:endParaRPr>
              </a:p>
            </p:txBody>
          </p:sp>
        </p:grpSp>
        <p:grpSp>
          <p:nvGrpSpPr>
            <p:cNvPr id="85" name="Group 84">
              <a:extLst>
                <a:ext uri="{FF2B5EF4-FFF2-40B4-BE49-F238E27FC236}">
                  <a16:creationId xmlns:a16="http://schemas.microsoft.com/office/drawing/2014/main" id="{49A2E4D7-A5F0-C195-C12E-F8051EEA62AD}"/>
                </a:ext>
              </a:extLst>
            </p:cNvPr>
            <p:cNvGrpSpPr/>
            <p:nvPr/>
          </p:nvGrpSpPr>
          <p:grpSpPr>
            <a:xfrm>
              <a:off x="10610240" y="15688136"/>
              <a:ext cx="3204000" cy="3168000"/>
              <a:chOff x="10610240" y="15688136"/>
              <a:chExt cx="3204000" cy="3168000"/>
            </a:xfrm>
          </p:grpSpPr>
          <p:sp>
            <p:nvSpPr>
              <p:cNvPr id="61" name="Rectangle 60">
                <a:extLst>
                  <a:ext uri="{FF2B5EF4-FFF2-40B4-BE49-F238E27FC236}">
                    <a16:creationId xmlns:a16="http://schemas.microsoft.com/office/drawing/2014/main" id="{BF013A90-39CF-9B7D-76EE-14BC8DFC27F5}"/>
                  </a:ext>
                </a:extLst>
              </p:cNvPr>
              <p:cNvSpPr/>
              <p:nvPr/>
            </p:nvSpPr>
            <p:spPr>
              <a:xfrm>
                <a:off x="10610240" y="15688136"/>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Box 43"/>
              <p:cNvSpPr txBox="1"/>
              <p:nvPr/>
            </p:nvSpPr>
            <p:spPr>
              <a:xfrm>
                <a:off x="10960360" y="16912854"/>
                <a:ext cx="2503759" cy="718564"/>
              </a:xfrm>
              <a:prstGeom prst="rect">
                <a:avLst/>
              </a:prstGeom>
            </p:spPr>
            <p:txBody>
              <a:bodyPr wrap="square" lIns="0" tIns="0" rIns="0" bIns="0" rtlCol="0" anchor="t">
                <a:spAutoFit/>
              </a:bodyPr>
              <a:lstStyle/>
              <a:p>
                <a:pPr algn="ctr">
                  <a:lnSpc>
                    <a:spcPts val="5738"/>
                  </a:lnSpc>
                </a:pPr>
                <a:r>
                  <a:rPr lang="en-US" sz="3200" b="1" dirty="0">
                    <a:solidFill>
                      <a:srgbClr val="000000"/>
                    </a:solidFill>
                    <a:latin typeface="+mj-lt"/>
                  </a:rPr>
                  <a:t>Smartphone</a:t>
                </a:r>
                <a:endParaRPr lang="en-US" sz="4097" b="1" dirty="0">
                  <a:solidFill>
                    <a:srgbClr val="000000"/>
                  </a:solidFill>
                  <a:latin typeface="+mj-lt"/>
                </a:endParaRPr>
              </a:p>
            </p:txBody>
          </p:sp>
        </p:grpSp>
        <p:grpSp>
          <p:nvGrpSpPr>
            <p:cNvPr id="83" name="Group 82">
              <a:extLst>
                <a:ext uri="{FF2B5EF4-FFF2-40B4-BE49-F238E27FC236}">
                  <a16:creationId xmlns:a16="http://schemas.microsoft.com/office/drawing/2014/main" id="{E7FB93D9-78B4-EE2A-1C0A-3D84AB8E1571}"/>
                </a:ext>
              </a:extLst>
            </p:cNvPr>
            <p:cNvGrpSpPr/>
            <p:nvPr/>
          </p:nvGrpSpPr>
          <p:grpSpPr>
            <a:xfrm>
              <a:off x="7226489" y="15698551"/>
              <a:ext cx="3204000" cy="3168000"/>
              <a:chOff x="7226489" y="15698551"/>
              <a:chExt cx="3204000" cy="3168000"/>
            </a:xfrm>
          </p:grpSpPr>
          <p:sp>
            <p:nvSpPr>
              <p:cNvPr id="60" name="Rectangle 59">
                <a:extLst>
                  <a:ext uri="{FF2B5EF4-FFF2-40B4-BE49-F238E27FC236}">
                    <a16:creationId xmlns:a16="http://schemas.microsoft.com/office/drawing/2014/main" id="{AF68FD04-F92B-D39D-D8BD-C5ED1341F721}"/>
                  </a:ext>
                </a:extLst>
              </p:cNvPr>
              <p:cNvSpPr/>
              <p:nvPr/>
            </p:nvSpPr>
            <p:spPr>
              <a:xfrm>
                <a:off x="7226489" y="15698551"/>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phic 12" descr="Smart Phone with solid fill">
                <a:extLst>
                  <a:ext uri="{FF2B5EF4-FFF2-40B4-BE49-F238E27FC236}">
                    <a16:creationId xmlns:a16="http://schemas.microsoft.com/office/drawing/2014/main" id="{73C3EEAE-9C5E-9B47-E4C8-4CECE35E40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0365" y="16004427"/>
                <a:ext cx="2556249" cy="2556249"/>
              </a:xfrm>
              <a:prstGeom prst="rect">
                <a:avLst/>
              </a:prstGeom>
            </p:spPr>
          </p:pic>
        </p:grpSp>
        <p:grpSp>
          <p:nvGrpSpPr>
            <p:cNvPr id="77" name="Group 76">
              <a:extLst>
                <a:ext uri="{FF2B5EF4-FFF2-40B4-BE49-F238E27FC236}">
                  <a16:creationId xmlns:a16="http://schemas.microsoft.com/office/drawing/2014/main" id="{93F264AD-728E-774C-EA46-1ACBEDFD3E59}"/>
                </a:ext>
              </a:extLst>
            </p:cNvPr>
            <p:cNvGrpSpPr/>
            <p:nvPr/>
          </p:nvGrpSpPr>
          <p:grpSpPr>
            <a:xfrm>
              <a:off x="384041" y="12266919"/>
              <a:ext cx="3204000" cy="3204000"/>
              <a:chOff x="384041" y="12266919"/>
              <a:chExt cx="3204000" cy="3204000"/>
            </a:xfrm>
          </p:grpSpPr>
          <p:sp>
            <p:nvSpPr>
              <p:cNvPr id="54" name="Rectangle 53">
                <a:extLst>
                  <a:ext uri="{FF2B5EF4-FFF2-40B4-BE49-F238E27FC236}">
                    <a16:creationId xmlns:a16="http://schemas.microsoft.com/office/drawing/2014/main" id="{ECB7FEB5-7A07-FE0D-8D2D-9C0BA0871E34}"/>
                  </a:ext>
                </a:extLst>
              </p:cNvPr>
              <p:cNvSpPr/>
              <p:nvPr/>
            </p:nvSpPr>
            <p:spPr>
              <a:xfrm>
                <a:off x="384041" y="12266919"/>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6" name="Group 75">
                <a:extLst>
                  <a:ext uri="{FF2B5EF4-FFF2-40B4-BE49-F238E27FC236}">
                    <a16:creationId xmlns:a16="http://schemas.microsoft.com/office/drawing/2014/main" id="{E27C8B67-6E6D-BBFF-54F2-351189689A53}"/>
                  </a:ext>
                </a:extLst>
              </p:cNvPr>
              <p:cNvGrpSpPr/>
              <p:nvPr/>
            </p:nvGrpSpPr>
            <p:grpSpPr>
              <a:xfrm>
                <a:off x="847949" y="12730827"/>
                <a:ext cx="2276185" cy="2276185"/>
                <a:chOff x="881761" y="12473039"/>
                <a:chExt cx="2276185" cy="2276185"/>
              </a:xfrm>
            </p:grpSpPr>
            <p:pic>
              <p:nvPicPr>
                <p:cNvPr id="11" name="Graphic 10" descr="Tablet with solid fill">
                  <a:extLst>
                    <a:ext uri="{FF2B5EF4-FFF2-40B4-BE49-F238E27FC236}">
                      <a16:creationId xmlns:a16="http://schemas.microsoft.com/office/drawing/2014/main" id="{A2681B00-2C0A-146A-8D74-41D42CB253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1761" y="12473039"/>
                  <a:ext cx="2276185" cy="2276185"/>
                </a:xfrm>
                <a:prstGeom prst="rect">
                  <a:avLst/>
                </a:prstGeom>
              </p:spPr>
            </p:pic>
            <p:pic>
              <p:nvPicPr>
                <p:cNvPr id="15" name="Graphic 14" descr="Touchscreen with solid fill">
                  <a:extLst>
                    <a:ext uri="{FF2B5EF4-FFF2-40B4-BE49-F238E27FC236}">
                      <a16:creationId xmlns:a16="http://schemas.microsoft.com/office/drawing/2014/main" id="{4E40C69F-CEAB-BC7F-CE65-B7219D4021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40805" y="13623626"/>
                  <a:ext cx="1088124" cy="1088124"/>
                </a:xfrm>
                <a:prstGeom prst="rect">
                  <a:avLst/>
                </a:prstGeom>
              </p:spPr>
            </p:pic>
          </p:grpSp>
        </p:grpSp>
        <p:grpSp>
          <p:nvGrpSpPr>
            <p:cNvPr id="69" name="Group 68">
              <a:extLst>
                <a:ext uri="{FF2B5EF4-FFF2-40B4-BE49-F238E27FC236}">
                  <a16:creationId xmlns:a16="http://schemas.microsoft.com/office/drawing/2014/main" id="{A0290C90-4471-760E-71B4-CADF399F7DAA}"/>
                </a:ext>
              </a:extLst>
            </p:cNvPr>
            <p:cNvGrpSpPr/>
            <p:nvPr/>
          </p:nvGrpSpPr>
          <p:grpSpPr>
            <a:xfrm>
              <a:off x="7222893" y="5393057"/>
              <a:ext cx="3204000" cy="3168000"/>
              <a:chOff x="7222893" y="5393057"/>
              <a:chExt cx="3204000" cy="3168000"/>
            </a:xfrm>
          </p:grpSpPr>
          <p:sp>
            <p:nvSpPr>
              <p:cNvPr id="47" name="Rectangle 46">
                <a:extLst>
                  <a:ext uri="{FF2B5EF4-FFF2-40B4-BE49-F238E27FC236}">
                    <a16:creationId xmlns:a16="http://schemas.microsoft.com/office/drawing/2014/main" id="{B7347DD9-B491-CC7E-4A09-B46B6546CF0B}"/>
                  </a:ext>
                </a:extLst>
              </p:cNvPr>
              <p:cNvSpPr/>
              <p:nvPr/>
            </p:nvSpPr>
            <p:spPr>
              <a:xfrm>
                <a:off x="7222893" y="5393057"/>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phic 20" descr="Wireless router with solid fill">
                <a:extLst>
                  <a:ext uri="{FF2B5EF4-FFF2-40B4-BE49-F238E27FC236}">
                    <a16:creationId xmlns:a16="http://schemas.microsoft.com/office/drawing/2014/main" id="{BEED8CF0-374E-F34F-3ECE-CFDF231E55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01506" y="5953670"/>
                <a:ext cx="2046774" cy="2046774"/>
              </a:xfrm>
              <a:prstGeom prst="rect">
                <a:avLst/>
              </a:prstGeom>
            </p:spPr>
          </p:pic>
        </p:grpSp>
        <p:grpSp>
          <p:nvGrpSpPr>
            <p:cNvPr id="81" name="Group 80">
              <a:extLst>
                <a:ext uri="{FF2B5EF4-FFF2-40B4-BE49-F238E27FC236}">
                  <a16:creationId xmlns:a16="http://schemas.microsoft.com/office/drawing/2014/main" id="{35576817-6997-E47D-2C8A-9BBDC0311F9A}"/>
                </a:ext>
              </a:extLst>
            </p:cNvPr>
            <p:cNvGrpSpPr/>
            <p:nvPr/>
          </p:nvGrpSpPr>
          <p:grpSpPr>
            <a:xfrm>
              <a:off x="382145" y="15688136"/>
              <a:ext cx="3204000" cy="3204000"/>
              <a:chOff x="382145" y="15688136"/>
              <a:chExt cx="3204000" cy="3204000"/>
            </a:xfrm>
          </p:grpSpPr>
          <p:sp>
            <p:nvSpPr>
              <p:cNvPr id="58" name="Rectangle 57">
                <a:extLst>
                  <a:ext uri="{FF2B5EF4-FFF2-40B4-BE49-F238E27FC236}">
                    <a16:creationId xmlns:a16="http://schemas.microsoft.com/office/drawing/2014/main" id="{CF77D57F-213B-A621-9BFA-1E6A5D86A514}"/>
                  </a:ext>
                </a:extLst>
              </p:cNvPr>
              <p:cNvSpPr/>
              <p:nvPr/>
            </p:nvSpPr>
            <p:spPr>
              <a:xfrm>
                <a:off x="382145" y="15688136"/>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2" name="Graphic 61" descr="Database with solid fill">
                <a:extLst>
                  <a:ext uri="{FF2B5EF4-FFF2-40B4-BE49-F238E27FC236}">
                    <a16:creationId xmlns:a16="http://schemas.microsoft.com/office/drawing/2014/main" id="{725B7303-EDC7-B860-C8DA-C8F6E79C406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1504" y="16337495"/>
                <a:ext cx="1905283" cy="1905283"/>
              </a:xfrm>
              <a:prstGeom prst="rect">
                <a:avLst/>
              </a:prstGeom>
            </p:spPr>
          </p:pic>
        </p:grpSp>
        <p:grpSp>
          <p:nvGrpSpPr>
            <p:cNvPr id="79" name="Group 78">
              <a:extLst>
                <a:ext uri="{FF2B5EF4-FFF2-40B4-BE49-F238E27FC236}">
                  <a16:creationId xmlns:a16="http://schemas.microsoft.com/office/drawing/2014/main" id="{28D73C9C-B122-A441-2A2F-C51BE84D80AA}"/>
                </a:ext>
              </a:extLst>
            </p:cNvPr>
            <p:cNvGrpSpPr/>
            <p:nvPr/>
          </p:nvGrpSpPr>
          <p:grpSpPr>
            <a:xfrm>
              <a:off x="7218237" y="12266919"/>
              <a:ext cx="3204000" cy="3204000"/>
              <a:chOff x="7218237" y="12266919"/>
              <a:chExt cx="3204000" cy="3204000"/>
            </a:xfrm>
          </p:grpSpPr>
          <p:sp>
            <p:nvSpPr>
              <p:cNvPr id="56" name="Rectangle 55">
                <a:extLst>
                  <a:ext uri="{FF2B5EF4-FFF2-40B4-BE49-F238E27FC236}">
                    <a16:creationId xmlns:a16="http://schemas.microsoft.com/office/drawing/2014/main" id="{EF5977AB-A519-9A61-0C9B-71A4DCC9DEB4}"/>
                  </a:ext>
                </a:extLst>
              </p:cNvPr>
              <p:cNvSpPr/>
              <p:nvPr/>
            </p:nvSpPr>
            <p:spPr>
              <a:xfrm>
                <a:off x="7218237" y="12266919"/>
                <a:ext cx="3204000" cy="3204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3" name="Group 62">
                <a:extLst>
                  <a:ext uri="{FF2B5EF4-FFF2-40B4-BE49-F238E27FC236}">
                    <a16:creationId xmlns:a16="http://schemas.microsoft.com/office/drawing/2014/main" id="{9BAB0157-BCD3-C629-BDA9-A69124A9F631}"/>
                  </a:ext>
                </a:extLst>
              </p:cNvPr>
              <p:cNvGrpSpPr/>
              <p:nvPr/>
            </p:nvGrpSpPr>
            <p:grpSpPr>
              <a:xfrm>
                <a:off x="7905672" y="12789713"/>
                <a:ext cx="2226131" cy="2266979"/>
                <a:chOff x="8313803" y="9954128"/>
                <a:chExt cx="2226131" cy="2266979"/>
              </a:xfrm>
            </p:grpSpPr>
            <p:pic>
              <p:nvPicPr>
                <p:cNvPr id="64" name="Graphic 63" descr="Television with solid fill">
                  <a:extLst>
                    <a:ext uri="{FF2B5EF4-FFF2-40B4-BE49-F238E27FC236}">
                      <a16:creationId xmlns:a16="http://schemas.microsoft.com/office/drawing/2014/main" id="{B9A18074-F573-A967-12AE-0B3550B1867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13803" y="9954128"/>
                  <a:ext cx="1842525" cy="1842525"/>
                </a:xfrm>
                <a:prstGeom prst="rect">
                  <a:avLst/>
                </a:prstGeom>
              </p:spPr>
            </p:pic>
            <p:pic>
              <p:nvPicPr>
                <p:cNvPr id="65" name="Graphic 64" descr="Popcorn with solid fill">
                  <a:extLst>
                    <a:ext uri="{FF2B5EF4-FFF2-40B4-BE49-F238E27FC236}">
                      <a16:creationId xmlns:a16="http://schemas.microsoft.com/office/drawing/2014/main" id="{0EA7E22D-CC55-677A-A264-C5F8B8F8FAC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25534" y="11306707"/>
                  <a:ext cx="914400" cy="914400"/>
                </a:xfrm>
                <a:prstGeom prst="rect">
                  <a:avLst/>
                </a:prstGeom>
              </p:spPr>
            </p:pic>
            <p:sp>
              <p:nvSpPr>
                <p:cNvPr id="66" name="Isosceles Triangle 65">
                  <a:extLst>
                    <a:ext uri="{FF2B5EF4-FFF2-40B4-BE49-F238E27FC236}">
                      <a16:creationId xmlns:a16="http://schemas.microsoft.com/office/drawing/2014/main" id="{93D13E57-1852-726D-986D-F61FAD8F066C}"/>
                    </a:ext>
                  </a:extLst>
                </p:cNvPr>
                <p:cNvSpPr/>
                <p:nvPr/>
              </p:nvSpPr>
              <p:spPr>
                <a:xfrm rot="5400000">
                  <a:off x="9045931" y="10531609"/>
                  <a:ext cx="556923" cy="480106"/>
                </a:xfrm>
                <a:prstGeom prst="triangl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74" name="Group 73">
              <a:extLst>
                <a:ext uri="{FF2B5EF4-FFF2-40B4-BE49-F238E27FC236}">
                  <a16:creationId xmlns:a16="http://schemas.microsoft.com/office/drawing/2014/main" id="{E0B9FAEA-7996-62E6-1D10-CBEEAAC46DED}"/>
                </a:ext>
              </a:extLst>
            </p:cNvPr>
            <p:cNvGrpSpPr/>
            <p:nvPr/>
          </p:nvGrpSpPr>
          <p:grpSpPr>
            <a:xfrm>
              <a:off x="7224595" y="8804165"/>
              <a:ext cx="3204000" cy="3168000"/>
              <a:chOff x="7224595" y="8804165"/>
              <a:chExt cx="3204000" cy="3168000"/>
            </a:xfrm>
          </p:grpSpPr>
          <p:sp>
            <p:nvSpPr>
              <p:cNvPr id="51" name="Rectangle 50">
                <a:extLst>
                  <a:ext uri="{FF2B5EF4-FFF2-40B4-BE49-F238E27FC236}">
                    <a16:creationId xmlns:a16="http://schemas.microsoft.com/office/drawing/2014/main" id="{7AA2CE36-43DA-9AB7-2B38-3E2A0770846A}"/>
                  </a:ext>
                </a:extLst>
              </p:cNvPr>
              <p:cNvSpPr/>
              <p:nvPr/>
            </p:nvSpPr>
            <p:spPr>
              <a:xfrm>
                <a:off x="7224595" y="8804165"/>
                <a:ext cx="3204000" cy="3168000"/>
              </a:xfrm>
              <a:prstGeom prst="rect">
                <a:avLst/>
              </a:prstGeom>
              <a:solidFill>
                <a:srgbClr val="F5F5EF"/>
              </a:solidFill>
              <a:ln w="28575">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8" name="Graphic 67" descr="Cell Tower with solid fill">
                <a:extLst>
                  <a:ext uri="{FF2B5EF4-FFF2-40B4-BE49-F238E27FC236}">
                    <a16:creationId xmlns:a16="http://schemas.microsoft.com/office/drawing/2014/main" id="{EC227CBC-B5E8-69AB-1BAA-87DE5F7C97F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42018" y="9303588"/>
                <a:ext cx="2169154" cy="2169154"/>
              </a:xfrm>
              <a:prstGeom prst="rect">
                <a:avLst/>
              </a:prstGeom>
            </p:spPr>
          </p:pic>
        </p:grpSp>
      </p:grpSp>
      <p:pic>
        <p:nvPicPr>
          <p:cNvPr id="2" name="Рисунок 81">
            <a:extLst>
              <a:ext uri="{FF2B5EF4-FFF2-40B4-BE49-F238E27FC236}">
                <a16:creationId xmlns:a16="http://schemas.microsoft.com/office/drawing/2014/main" id="{BB645F9D-D6BE-4E95-5310-16CA4C8806FC}"/>
              </a:ext>
            </a:extLst>
          </p:cNvPr>
          <p:cNvPicPr>
            <a:picLocks noChangeAspect="1"/>
          </p:cNvPicPr>
          <p:nvPr/>
        </p:nvPicPr>
        <p:blipFill>
          <a:blip r:embed="rId23"/>
          <a:stretch/>
        </p:blipFill>
        <p:spPr bwMode="auto">
          <a:xfrm>
            <a:off x="360000" y="19257450"/>
            <a:ext cx="1366451" cy="482400"/>
          </a:xfrm>
          <a:prstGeom prst="rect">
            <a:avLst/>
          </a:prstGeom>
        </p:spPr>
      </p:pic>
      <p:pic>
        <p:nvPicPr>
          <p:cNvPr id="9" name="Grafik 22">
            <a:extLst>
              <a:ext uri="{FF2B5EF4-FFF2-40B4-BE49-F238E27FC236}">
                <a16:creationId xmlns:a16="http://schemas.microsoft.com/office/drawing/2014/main" id="{FD0359EB-CAC8-9B2B-6F2D-365DFBBB1FB0}"/>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2" name="object 75">
            <a:extLst>
              <a:ext uri="{FF2B5EF4-FFF2-40B4-BE49-F238E27FC236}">
                <a16:creationId xmlns:a16="http://schemas.microsoft.com/office/drawing/2014/main" id="{CB4C6670-8DC4-AB50-464C-E8B60BC84712}"/>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4" name="TextBox 13">
            <a:extLst>
              <a:ext uri="{FF2B5EF4-FFF2-40B4-BE49-F238E27FC236}">
                <a16:creationId xmlns:a16="http://schemas.microsoft.com/office/drawing/2014/main" id="{E8A36369-7E91-238C-EF4C-A41CFD02CFFA}"/>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1/9</a:t>
            </a:r>
          </a:p>
        </p:txBody>
      </p:sp>
      <p:sp>
        <p:nvSpPr>
          <p:cNvPr id="16" name="object 75">
            <a:extLst>
              <a:ext uri="{FF2B5EF4-FFF2-40B4-BE49-F238E27FC236}">
                <a16:creationId xmlns:a16="http://schemas.microsoft.com/office/drawing/2014/main" id="{188968F9-BF79-027B-1DD3-2A06AEE9E09B}"/>
              </a:ext>
            </a:extLst>
          </p:cNvPr>
          <p:cNvSpPr txBox="1"/>
          <p:nvPr/>
        </p:nvSpPr>
        <p:spPr bwMode="auto">
          <a:xfrm>
            <a:off x="8477250" y="19007732"/>
            <a:ext cx="54864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mj-lt"/>
              </a:rPr>
              <a:t>Bildquelle: www.submarinecablemap.com, </a:t>
            </a:r>
            <a:r>
              <a:rPr lang="fr-FR" sz="1399" spc="-10" dirty="0">
                <a:solidFill>
                  <a:schemeClr val="tx1">
                    <a:lumMod val="75000"/>
                    <a:lumOff val="25000"/>
                  </a:schemeClr>
                </a:solidFill>
                <a:latin typeface="+mj-lt"/>
              </a:rPr>
              <a:t>Fibre </a:t>
            </a:r>
            <a:r>
              <a:rPr lang="fr-FR" sz="1399" spc="-10" dirty="0" err="1">
                <a:solidFill>
                  <a:schemeClr val="tx1">
                    <a:lumMod val="75000"/>
                    <a:lumOff val="25000"/>
                  </a:schemeClr>
                </a:solidFill>
                <a:latin typeface="+mj-lt"/>
              </a:rPr>
              <a:t>optic</a:t>
            </a:r>
            <a:r>
              <a:rPr lang="fr-FR" sz="1399" spc="-10" dirty="0">
                <a:solidFill>
                  <a:schemeClr val="tx1">
                    <a:lumMod val="75000"/>
                    <a:lumOff val="25000"/>
                  </a:schemeClr>
                </a:solidFill>
                <a:latin typeface="+mj-lt"/>
              </a:rPr>
              <a:t> </a:t>
            </a:r>
            <a:r>
              <a:rPr lang="fr-FR" sz="1399" spc="-10" dirty="0" err="1">
                <a:solidFill>
                  <a:schemeClr val="tx1">
                    <a:lumMod val="75000"/>
                    <a:lumOff val="25000"/>
                  </a:schemeClr>
                </a:solidFill>
                <a:latin typeface="+mj-lt"/>
              </a:rPr>
              <a:t>cable</a:t>
            </a:r>
            <a:r>
              <a:rPr lang="fr-FR" sz="1399" spc="-10" dirty="0">
                <a:solidFill>
                  <a:schemeClr val="tx1">
                    <a:lumMod val="75000"/>
                    <a:lumOff val="25000"/>
                  </a:schemeClr>
                </a:solidFill>
                <a:latin typeface="+mj-lt"/>
              </a:rPr>
              <a:t> von </a:t>
            </a:r>
            <a:r>
              <a:rPr lang="fr-FR" sz="1399" spc="-10" dirty="0" err="1">
                <a:solidFill>
                  <a:schemeClr val="tx1">
                    <a:lumMod val="75000"/>
                    <a:lumOff val="25000"/>
                  </a:schemeClr>
                </a:solidFill>
                <a:latin typeface="+mj-lt"/>
                <a:hlinkClick r:id="rId25"/>
              </a:rPr>
              <a:t>Chattapat</a:t>
            </a:r>
            <a:r>
              <a:rPr lang="fr-FR" sz="1399" spc="-10" dirty="0">
                <a:solidFill>
                  <a:schemeClr val="tx1">
                    <a:lumMod val="75000"/>
                    <a:lumOff val="25000"/>
                  </a:schemeClr>
                </a:solidFill>
                <a:latin typeface="+mj-lt"/>
              </a:rPr>
              <a:t>) </a:t>
            </a:r>
            <a:endParaRPr lang="it-IT" sz="1399"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3" name="Freeform 33"/>
          <p:cNvSpPr/>
          <p:nvPr/>
        </p:nvSpPr>
        <p:spPr>
          <a:xfrm rot="13117165">
            <a:off x="12111888" y="4380657"/>
            <a:ext cx="1496335" cy="1496335"/>
          </a:xfrm>
          <a:custGeom>
            <a:avLst/>
            <a:gdLst/>
            <a:ahLst/>
            <a:cxnLst/>
            <a:rect l="l" t="t" r="r" b="b"/>
            <a:pathLst>
              <a:path w="1496335" h="1496335">
                <a:moveTo>
                  <a:pt x="0" y="0"/>
                </a:moveTo>
                <a:lnTo>
                  <a:pt x="1496335" y="0"/>
                </a:lnTo>
                <a:lnTo>
                  <a:pt x="1496335" y="1496336"/>
                </a:lnTo>
                <a:lnTo>
                  <a:pt x="0" y="1496336"/>
                </a:lnTo>
                <a:lnTo>
                  <a:pt x="0" y="0"/>
                </a:lnTo>
                <a:close/>
              </a:path>
            </a:pathLst>
          </a:custGeom>
          <a:blipFill>
            <a:blip r:embed="rId26"/>
            <a:stretch>
              <a:fillRect/>
            </a:stretch>
          </a:blipFill>
        </p:spPr>
        <p:txBody>
          <a:bodyPr/>
          <a:lstStyle/>
          <a:p>
            <a:endParaRPr lang="de-D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85A6F-2F4F-C8BA-07B8-42BB530C4223}"/>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CAE9D399-333B-88CC-5B86-30F8E726275C}"/>
              </a:ext>
            </a:extLst>
          </p:cNvPr>
          <p:cNvSpPr/>
          <p:nvPr/>
        </p:nvSpPr>
        <p:spPr>
          <a:xfrm>
            <a:off x="485174" y="1323524"/>
            <a:ext cx="4093959" cy="2305157"/>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3"/>
            <a:stretch>
              <a:fillRect/>
            </a:stretch>
          </a:blipFill>
        </p:spPr>
        <p:txBody>
          <a:bodyPr/>
          <a:lstStyle/>
          <a:p>
            <a:endParaRPr lang="de-DE"/>
          </a:p>
        </p:txBody>
      </p:sp>
      <p:sp>
        <p:nvSpPr>
          <p:cNvPr id="45" name="TextBox 45">
            <a:extLst>
              <a:ext uri="{FF2B5EF4-FFF2-40B4-BE49-F238E27FC236}">
                <a16:creationId xmlns:a16="http://schemas.microsoft.com/office/drawing/2014/main" id="{6B2E9AD5-905C-B334-EBAE-CACC7A3E823C}"/>
              </a:ext>
            </a:extLst>
          </p:cNvPr>
          <p:cNvSpPr txBox="1"/>
          <p:nvPr/>
        </p:nvSpPr>
        <p:spPr>
          <a:xfrm>
            <a:off x="1568789" y="3524493"/>
            <a:ext cx="11073722" cy="3405188"/>
          </a:xfrm>
          <a:prstGeom prst="roundRect">
            <a:avLst/>
          </a:prstGeom>
          <a:solidFill>
            <a:srgbClr val="FFFFFF">
              <a:alpha val="61176"/>
            </a:srgbClr>
          </a:solidFill>
          <a:ln w="19050">
            <a:solidFill>
              <a:srgbClr val="70AD47"/>
            </a:solidFill>
          </a:ln>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r>
              <a:rPr lang="de-DE" sz="3200" b="1" dirty="0">
                <a:solidFill>
                  <a:srgbClr val="000000"/>
                </a:solidFill>
                <a:latin typeface="Calibri" panose="020F0502020204030204" pitchFamily="34" charset="0"/>
                <a:cs typeface="Calibri" panose="020F0502020204030204" pitchFamily="34" charset="0"/>
              </a:rPr>
              <a:t>INTRO</a:t>
            </a:r>
            <a:endParaRPr lang="de-DE" sz="2400" b="1" dirty="0">
              <a:solidFill>
                <a:srgbClr val="000000"/>
              </a:solidFill>
              <a:latin typeface="Calibri" panose="020F0502020204030204" pitchFamily="34" charset="0"/>
              <a:cs typeface="Calibri" panose="020F0502020204030204" pitchFamily="34" charset="0"/>
            </a:endParaRPr>
          </a:p>
          <a:p>
            <a:r>
              <a:rPr lang="de-DE" sz="2800" dirty="0">
                <a:solidFill>
                  <a:srgbClr val="000000"/>
                </a:solidFill>
                <a:latin typeface="Calibri Light" panose="020F0302020204030204" pitchFamily="34" charset="0"/>
                <a:cs typeface="Calibri Light" panose="020F0302020204030204" pitchFamily="34" charset="0"/>
              </a:rPr>
              <a:t>Stell dir vor, du hast einen ganz besonderen Bibliotheksausweis, für den du monatlich einen Beitrag zahlst, dafür hast du Zugriff auf sehr viele Filme und Serien. Über eine zugehörige App kannst du damit all deine Serien und Filme, wann immer du möchtest, auf deinem Smartphone oder Tablet ansehen. Das nennen wir „Streaming“. Doch wie funktioniert Streaming genau?</a:t>
            </a:r>
            <a:endParaRPr lang="de-DE" sz="2800" b="1" dirty="0">
              <a:solidFill>
                <a:srgbClr val="000000"/>
              </a:solidFill>
              <a:latin typeface="Calibri Light" panose="020F0302020204030204" pitchFamily="34" charset="0"/>
              <a:cs typeface="Calibri Light" panose="020F0302020204030204" pitchFamily="34" charset="0"/>
            </a:endParaRPr>
          </a:p>
        </p:txBody>
      </p:sp>
      <p:pic>
        <p:nvPicPr>
          <p:cNvPr id="3" name="Graphic 2" descr="Satellite with solid fill">
            <a:extLst>
              <a:ext uri="{FF2B5EF4-FFF2-40B4-BE49-F238E27FC236}">
                <a16:creationId xmlns:a16="http://schemas.microsoft.com/office/drawing/2014/main" id="{DE018441-8EC5-2149-A900-FE449E06EA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1315" y="8227704"/>
            <a:ext cx="662306" cy="662306"/>
          </a:xfrm>
          <a:prstGeom prst="rect">
            <a:avLst/>
          </a:prstGeom>
        </p:spPr>
      </p:pic>
      <p:pic>
        <p:nvPicPr>
          <p:cNvPr id="7" name="Graphic 6" descr="Satellite with solid fill">
            <a:extLst>
              <a:ext uri="{FF2B5EF4-FFF2-40B4-BE49-F238E27FC236}">
                <a16:creationId xmlns:a16="http://schemas.microsoft.com/office/drawing/2014/main" id="{28C72A4C-AF0A-3D0D-B75F-C79DCD380C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545818" y="8279112"/>
            <a:ext cx="662306" cy="662306"/>
          </a:xfrm>
          <a:prstGeom prst="rect">
            <a:avLst/>
          </a:prstGeom>
        </p:spPr>
      </p:pic>
      <p:pic>
        <p:nvPicPr>
          <p:cNvPr id="11" name="Graphic 10" descr="Cell Tower with solid fill">
            <a:extLst>
              <a:ext uri="{FF2B5EF4-FFF2-40B4-BE49-F238E27FC236}">
                <a16:creationId xmlns:a16="http://schemas.microsoft.com/office/drawing/2014/main" id="{AC55A7A8-7DE9-41E4-20FE-4164039514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8511" y="8961059"/>
            <a:ext cx="973333" cy="973333"/>
          </a:xfrm>
          <a:prstGeom prst="rect">
            <a:avLst/>
          </a:prstGeom>
        </p:spPr>
      </p:pic>
      <p:pic>
        <p:nvPicPr>
          <p:cNvPr id="2" name="Рисунок 81">
            <a:extLst>
              <a:ext uri="{FF2B5EF4-FFF2-40B4-BE49-F238E27FC236}">
                <a16:creationId xmlns:a16="http://schemas.microsoft.com/office/drawing/2014/main" id="{23AC273D-568F-3907-7E56-AF27D78C7DC7}"/>
              </a:ext>
            </a:extLst>
          </p:cNvPr>
          <p:cNvPicPr>
            <a:picLocks noChangeAspect="1"/>
          </p:cNvPicPr>
          <p:nvPr/>
        </p:nvPicPr>
        <p:blipFill>
          <a:blip r:embed="rId8"/>
          <a:stretch/>
        </p:blipFill>
        <p:spPr bwMode="auto">
          <a:xfrm>
            <a:off x="360000" y="19257450"/>
            <a:ext cx="1366451" cy="482400"/>
          </a:xfrm>
          <a:prstGeom prst="rect">
            <a:avLst/>
          </a:prstGeom>
        </p:spPr>
      </p:pic>
      <p:pic>
        <p:nvPicPr>
          <p:cNvPr id="8" name="Grafik 22">
            <a:extLst>
              <a:ext uri="{FF2B5EF4-FFF2-40B4-BE49-F238E27FC236}">
                <a16:creationId xmlns:a16="http://schemas.microsoft.com/office/drawing/2014/main" id="{2C3942D5-F17B-7830-429F-D51A553C39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2" name="object 75">
            <a:extLst>
              <a:ext uri="{FF2B5EF4-FFF2-40B4-BE49-F238E27FC236}">
                <a16:creationId xmlns:a16="http://schemas.microsoft.com/office/drawing/2014/main" id="{84F2781D-BB2B-AE19-C15A-283F1DCAAB36}"/>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4" name="TextBox 13">
            <a:extLst>
              <a:ext uri="{FF2B5EF4-FFF2-40B4-BE49-F238E27FC236}">
                <a16:creationId xmlns:a16="http://schemas.microsoft.com/office/drawing/2014/main" id="{C655D581-2353-0B51-9C71-4FE43573D99F}"/>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2/9</a:t>
            </a:r>
          </a:p>
        </p:txBody>
      </p:sp>
      <p:sp>
        <p:nvSpPr>
          <p:cNvPr id="20" name="TextBox 6">
            <a:extLst>
              <a:ext uri="{FF2B5EF4-FFF2-40B4-BE49-F238E27FC236}">
                <a16:creationId xmlns:a16="http://schemas.microsoft.com/office/drawing/2014/main" id="{C293552C-36E1-3413-DE7D-592B64F8F955}"/>
              </a:ext>
            </a:extLst>
          </p:cNvPr>
          <p:cNvSpPr txBox="1"/>
          <p:nvPr/>
        </p:nvSpPr>
        <p:spPr>
          <a:xfrm>
            <a:off x="241762" y="712794"/>
            <a:ext cx="13721887"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 (1) WIE FUNKTIONIERT DAS INTERNET?</a:t>
            </a:r>
          </a:p>
        </p:txBody>
      </p:sp>
      <p:sp>
        <p:nvSpPr>
          <p:cNvPr id="41" name="Rectangle: Rounded Corners 40">
            <a:extLst>
              <a:ext uri="{FF2B5EF4-FFF2-40B4-BE49-F238E27FC236}">
                <a16:creationId xmlns:a16="http://schemas.microsoft.com/office/drawing/2014/main" id="{0159AF62-F2AE-C468-0FA2-A78F8DC41072}"/>
              </a:ext>
            </a:extLst>
          </p:cNvPr>
          <p:cNvSpPr/>
          <p:nvPr/>
        </p:nvSpPr>
        <p:spPr>
          <a:xfrm>
            <a:off x="4201266" y="9338853"/>
            <a:ext cx="101556" cy="2756352"/>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cxnSp>
        <p:nvCxnSpPr>
          <p:cNvPr id="42" name="Connector: Curved 41">
            <a:extLst>
              <a:ext uri="{FF2B5EF4-FFF2-40B4-BE49-F238E27FC236}">
                <a16:creationId xmlns:a16="http://schemas.microsoft.com/office/drawing/2014/main" id="{D63D0DC4-D45B-732C-521B-9127B83E0548}"/>
              </a:ext>
            </a:extLst>
          </p:cNvPr>
          <p:cNvCxnSpPr>
            <a:cxnSpLocks/>
          </p:cNvCxnSpPr>
          <p:nvPr/>
        </p:nvCxnSpPr>
        <p:spPr>
          <a:xfrm>
            <a:off x="4347854" y="11885119"/>
            <a:ext cx="2224396" cy="578331"/>
          </a:xfrm>
          <a:prstGeom prst="curvedConnector3">
            <a:avLst>
              <a:gd name="adj1" fmla="val 50000"/>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Freeform 27">
            <a:extLst>
              <a:ext uri="{FF2B5EF4-FFF2-40B4-BE49-F238E27FC236}">
                <a16:creationId xmlns:a16="http://schemas.microsoft.com/office/drawing/2014/main" id="{EC467FCD-21DF-2FA6-298F-E4D2039041CB}"/>
              </a:ext>
            </a:extLst>
          </p:cNvPr>
          <p:cNvSpPr/>
          <p:nvPr/>
        </p:nvSpPr>
        <p:spPr>
          <a:xfrm rot="7046976">
            <a:off x="5153621" y="11677338"/>
            <a:ext cx="424046" cy="438283"/>
          </a:xfrm>
          <a:custGeom>
            <a:avLst/>
            <a:gdLst/>
            <a:ahLst/>
            <a:cxnLst/>
            <a:rect l="l" t="t" r="r" b="b"/>
            <a:pathLst>
              <a:path w="1722717" h="1722717">
                <a:moveTo>
                  <a:pt x="0" y="0"/>
                </a:moveTo>
                <a:lnTo>
                  <a:pt x="1722717" y="0"/>
                </a:lnTo>
                <a:lnTo>
                  <a:pt x="1722717" y="1722717"/>
                </a:lnTo>
                <a:lnTo>
                  <a:pt x="0" y="1722717"/>
                </a:lnTo>
                <a:lnTo>
                  <a:pt x="0" y="0"/>
                </a:lnTo>
                <a:close/>
              </a:path>
            </a:pathLst>
          </a:custGeom>
          <a:blipFill>
            <a:blip r:embed="rId10"/>
            <a:stretch>
              <a:fillRect/>
            </a:stretch>
          </a:blipFill>
        </p:spPr>
        <p:txBody>
          <a:bodyPr/>
          <a:lstStyle/>
          <a:p>
            <a:endParaRPr lang="de-DE" sz="1592"/>
          </a:p>
        </p:txBody>
      </p:sp>
      <p:grpSp>
        <p:nvGrpSpPr>
          <p:cNvPr id="44" name="Group 28">
            <a:extLst>
              <a:ext uri="{FF2B5EF4-FFF2-40B4-BE49-F238E27FC236}">
                <a16:creationId xmlns:a16="http://schemas.microsoft.com/office/drawing/2014/main" id="{B343C41F-B063-4706-ECD1-549B35BAB689}"/>
              </a:ext>
            </a:extLst>
          </p:cNvPr>
          <p:cNvGrpSpPr/>
          <p:nvPr/>
        </p:nvGrpSpPr>
        <p:grpSpPr>
          <a:xfrm>
            <a:off x="8858250" y="13035076"/>
            <a:ext cx="4636974" cy="4636974"/>
            <a:chOff x="0" y="0"/>
            <a:chExt cx="13716000" cy="13716000"/>
          </a:xfrm>
        </p:grpSpPr>
        <p:sp>
          <p:nvSpPr>
            <p:cNvPr id="46" name="Freeform 29">
              <a:extLst>
                <a:ext uri="{FF2B5EF4-FFF2-40B4-BE49-F238E27FC236}">
                  <a16:creationId xmlns:a16="http://schemas.microsoft.com/office/drawing/2014/main" id="{DBDE3C35-3F93-8E8D-0C81-1A3A4D3B1C1B}"/>
                </a:ext>
              </a:extLst>
            </p:cNvPr>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11"/>
              <a:stretch>
                <a:fillRect l="-8118" r="-8118"/>
              </a:stretch>
            </a:blipFill>
          </p:spPr>
          <p:txBody>
            <a:bodyPr/>
            <a:lstStyle/>
            <a:p>
              <a:endParaRPr lang="de-DE" sz="1592"/>
            </a:p>
          </p:txBody>
        </p:sp>
      </p:grpSp>
      <p:sp>
        <p:nvSpPr>
          <p:cNvPr id="47" name="TextBox 48">
            <a:extLst>
              <a:ext uri="{FF2B5EF4-FFF2-40B4-BE49-F238E27FC236}">
                <a16:creationId xmlns:a16="http://schemas.microsoft.com/office/drawing/2014/main" id="{6187283C-952C-4EC4-6867-C31A8AD3C61A}"/>
              </a:ext>
            </a:extLst>
          </p:cNvPr>
          <p:cNvSpPr txBox="1"/>
          <p:nvPr/>
        </p:nvSpPr>
        <p:spPr>
          <a:xfrm>
            <a:off x="4474001" y="10372897"/>
            <a:ext cx="1687443" cy="857799"/>
          </a:xfrm>
          <a:prstGeom prst="rect">
            <a:avLst/>
          </a:prstGeom>
        </p:spPr>
        <p:txBody>
          <a:bodyPr lIns="0" tIns="0" rIns="0" bIns="0" rtlCol="0" anchor="t">
            <a:spAutoFit/>
          </a:bodyPr>
          <a:lstStyle/>
          <a:p>
            <a:pPr algn="ctr">
              <a:lnSpc>
                <a:spcPts val="3423"/>
              </a:lnSpc>
            </a:pPr>
            <a:r>
              <a:rPr lang="de-DE" sz="2800" b="1" dirty="0">
                <a:solidFill>
                  <a:srgbClr val="000000"/>
                </a:solidFill>
                <a:latin typeface="+mj-lt"/>
              </a:rPr>
              <a:t>Glasfaser-Kabel</a:t>
            </a:r>
          </a:p>
        </p:txBody>
      </p:sp>
      <p:sp>
        <p:nvSpPr>
          <p:cNvPr id="49" name="TextBox 51">
            <a:extLst>
              <a:ext uri="{FF2B5EF4-FFF2-40B4-BE49-F238E27FC236}">
                <a16:creationId xmlns:a16="http://schemas.microsoft.com/office/drawing/2014/main" id="{0C56F228-EE8E-B3A1-613C-038055CB4780}"/>
              </a:ext>
            </a:extLst>
          </p:cNvPr>
          <p:cNvSpPr txBox="1"/>
          <p:nvPr/>
        </p:nvSpPr>
        <p:spPr>
          <a:xfrm>
            <a:off x="10711328" y="11673080"/>
            <a:ext cx="3059744" cy="1293816"/>
          </a:xfrm>
          <a:prstGeom prst="rect">
            <a:avLst/>
          </a:prstGeom>
        </p:spPr>
        <p:txBody>
          <a:bodyPr wrap="square" lIns="0" tIns="0" rIns="0" bIns="0" rtlCol="0" anchor="t">
            <a:spAutoFit/>
          </a:bodyPr>
          <a:lstStyle/>
          <a:p>
            <a:pPr algn="ctr"/>
            <a:r>
              <a:rPr lang="de-DE" sz="2800" b="1" dirty="0">
                <a:solidFill>
                  <a:srgbClr val="000000"/>
                </a:solidFill>
                <a:latin typeface="+mj-lt"/>
              </a:rPr>
              <a:t>Unterseekabel / „Internet-Autobahn“</a:t>
            </a:r>
          </a:p>
        </p:txBody>
      </p:sp>
      <p:grpSp>
        <p:nvGrpSpPr>
          <p:cNvPr id="50" name="Group 49">
            <a:extLst>
              <a:ext uri="{FF2B5EF4-FFF2-40B4-BE49-F238E27FC236}">
                <a16:creationId xmlns:a16="http://schemas.microsoft.com/office/drawing/2014/main" id="{86430DAF-BAE7-8CDD-29B6-158559BB70B6}"/>
              </a:ext>
            </a:extLst>
          </p:cNvPr>
          <p:cNvGrpSpPr/>
          <p:nvPr/>
        </p:nvGrpSpPr>
        <p:grpSpPr>
          <a:xfrm>
            <a:off x="1093555" y="9677701"/>
            <a:ext cx="1184824" cy="1184824"/>
            <a:chOff x="1652773" y="11812018"/>
            <a:chExt cx="1260000" cy="1260000"/>
          </a:xfrm>
        </p:grpSpPr>
        <p:pic>
          <p:nvPicPr>
            <p:cNvPr id="52" name="Graphic 51" descr="Tablet with solid fill">
              <a:extLst>
                <a:ext uri="{FF2B5EF4-FFF2-40B4-BE49-F238E27FC236}">
                  <a16:creationId xmlns:a16="http://schemas.microsoft.com/office/drawing/2014/main" id="{DF9D3775-DD9E-955C-C1DA-3163662F66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52773" y="11812018"/>
              <a:ext cx="1260000" cy="1260000"/>
            </a:xfrm>
            <a:prstGeom prst="rect">
              <a:avLst/>
            </a:prstGeom>
          </p:spPr>
        </p:pic>
        <p:sp>
          <p:nvSpPr>
            <p:cNvPr id="53" name="Isosceles Triangle 52">
              <a:extLst>
                <a:ext uri="{FF2B5EF4-FFF2-40B4-BE49-F238E27FC236}">
                  <a16:creationId xmlns:a16="http://schemas.microsoft.com/office/drawing/2014/main" id="{8FDF4DC6-95E2-C773-EC58-0BD2BD2D9103}"/>
                </a:ext>
              </a:extLst>
            </p:cNvPr>
            <p:cNvSpPr/>
            <p:nvPr/>
          </p:nvSpPr>
          <p:spPr>
            <a:xfrm rot="5400000">
              <a:off x="2157570" y="12312015"/>
              <a:ext cx="301607" cy="260006"/>
            </a:xfrm>
            <a:prstGeom prst="triangle">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grpSp>
      <p:grpSp>
        <p:nvGrpSpPr>
          <p:cNvPr id="54" name="Group 53">
            <a:extLst>
              <a:ext uri="{FF2B5EF4-FFF2-40B4-BE49-F238E27FC236}">
                <a16:creationId xmlns:a16="http://schemas.microsoft.com/office/drawing/2014/main" id="{FC2F2B39-EF16-A771-7EA8-7F14E49D87D0}"/>
              </a:ext>
            </a:extLst>
          </p:cNvPr>
          <p:cNvGrpSpPr/>
          <p:nvPr/>
        </p:nvGrpSpPr>
        <p:grpSpPr>
          <a:xfrm>
            <a:off x="2533650" y="9475387"/>
            <a:ext cx="1184824" cy="1184824"/>
            <a:chOff x="2773815" y="11792850"/>
            <a:chExt cx="1260000" cy="1260000"/>
          </a:xfrm>
        </p:grpSpPr>
        <p:pic>
          <p:nvPicPr>
            <p:cNvPr id="56" name="Graphic 55" descr="Smart Phone with solid fill">
              <a:extLst>
                <a:ext uri="{FF2B5EF4-FFF2-40B4-BE49-F238E27FC236}">
                  <a16:creationId xmlns:a16="http://schemas.microsoft.com/office/drawing/2014/main" id="{42004FC8-1D3E-E752-5630-9E60F91D258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73815" y="11792850"/>
              <a:ext cx="1260000" cy="1260000"/>
            </a:xfrm>
            <a:prstGeom prst="rect">
              <a:avLst/>
            </a:prstGeom>
          </p:spPr>
        </p:pic>
        <p:sp>
          <p:nvSpPr>
            <p:cNvPr id="58" name="Isosceles Triangle 57">
              <a:extLst>
                <a:ext uri="{FF2B5EF4-FFF2-40B4-BE49-F238E27FC236}">
                  <a16:creationId xmlns:a16="http://schemas.microsoft.com/office/drawing/2014/main" id="{20349E02-3A4D-CC23-A8CA-61FCEAF691F0}"/>
                </a:ext>
              </a:extLst>
            </p:cNvPr>
            <p:cNvSpPr/>
            <p:nvPr/>
          </p:nvSpPr>
          <p:spPr>
            <a:xfrm rot="5400000">
              <a:off x="3278612" y="12312015"/>
              <a:ext cx="301607" cy="260006"/>
            </a:xfrm>
            <a:prstGeom prst="triangle">
              <a:avLst/>
            </a:prstGeom>
            <a:no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dirty="0"/>
            </a:p>
          </p:txBody>
        </p:sp>
      </p:grpSp>
      <p:pic>
        <p:nvPicPr>
          <p:cNvPr id="59" name="Graphic 58" descr="Wireless router with solid fill">
            <a:extLst>
              <a:ext uri="{FF2B5EF4-FFF2-40B4-BE49-F238E27FC236}">
                <a16:creationId xmlns:a16="http://schemas.microsoft.com/office/drawing/2014/main" id="{89771DB5-04A4-89F8-AE1D-96B2F86F477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89555" y="10814050"/>
            <a:ext cx="1062156" cy="1062156"/>
          </a:xfrm>
          <a:prstGeom prst="rect">
            <a:avLst/>
          </a:prstGeom>
        </p:spPr>
      </p:pic>
      <p:pic>
        <p:nvPicPr>
          <p:cNvPr id="60" name="Graphic 59" descr="Wireless with solid fill">
            <a:extLst>
              <a:ext uri="{FF2B5EF4-FFF2-40B4-BE49-F238E27FC236}">
                <a16:creationId xmlns:a16="http://schemas.microsoft.com/office/drawing/2014/main" id="{24EC0B77-57F7-CDA0-AAF2-381CAAC1B28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737883">
            <a:off x="2864720" y="8919798"/>
            <a:ext cx="538443" cy="538443"/>
          </a:xfrm>
          <a:prstGeom prst="rect">
            <a:avLst/>
          </a:prstGeom>
        </p:spPr>
      </p:pic>
      <p:pic>
        <p:nvPicPr>
          <p:cNvPr id="68" name="Graphic 67" descr="Wireless with solid fill">
            <a:extLst>
              <a:ext uri="{FF2B5EF4-FFF2-40B4-BE49-F238E27FC236}">
                <a16:creationId xmlns:a16="http://schemas.microsoft.com/office/drawing/2014/main" id="{37896AD7-8532-EF16-1518-B9D93EA9246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891495">
            <a:off x="1381252" y="9332599"/>
            <a:ext cx="538443" cy="538443"/>
          </a:xfrm>
          <a:prstGeom prst="rect">
            <a:avLst/>
          </a:prstGeom>
        </p:spPr>
      </p:pic>
      <p:sp>
        <p:nvSpPr>
          <p:cNvPr id="70" name="Rectangle: Rounded Corners 69">
            <a:extLst>
              <a:ext uri="{FF2B5EF4-FFF2-40B4-BE49-F238E27FC236}">
                <a16:creationId xmlns:a16="http://schemas.microsoft.com/office/drawing/2014/main" id="{17DC61C5-2C80-6EAB-4A70-6470BA4C29AD}"/>
              </a:ext>
            </a:extLst>
          </p:cNvPr>
          <p:cNvSpPr/>
          <p:nvPr/>
        </p:nvSpPr>
        <p:spPr>
          <a:xfrm>
            <a:off x="838216" y="9338853"/>
            <a:ext cx="101556" cy="2756352"/>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sp>
        <p:nvSpPr>
          <p:cNvPr id="71" name="Rectangle: Rounded Corners 70">
            <a:extLst>
              <a:ext uri="{FF2B5EF4-FFF2-40B4-BE49-F238E27FC236}">
                <a16:creationId xmlns:a16="http://schemas.microsoft.com/office/drawing/2014/main" id="{1C2CEDF7-9C4F-E252-19EE-029BBE12FCD9}"/>
              </a:ext>
            </a:extLst>
          </p:cNvPr>
          <p:cNvSpPr/>
          <p:nvPr/>
        </p:nvSpPr>
        <p:spPr>
          <a:xfrm rot="5400000">
            <a:off x="2499340" y="10418798"/>
            <a:ext cx="142359" cy="3464605"/>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sp>
        <p:nvSpPr>
          <p:cNvPr id="72" name="Rectangle: Rounded Corners 71">
            <a:extLst>
              <a:ext uri="{FF2B5EF4-FFF2-40B4-BE49-F238E27FC236}">
                <a16:creationId xmlns:a16="http://schemas.microsoft.com/office/drawing/2014/main" id="{02A61A8D-9889-1A89-1D69-6B1B4D8888A1}"/>
              </a:ext>
            </a:extLst>
          </p:cNvPr>
          <p:cNvSpPr/>
          <p:nvPr/>
        </p:nvSpPr>
        <p:spPr>
          <a:xfrm rot="3593799">
            <a:off x="1457017" y="7504497"/>
            <a:ext cx="135408" cy="2873843"/>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sp>
        <p:nvSpPr>
          <p:cNvPr id="73" name="Rectangle: Rounded Corners 72">
            <a:extLst>
              <a:ext uri="{FF2B5EF4-FFF2-40B4-BE49-F238E27FC236}">
                <a16:creationId xmlns:a16="http://schemas.microsoft.com/office/drawing/2014/main" id="{19D5E362-0FF5-5CDD-5C70-D64813B62D96}"/>
              </a:ext>
            </a:extLst>
          </p:cNvPr>
          <p:cNvSpPr/>
          <p:nvPr/>
        </p:nvSpPr>
        <p:spPr>
          <a:xfrm rot="18386112">
            <a:off x="3716938" y="7723347"/>
            <a:ext cx="135408" cy="2662419"/>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sz="1592"/>
          </a:p>
        </p:txBody>
      </p:sp>
      <p:pic>
        <p:nvPicPr>
          <p:cNvPr id="74" name="Graphic 73" descr="Database with solid fill">
            <a:extLst>
              <a:ext uri="{FF2B5EF4-FFF2-40B4-BE49-F238E27FC236}">
                <a16:creationId xmlns:a16="http://schemas.microsoft.com/office/drawing/2014/main" id="{F3EC9BA8-75F2-27CD-EB90-C53F194F4D1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259487" y="15333096"/>
            <a:ext cx="2525409" cy="2525409"/>
          </a:xfrm>
          <a:prstGeom prst="rect">
            <a:avLst/>
          </a:prstGeom>
        </p:spPr>
      </p:pic>
      <p:cxnSp>
        <p:nvCxnSpPr>
          <p:cNvPr id="75" name="Connector: Curved 74">
            <a:extLst>
              <a:ext uri="{FF2B5EF4-FFF2-40B4-BE49-F238E27FC236}">
                <a16:creationId xmlns:a16="http://schemas.microsoft.com/office/drawing/2014/main" id="{AB56FABE-A50F-95C6-8F70-23E76C917209}"/>
              </a:ext>
            </a:extLst>
          </p:cNvPr>
          <p:cNvCxnSpPr>
            <a:cxnSpLocks/>
          </p:cNvCxnSpPr>
          <p:nvPr/>
        </p:nvCxnSpPr>
        <p:spPr>
          <a:xfrm>
            <a:off x="4370218" y="11541791"/>
            <a:ext cx="2354432" cy="491459"/>
          </a:xfrm>
          <a:prstGeom prst="curvedConnector3">
            <a:avLst>
              <a:gd name="adj1" fmla="val 50000"/>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onnector: Curved 75">
            <a:extLst>
              <a:ext uri="{FF2B5EF4-FFF2-40B4-BE49-F238E27FC236}">
                <a16:creationId xmlns:a16="http://schemas.microsoft.com/office/drawing/2014/main" id="{DE2C1D25-BAD6-D6D4-36DE-DF45AF3906D7}"/>
              </a:ext>
            </a:extLst>
          </p:cNvPr>
          <p:cNvCxnSpPr>
            <a:cxnSpLocks/>
          </p:cNvCxnSpPr>
          <p:nvPr/>
        </p:nvCxnSpPr>
        <p:spPr>
          <a:xfrm>
            <a:off x="8735859" y="11953227"/>
            <a:ext cx="1689364" cy="1041585"/>
          </a:xfrm>
          <a:prstGeom prst="curvedConnector3">
            <a:avLst>
              <a:gd name="adj1" fmla="val 98965"/>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or: Curved 76">
            <a:extLst>
              <a:ext uri="{FF2B5EF4-FFF2-40B4-BE49-F238E27FC236}">
                <a16:creationId xmlns:a16="http://schemas.microsoft.com/office/drawing/2014/main" id="{6B97ED2E-FE6B-AC2D-E45F-9051B4177175}"/>
              </a:ext>
            </a:extLst>
          </p:cNvPr>
          <p:cNvCxnSpPr>
            <a:cxnSpLocks/>
          </p:cNvCxnSpPr>
          <p:nvPr/>
        </p:nvCxnSpPr>
        <p:spPr>
          <a:xfrm flipV="1">
            <a:off x="4302823" y="16306177"/>
            <a:ext cx="4630228" cy="451610"/>
          </a:xfrm>
          <a:prstGeom prst="curvedConnector3">
            <a:avLst>
              <a:gd name="adj1" fmla="val 50000"/>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2CF7965-E7A6-B0C1-9C77-F2E06D347858}"/>
              </a:ext>
            </a:extLst>
          </p:cNvPr>
          <p:cNvSpPr txBox="1"/>
          <p:nvPr/>
        </p:nvSpPr>
        <p:spPr>
          <a:xfrm>
            <a:off x="2264159" y="10571346"/>
            <a:ext cx="1765227" cy="461665"/>
          </a:xfrm>
          <a:prstGeom prst="rect">
            <a:avLst/>
          </a:prstGeom>
          <a:noFill/>
        </p:spPr>
        <p:txBody>
          <a:bodyPr wrap="none" rtlCol="0">
            <a:spAutoFit/>
          </a:bodyPr>
          <a:lstStyle/>
          <a:p>
            <a:r>
              <a:rPr lang="de-DE" sz="2400" b="1" dirty="0"/>
              <a:t>Smartphone</a:t>
            </a:r>
            <a:endParaRPr lang="de-DE" sz="2000" b="1" dirty="0"/>
          </a:p>
        </p:txBody>
      </p:sp>
      <p:sp>
        <p:nvSpPr>
          <p:cNvPr id="79" name="TextBox 78">
            <a:extLst>
              <a:ext uri="{FF2B5EF4-FFF2-40B4-BE49-F238E27FC236}">
                <a16:creationId xmlns:a16="http://schemas.microsoft.com/office/drawing/2014/main" id="{17CA7158-0BFD-E067-EB3A-2DBD2E8F959D}"/>
              </a:ext>
            </a:extLst>
          </p:cNvPr>
          <p:cNvSpPr txBox="1"/>
          <p:nvPr/>
        </p:nvSpPr>
        <p:spPr>
          <a:xfrm>
            <a:off x="3098615" y="11686526"/>
            <a:ext cx="1050737" cy="461665"/>
          </a:xfrm>
          <a:prstGeom prst="rect">
            <a:avLst/>
          </a:prstGeom>
          <a:noFill/>
        </p:spPr>
        <p:txBody>
          <a:bodyPr wrap="none" rtlCol="0">
            <a:spAutoFit/>
          </a:bodyPr>
          <a:lstStyle/>
          <a:p>
            <a:r>
              <a:rPr lang="de-DE" sz="2400" b="1" dirty="0"/>
              <a:t>Router</a:t>
            </a:r>
            <a:endParaRPr lang="de-DE" sz="2257" b="1" dirty="0"/>
          </a:p>
        </p:txBody>
      </p:sp>
      <p:pic>
        <p:nvPicPr>
          <p:cNvPr id="81" name="Graphic 80" descr="Magnifying glass with solid fill">
            <a:extLst>
              <a:ext uri="{FF2B5EF4-FFF2-40B4-BE49-F238E27FC236}">
                <a16:creationId xmlns:a16="http://schemas.microsoft.com/office/drawing/2014/main" id="{D6A7CB44-5BF2-19C3-4955-4C711756BB5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5836799">
            <a:off x="4678940" y="10776267"/>
            <a:ext cx="1725628" cy="1725628"/>
          </a:xfrm>
          <a:prstGeom prst="rect">
            <a:avLst/>
          </a:prstGeom>
        </p:spPr>
      </p:pic>
      <p:sp>
        <p:nvSpPr>
          <p:cNvPr id="82" name="TextBox 48">
            <a:extLst>
              <a:ext uri="{FF2B5EF4-FFF2-40B4-BE49-F238E27FC236}">
                <a16:creationId xmlns:a16="http://schemas.microsoft.com/office/drawing/2014/main" id="{A496C295-45F3-571B-C3DD-A140BEE3780E}"/>
              </a:ext>
            </a:extLst>
          </p:cNvPr>
          <p:cNvSpPr txBox="1"/>
          <p:nvPr/>
        </p:nvSpPr>
        <p:spPr>
          <a:xfrm>
            <a:off x="2725305" y="17696318"/>
            <a:ext cx="1687443" cy="421782"/>
          </a:xfrm>
          <a:prstGeom prst="rect">
            <a:avLst/>
          </a:prstGeom>
        </p:spPr>
        <p:txBody>
          <a:bodyPr lIns="0" tIns="0" rIns="0" bIns="0" rtlCol="0" anchor="t">
            <a:spAutoFit/>
          </a:bodyPr>
          <a:lstStyle/>
          <a:p>
            <a:pPr algn="ctr">
              <a:lnSpc>
                <a:spcPts val="3423"/>
              </a:lnSpc>
            </a:pPr>
            <a:r>
              <a:rPr lang="de-DE" sz="2800" b="1" dirty="0">
                <a:solidFill>
                  <a:srgbClr val="000000"/>
                </a:solidFill>
                <a:latin typeface="+mj-lt"/>
              </a:rPr>
              <a:t>Ziel-Server</a:t>
            </a:r>
            <a:endParaRPr lang="de-DE" sz="2257" b="1" dirty="0">
              <a:solidFill>
                <a:srgbClr val="000000"/>
              </a:solidFill>
              <a:latin typeface="+mj-lt"/>
            </a:endParaRPr>
          </a:p>
        </p:txBody>
      </p:sp>
      <p:cxnSp>
        <p:nvCxnSpPr>
          <p:cNvPr id="83" name="Connector: Curved 82">
            <a:extLst>
              <a:ext uri="{FF2B5EF4-FFF2-40B4-BE49-F238E27FC236}">
                <a16:creationId xmlns:a16="http://schemas.microsoft.com/office/drawing/2014/main" id="{6BBB11C2-48AE-0EA5-6FBB-65E915608B0B}"/>
              </a:ext>
            </a:extLst>
          </p:cNvPr>
          <p:cNvCxnSpPr>
            <a:cxnSpLocks/>
          </p:cNvCxnSpPr>
          <p:nvPr/>
        </p:nvCxnSpPr>
        <p:spPr>
          <a:xfrm flipV="1">
            <a:off x="4359411" y="16742636"/>
            <a:ext cx="4905713" cy="520395"/>
          </a:xfrm>
          <a:prstGeom prst="curvedConnector3">
            <a:avLst>
              <a:gd name="adj1" fmla="val 51243"/>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4" name="Graphic 83" descr="Box outline">
            <a:extLst>
              <a:ext uri="{FF2B5EF4-FFF2-40B4-BE49-F238E27FC236}">
                <a16:creationId xmlns:a16="http://schemas.microsoft.com/office/drawing/2014/main" id="{C473EBF3-52E9-DBF9-A3D4-10BD727CF8C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652475" y="17323976"/>
            <a:ext cx="498861" cy="498861"/>
          </a:xfrm>
          <a:prstGeom prst="rect">
            <a:avLst/>
          </a:prstGeom>
        </p:spPr>
      </p:pic>
      <p:pic>
        <p:nvPicPr>
          <p:cNvPr id="85" name="Graphic 84" descr="Box outline">
            <a:extLst>
              <a:ext uri="{FF2B5EF4-FFF2-40B4-BE49-F238E27FC236}">
                <a16:creationId xmlns:a16="http://schemas.microsoft.com/office/drawing/2014/main" id="{284F8E1F-0F71-A690-F337-BB2B8211321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964208" y="17263672"/>
            <a:ext cx="498861" cy="498861"/>
          </a:xfrm>
          <a:prstGeom prst="rect">
            <a:avLst/>
          </a:prstGeom>
        </p:spPr>
      </p:pic>
      <p:pic>
        <p:nvPicPr>
          <p:cNvPr id="86" name="Graphic 85" descr="Box outline">
            <a:extLst>
              <a:ext uri="{FF2B5EF4-FFF2-40B4-BE49-F238E27FC236}">
                <a16:creationId xmlns:a16="http://schemas.microsoft.com/office/drawing/2014/main" id="{05A34679-7D99-2450-E9EA-DEEBE2BBAC9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273105" y="16916241"/>
            <a:ext cx="498861" cy="498861"/>
          </a:xfrm>
          <a:prstGeom prst="rect">
            <a:avLst/>
          </a:prstGeom>
        </p:spPr>
      </p:pic>
      <p:pic>
        <p:nvPicPr>
          <p:cNvPr id="88" name="Graphic 87" descr="Box outline">
            <a:extLst>
              <a:ext uri="{FF2B5EF4-FFF2-40B4-BE49-F238E27FC236}">
                <a16:creationId xmlns:a16="http://schemas.microsoft.com/office/drawing/2014/main" id="{6AF48A1D-DEFC-6487-60C8-AD06756F080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434190" y="16865586"/>
            <a:ext cx="498861" cy="498861"/>
          </a:xfrm>
          <a:prstGeom prst="rect">
            <a:avLst/>
          </a:prstGeom>
        </p:spPr>
      </p:pic>
      <p:cxnSp>
        <p:nvCxnSpPr>
          <p:cNvPr id="90" name="Connector: Curved 89">
            <a:extLst>
              <a:ext uri="{FF2B5EF4-FFF2-40B4-BE49-F238E27FC236}">
                <a16:creationId xmlns:a16="http://schemas.microsoft.com/office/drawing/2014/main" id="{B45B0C43-2E40-1ADE-5907-2954CDD1C7AC}"/>
              </a:ext>
            </a:extLst>
          </p:cNvPr>
          <p:cNvCxnSpPr>
            <a:cxnSpLocks/>
          </p:cNvCxnSpPr>
          <p:nvPr/>
        </p:nvCxnSpPr>
        <p:spPr>
          <a:xfrm>
            <a:off x="8731039" y="12270782"/>
            <a:ext cx="1351372" cy="842100"/>
          </a:xfrm>
          <a:prstGeom prst="curvedConnector3">
            <a:avLst>
              <a:gd name="adj1" fmla="val 100373"/>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1" name="Graphic 90" descr="Box outline">
            <a:extLst>
              <a:ext uri="{FF2B5EF4-FFF2-40B4-BE49-F238E27FC236}">
                <a16:creationId xmlns:a16="http://schemas.microsoft.com/office/drawing/2014/main" id="{4C7E1F23-76F2-C390-0A33-222A579FA0F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331110" y="12528284"/>
            <a:ext cx="498861" cy="498861"/>
          </a:xfrm>
          <a:prstGeom prst="rect">
            <a:avLst/>
          </a:prstGeom>
        </p:spPr>
      </p:pic>
      <p:pic>
        <p:nvPicPr>
          <p:cNvPr id="92" name="Graphic 91" descr="Box outline">
            <a:extLst>
              <a:ext uri="{FF2B5EF4-FFF2-40B4-BE49-F238E27FC236}">
                <a16:creationId xmlns:a16="http://schemas.microsoft.com/office/drawing/2014/main" id="{697E80CA-5060-BE4C-A2CD-553365CF177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661343" y="12460876"/>
            <a:ext cx="498861" cy="498861"/>
          </a:xfrm>
          <a:prstGeom prst="rect">
            <a:avLst/>
          </a:prstGeom>
        </p:spPr>
      </p:pic>
      <p:sp>
        <p:nvSpPr>
          <p:cNvPr id="93" name="TextBox 92">
            <a:extLst>
              <a:ext uri="{FF2B5EF4-FFF2-40B4-BE49-F238E27FC236}">
                <a16:creationId xmlns:a16="http://schemas.microsoft.com/office/drawing/2014/main" id="{FB391AF3-3F3E-D490-8069-20BE73B908E5}"/>
              </a:ext>
            </a:extLst>
          </p:cNvPr>
          <p:cNvSpPr txBox="1"/>
          <p:nvPr/>
        </p:nvSpPr>
        <p:spPr>
          <a:xfrm>
            <a:off x="1107569" y="10566071"/>
            <a:ext cx="967188" cy="461665"/>
          </a:xfrm>
          <a:prstGeom prst="rect">
            <a:avLst/>
          </a:prstGeom>
          <a:noFill/>
        </p:spPr>
        <p:txBody>
          <a:bodyPr wrap="none" rtlCol="0">
            <a:spAutoFit/>
          </a:bodyPr>
          <a:lstStyle/>
          <a:p>
            <a:r>
              <a:rPr lang="de-DE" sz="2400" b="1" dirty="0"/>
              <a:t>Tablet</a:t>
            </a:r>
            <a:endParaRPr lang="de-DE" sz="2257" b="1" dirty="0"/>
          </a:p>
        </p:txBody>
      </p:sp>
      <p:pic>
        <p:nvPicPr>
          <p:cNvPr id="94" name="Graphic 93" descr="Building with solid fill">
            <a:extLst>
              <a:ext uri="{FF2B5EF4-FFF2-40B4-BE49-F238E27FC236}">
                <a16:creationId xmlns:a16="http://schemas.microsoft.com/office/drawing/2014/main" id="{D53CDDA6-E7BF-F527-3FAB-8E820A176C2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085233" y="9696152"/>
            <a:ext cx="3179891" cy="3179891"/>
          </a:xfrm>
          <a:prstGeom prst="rect">
            <a:avLst/>
          </a:prstGeom>
        </p:spPr>
      </p:pic>
      <p:sp>
        <p:nvSpPr>
          <p:cNvPr id="95" name="TextBox 94">
            <a:extLst>
              <a:ext uri="{FF2B5EF4-FFF2-40B4-BE49-F238E27FC236}">
                <a16:creationId xmlns:a16="http://schemas.microsoft.com/office/drawing/2014/main" id="{68D89B3B-B9BE-D314-9C60-74E11AB06716}"/>
              </a:ext>
            </a:extLst>
          </p:cNvPr>
          <p:cNvSpPr txBox="1"/>
          <p:nvPr/>
        </p:nvSpPr>
        <p:spPr>
          <a:xfrm>
            <a:off x="6601114" y="12677713"/>
            <a:ext cx="2063939" cy="954107"/>
          </a:xfrm>
          <a:prstGeom prst="rect">
            <a:avLst/>
          </a:prstGeom>
          <a:noFill/>
        </p:spPr>
        <p:txBody>
          <a:bodyPr wrap="square" rtlCol="0">
            <a:spAutoFit/>
          </a:bodyPr>
          <a:lstStyle/>
          <a:p>
            <a:pPr algn="ctr"/>
            <a:r>
              <a:rPr lang="de-DE" sz="2800" b="1" dirty="0"/>
              <a:t>Internet- Anbieter</a:t>
            </a:r>
          </a:p>
        </p:txBody>
      </p:sp>
      <p:pic>
        <p:nvPicPr>
          <p:cNvPr id="96" name="Graphic 95" descr="Box outline">
            <a:extLst>
              <a:ext uri="{FF2B5EF4-FFF2-40B4-BE49-F238E27FC236}">
                <a16:creationId xmlns:a16="http://schemas.microsoft.com/office/drawing/2014/main" id="{2649A5EF-128B-B4CB-4C51-4A1C5E80D8E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985149" y="11423650"/>
            <a:ext cx="498861" cy="498861"/>
          </a:xfrm>
          <a:prstGeom prst="rect">
            <a:avLst/>
          </a:prstGeom>
        </p:spPr>
      </p:pic>
      <p:pic>
        <p:nvPicPr>
          <p:cNvPr id="99" name="Graphic 98" descr="Box outline">
            <a:extLst>
              <a:ext uri="{FF2B5EF4-FFF2-40B4-BE49-F238E27FC236}">
                <a16:creationId xmlns:a16="http://schemas.microsoft.com/office/drawing/2014/main" id="{5BF83059-68F1-9496-28B8-09FF55E2872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595743" y="11548231"/>
            <a:ext cx="498861" cy="498861"/>
          </a:xfrm>
          <a:prstGeom prst="rect">
            <a:avLst/>
          </a:prstGeom>
        </p:spPr>
      </p:pic>
      <p:pic>
        <p:nvPicPr>
          <p:cNvPr id="103" name="Graphic 102" descr="Box outline">
            <a:extLst>
              <a:ext uri="{FF2B5EF4-FFF2-40B4-BE49-F238E27FC236}">
                <a16:creationId xmlns:a16="http://schemas.microsoft.com/office/drawing/2014/main" id="{903646B1-74C3-397D-EE84-E30A67005DE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448821" y="15864797"/>
            <a:ext cx="498861" cy="498861"/>
          </a:xfrm>
          <a:prstGeom prst="rect">
            <a:avLst/>
          </a:prstGeom>
        </p:spPr>
      </p:pic>
      <p:sp>
        <p:nvSpPr>
          <p:cNvPr id="5" name="object 75">
            <a:extLst>
              <a:ext uri="{FF2B5EF4-FFF2-40B4-BE49-F238E27FC236}">
                <a16:creationId xmlns:a16="http://schemas.microsoft.com/office/drawing/2014/main" id="{257F5C7D-767F-1BFE-6E6A-473437015043}"/>
              </a:ext>
            </a:extLst>
          </p:cNvPr>
          <p:cNvSpPr txBox="1"/>
          <p:nvPr/>
        </p:nvSpPr>
        <p:spPr bwMode="auto">
          <a:xfrm>
            <a:off x="10839449" y="19257450"/>
            <a:ext cx="3124200" cy="476796"/>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Bildquelle: www.submarinecablemap.com, </a:t>
            </a:r>
            <a:br>
              <a:rPr lang="de-DE" sz="1399" spc="-10" dirty="0">
                <a:solidFill>
                  <a:schemeClr val="tx1">
                    <a:lumMod val="75000"/>
                    <a:lumOff val="25000"/>
                  </a:schemeClr>
                </a:solidFill>
                <a:latin typeface="+mj-lt"/>
              </a:rPr>
            </a:br>
            <a:r>
              <a:rPr lang="fr-FR" sz="1399" spc="-10" dirty="0">
                <a:solidFill>
                  <a:schemeClr val="tx1">
                    <a:lumMod val="75000"/>
                    <a:lumOff val="25000"/>
                  </a:schemeClr>
                </a:solidFill>
                <a:latin typeface="+mj-lt"/>
              </a:rPr>
              <a:t>Fibre </a:t>
            </a:r>
            <a:r>
              <a:rPr lang="fr-FR" sz="1399" spc="-10" dirty="0" err="1">
                <a:solidFill>
                  <a:schemeClr val="tx1">
                    <a:lumMod val="75000"/>
                    <a:lumOff val="25000"/>
                  </a:schemeClr>
                </a:solidFill>
                <a:latin typeface="+mj-lt"/>
              </a:rPr>
              <a:t>optic</a:t>
            </a:r>
            <a:r>
              <a:rPr lang="fr-FR" sz="1399" spc="-10" dirty="0">
                <a:solidFill>
                  <a:schemeClr val="tx1">
                    <a:lumMod val="75000"/>
                    <a:lumOff val="25000"/>
                  </a:schemeClr>
                </a:solidFill>
                <a:latin typeface="+mj-lt"/>
              </a:rPr>
              <a:t> </a:t>
            </a:r>
            <a:r>
              <a:rPr lang="fr-FR" sz="1399" spc="-10" dirty="0" err="1">
                <a:solidFill>
                  <a:schemeClr val="tx1">
                    <a:lumMod val="75000"/>
                    <a:lumOff val="25000"/>
                  </a:schemeClr>
                </a:solidFill>
                <a:latin typeface="+mj-lt"/>
              </a:rPr>
              <a:t>cable</a:t>
            </a:r>
            <a:r>
              <a:rPr lang="fr-FR" sz="1399" spc="-10" dirty="0">
                <a:solidFill>
                  <a:schemeClr val="tx1">
                    <a:lumMod val="75000"/>
                    <a:lumOff val="25000"/>
                  </a:schemeClr>
                </a:solidFill>
                <a:latin typeface="+mj-lt"/>
              </a:rPr>
              <a:t> von </a:t>
            </a:r>
            <a:r>
              <a:rPr lang="fr-FR" sz="1399" spc="-10" dirty="0" err="1">
                <a:solidFill>
                  <a:schemeClr val="tx1">
                    <a:lumMod val="75000"/>
                    <a:lumOff val="25000"/>
                  </a:schemeClr>
                </a:solidFill>
                <a:latin typeface="+mj-lt"/>
                <a:hlinkClick r:id="rId28"/>
              </a:rPr>
              <a:t>Chattapat</a:t>
            </a:r>
            <a:r>
              <a:rPr lang="fr-FR" sz="1399" spc="-10" dirty="0">
                <a:solidFill>
                  <a:schemeClr val="tx1">
                    <a:lumMod val="75000"/>
                    <a:lumOff val="25000"/>
                  </a:schemeClr>
                </a:solidFill>
                <a:latin typeface="+mj-lt"/>
              </a:rPr>
              <a:t>) </a:t>
            </a:r>
            <a:endParaRPr lang="it-IT" sz="1399"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160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33320-9654-2297-719B-9494E378A93E}"/>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0D2FCBB7-A055-4050-CFBC-CF85A8CFD0F9}"/>
              </a:ext>
            </a:extLst>
          </p:cNvPr>
          <p:cNvSpPr/>
          <p:nvPr/>
        </p:nvSpPr>
        <p:spPr>
          <a:xfrm flipH="1">
            <a:off x="10458450" y="17647626"/>
            <a:ext cx="4093959" cy="2305157"/>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3"/>
            <a:stretch>
              <a:fillRect/>
            </a:stretch>
          </a:blipFill>
        </p:spPr>
        <p:txBody>
          <a:bodyPr/>
          <a:lstStyle/>
          <a:p>
            <a:endParaRPr lang="de-DE"/>
          </a:p>
        </p:txBody>
      </p:sp>
      <p:sp>
        <p:nvSpPr>
          <p:cNvPr id="45" name="TextBox 45">
            <a:extLst>
              <a:ext uri="{FF2B5EF4-FFF2-40B4-BE49-F238E27FC236}">
                <a16:creationId xmlns:a16="http://schemas.microsoft.com/office/drawing/2014/main" id="{01C835EB-1E49-1420-5772-AADF2D43C85A}"/>
              </a:ext>
            </a:extLst>
          </p:cNvPr>
          <p:cNvSpPr txBox="1"/>
          <p:nvPr/>
        </p:nvSpPr>
        <p:spPr>
          <a:xfrm>
            <a:off x="1568789" y="3522252"/>
            <a:ext cx="11073722" cy="1021556"/>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dirty="0">
                <a:solidFill>
                  <a:srgbClr val="000000"/>
                </a:solidFill>
                <a:latin typeface="Calibri" panose="020F0502020204030204" pitchFamily="34" charset="0"/>
                <a:cs typeface="Calibri" panose="020F0502020204030204" pitchFamily="34" charset="0"/>
              </a:rPr>
              <a:t>Deine Aufgabe: </a:t>
            </a:r>
            <a:r>
              <a:rPr lang="de-DE" sz="2800" dirty="0">
                <a:solidFill>
                  <a:srgbClr val="000000"/>
                </a:solidFill>
                <a:latin typeface="Calibri Light" panose="020F0302020204030204" pitchFamily="34" charset="0"/>
                <a:cs typeface="Calibri Light" panose="020F0302020204030204" pitchFamily="34" charset="0"/>
              </a:rPr>
              <a:t>Sieh dir die </a:t>
            </a:r>
            <a:r>
              <a:rPr lang="de-DE" sz="2800" b="1" dirty="0">
                <a:solidFill>
                  <a:srgbClr val="000000"/>
                </a:solidFill>
                <a:latin typeface="Calibri Light" panose="020F0302020204030204" pitchFamily="34" charset="0"/>
                <a:cs typeface="Calibri Light" panose="020F0302020204030204" pitchFamily="34" charset="0"/>
              </a:rPr>
              <a:t>Abbildung auf </a:t>
            </a:r>
            <a:r>
              <a:rPr lang="de-DE" sz="2800" b="1">
                <a:solidFill>
                  <a:srgbClr val="000000"/>
                </a:solidFill>
                <a:latin typeface="Calibri Light" panose="020F0302020204030204" pitchFamily="34" charset="0"/>
                <a:cs typeface="Calibri Light" panose="020F0302020204030204" pitchFamily="34" charset="0"/>
              </a:rPr>
              <a:t>Seite 2 </a:t>
            </a:r>
            <a:r>
              <a:rPr lang="de-DE" sz="2800" dirty="0">
                <a:solidFill>
                  <a:srgbClr val="000000"/>
                </a:solidFill>
                <a:latin typeface="Calibri Light" panose="020F0302020204030204" pitchFamily="34" charset="0"/>
                <a:cs typeface="Calibri Light" panose="020F0302020204030204" pitchFamily="34" charset="0"/>
              </a:rPr>
              <a:t>an und versuche mit Hilfe des Textes unten nachzuvollziehen, wie Streaming funktioniert.</a:t>
            </a:r>
            <a:endParaRPr lang="de-DE" sz="2400" dirty="0">
              <a:solidFill>
                <a:srgbClr val="000000"/>
              </a:solidFill>
              <a:latin typeface="Calibri Light" panose="020F0302020204030204" pitchFamily="34" charset="0"/>
              <a:cs typeface="Calibri Light" panose="020F0302020204030204" pitchFamily="34" charset="0"/>
            </a:endParaRPr>
          </a:p>
        </p:txBody>
      </p:sp>
      <p:sp>
        <p:nvSpPr>
          <p:cNvPr id="133" name="TextBox 132">
            <a:extLst>
              <a:ext uri="{FF2B5EF4-FFF2-40B4-BE49-F238E27FC236}">
                <a16:creationId xmlns:a16="http://schemas.microsoft.com/office/drawing/2014/main" id="{EA730371-5679-E3FF-8684-28CCF200AC8D}"/>
              </a:ext>
            </a:extLst>
          </p:cNvPr>
          <p:cNvSpPr txBox="1"/>
          <p:nvPr/>
        </p:nvSpPr>
        <p:spPr>
          <a:xfrm>
            <a:off x="694576" y="5022850"/>
            <a:ext cx="12831252" cy="12497038"/>
          </a:xfrm>
          <a:prstGeom prst="roundRect">
            <a:avLst/>
          </a:prstGeom>
          <a:solidFill>
            <a:srgbClr val="FFFFFF">
              <a:alpha val="61176"/>
            </a:srgbClr>
          </a:solidFill>
          <a:ln w="19050">
            <a:solidFill>
              <a:srgbClr val="70AD47"/>
            </a:solidFill>
          </a:ln>
        </p:spPr>
        <p:txBody>
          <a:bodyPr wrap="square" rtlCol="0">
            <a:spAutoFit/>
          </a:bodyPr>
          <a:lstStyle/>
          <a:p>
            <a:pPr marL="457182" indent="-457182">
              <a:buAutoNum type="arabicPeriod"/>
            </a:pPr>
            <a:r>
              <a:rPr lang="de-DE" sz="2800" dirty="0">
                <a:latin typeface="Calibri Light" panose="020F0302020204030204" pitchFamily="34" charset="0"/>
                <a:cs typeface="Calibri Light" panose="020F0302020204030204" pitchFamily="34" charset="0"/>
              </a:rPr>
              <a:t>Stell dir vor du bist zu Hause und möchtest mit einem </a:t>
            </a:r>
            <a:r>
              <a:rPr lang="de-DE" sz="2800" b="1" dirty="0">
                <a:latin typeface="Calibri Light" panose="020F0302020204030204" pitchFamily="34" charset="0"/>
                <a:cs typeface="Calibri Light" panose="020F0302020204030204" pitchFamily="34" charset="0"/>
              </a:rPr>
              <a:t>Tablet</a:t>
            </a:r>
            <a:r>
              <a:rPr lang="de-DE" sz="2800" dirty="0">
                <a:latin typeface="Calibri Light" panose="020F0302020204030204" pitchFamily="34" charset="0"/>
                <a:cs typeface="Calibri Light" panose="020F0302020204030204" pitchFamily="34" charset="0"/>
              </a:rPr>
              <a:t> oder </a:t>
            </a:r>
            <a:r>
              <a:rPr lang="de-DE" sz="2800" b="1" dirty="0">
                <a:latin typeface="Calibri Light" panose="020F0302020204030204" pitchFamily="34" charset="0"/>
                <a:cs typeface="Calibri Light" panose="020F0302020204030204" pitchFamily="34" charset="0"/>
              </a:rPr>
              <a:t>Smartphone</a:t>
            </a:r>
            <a:r>
              <a:rPr lang="de-DE" sz="2800" dirty="0">
                <a:latin typeface="Calibri Light" panose="020F0302020204030204" pitchFamily="34" charset="0"/>
                <a:cs typeface="Calibri Light" panose="020F0302020204030204" pitchFamily="34" charset="0"/>
              </a:rPr>
              <a:t> deine Lieblingsserie oder deinen Lieblingsfilm über die Streaming-App ansehen. Die Filme oder Serien sind nicht in der App gespeichert, sondern auf einem großen Server irgendwo auf der Welt. Deshalb wird der/die gewählte Film/Serie in kürzester Zeit über das W-LAN von dem Tablet oder Smartphone an den </a:t>
            </a:r>
            <a:r>
              <a:rPr lang="de-DE" sz="2800" b="1" dirty="0">
                <a:latin typeface="Calibri Light" panose="020F0302020204030204" pitchFamily="34" charset="0"/>
                <a:cs typeface="Calibri Light" panose="020F0302020204030204" pitchFamily="34" charset="0"/>
              </a:rPr>
              <a:t>Router</a:t>
            </a:r>
            <a:r>
              <a:rPr lang="de-DE" sz="2800" dirty="0">
                <a:latin typeface="Calibri Light" panose="020F0302020204030204" pitchFamily="34" charset="0"/>
                <a:cs typeface="Calibri Light" panose="020F0302020204030204" pitchFamily="34" charset="0"/>
              </a:rPr>
              <a:t> weitergegeben.</a:t>
            </a:r>
          </a:p>
          <a:p>
            <a:pPr marL="457182" indent="-457182">
              <a:buAutoNum type="arabicPeriod"/>
            </a:pPr>
            <a:endParaRPr lang="de-DE" sz="2800" dirty="0">
              <a:latin typeface="Calibri Light" panose="020F0302020204030204" pitchFamily="34" charset="0"/>
              <a:cs typeface="Calibri Light" panose="020F0302020204030204" pitchFamily="34" charset="0"/>
            </a:endParaRPr>
          </a:p>
          <a:p>
            <a:pPr marL="457182" indent="-457182">
              <a:buFontTx/>
              <a:buAutoNum type="arabicPeriod"/>
            </a:pPr>
            <a:r>
              <a:rPr lang="de-DE" sz="2800" dirty="0">
                <a:latin typeface="Calibri Light" panose="020F0302020204030204" pitchFamily="34" charset="0"/>
                <a:cs typeface="Calibri Light" panose="020F0302020204030204" pitchFamily="34" charset="0"/>
              </a:rPr>
              <a:t>Der </a:t>
            </a:r>
            <a:r>
              <a:rPr lang="de-DE" sz="2800" b="1" dirty="0">
                <a:latin typeface="Calibri Light" panose="020F0302020204030204" pitchFamily="34" charset="0"/>
                <a:cs typeface="Calibri Light" panose="020F0302020204030204" pitchFamily="34" charset="0"/>
              </a:rPr>
              <a:t>Router</a:t>
            </a:r>
            <a:r>
              <a:rPr lang="de-DE" sz="2800" dirty="0">
                <a:latin typeface="Calibri Light" panose="020F0302020204030204" pitchFamily="34" charset="0"/>
                <a:cs typeface="Calibri Light" panose="020F0302020204030204" pitchFamily="34" charset="0"/>
              </a:rPr>
              <a:t> gibt deine Auswahl als kleines Paket über das </a:t>
            </a:r>
            <a:r>
              <a:rPr lang="de-DE" sz="2800" b="1" dirty="0">
                <a:latin typeface="Calibri Light" panose="020F0302020204030204" pitchFamily="34" charset="0"/>
                <a:cs typeface="Calibri Light" panose="020F0302020204030204" pitchFamily="34" charset="0"/>
              </a:rPr>
              <a:t>Glasfaserkabel</a:t>
            </a:r>
            <a:r>
              <a:rPr lang="de-DE" sz="2800" dirty="0">
                <a:latin typeface="Calibri Light" panose="020F0302020204030204" pitchFamily="34" charset="0"/>
                <a:cs typeface="Calibri Light" panose="020F0302020204030204" pitchFamily="34" charset="0"/>
              </a:rPr>
              <a:t> an den Internet-Anbieter weiter. Bekannte </a:t>
            </a:r>
            <a:r>
              <a:rPr lang="de-DE" sz="2800" b="1" dirty="0">
                <a:latin typeface="Calibri Light" panose="020F0302020204030204" pitchFamily="34" charset="0"/>
                <a:cs typeface="Calibri Light" panose="020F0302020204030204" pitchFamily="34" charset="0"/>
              </a:rPr>
              <a:t>Internet-Anbieter </a:t>
            </a:r>
            <a:r>
              <a:rPr lang="de-DE" sz="2800" dirty="0">
                <a:latin typeface="Calibri Light" panose="020F0302020204030204" pitchFamily="34" charset="0"/>
                <a:cs typeface="Calibri Light" panose="020F0302020204030204" pitchFamily="34" charset="0"/>
              </a:rPr>
              <a:t>in Deutschland sind Telekom und Vodafone. In Österreich gibt es drei große Internet-Anbieter: A1, Magenta und „Drei“. (Es kann sein, dass deine Eltern und du zu Hause kein Internet über Glasfaser, sondern über sogenanntes „DSL“, also das Telefonkabel oder per Mobilfunk oder Satellit empfangt.)</a:t>
            </a:r>
          </a:p>
          <a:p>
            <a:pPr marL="457182" indent="-457182">
              <a:buFontTx/>
              <a:buAutoNum type="arabicPeriod"/>
            </a:pPr>
            <a:endParaRPr lang="de-DE" sz="2800" dirty="0">
              <a:latin typeface="Calibri Light" panose="020F0302020204030204" pitchFamily="34" charset="0"/>
              <a:cs typeface="Calibri Light" panose="020F0302020204030204" pitchFamily="34" charset="0"/>
            </a:endParaRPr>
          </a:p>
          <a:p>
            <a:pPr marL="457182" indent="-457182">
              <a:buFontTx/>
              <a:buAutoNum type="arabicPeriod"/>
            </a:pPr>
            <a:r>
              <a:rPr lang="de-DE" sz="2800" dirty="0">
                <a:latin typeface="Calibri Light" panose="020F0302020204030204" pitchFamily="34" charset="0"/>
                <a:cs typeface="Calibri Light" panose="020F0302020204030204" pitchFamily="34" charset="0"/>
              </a:rPr>
              <a:t>Der </a:t>
            </a:r>
            <a:r>
              <a:rPr lang="de-DE" sz="2800" b="1" dirty="0">
                <a:latin typeface="Calibri Light" panose="020F0302020204030204" pitchFamily="34" charset="0"/>
                <a:cs typeface="Calibri Light" panose="020F0302020204030204" pitchFamily="34" charset="0"/>
              </a:rPr>
              <a:t>Internet-Anbieter </a:t>
            </a:r>
            <a:r>
              <a:rPr lang="de-DE" sz="2800" dirty="0">
                <a:latin typeface="Calibri Light" panose="020F0302020204030204" pitchFamily="34" charset="0"/>
                <a:cs typeface="Calibri Light" panose="020F0302020204030204" pitchFamily="34" charset="0"/>
              </a:rPr>
              <a:t>leitet ebenfalls über mehrere Server, Router und Kabel das Paket weiter. So gelangt deine Anfrage auf die </a:t>
            </a:r>
            <a:r>
              <a:rPr lang="de-DE" sz="2800" b="1" dirty="0">
                <a:latin typeface="Calibri Light" panose="020F0302020204030204" pitchFamily="34" charset="0"/>
                <a:cs typeface="Calibri Light" panose="020F0302020204030204" pitchFamily="34" charset="0"/>
              </a:rPr>
              <a:t>„Internet-Autobahn“</a:t>
            </a:r>
            <a:r>
              <a:rPr lang="de-DE" sz="2800" dirty="0">
                <a:latin typeface="Calibri Light" panose="020F0302020204030204" pitchFamily="34" charset="0"/>
                <a:cs typeface="Calibri Light" panose="020F0302020204030204" pitchFamily="34" charset="0"/>
              </a:rPr>
              <a:t>. Die Internet-Autobahn sind viele Kabel, die teilweise sogar unter Wasser verlaufen und so das Internet weltweit verknüpfen.</a:t>
            </a:r>
          </a:p>
          <a:p>
            <a:pPr marL="457182" indent="-457182">
              <a:buFontTx/>
              <a:buAutoNum type="arabicPeriod"/>
            </a:pPr>
            <a:endParaRPr lang="de-DE" sz="2800" dirty="0">
              <a:latin typeface="Calibri Light" panose="020F0302020204030204" pitchFamily="34" charset="0"/>
              <a:cs typeface="Calibri Light" panose="020F0302020204030204" pitchFamily="34" charset="0"/>
            </a:endParaRPr>
          </a:p>
          <a:p>
            <a:pPr marL="457182" indent="-457182">
              <a:buFontTx/>
              <a:buAutoNum type="arabicPeriod"/>
            </a:pPr>
            <a:r>
              <a:rPr lang="de-DE" sz="2800" dirty="0">
                <a:latin typeface="Calibri Light" panose="020F0302020204030204" pitchFamily="34" charset="0"/>
                <a:cs typeface="Calibri Light" panose="020F0302020204030204" pitchFamily="34" charset="0"/>
              </a:rPr>
              <a:t>Dein Paket gelangt zum </a:t>
            </a:r>
            <a:r>
              <a:rPr lang="de-DE" sz="2800" b="1" dirty="0">
                <a:latin typeface="Calibri Light" panose="020F0302020204030204" pitchFamily="34" charset="0"/>
                <a:cs typeface="Calibri Light" panose="020F0302020204030204" pitchFamily="34" charset="0"/>
              </a:rPr>
              <a:t>Ziel-Server</a:t>
            </a:r>
            <a:r>
              <a:rPr lang="de-DE" sz="2800" dirty="0">
                <a:latin typeface="Calibri Light" panose="020F0302020204030204" pitchFamily="34" charset="0"/>
                <a:cs typeface="Calibri Light" panose="020F0302020204030204" pitchFamily="34" charset="0"/>
              </a:rPr>
              <a:t>, der die Serien und Filme gespeichert hat. Auch nach der „Internet-Autobahn“ wird das Paket über mehrere Kabel, Router und Server zum Ziel-Server weitergeleitet. Von dort sendet der Ziel-Server deinen Film oder deine Serie in </a:t>
            </a:r>
            <a:r>
              <a:rPr lang="de-DE" sz="2800" b="1" dirty="0">
                <a:latin typeface="Calibri Light" panose="020F0302020204030204" pitchFamily="34" charset="0"/>
                <a:cs typeface="Calibri Light" panose="020F0302020204030204" pitchFamily="34" charset="0"/>
              </a:rPr>
              <a:t>mehreren kleinen Paketen</a:t>
            </a:r>
            <a:r>
              <a:rPr lang="de-DE" sz="2800" dirty="0">
                <a:latin typeface="Calibri Light" panose="020F0302020204030204" pitchFamily="34" charset="0"/>
                <a:cs typeface="Calibri Light" panose="020F0302020204030204" pitchFamily="34" charset="0"/>
              </a:rPr>
              <a:t> zurück zu dir nach Hause. Die Pakete kommen somit in regelmäßigen Abständen bei dir an, während du bereits den Film oder die Serie schauen kannst. </a:t>
            </a:r>
          </a:p>
          <a:p>
            <a:endParaRPr lang="de-DE" sz="2800" dirty="0"/>
          </a:p>
        </p:txBody>
      </p:sp>
      <p:pic>
        <p:nvPicPr>
          <p:cNvPr id="2" name="Рисунок 81">
            <a:extLst>
              <a:ext uri="{FF2B5EF4-FFF2-40B4-BE49-F238E27FC236}">
                <a16:creationId xmlns:a16="http://schemas.microsoft.com/office/drawing/2014/main" id="{5F36DB59-FAB8-525E-0DD4-9A8DAC697067}"/>
              </a:ext>
            </a:extLst>
          </p:cNvPr>
          <p:cNvPicPr>
            <a:picLocks noChangeAspect="1"/>
          </p:cNvPicPr>
          <p:nvPr/>
        </p:nvPicPr>
        <p:blipFill>
          <a:blip r:embed="rId4"/>
          <a:stretch/>
        </p:blipFill>
        <p:spPr bwMode="auto">
          <a:xfrm>
            <a:off x="360000" y="19257450"/>
            <a:ext cx="1366451" cy="482400"/>
          </a:xfrm>
          <a:prstGeom prst="rect">
            <a:avLst/>
          </a:prstGeom>
        </p:spPr>
      </p:pic>
      <p:pic>
        <p:nvPicPr>
          <p:cNvPr id="8" name="Grafik 22">
            <a:extLst>
              <a:ext uri="{FF2B5EF4-FFF2-40B4-BE49-F238E27FC236}">
                <a16:creationId xmlns:a16="http://schemas.microsoft.com/office/drawing/2014/main" id="{82521AD2-D9B7-7494-B3B7-21467117EE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2" name="object 75">
            <a:extLst>
              <a:ext uri="{FF2B5EF4-FFF2-40B4-BE49-F238E27FC236}">
                <a16:creationId xmlns:a16="http://schemas.microsoft.com/office/drawing/2014/main" id="{6B34B1CE-13F7-6C8F-26B8-D4EC346DE871}"/>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4" name="TextBox 13">
            <a:extLst>
              <a:ext uri="{FF2B5EF4-FFF2-40B4-BE49-F238E27FC236}">
                <a16:creationId xmlns:a16="http://schemas.microsoft.com/office/drawing/2014/main" id="{AF9A56D2-361E-604A-1535-FB28523EEB0C}"/>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3/9</a:t>
            </a:r>
          </a:p>
        </p:txBody>
      </p:sp>
      <p:sp>
        <p:nvSpPr>
          <p:cNvPr id="20" name="TextBox 6">
            <a:extLst>
              <a:ext uri="{FF2B5EF4-FFF2-40B4-BE49-F238E27FC236}">
                <a16:creationId xmlns:a16="http://schemas.microsoft.com/office/drawing/2014/main" id="{2ECA0AB9-290A-8F6C-4D85-50A33B7E574F}"/>
              </a:ext>
            </a:extLst>
          </p:cNvPr>
          <p:cNvSpPr txBox="1"/>
          <p:nvPr/>
        </p:nvSpPr>
        <p:spPr>
          <a:xfrm>
            <a:off x="241762" y="712794"/>
            <a:ext cx="13721887"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 (1) WIE FUNKTIONIERT DAS INTERNET?</a:t>
            </a:r>
          </a:p>
        </p:txBody>
      </p:sp>
    </p:spTree>
    <p:extLst>
      <p:ext uri="{BB962C8B-B14F-4D97-AF65-F5344CB8AC3E}">
        <p14:creationId xmlns:p14="http://schemas.microsoft.com/office/powerpoint/2010/main" val="1172615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62640-B0EB-6846-F16A-5D43A1227939}"/>
            </a:ext>
          </a:extLst>
        </p:cNvPr>
        <p:cNvGrpSpPr/>
        <p:nvPr/>
      </p:nvGrpSpPr>
      <p:grpSpPr>
        <a:xfrm>
          <a:off x="0" y="0"/>
          <a:ext cx="0" cy="0"/>
          <a:chOff x="0" y="0"/>
          <a:chExt cx="0" cy="0"/>
        </a:xfrm>
      </p:grpSpPr>
      <p:pic>
        <p:nvPicPr>
          <p:cNvPr id="2" name="Рисунок 81">
            <a:extLst>
              <a:ext uri="{FF2B5EF4-FFF2-40B4-BE49-F238E27FC236}">
                <a16:creationId xmlns:a16="http://schemas.microsoft.com/office/drawing/2014/main" id="{E0CF0493-AA9F-FCE7-BDF9-992C53A44788}"/>
              </a:ext>
            </a:extLst>
          </p:cNvPr>
          <p:cNvPicPr>
            <a:picLocks noChangeAspect="1"/>
          </p:cNvPicPr>
          <p:nvPr/>
        </p:nvPicPr>
        <p:blipFill>
          <a:blip r:embed="rId3"/>
          <a:stretch/>
        </p:blipFill>
        <p:spPr bwMode="auto">
          <a:xfrm>
            <a:off x="360000" y="19257450"/>
            <a:ext cx="1366451" cy="482400"/>
          </a:xfrm>
          <a:prstGeom prst="rect">
            <a:avLst/>
          </a:prstGeom>
        </p:spPr>
      </p:pic>
      <p:pic>
        <p:nvPicPr>
          <p:cNvPr id="8" name="Grafik 22">
            <a:extLst>
              <a:ext uri="{FF2B5EF4-FFF2-40B4-BE49-F238E27FC236}">
                <a16:creationId xmlns:a16="http://schemas.microsoft.com/office/drawing/2014/main" id="{4C3AF4A9-17D1-50B6-5CD5-4C97FD49EF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12" name="object 75">
            <a:extLst>
              <a:ext uri="{FF2B5EF4-FFF2-40B4-BE49-F238E27FC236}">
                <a16:creationId xmlns:a16="http://schemas.microsoft.com/office/drawing/2014/main" id="{4D24D002-E1F7-E99C-5DEE-645E90768425}"/>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4" name="TextBox 13">
            <a:extLst>
              <a:ext uri="{FF2B5EF4-FFF2-40B4-BE49-F238E27FC236}">
                <a16:creationId xmlns:a16="http://schemas.microsoft.com/office/drawing/2014/main" id="{2FCB1C13-7B62-5EA4-FDBF-906C63E3D4EC}"/>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4/9</a:t>
            </a:r>
          </a:p>
        </p:txBody>
      </p:sp>
      <p:sp>
        <p:nvSpPr>
          <p:cNvPr id="20" name="TextBox 6">
            <a:extLst>
              <a:ext uri="{FF2B5EF4-FFF2-40B4-BE49-F238E27FC236}">
                <a16:creationId xmlns:a16="http://schemas.microsoft.com/office/drawing/2014/main" id="{4DF27FD8-F88C-3847-C7DD-38A5E5CA5C6B}"/>
              </a:ext>
            </a:extLst>
          </p:cNvPr>
          <p:cNvSpPr txBox="1"/>
          <p:nvPr/>
        </p:nvSpPr>
        <p:spPr>
          <a:xfrm>
            <a:off x="241762" y="712794"/>
            <a:ext cx="13721887"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 (1) WIE FUNKTIONIERT DAS INTERNET?</a:t>
            </a:r>
          </a:p>
        </p:txBody>
      </p:sp>
      <p:sp>
        <p:nvSpPr>
          <p:cNvPr id="3" name="TextBox 2">
            <a:extLst>
              <a:ext uri="{FF2B5EF4-FFF2-40B4-BE49-F238E27FC236}">
                <a16:creationId xmlns:a16="http://schemas.microsoft.com/office/drawing/2014/main" id="{1079F097-52A2-B25B-1D71-FF7CCE9D5D74}"/>
              </a:ext>
            </a:extLst>
          </p:cNvPr>
          <p:cNvSpPr txBox="1"/>
          <p:nvPr/>
        </p:nvSpPr>
        <p:spPr>
          <a:xfrm>
            <a:off x="5048250" y="8497292"/>
            <a:ext cx="4038600" cy="3159383"/>
          </a:xfrm>
          <a:prstGeom prst="ellipse">
            <a:avLst/>
          </a:prstGeom>
          <a:solidFill>
            <a:srgbClr val="09592B">
              <a:alpha val="61176"/>
            </a:srgbClr>
          </a:solidFill>
        </p:spPr>
        <p:txBody>
          <a:bodyPr wrap="square" rtlCol="0">
            <a:spAutoFit/>
          </a:bodyPr>
          <a:lstStyle/>
          <a:p>
            <a:pPr algn="ctr"/>
            <a:r>
              <a:rPr lang="de-DE" sz="3600" b="1" dirty="0">
                <a:solidFill>
                  <a:schemeClr val="bg1"/>
                </a:solidFill>
              </a:rPr>
              <a:t>Jetzt fragst du dich vielleicht…</a:t>
            </a:r>
          </a:p>
          <a:p>
            <a:endParaRPr lang="de-DE" sz="3200" b="1" dirty="0"/>
          </a:p>
        </p:txBody>
      </p:sp>
      <p:pic>
        <p:nvPicPr>
          <p:cNvPr id="10" name="Graphic 9" descr="Question Mark with solid fill">
            <a:extLst>
              <a:ext uri="{FF2B5EF4-FFF2-40B4-BE49-F238E27FC236}">
                <a16:creationId xmlns:a16="http://schemas.microsoft.com/office/drawing/2014/main" id="{B5CE7E8D-A747-3BE4-4E49-40E3EB4334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8217" y="10610372"/>
            <a:ext cx="381759" cy="381759"/>
          </a:xfrm>
          <a:prstGeom prst="rect">
            <a:avLst/>
          </a:prstGeom>
        </p:spPr>
      </p:pic>
      <p:pic>
        <p:nvPicPr>
          <p:cNvPr id="16" name="Graphic 15" descr="User outline">
            <a:extLst>
              <a:ext uri="{FF2B5EF4-FFF2-40B4-BE49-F238E27FC236}">
                <a16:creationId xmlns:a16="http://schemas.microsoft.com/office/drawing/2014/main" id="{98A11E61-5A84-215C-2C9B-D5D98DC274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65122" y="10673229"/>
            <a:ext cx="914400" cy="914400"/>
          </a:xfrm>
          <a:prstGeom prst="rect">
            <a:avLst/>
          </a:prstGeom>
        </p:spPr>
      </p:pic>
      <p:sp>
        <p:nvSpPr>
          <p:cNvPr id="18" name="TextBox 17">
            <a:extLst>
              <a:ext uri="{FF2B5EF4-FFF2-40B4-BE49-F238E27FC236}">
                <a16:creationId xmlns:a16="http://schemas.microsoft.com/office/drawing/2014/main" id="{63480DD7-A27C-7537-85ED-8D64D8288BBE}"/>
              </a:ext>
            </a:extLst>
          </p:cNvPr>
          <p:cNvSpPr txBox="1"/>
          <p:nvPr/>
        </p:nvSpPr>
        <p:spPr>
          <a:xfrm>
            <a:off x="552450" y="3803650"/>
            <a:ext cx="5867400" cy="4597003"/>
          </a:xfrm>
          <a:prstGeom prst="roundRect">
            <a:avLst/>
          </a:prstGeom>
          <a:solidFill>
            <a:srgbClr val="FFFFFF">
              <a:alpha val="61176"/>
            </a:srgbClr>
          </a:solidFill>
          <a:ln w="19050">
            <a:solidFill>
              <a:srgbClr val="70AD47"/>
            </a:solidFill>
          </a:ln>
        </p:spPr>
        <p:txBody>
          <a:bodyPr wrap="square" rtlCol="0">
            <a:spAutoFit/>
          </a:bodyPr>
          <a:lstStyle/>
          <a:p>
            <a:r>
              <a:rPr lang="de-DE" sz="2400" b="1" dirty="0"/>
              <a:t>	… woher weiß das Paket von wem 	es gesendet wurde?</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Jedes Gerät im Internet hat eine eindeutige Adresse (mit Hilfe von IP- und MAC-Adresse), durch die es erkannt wird. Diese Adresse wird mit dem Paket auf dem Adressaufkleber mitgesendet. Diese Adresse wird am Ziel den neuen Paketen mitgegeben, damit diese wieder bei deinem Gerät ankommen. </a:t>
            </a:r>
            <a:endParaRPr lang="de-DE" sz="1600" dirty="0">
              <a:latin typeface="Calibri Light" panose="020F0302020204030204" pitchFamily="34" charset="0"/>
              <a:cs typeface="Calibri Light" panose="020F0302020204030204" pitchFamily="34" charset="0"/>
            </a:endParaRPr>
          </a:p>
        </p:txBody>
      </p:sp>
      <p:pic>
        <p:nvPicPr>
          <p:cNvPr id="21" name="Graphic 20" descr="Box outline">
            <a:extLst>
              <a:ext uri="{FF2B5EF4-FFF2-40B4-BE49-F238E27FC236}">
                <a16:creationId xmlns:a16="http://schemas.microsoft.com/office/drawing/2014/main" id="{7F6C8C32-EB16-6844-3A74-07B5EF9F15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9468" y="3956050"/>
            <a:ext cx="1066800" cy="1066800"/>
          </a:xfrm>
          <a:prstGeom prst="rect">
            <a:avLst/>
          </a:prstGeom>
        </p:spPr>
      </p:pic>
      <p:sp>
        <p:nvSpPr>
          <p:cNvPr id="22" name="TextBox 21">
            <a:extLst>
              <a:ext uri="{FF2B5EF4-FFF2-40B4-BE49-F238E27FC236}">
                <a16:creationId xmlns:a16="http://schemas.microsoft.com/office/drawing/2014/main" id="{95770DB3-9DAB-CF0A-4968-58FC7EF74C04}"/>
              </a:ext>
            </a:extLst>
          </p:cNvPr>
          <p:cNvSpPr txBox="1"/>
          <p:nvPr/>
        </p:nvSpPr>
        <p:spPr>
          <a:xfrm>
            <a:off x="9274891" y="8985250"/>
            <a:ext cx="4460159" cy="10006072"/>
          </a:xfrm>
          <a:prstGeom prst="roundRect">
            <a:avLst/>
          </a:prstGeom>
          <a:solidFill>
            <a:srgbClr val="FFFFFF">
              <a:alpha val="61176"/>
            </a:srgbClr>
          </a:solidFill>
          <a:ln w="19050">
            <a:solidFill>
              <a:srgbClr val="70AD47"/>
            </a:solidFill>
          </a:ln>
        </p:spPr>
        <p:txBody>
          <a:bodyPr wrap="square" rtlCol="0">
            <a:spAutoFit/>
          </a:bodyPr>
          <a:lstStyle/>
          <a:p>
            <a:r>
              <a:rPr lang="de-DE" sz="2400" b="1" dirty="0"/>
              <a:t>…woher weiß das Paket wo sein Ziel ist?</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Eine zentrale Funktion spielen auf dem Weg deines Paketes die verschiedenen Router. Die Hauptfunktion von Routern ist:</a:t>
            </a:r>
          </a:p>
          <a:p>
            <a:r>
              <a:rPr lang="de-DE" sz="2400" dirty="0">
                <a:latin typeface="Calibri Light" panose="020F0302020204030204" pitchFamily="34" charset="0"/>
                <a:cs typeface="Calibri Light" panose="020F0302020204030204" pitchFamily="34" charset="0"/>
              </a:rPr>
              <a:t>1. Routing, also dem Paket zu sagen welchen Weg es nehmen soll.</a:t>
            </a:r>
          </a:p>
          <a:p>
            <a:r>
              <a:rPr lang="de-DE" sz="2400" dirty="0">
                <a:latin typeface="Calibri Light" panose="020F0302020204030204" pitchFamily="34" charset="0"/>
                <a:cs typeface="Calibri Light" panose="020F0302020204030204" pitchFamily="34" charset="0"/>
              </a:rPr>
              <a:t>2. </a:t>
            </a:r>
            <a:r>
              <a:rPr lang="de-DE" sz="2400" dirty="0" err="1">
                <a:latin typeface="Calibri Light" panose="020F0302020204030204" pitchFamily="34" charset="0"/>
                <a:cs typeface="Calibri Light" panose="020F0302020204030204" pitchFamily="34" charset="0"/>
              </a:rPr>
              <a:t>Forwarding</a:t>
            </a:r>
            <a:r>
              <a:rPr lang="de-DE" sz="2400" dirty="0">
                <a:latin typeface="Calibri Light" panose="020F0302020204030204" pitchFamily="34" charset="0"/>
                <a:cs typeface="Calibri Light" panose="020F0302020204030204" pitchFamily="34" charset="0"/>
              </a:rPr>
              <a:t>, also zu entscheiden, was mit einem Paket geschieht, wenn es am Router ankommt, also wohin und wie es weitergehen werden soll.</a:t>
            </a:r>
          </a:p>
          <a:p>
            <a:r>
              <a:rPr lang="de-DE" sz="2400" dirty="0">
                <a:latin typeface="Calibri Light" panose="020F0302020204030204" pitchFamily="34" charset="0"/>
                <a:cs typeface="Calibri Light" panose="020F0302020204030204" pitchFamily="34" charset="0"/>
              </a:rPr>
              <a:t>Auf diese Weise wir das Paket von Router zu Router weitergeleitet, bis es den Ziel-Server erreicht. Router sind also, wie verschiedene Paketzentren, die die Pakete weiterleiten und zum nächsten Ort senden.</a:t>
            </a:r>
          </a:p>
          <a:p>
            <a:endParaRPr lang="de-DE" sz="2400" dirty="0">
              <a:latin typeface="Calibri Light" panose="020F0302020204030204" pitchFamily="34" charset="0"/>
              <a:cs typeface="Calibri Light" panose="020F0302020204030204" pitchFamily="34" charset="0"/>
            </a:endParaRPr>
          </a:p>
          <a:p>
            <a:endParaRPr lang="de-DE" sz="2000" dirty="0">
              <a:latin typeface="Calibri Light" panose="020F0302020204030204" pitchFamily="34" charset="0"/>
              <a:cs typeface="Calibri Light" panose="020F0302020204030204" pitchFamily="34" charset="0"/>
            </a:endParaRPr>
          </a:p>
        </p:txBody>
      </p:sp>
      <p:sp>
        <p:nvSpPr>
          <p:cNvPr id="23" name="TextBox 22">
            <a:extLst>
              <a:ext uri="{FF2B5EF4-FFF2-40B4-BE49-F238E27FC236}">
                <a16:creationId xmlns:a16="http://schemas.microsoft.com/office/drawing/2014/main" id="{34204464-56F7-3D69-1BFC-59B05CA7C596}"/>
              </a:ext>
            </a:extLst>
          </p:cNvPr>
          <p:cNvSpPr txBox="1"/>
          <p:nvPr/>
        </p:nvSpPr>
        <p:spPr>
          <a:xfrm>
            <a:off x="552450" y="9103382"/>
            <a:ext cx="4326339" cy="2962513"/>
          </a:xfrm>
          <a:prstGeom prst="roundRect">
            <a:avLst/>
          </a:prstGeom>
          <a:solidFill>
            <a:srgbClr val="FFFFFF">
              <a:alpha val="61176"/>
            </a:srgbClr>
          </a:solidFill>
          <a:ln w="19050">
            <a:solidFill>
              <a:srgbClr val="70AD47"/>
            </a:solidFill>
          </a:ln>
        </p:spPr>
        <p:txBody>
          <a:bodyPr wrap="square" rtlCol="0">
            <a:spAutoFit/>
          </a:bodyPr>
          <a:lstStyle/>
          <a:p>
            <a:r>
              <a:rPr lang="de-DE" sz="2400" b="1" dirty="0"/>
              <a:t>…warum wird der Film oder die Folge in mehreren Paketen zurückgesendet?</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Das liegt daran, dass jedes Paket nur eine bestimmte Größe haben kann. </a:t>
            </a:r>
            <a:endParaRPr lang="de-DE" sz="2000" dirty="0">
              <a:latin typeface="Calibri Light" panose="020F0302020204030204" pitchFamily="34" charset="0"/>
              <a:cs typeface="Calibri Light" panose="020F0302020204030204" pitchFamily="34" charset="0"/>
            </a:endParaRPr>
          </a:p>
        </p:txBody>
      </p:sp>
      <p:sp>
        <p:nvSpPr>
          <p:cNvPr id="24" name="TextBox 23">
            <a:extLst>
              <a:ext uri="{FF2B5EF4-FFF2-40B4-BE49-F238E27FC236}">
                <a16:creationId xmlns:a16="http://schemas.microsoft.com/office/drawing/2014/main" id="{8D62CA1F-B2D2-6101-2C1F-892C94361122}"/>
              </a:ext>
            </a:extLst>
          </p:cNvPr>
          <p:cNvSpPr txBox="1"/>
          <p:nvPr/>
        </p:nvSpPr>
        <p:spPr>
          <a:xfrm>
            <a:off x="556470" y="12481185"/>
            <a:ext cx="8301780" cy="5822871"/>
          </a:xfrm>
          <a:prstGeom prst="roundRect">
            <a:avLst/>
          </a:prstGeom>
          <a:solidFill>
            <a:srgbClr val="FFFFFF">
              <a:alpha val="61176"/>
            </a:srgbClr>
          </a:solidFill>
          <a:ln w="19050">
            <a:solidFill>
              <a:srgbClr val="70AD47"/>
            </a:solidFill>
          </a:ln>
        </p:spPr>
        <p:txBody>
          <a:bodyPr wrap="square" rtlCol="0">
            <a:spAutoFit/>
          </a:bodyPr>
          <a:lstStyle/>
          <a:p>
            <a:r>
              <a:rPr lang="de-DE" sz="2400" b="1" dirty="0"/>
              <a:t>…woher weiß mein Gerät welches Paket es zuerst öffnen soll und welches danach?</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Im Fall von Streaming wird meist das UDP-Protokoll (das ist eine englische Abkürzung für User </a:t>
            </a:r>
            <a:r>
              <a:rPr lang="de-DE" sz="2400" dirty="0" err="1">
                <a:latin typeface="Calibri Light" panose="020F0302020204030204" pitchFamily="34" charset="0"/>
                <a:cs typeface="Calibri Light" panose="020F0302020204030204" pitchFamily="34" charset="0"/>
              </a:rPr>
              <a:t>Datagram</a:t>
            </a:r>
            <a:r>
              <a:rPr lang="de-DE" sz="2400" dirty="0">
                <a:latin typeface="Calibri Light" panose="020F0302020204030204" pitchFamily="34" charset="0"/>
                <a:cs typeface="Calibri Light" panose="020F0302020204030204" pitchFamily="34" charset="0"/>
              </a:rPr>
              <a:t> Protocol) für die Erstellung der Pakete genutzt. Dieses Protokoll gibt keine Reihenfolge vor, weshalb die Pakete in der Reihenfolge ihrer Ankunft geöffnet werden. Ein Nachteil ist, dass Pakete, die vielleicht unterwegs verloren gehen nicht erneut gesendet werden  und auf verspätete Pakete nicht gewartet wird. In den meisten Fällen merkst du gar nicht, wenn ein Paket nicht ankommt und ein Teil fehlt. Bemerkbar ist es erst wenn mehrere Pakete hintereinander nicht ankommen (durch kleine Sprünge im Film).</a:t>
            </a:r>
          </a:p>
        </p:txBody>
      </p:sp>
      <p:sp>
        <p:nvSpPr>
          <p:cNvPr id="25" name="TextBox 24">
            <a:extLst>
              <a:ext uri="{FF2B5EF4-FFF2-40B4-BE49-F238E27FC236}">
                <a16:creationId xmlns:a16="http://schemas.microsoft.com/office/drawing/2014/main" id="{353E00CA-8CB1-A97F-5C68-BB4283417AEF}"/>
              </a:ext>
            </a:extLst>
          </p:cNvPr>
          <p:cNvSpPr txBox="1"/>
          <p:nvPr/>
        </p:nvSpPr>
        <p:spPr>
          <a:xfrm>
            <a:off x="7258050" y="3798853"/>
            <a:ext cx="6445841" cy="4597003"/>
          </a:xfrm>
          <a:prstGeom prst="roundRect">
            <a:avLst/>
          </a:prstGeom>
          <a:solidFill>
            <a:srgbClr val="FFFFFF">
              <a:alpha val="61176"/>
            </a:srgbClr>
          </a:solidFill>
          <a:ln w="19050">
            <a:solidFill>
              <a:srgbClr val="70AD47"/>
            </a:solidFill>
          </a:ln>
        </p:spPr>
        <p:txBody>
          <a:bodyPr wrap="square" rtlCol="0">
            <a:spAutoFit/>
          </a:bodyPr>
          <a:lstStyle/>
          <a:p>
            <a:r>
              <a:rPr lang="de-DE" sz="2400" b="1" dirty="0"/>
              <a:t>…wie können Pakete über das Glasfaser-Kabel gesendet werden?</a:t>
            </a:r>
            <a:br>
              <a:rPr lang="de-DE" sz="2400" b="1" dirty="0"/>
            </a:br>
            <a:endParaRPr lang="de-DE" sz="2400" b="1" dirty="0"/>
          </a:p>
          <a:p>
            <a:r>
              <a:rPr lang="de-DE" sz="2400" dirty="0">
                <a:latin typeface="Calibri Light" panose="020F0302020204030204" pitchFamily="34" charset="0"/>
                <a:cs typeface="Calibri Light" panose="020F0302020204030204" pitchFamily="34" charset="0"/>
              </a:rPr>
              <a:t>Das liegt daran, dass Pakete nur dazu dienen, damit du dir den Ablauf besser vorstellen kannst. In Wirklichkeit verstecken sich hinter den Paketen verschiedene Abfolgen von 1sen und 0en. Diese werden dann in elektrische oder optische Signale übersetzt (ähnlich wie mit dem Morsen mit einer Taschenlampe) und über das Kabel versandt.</a:t>
            </a:r>
            <a:endParaRPr lang="de-DE" sz="2000" dirty="0">
              <a:latin typeface="Calibri Light" panose="020F0302020204030204" pitchFamily="34" charset="0"/>
              <a:cs typeface="Calibri Light" panose="020F0302020204030204" pitchFamily="34" charset="0"/>
            </a:endParaRPr>
          </a:p>
        </p:txBody>
      </p:sp>
      <p:pic>
        <p:nvPicPr>
          <p:cNvPr id="26" name="Graphic 25" descr="Box outline">
            <a:extLst>
              <a:ext uri="{FF2B5EF4-FFF2-40B4-BE49-F238E27FC236}">
                <a16:creationId xmlns:a16="http://schemas.microsoft.com/office/drawing/2014/main" id="{B6911961-E848-83CC-47AE-2B842EB6E4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05250" y="11381166"/>
            <a:ext cx="684729" cy="684729"/>
          </a:xfrm>
          <a:prstGeom prst="rect">
            <a:avLst/>
          </a:prstGeom>
        </p:spPr>
      </p:pic>
      <p:pic>
        <p:nvPicPr>
          <p:cNvPr id="27" name="Graphic 26" descr="Box outline">
            <a:extLst>
              <a:ext uri="{FF2B5EF4-FFF2-40B4-BE49-F238E27FC236}">
                <a16:creationId xmlns:a16="http://schemas.microsoft.com/office/drawing/2014/main" id="{726AFD3A-E89C-D032-0A1F-51867F3F6D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34921" y="10890250"/>
            <a:ext cx="684729" cy="684729"/>
          </a:xfrm>
          <a:prstGeom prst="rect">
            <a:avLst/>
          </a:prstGeom>
        </p:spPr>
      </p:pic>
      <p:pic>
        <p:nvPicPr>
          <p:cNvPr id="29" name="Graphic 28" descr="Packing Box Open outline">
            <a:extLst>
              <a:ext uri="{FF2B5EF4-FFF2-40B4-BE49-F238E27FC236}">
                <a16:creationId xmlns:a16="http://schemas.microsoft.com/office/drawing/2014/main" id="{C75B956C-BBC8-245A-CC31-0AE9273C60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04312" y="17618134"/>
            <a:ext cx="663516" cy="663516"/>
          </a:xfrm>
          <a:prstGeom prst="rect">
            <a:avLst/>
          </a:prstGeom>
        </p:spPr>
      </p:pic>
      <p:pic>
        <p:nvPicPr>
          <p:cNvPr id="31" name="Graphic 30" descr="Box outline">
            <a:extLst>
              <a:ext uri="{FF2B5EF4-FFF2-40B4-BE49-F238E27FC236}">
                <a16:creationId xmlns:a16="http://schemas.microsoft.com/office/drawing/2014/main" id="{FA997818-1C05-2621-06F8-6DAA141637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8346" y="17604076"/>
            <a:ext cx="663516" cy="663516"/>
          </a:xfrm>
          <a:prstGeom prst="rect">
            <a:avLst/>
          </a:prstGeom>
        </p:spPr>
      </p:pic>
      <p:pic>
        <p:nvPicPr>
          <p:cNvPr id="33" name="Graphic 32" descr="Box outline">
            <a:extLst>
              <a:ext uri="{FF2B5EF4-FFF2-40B4-BE49-F238E27FC236}">
                <a16:creationId xmlns:a16="http://schemas.microsoft.com/office/drawing/2014/main" id="{AA79EE0A-7031-F26A-980F-6BA98A22AD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18540" y="17604076"/>
            <a:ext cx="663516" cy="663516"/>
          </a:xfrm>
          <a:prstGeom prst="rect">
            <a:avLst/>
          </a:prstGeom>
        </p:spPr>
      </p:pic>
      <p:pic>
        <p:nvPicPr>
          <p:cNvPr id="34" name="Graphic 33" descr="Box outline">
            <a:extLst>
              <a:ext uri="{FF2B5EF4-FFF2-40B4-BE49-F238E27FC236}">
                <a16:creationId xmlns:a16="http://schemas.microsoft.com/office/drawing/2014/main" id="{2D935DF7-3C01-75E1-382A-9CAD54D249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08734" y="17604076"/>
            <a:ext cx="663516" cy="663516"/>
          </a:xfrm>
          <a:prstGeom prst="rect">
            <a:avLst/>
          </a:prstGeom>
        </p:spPr>
      </p:pic>
      <p:pic>
        <p:nvPicPr>
          <p:cNvPr id="36" name="Graphic 35" descr="Smart Phone with solid fill">
            <a:extLst>
              <a:ext uri="{FF2B5EF4-FFF2-40B4-BE49-F238E27FC236}">
                <a16:creationId xmlns:a16="http://schemas.microsoft.com/office/drawing/2014/main" id="{91211AC3-41A9-DFF6-E250-D2CBB4C01A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82871" y="17672050"/>
            <a:ext cx="609600" cy="609600"/>
          </a:xfrm>
          <a:prstGeom prst="rect">
            <a:avLst/>
          </a:prstGeom>
        </p:spPr>
      </p:pic>
      <p:pic>
        <p:nvPicPr>
          <p:cNvPr id="40" name="Graphic 39" descr="Treasure Map outline">
            <a:extLst>
              <a:ext uri="{FF2B5EF4-FFF2-40B4-BE49-F238E27FC236}">
                <a16:creationId xmlns:a16="http://schemas.microsoft.com/office/drawing/2014/main" id="{53585A08-5887-1024-8D15-5E0DF625CB1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196235" y="17748250"/>
            <a:ext cx="700615" cy="700615"/>
          </a:xfrm>
          <a:prstGeom prst="rect">
            <a:avLst/>
          </a:prstGeom>
        </p:spPr>
      </p:pic>
      <p:pic>
        <p:nvPicPr>
          <p:cNvPr id="42" name="Graphic 41" descr="Box outline">
            <a:extLst>
              <a:ext uri="{FF2B5EF4-FFF2-40B4-BE49-F238E27FC236}">
                <a16:creationId xmlns:a16="http://schemas.microsoft.com/office/drawing/2014/main" id="{2CC0A914-1B46-6A8C-5093-CADED1C958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38726" y="17928625"/>
            <a:ext cx="1095454" cy="1095454"/>
          </a:xfrm>
          <a:prstGeom prst="rect">
            <a:avLst/>
          </a:prstGeom>
        </p:spPr>
      </p:pic>
      <p:sp>
        <p:nvSpPr>
          <p:cNvPr id="43" name="Speech Bubble: Oval 42">
            <a:extLst>
              <a:ext uri="{FF2B5EF4-FFF2-40B4-BE49-F238E27FC236}">
                <a16:creationId xmlns:a16="http://schemas.microsoft.com/office/drawing/2014/main" id="{00F41C4E-CA76-2E9A-0652-DEEBEF8CE592}"/>
              </a:ext>
            </a:extLst>
          </p:cNvPr>
          <p:cNvSpPr/>
          <p:nvPr/>
        </p:nvSpPr>
        <p:spPr>
          <a:xfrm>
            <a:off x="12002873" y="17702594"/>
            <a:ext cx="1154863" cy="773758"/>
          </a:xfrm>
          <a:prstGeom prst="wedgeEllipseCallout">
            <a:avLst>
              <a:gd name="adj1" fmla="val -37505"/>
              <a:gd name="adj2" fmla="val 55037"/>
            </a:avLst>
          </a:prstGeom>
          <a:noFill/>
          <a:ln>
            <a:solidFill>
              <a:srgbClr val="0959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Connector: Curved 43">
            <a:extLst>
              <a:ext uri="{FF2B5EF4-FFF2-40B4-BE49-F238E27FC236}">
                <a16:creationId xmlns:a16="http://schemas.microsoft.com/office/drawing/2014/main" id="{8A94AE41-9EF0-2304-A668-7BEE27CD4718}"/>
              </a:ext>
            </a:extLst>
          </p:cNvPr>
          <p:cNvCxnSpPr>
            <a:cxnSpLocks/>
          </p:cNvCxnSpPr>
          <p:nvPr/>
        </p:nvCxnSpPr>
        <p:spPr>
          <a:xfrm>
            <a:off x="10480970" y="4641850"/>
            <a:ext cx="2336438" cy="214273"/>
          </a:xfrm>
          <a:prstGeom prst="curvedConnector3">
            <a:avLst>
              <a:gd name="adj1" fmla="val 50000"/>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Freeform 6">
            <a:extLst>
              <a:ext uri="{FF2B5EF4-FFF2-40B4-BE49-F238E27FC236}">
                <a16:creationId xmlns:a16="http://schemas.microsoft.com/office/drawing/2014/main" id="{A188B406-0E7A-4FF2-1AAC-0693C1DA61E9}"/>
              </a:ext>
            </a:extLst>
          </p:cNvPr>
          <p:cNvSpPr/>
          <p:nvPr/>
        </p:nvSpPr>
        <p:spPr>
          <a:xfrm flipH="1">
            <a:off x="7650094" y="18009049"/>
            <a:ext cx="3326577" cy="1873073"/>
          </a:xfrm>
          <a:custGeom>
            <a:avLst/>
            <a:gdLst/>
            <a:ahLst/>
            <a:cxnLst/>
            <a:rect l="l" t="t" r="r" b="b"/>
            <a:pathLst>
              <a:path w="4093959" h="2305157">
                <a:moveTo>
                  <a:pt x="4093958" y="0"/>
                </a:moveTo>
                <a:lnTo>
                  <a:pt x="0" y="0"/>
                </a:lnTo>
                <a:lnTo>
                  <a:pt x="0" y="2305157"/>
                </a:lnTo>
                <a:lnTo>
                  <a:pt x="4093958" y="2305157"/>
                </a:lnTo>
                <a:lnTo>
                  <a:pt x="4093958" y="0"/>
                </a:lnTo>
                <a:close/>
              </a:path>
            </a:pathLst>
          </a:custGeom>
          <a:blipFill>
            <a:blip r:embed="rId17"/>
            <a:stretch>
              <a:fillRect/>
            </a:stretch>
          </a:blipFill>
        </p:spPr>
        <p:txBody>
          <a:bodyPr/>
          <a:lstStyle/>
          <a:p>
            <a:endParaRPr lang="de-DE"/>
          </a:p>
        </p:txBody>
      </p:sp>
    </p:spTree>
    <p:extLst>
      <p:ext uri="{BB962C8B-B14F-4D97-AF65-F5344CB8AC3E}">
        <p14:creationId xmlns:p14="http://schemas.microsoft.com/office/powerpoint/2010/main" val="1377681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rot="-937460">
            <a:off x="677348" y="8488629"/>
            <a:ext cx="4251522" cy="4251522"/>
            <a:chOff x="0" y="0"/>
            <a:chExt cx="13716000" cy="13716000"/>
          </a:xfrm>
        </p:grpSpPr>
        <p:sp>
          <p:nvSpPr>
            <p:cNvPr id="9" name="Freeform 9"/>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3"/>
              <a:stretch>
                <a:fillRect l="-8118" r="-8118"/>
              </a:stretch>
            </a:blipFill>
          </p:spPr>
          <p:txBody>
            <a:bodyPr/>
            <a:lstStyle/>
            <a:p>
              <a:endParaRPr lang="de-DE"/>
            </a:p>
          </p:txBody>
        </p:sp>
      </p:grpSp>
      <p:grpSp>
        <p:nvGrpSpPr>
          <p:cNvPr id="13" name="Group 13"/>
          <p:cNvGrpSpPr/>
          <p:nvPr/>
        </p:nvGrpSpPr>
        <p:grpSpPr>
          <a:xfrm>
            <a:off x="890380" y="15767050"/>
            <a:ext cx="1332000" cy="1332000"/>
            <a:chOff x="0" y="0"/>
            <a:chExt cx="2170518" cy="2170518"/>
          </a:xfrm>
        </p:grpSpPr>
        <p:sp>
          <p:nvSpPr>
            <p:cNvPr id="14" name="Freeform 14"/>
            <p:cNvSpPr/>
            <p:nvPr/>
          </p:nvSpPr>
          <p:spPr>
            <a:xfrm>
              <a:off x="0" y="0"/>
              <a:ext cx="2170518" cy="2170518"/>
            </a:xfrm>
            <a:custGeom>
              <a:avLst/>
              <a:gdLst/>
              <a:ahLst/>
              <a:cxnLst/>
              <a:rect l="l" t="t" r="r" b="b"/>
              <a:pathLst>
                <a:path w="2170518" h="2170518">
                  <a:moveTo>
                    <a:pt x="0" y="0"/>
                  </a:moveTo>
                  <a:lnTo>
                    <a:pt x="2170518" y="0"/>
                  </a:lnTo>
                  <a:lnTo>
                    <a:pt x="2170518" y="2170518"/>
                  </a:lnTo>
                  <a:lnTo>
                    <a:pt x="0" y="2170518"/>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de-DE" dirty="0"/>
            </a:p>
          </p:txBody>
        </p:sp>
      </p:grpSp>
      <p:sp>
        <p:nvSpPr>
          <p:cNvPr id="15" name="TextBox 15"/>
          <p:cNvSpPr txBox="1"/>
          <p:nvPr/>
        </p:nvSpPr>
        <p:spPr>
          <a:xfrm>
            <a:off x="263826" y="713884"/>
            <a:ext cx="13703765" cy="2269724"/>
          </a:xfrm>
          <a:prstGeom prst="rect">
            <a:avLst/>
          </a:prstGeom>
        </p:spPr>
        <p:txBody>
          <a:bodyPr wrap="square" lIns="0" tIns="0" rIns="0" bIns="0" rtlCol="0" anchor="t">
            <a:spAutoFit/>
          </a:bodyPr>
          <a:lstStyle/>
          <a:p>
            <a:pPr algn="ctr">
              <a:lnSpc>
                <a:spcPts val="7349"/>
              </a:lnSpc>
            </a:pPr>
            <a:r>
              <a:rPr lang="en-US" sz="7499" dirty="0">
                <a:solidFill>
                  <a:srgbClr val="09592B"/>
                </a:solidFill>
                <a:latin typeface="+mj-lt"/>
              </a:rPr>
              <a:t>FUNKTIONEN DIGITALER TECHNOLOGIE</a:t>
            </a:r>
          </a:p>
          <a:p>
            <a:pPr algn="ctr">
              <a:lnSpc>
                <a:spcPts val="2939"/>
              </a:lnSpc>
            </a:pPr>
            <a:r>
              <a:rPr lang="en-US" sz="3501" dirty="0">
                <a:solidFill>
                  <a:srgbClr val="09592B"/>
                </a:solidFill>
                <a:latin typeface="+mj-lt"/>
              </a:rPr>
              <a:t>(2) UNTERSEEKABEL, DATENZENTREN UND ELEKTROSCHROTT</a:t>
            </a:r>
          </a:p>
        </p:txBody>
      </p:sp>
      <p:sp>
        <p:nvSpPr>
          <p:cNvPr id="16" name="Freeform 16"/>
          <p:cNvSpPr/>
          <p:nvPr/>
        </p:nvSpPr>
        <p:spPr>
          <a:xfrm>
            <a:off x="-213362" y="713884"/>
            <a:ext cx="3351009" cy="1886829"/>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5"/>
            <a:stretch>
              <a:fillRect/>
            </a:stretch>
          </a:blipFill>
        </p:spPr>
        <p:txBody>
          <a:bodyPr/>
          <a:lstStyle/>
          <a:p>
            <a:endParaRPr lang="de-DE"/>
          </a:p>
        </p:txBody>
      </p:sp>
      <p:sp>
        <p:nvSpPr>
          <p:cNvPr id="28" name="TextBox 28"/>
          <p:cNvSpPr txBox="1"/>
          <p:nvPr/>
        </p:nvSpPr>
        <p:spPr>
          <a:xfrm>
            <a:off x="933450" y="3575050"/>
            <a:ext cx="12344400" cy="4358640"/>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spc="-95" dirty="0">
                <a:solidFill>
                  <a:srgbClr val="000000"/>
                </a:solidFill>
                <a:latin typeface="Calibri" panose="020F0502020204030204" pitchFamily="34" charset="0"/>
                <a:cs typeface="Calibri" panose="020F0502020204030204" pitchFamily="34" charset="0"/>
              </a:rPr>
              <a:t>INTRO: </a:t>
            </a:r>
            <a:r>
              <a:rPr lang="de-DE" sz="2800" b="1" spc="-95" dirty="0">
                <a:solidFill>
                  <a:srgbClr val="000000"/>
                </a:solidFill>
                <a:latin typeface="Calibri Light" panose="020F0302020204030204" pitchFamily="34" charset="0"/>
                <a:cs typeface="Calibri Light" panose="020F0302020204030204" pitchFamily="34" charset="0"/>
              </a:rPr>
              <a:t>Unterseekabel</a:t>
            </a:r>
            <a:r>
              <a:rPr lang="de-DE" sz="2800" spc="-95" dirty="0">
                <a:solidFill>
                  <a:srgbClr val="000000"/>
                </a:solidFill>
                <a:latin typeface="Calibri Light" panose="020F0302020204030204" pitchFamily="34" charset="0"/>
                <a:cs typeface="Calibri Light" panose="020F0302020204030204" pitchFamily="34" charset="0"/>
              </a:rPr>
              <a:t> </a:t>
            </a:r>
          </a:p>
          <a:p>
            <a:r>
              <a:rPr lang="de-DE" sz="2800" spc="-74" dirty="0">
                <a:solidFill>
                  <a:srgbClr val="000000"/>
                </a:solidFill>
                <a:latin typeface="Calibri Light" panose="020F0302020204030204" pitchFamily="34" charset="0"/>
                <a:cs typeface="Calibri Light" panose="020F0302020204030204" pitchFamily="34" charset="0"/>
              </a:rPr>
              <a:t>Ein Unterseekabel wird im Meer oder in der Wasserstraße verlegt. Solche Kabel können Strom aber auch Informationen der Telekommunikation „transportieren“. Wenn du das Internet nutzt, werden die Informationen in der Regel über solche Kabel übertragen. Viele davon liegen direkt am Grund der Meere. Manche werden auch am Land eingegraben und verlegt.</a:t>
            </a:r>
          </a:p>
          <a:p>
            <a:r>
              <a:rPr lang="de-DE" sz="2800" spc="-74" dirty="0">
                <a:solidFill>
                  <a:srgbClr val="000000"/>
                </a:solidFill>
                <a:latin typeface="Calibri Light" panose="020F0302020204030204" pitchFamily="34" charset="0"/>
                <a:cs typeface="Calibri Light" panose="020F0302020204030204" pitchFamily="34" charset="0"/>
              </a:rPr>
              <a:t>Das Material aus denen diese Unterseekabel sind, nennt man Glasfasern.</a:t>
            </a:r>
          </a:p>
          <a:p>
            <a:r>
              <a:rPr lang="de-DE" sz="2800" spc="-74" dirty="0">
                <a:solidFill>
                  <a:srgbClr val="000000"/>
                </a:solidFill>
                <a:latin typeface="Calibri Light" panose="020F0302020204030204" pitchFamily="34" charset="0"/>
                <a:cs typeface="Calibri Light" panose="020F0302020204030204" pitchFamily="34" charset="0"/>
              </a:rPr>
              <a:t>Bis Anfang 2024 gibt es etwas </a:t>
            </a:r>
            <a:r>
              <a:rPr lang="de-DE" sz="2800" b="1" spc="-74" dirty="0">
                <a:solidFill>
                  <a:srgbClr val="000000"/>
                </a:solidFill>
                <a:latin typeface="Calibri Light" panose="020F0302020204030204" pitchFamily="34" charset="0"/>
                <a:cs typeface="Calibri Light" panose="020F0302020204030204" pitchFamily="34" charset="0"/>
              </a:rPr>
              <a:t>600 aktive und geplante Unterseekabel</a:t>
            </a:r>
            <a:r>
              <a:rPr lang="de-DE" sz="2800" spc="-74" dirty="0">
                <a:solidFill>
                  <a:srgbClr val="000000"/>
                </a:solidFill>
                <a:latin typeface="Calibri Light" panose="020F0302020204030204" pitchFamily="34" charset="0"/>
                <a:cs typeface="Calibri Light" panose="020F0302020204030204" pitchFamily="34" charset="0"/>
              </a:rPr>
              <a:t>. Diese Zahl ändert sich ständig, da neue Kabel verlegt und alte vom Netz genommen werden.</a:t>
            </a:r>
          </a:p>
        </p:txBody>
      </p:sp>
      <p:sp>
        <p:nvSpPr>
          <p:cNvPr id="31" name="Freeform 31"/>
          <p:cNvSpPr/>
          <p:nvPr/>
        </p:nvSpPr>
        <p:spPr>
          <a:xfrm>
            <a:off x="3085469" y="15767050"/>
            <a:ext cx="1332000" cy="1332000"/>
          </a:xfrm>
          <a:custGeom>
            <a:avLst/>
            <a:gdLst/>
            <a:ahLst/>
            <a:cxnLst/>
            <a:rect l="l" t="t" r="r" b="b"/>
            <a:pathLst>
              <a:path w="2166470" h="2166470">
                <a:moveTo>
                  <a:pt x="0" y="0"/>
                </a:moveTo>
                <a:lnTo>
                  <a:pt x="2166470" y="0"/>
                </a:lnTo>
                <a:lnTo>
                  <a:pt x="2166470" y="2166470"/>
                </a:lnTo>
                <a:lnTo>
                  <a:pt x="0" y="2166470"/>
                </a:lnTo>
                <a:lnTo>
                  <a:pt x="0" y="0"/>
                </a:lnTo>
                <a:close/>
              </a:path>
            </a:pathLst>
          </a:custGeom>
          <a:blipFill>
            <a:blip r:embed="rId6" cstate="print">
              <a:extLst>
                <a:ext uri="{28A0092B-C50C-407E-A947-70E740481C1C}">
                  <a14:useLocalDpi xmlns:a14="http://schemas.microsoft.com/office/drawing/2010/main" val="0"/>
                </a:ext>
              </a:extLst>
            </a:blip>
            <a:stretch>
              <a:fillRect/>
            </a:stretch>
          </a:blipFill>
        </p:spPr>
        <p:txBody>
          <a:bodyPr/>
          <a:lstStyle/>
          <a:p>
            <a:endParaRPr lang="de-DE"/>
          </a:p>
        </p:txBody>
      </p:sp>
      <p:sp>
        <p:nvSpPr>
          <p:cNvPr id="37" name="TextBox 37"/>
          <p:cNvSpPr txBox="1"/>
          <p:nvPr/>
        </p:nvSpPr>
        <p:spPr>
          <a:xfrm rot="20051645">
            <a:off x="2124628" y="11912790"/>
            <a:ext cx="2720599" cy="364074"/>
          </a:xfrm>
          <a:prstGeom prst="rect">
            <a:avLst/>
          </a:prstGeom>
        </p:spPr>
        <p:txBody>
          <a:bodyPr lIns="0" tIns="0" rIns="0" bIns="0" rtlCol="0" anchor="t">
            <a:spAutoFit/>
          </a:bodyPr>
          <a:lstStyle/>
          <a:p>
            <a:pPr algn="ctr">
              <a:lnSpc>
                <a:spcPts val="2811"/>
              </a:lnSpc>
            </a:pPr>
            <a:r>
              <a:rPr lang="en-US" sz="2800" dirty="0" err="1">
                <a:solidFill>
                  <a:srgbClr val="000000"/>
                </a:solidFill>
                <a:latin typeface="Calibri" panose="020F0502020204030204" pitchFamily="34" charset="0"/>
                <a:cs typeface="Calibri" panose="020F0502020204030204" pitchFamily="34" charset="0"/>
              </a:rPr>
              <a:t>Unterseekabel</a:t>
            </a:r>
            <a:endParaRPr lang="en-US" sz="2008" dirty="0">
              <a:solidFill>
                <a:srgbClr val="000000"/>
              </a:solidFill>
              <a:latin typeface="Calibri" panose="020F0502020204030204" pitchFamily="34" charset="0"/>
              <a:cs typeface="Calibri" panose="020F0502020204030204" pitchFamily="34" charset="0"/>
            </a:endParaRPr>
          </a:p>
        </p:txBody>
      </p:sp>
      <p:sp>
        <p:nvSpPr>
          <p:cNvPr id="38" name="TextBox 38"/>
          <p:cNvSpPr txBox="1"/>
          <p:nvPr/>
        </p:nvSpPr>
        <p:spPr>
          <a:xfrm>
            <a:off x="5577526" y="18053050"/>
            <a:ext cx="8390401" cy="449226"/>
          </a:xfrm>
          <a:prstGeom prst="rect">
            <a:avLst/>
          </a:prstGeom>
        </p:spPr>
        <p:txBody>
          <a:bodyPr wrap="square" lIns="0" tIns="0" rIns="0" bIns="0" rtlCol="0" anchor="t">
            <a:spAutoFit/>
          </a:bodyPr>
          <a:lstStyle/>
          <a:p>
            <a:pPr algn="ctr">
              <a:lnSpc>
                <a:spcPts val="1679"/>
              </a:lnSpc>
              <a:spcBef>
                <a:spcPct val="0"/>
              </a:spcBef>
            </a:pPr>
            <a:r>
              <a:rPr lang="de-DE" sz="2000" b="1" dirty="0">
                <a:solidFill>
                  <a:srgbClr val="000000"/>
                </a:solidFill>
                <a:latin typeface="+mj-lt"/>
              </a:rPr>
              <a:t>Schema einer Singlemode-Glasfaser (SM). 1.- Kern 8-10 µm 2.- Mantel 125 µm 3.- Puffer 250 µm 4.- Mantel</a:t>
            </a:r>
            <a:endParaRPr lang="en-US" sz="2000" b="1" dirty="0">
              <a:solidFill>
                <a:srgbClr val="000000"/>
              </a:solidFill>
              <a:latin typeface="+mj-lt"/>
            </a:endParaRPr>
          </a:p>
        </p:txBody>
      </p:sp>
      <p:sp>
        <p:nvSpPr>
          <p:cNvPr id="39" name="TextBox 39"/>
          <p:cNvSpPr txBox="1"/>
          <p:nvPr/>
        </p:nvSpPr>
        <p:spPr>
          <a:xfrm>
            <a:off x="418695" y="17177390"/>
            <a:ext cx="2240392" cy="574966"/>
          </a:xfrm>
          <a:prstGeom prst="rect">
            <a:avLst/>
          </a:prstGeom>
        </p:spPr>
        <p:txBody>
          <a:bodyPr wrap="square" lIns="0" tIns="0" rIns="0" bIns="0" rtlCol="0" anchor="t">
            <a:spAutoFit/>
          </a:bodyPr>
          <a:lstStyle/>
          <a:p>
            <a:pPr algn="ctr">
              <a:lnSpc>
                <a:spcPts val="2237"/>
              </a:lnSpc>
            </a:pPr>
            <a:r>
              <a:rPr lang="en-US" sz="2400" dirty="0" err="1">
                <a:solidFill>
                  <a:srgbClr val="000000"/>
                </a:solidFill>
                <a:latin typeface="+mj-lt"/>
              </a:rPr>
              <a:t>Webseite</a:t>
            </a:r>
            <a:r>
              <a:rPr lang="en-US" sz="2400" dirty="0">
                <a:solidFill>
                  <a:srgbClr val="000000"/>
                </a:solidFill>
                <a:latin typeface="+mj-lt"/>
              </a:rPr>
              <a:t> </a:t>
            </a:r>
            <a:r>
              <a:rPr lang="en-US" sz="2400" dirty="0" err="1">
                <a:solidFill>
                  <a:srgbClr val="000000"/>
                </a:solidFill>
                <a:latin typeface="+mj-lt"/>
              </a:rPr>
              <a:t>über</a:t>
            </a:r>
            <a:r>
              <a:rPr lang="en-US" sz="2400" dirty="0">
                <a:solidFill>
                  <a:srgbClr val="000000"/>
                </a:solidFill>
                <a:latin typeface="+mj-lt"/>
              </a:rPr>
              <a:t> </a:t>
            </a:r>
            <a:r>
              <a:rPr lang="en-US" sz="2400" dirty="0" err="1">
                <a:solidFill>
                  <a:srgbClr val="000000"/>
                </a:solidFill>
                <a:latin typeface="+mj-lt"/>
              </a:rPr>
              <a:t>Unterseekabel</a:t>
            </a:r>
            <a:endParaRPr lang="en-US" sz="2400" dirty="0">
              <a:solidFill>
                <a:srgbClr val="000000"/>
              </a:solidFill>
              <a:latin typeface="+mj-lt"/>
            </a:endParaRPr>
          </a:p>
        </p:txBody>
      </p:sp>
      <p:sp>
        <p:nvSpPr>
          <p:cNvPr id="40" name="TextBox 40"/>
          <p:cNvSpPr txBox="1"/>
          <p:nvPr/>
        </p:nvSpPr>
        <p:spPr>
          <a:xfrm>
            <a:off x="3127741" y="17177390"/>
            <a:ext cx="1211455" cy="292837"/>
          </a:xfrm>
          <a:prstGeom prst="rect">
            <a:avLst/>
          </a:prstGeom>
        </p:spPr>
        <p:txBody>
          <a:bodyPr wrap="square" lIns="0" tIns="0" rIns="0" bIns="0" rtlCol="0" anchor="t">
            <a:spAutoFit/>
          </a:bodyPr>
          <a:lstStyle/>
          <a:p>
            <a:pPr algn="ctr">
              <a:lnSpc>
                <a:spcPts val="2237"/>
              </a:lnSpc>
            </a:pPr>
            <a:r>
              <a:rPr lang="en-US" sz="2400" dirty="0">
                <a:solidFill>
                  <a:srgbClr val="000000"/>
                </a:solidFill>
                <a:latin typeface="+mj-lt"/>
              </a:rPr>
              <a:t>Video</a:t>
            </a:r>
            <a:endParaRPr lang="en-US" sz="1598" dirty="0">
              <a:solidFill>
                <a:srgbClr val="000000"/>
              </a:solidFill>
              <a:latin typeface="+mj-lt"/>
            </a:endParaRPr>
          </a:p>
        </p:txBody>
      </p:sp>
      <p:sp>
        <p:nvSpPr>
          <p:cNvPr id="42" name="TextBox 42"/>
          <p:cNvSpPr txBox="1"/>
          <p:nvPr/>
        </p:nvSpPr>
        <p:spPr>
          <a:xfrm>
            <a:off x="263826" y="13538323"/>
            <a:ext cx="4992029" cy="1817727"/>
          </a:xfrm>
          <a:prstGeom prst="ellipse">
            <a:avLst/>
          </a:prstGeom>
          <a:solidFill>
            <a:srgbClr val="FFFFFF">
              <a:alpha val="61176"/>
            </a:srgbClr>
          </a:solidFill>
          <a:ln w="19050">
            <a:solidFill>
              <a:srgbClr val="70AD47"/>
            </a:solidFill>
          </a:ln>
        </p:spPr>
        <p:txBody>
          <a:bodyPr wrap="square" lIns="0" tIns="0" rIns="0" bIns="0" rtlCol="0" anchor="t">
            <a:spAutoFit/>
          </a:bodyPr>
          <a:lstStyle/>
          <a:p>
            <a:pPr algn="ctr"/>
            <a:r>
              <a:rPr lang="en-US" sz="2800" dirty="0" err="1">
                <a:solidFill>
                  <a:srgbClr val="000000"/>
                </a:solidFill>
                <a:latin typeface="+mj-lt"/>
              </a:rPr>
              <a:t>Verwende</a:t>
            </a:r>
            <a:r>
              <a:rPr lang="en-US" sz="2800" dirty="0">
                <a:solidFill>
                  <a:srgbClr val="000000"/>
                </a:solidFill>
                <a:latin typeface="+mj-lt"/>
              </a:rPr>
              <a:t> </a:t>
            </a:r>
            <a:r>
              <a:rPr lang="en-US" sz="2800" dirty="0" err="1">
                <a:solidFill>
                  <a:srgbClr val="000000"/>
                </a:solidFill>
                <a:latin typeface="+mj-lt"/>
              </a:rPr>
              <a:t>Fäden</a:t>
            </a:r>
            <a:r>
              <a:rPr lang="en-US" sz="2800" dirty="0">
                <a:solidFill>
                  <a:srgbClr val="000000"/>
                </a:solidFill>
                <a:latin typeface="+mj-lt"/>
              </a:rPr>
              <a:t>, </a:t>
            </a:r>
          </a:p>
          <a:p>
            <a:pPr algn="ctr"/>
            <a:r>
              <a:rPr lang="en-US" sz="2800" dirty="0">
                <a:solidFill>
                  <a:srgbClr val="000000"/>
                </a:solidFill>
                <a:latin typeface="+mj-lt"/>
              </a:rPr>
              <a:t>um die Kabel auf </a:t>
            </a:r>
            <a:r>
              <a:rPr lang="en-US" sz="2800" dirty="0" err="1">
                <a:solidFill>
                  <a:srgbClr val="000000"/>
                </a:solidFill>
                <a:latin typeface="+mj-lt"/>
              </a:rPr>
              <a:t>einer</a:t>
            </a:r>
            <a:r>
              <a:rPr lang="en-US" sz="2800" dirty="0">
                <a:solidFill>
                  <a:srgbClr val="000000"/>
                </a:solidFill>
                <a:latin typeface="+mj-lt"/>
              </a:rPr>
              <a:t> </a:t>
            </a:r>
            <a:r>
              <a:rPr lang="en-US" sz="2800" dirty="0" err="1">
                <a:solidFill>
                  <a:srgbClr val="000000"/>
                </a:solidFill>
                <a:latin typeface="+mj-lt"/>
              </a:rPr>
              <a:t>Weltkarte</a:t>
            </a:r>
            <a:r>
              <a:rPr lang="en-US" sz="2800" dirty="0">
                <a:solidFill>
                  <a:srgbClr val="000000"/>
                </a:solidFill>
                <a:latin typeface="+mj-lt"/>
              </a:rPr>
              <a:t> </a:t>
            </a:r>
            <a:r>
              <a:rPr lang="en-US" sz="2800" dirty="0" err="1">
                <a:solidFill>
                  <a:srgbClr val="000000"/>
                </a:solidFill>
                <a:latin typeface="+mj-lt"/>
              </a:rPr>
              <a:t>darzustellen</a:t>
            </a:r>
            <a:r>
              <a:rPr lang="en-US" sz="2800" dirty="0">
                <a:solidFill>
                  <a:srgbClr val="000000"/>
                </a:solidFill>
                <a:latin typeface="+mj-lt"/>
              </a:rPr>
              <a:t>!</a:t>
            </a:r>
          </a:p>
        </p:txBody>
      </p:sp>
      <p:sp>
        <p:nvSpPr>
          <p:cNvPr id="2" name="TextBox 1">
            <a:extLst>
              <a:ext uri="{FF2B5EF4-FFF2-40B4-BE49-F238E27FC236}">
                <a16:creationId xmlns:a16="http://schemas.microsoft.com/office/drawing/2014/main" id="{508C7659-B875-4AD5-6CDC-7536F9BEEA00}"/>
              </a:ext>
            </a:extLst>
          </p:cNvPr>
          <p:cNvSpPr txBox="1"/>
          <p:nvPr/>
        </p:nvSpPr>
        <p:spPr>
          <a:xfrm>
            <a:off x="5550775" y="8622641"/>
            <a:ext cx="8296607" cy="9201809"/>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ts val="4199"/>
              </a:lnSpc>
            </a:pPr>
            <a:r>
              <a:rPr lang="de-DE" sz="2800" dirty="0">
                <a:solidFill>
                  <a:srgbClr val="000000"/>
                </a:solidFill>
                <a:latin typeface="Calibri Light" panose="020F0302020204030204" pitchFamily="34" charset="0"/>
                <a:cs typeface="Calibri Light" panose="020F0302020204030204" pitchFamily="34" charset="0"/>
              </a:rPr>
              <a:t>Erfahre mehr über die Unterseekabel:</a:t>
            </a:r>
          </a:p>
          <a:p>
            <a:pPr algn="ctr">
              <a:lnSpc>
                <a:spcPts val="3400"/>
              </a:lnSpc>
            </a:pPr>
            <a:endParaRPr lang="de-DE" sz="2800" dirty="0">
              <a:solidFill>
                <a:srgbClr val="000000"/>
              </a:solidFill>
              <a:latin typeface="Calibri Light" panose="020F0302020204030204" pitchFamily="34" charset="0"/>
              <a:cs typeface="Calibri Light" panose="020F0302020204030204" pitchFamily="34" charset="0"/>
            </a:endParaRPr>
          </a:p>
          <a:p>
            <a:pPr algn="ctr">
              <a:lnSpc>
                <a:spcPts val="3400"/>
              </a:lnSpc>
            </a:pPr>
            <a:r>
              <a:rPr lang="de-DE" sz="2800" dirty="0">
                <a:solidFill>
                  <a:srgbClr val="000000"/>
                </a:solidFill>
                <a:latin typeface="Calibri Light" panose="020F0302020204030204" pitchFamily="34" charset="0"/>
                <a:cs typeface="Calibri Light" panose="020F0302020204030204" pitchFamily="34" charset="0"/>
              </a:rPr>
              <a:t>Sie dir das kurze </a:t>
            </a:r>
            <a:r>
              <a:rPr lang="de-DE" sz="2800" u="sng" dirty="0">
                <a:solidFill>
                  <a:srgbClr val="000000"/>
                </a:solidFill>
                <a:latin typeface="Calibri Light" panose="020F0302020204030204" pitchFamily="34" charset="0"/>
                <a:cs typeface="Calibri Light" panose="020F0302020204030204" pitchFamily="34" charset="0"/>
                <a:hlinkClick r:id="rId7" tooltip="https://youtu.be/Ve810FHZ1CQ?si=98GmPqLt1DJ2EsrY"/>
              </a:rPr>
              <a:t>Video über Unterseekabel</a:t>
            </a:r>
            <a:r>
              <a:rPr lang="de-DE" sz="2800" dirty="0">
                <a:latin typeface="Calibri Light" panose="020F0302020204030204" pitchFamily="34" charset="0"/>
                <a:cs typeface="Calibri Light" panose="020F0302020204030204" pitchFamily="34" charset="0"/>
              </a:rPr>
              <a:t> an</a:t>
            </a:r>
            <a:r>
              <a:rPr lang="de-DE" sz="2800" dirty="0">
                <a:solidFill>
                  <a:srgbClr val="000000"/>
                </a:solidFill>
                <a:latin typeface="Calibri Light" panose="020F0302020204030204" pitchFamily="34" charset="0"/>
                <a:cs typeface="Calibri Light" panose="020F0302020204030204" pitchFamily="34" charset="0"/>
              </a:rPr>
              <a:t>.</a:t>
            </a:r>
          </a:p>
          <a:p>
            <a:pPr algn="ctr">
              <a:lnSpc>
                <a:spcPts val="3400"/>
              </a:lnSpc>
            </a:pPr>
            <a:endParaRPr lang="de-DE" sz="2800" dirty="0">
              <a:solidFill>
                <a:srgbClr val="000000"/>
              </a:solidFill>
              <a:latin typeface="Calibri Light" panose="020F0302020204030204" pitchFamily="34" charset="0"/>
              <a:cs typeface="Calibri Light" panose="020F0302020204030204" pitchFamily="34" charset="0"/>
            </a:endParaRPr>
          </a:p>
          <a:p>
            <a:pPr algn="ctr">
              <a:lnSpc>
                <a:spcPts val="3400"/>
              </a:lnSpc>
            </a:pPr>
            <a:r>
              <a:rPr lang="de-DE" sz="2800" dirty="0">
                <a:solidFill>
                  <a:srgbClr val="000000"/>
                </a:solidFill>
                <a:latin typeface="Calibri Light" panose="020F0302020204030204" pitchFamily="34" charset="0"/>
                <a:cs typeface="Calibri Light" panose="020F0302020204030204" pitchFamily="34" charset="0"/>
              </a:rPr>
              <a:t>Nutze die </a:t>
            </a:r>
            <a:r>
              <a:rPr lang="de-DE" sz="2800" u="sng" dirty="0">
                <a:solidFill>
                  <a:srgbClr val="000000"/>
                </a:solidFill>
                <a:latin typeface="Calibri Light" panose="020F0302020204030204" pitchFamily="34" charset="0"/>
                <a:cs typeface="Calibri Light" panose="020F0302020204030204" pitchFamily="34" charset="0"/>
                <a:hlinkClick r:id="rId8" tooltip="https://www.submarinecablemap.com"/>
              </a:rPr>
              <a:t>Webseite über Unterseekabel</a:t>
            </a:r>
            <a:r>
              <a:rPr lang="de-DE" sz="2800" dirty="0">
                <a:solidFill>
                  <a:srgbClr val="000000"/>
                </a:solidFill>
                <a:latin typeface="Calibri Light" panose="020F0302020204030204" pitchFamily="34" charset="0"/>
                <a:cs typeface="Calibri Light" panose="020F0302020204030204" pitchFamily="34" charset="0"/>
              </a:rPr>
              <a:t> um herauszufinden, wie das Internet Computer auf der ganzen Welt miteinander verbindet. </a:t>
            </a:r>
          </a:p>
          <a:p>
            <a:pPr>
              <a:lnSpc>
                <a:spcPts val="3400"/>
              </a:lnSpc>
            </a:pPr>
            <a:endParaRPr lang="de-DE" sz="2800" b="1" dirty="0">
              <a:solidFill>
                <a:srgbClr val="000000"/>
              </a:solidFill>
              <a:latin typeface="+mj-lt"/>
            </a:endParaRPr>
          </a:p>
          <a:p>
            <a:pPr>
              <a:lnSpc>
                <a:spcPts val="3400"/>
              </a:lnSpc>
            </a:pPr>
            <a:r>
              <a:rPr lang="de-DE" sz="3200" b="1" dirty="0">
                <a:solidFill>
                  <a:srgbClr val="000000"/>
                </a:solidFill>
                <a:latin typeface="+mj-lt"/>
              </a:rPr>
              <a:t>Deine Aufgabe:</a:t>
            </a:r>
          </a:p>
          <a:p>
            <a:pPr>
              <a:lnSpc>
                <a:spcPts val="3400"/>
              </a:lnSpc>
            </a:pPr>
            <a:r>
              <a:rPr lang="de-DE" sz="2800" dirty="0">
                <a:solidFill>
                  <a:srgbClr val="000000"/>
                </a:solidFill>
                <a:latin typeface="Calibri Light" panose="020F0302020204030204" pitchFamily="34" charset="0"/>
                <a:cs typeface="Calibri Light" panose="020F0302020204030204" pitchFamily="34" charset="0"/>
              </a:rPr>
              <a:t>Klicke auf die Kabel. Um mehr über sie zu erfahren. Finde die folgenden Kabel und trage sie in die Karte ein:</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eine besonders lange Leitung</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eine besonders kurze Leitung</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ein Kabel, das gerade gebaut wird</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das Kabel, das dem Land, indem du 	        wohnst am nächsten liegt</a:t>
            </a:r>
          </a:p>
          <a:p>
            <a:pPr marL="524337" lvl="1" indent="-262167">
              <a:lnSpc>
                <a:spcPts val="3400"/>
              </a:lnSpc>
              <a:buFont typeface="Arial"/>
              <a:buChar char="•"/>
            </a:pPr>
            <a:r>
              <a:rPr lang="de-DE" sz="2800" dirty="0">
                <a:solidFill>
                  <a:srgbClr val="000000"/>
                </a:solidFill>
                <a:latin typeface="Calibri Light" panose="020F0302020204030204" pitchFamily="34" charset="0"/>
                <a:cs typeface="Calibri Light" panose="020F0302020204030204" pitchFamily="34" charset="0"/>
              </a:rPr>
              <a:t>ein Gebiet, in dem es viele                         Leitungen gibt</a:t>
            </a:r>
          </a:p>
        </p:txBody>
      </p:sp>
      <p:pic>
        <p:nvPicPr>
          <p:cNvPr id="3" name="Рисунок 81">
            <a:extLst>
              <a:ext uri="{FF2B5EF4-FFF2-40B4-BE49-F238E27FC236}">
                <a16:creationId xmlns:a16="http://schemas.microsoft.com/office/drawing/2014/main" id="{627EF0F5-C481-DFA9-5C03-7498C7FC5B5A}"/>
              </a:ext>
            </a:extLst>
          </p:cNvPr>
          <p:cNvPicPr>
            <a:picLocks noChangeAspect="1"/>
          </p:cNvPicPr>
          <p:nvPr/>
        </p:nvPicPr>
        <p:blipFill>
          <a:blip r:embed="rId9"/>
          <a:stretch/>
        </p:blipFill>
        <p:spPr bwMode="auto">
          <a:xfrm>
            <a:off x="360000" y="19257450"/>
            <a:ext cx="1366451" cy="482400"/>
          </a:xfrm>
          <a:prstGeom prst="rect">
            <a:avLst/>
          </a:prstGeom>
        </p:spPr>
      </p:pic>
      <p:pic>
        <p:nvPicPr>
          <p:cNvPr id="4" name="Grafik 22">
            <a:extLst>
              <a:ext uri="{FF2B5EF4-FFF2-40B4-BE49-F238E27FC236}">
                <a16:creationId xmlns:a16="http://schemas.microsoft.com/office/drawing/2014/main" id="{0B3D02D6-C7B8-673C-7E0A-81F08444883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6" name="object 75">
            <a:extLst>
              <a:ext uri="{FF2B5EF4-FFF2-40B4-BE49-F238E27FC236}">
                <a16:creationId xmlns:a16="http://schemas.microsoft.com/office/drawing/2014/main" id="{64EE8542-03EB-130E-923A-7C136B8CACC6}"/>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19" name="TextBox 18">
            <a:extLst>
              <a:ext uri="{FF2B5EF4-FFF2-40B4-BE49-F238E27FC236}">
                <a16:creationId xmlns:a16="http://schemas.microsoft.com/office/drawing/2014/main" id="{12F1EA56-8098-403E-8556-745F611C6E6D}"/>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5/9</a:t>
            </a:r>
          </a:p>
        </p:txBody>
      </p:sp>
      <p:sp>
        <p:nvSpPr>
          <p:cNvPr id="20" name="object 75">
            <a:extLst>
              <a:ext uri="{FF2B5EF4-FFF2-40B4-BE49-F238E27FC236}">
                <a16:creationId xmlns:a16="http://schemas.microsoft.com/office/drawing/2014/main" id="{8634A249-19AA-8800-689A-BCCCC16DCEEC}"/>
              </a:ext>
            </a:extLst>
          </p:cNvPr>
          <p:cNvSpPr txBox="1"/>
          <p:nvPr/>
        </p:nvSpPr>
        <p:spPr bwMode="auto">
          <a:xfrm>
            <a:off x="8841457" y="18618606"/>
            <a:ext cx="5237060" cy="112274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Sankofi</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Calibri" panose="020F0502020204030204" pitchFamily="34" charset="0"/>
                <a:cs typeface="Calibri" panose="020F0502020204030204" pitchFamily="34" charset="0"/>
              </a:rPr>
              <a:t>Bildquelle: </a:t>
            </a:r>
            <a:r>
              <a:rPr lang="de-DE" sz="1399" dirty="0">
                <a:solidFill>
                  <a:schemeClr val="tx1">
                    <a:lumMod val="75000"/>
                    <a:lumOff val="25000"/>
                    <a:alpha val="98824"/>
                  </a:schemeClr>
                </a:solidFill>
                <a:latin typeface="Calibri" panose="020F0502020204030204" pitchFamily="34" charset="0"/>
                <a:cs typeface="Calibri" panose="020F0502020204030204" pitchFamily="34" charset="0"/>
              </a:rPr>
              <a:t>www.submarinecablemap.com, </a:t>
            </a:r>
            <a:r>
              <a:rPr lang="de-DE" sz="1399" spc="-10" dirty="0">
                <a:solidFill>
                  <a:schemeClr val="tx1">
                    <a:lumMod val="75000"/>
                    <a:lumOff val="25000"/>
                  </a:schemeClr>
                </a:solidFill>
                <a:latin typeface="Calibri" panose="020F0502020204030204" pitchFamily="34" charset="0"/>
                <a:cs typeface="Calibri" panose="020F0502020204030204" pitchFamily="34" charset="0"/>
              </a:rPr>
              <a:t>https://kids.kiddle.co/Image:Singlemode_fibre_structure.svg </a:t>
            </a:r>
            <a:endParaRPr lang="de-DE" sz="1399"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7" name="Freeform 17"/>
          <p:cNvSpPr/>
          <p:nvPr/>
        </p:nvSpPr>
        <p:spPr>
          <a:xfrm>
            <a:off x="11372850" y="15690850"/>
            <a:ext cx="2482074" cy="2239198"/>
          </a:xfrm>
          <a:custGeom>
            <a:avLst/>
            <a:gdLst/>
            <a:ahLst/>
            <a:cxnLst/>
            <a:rect l="l" t="t" r="r" b="b"/>
            <a:pathLst>
              <a:path w="2985490" h="2693354">
                <a:moveTo>
                  <a:pt x="0" y="0"/>
                </a:moveTo>
                <a:lnTo>
                  <a:pt x="2985490" y="0"/>
                </a:lnTo>
                <a:lnTo>
                  <a:pt x="2985490" y="2693354"/>
                </a:lnTo>
                <a:lnTo>
                  <a:pt x="0" y="2693354"/>
                </a:lnTo>
                <a:lnTo>
                  <a:pt x="0" y="0"/>
                </a:lnTo>
                <a:close/>
              </a:path>
            </a:pathLst>
          </a:custGeom>
          <a:blipFill>
            <a:blip r:embed="rId11"/>
            <a:stretch>
              <a:fillRect/>
            </a:stretch>
          </a:blipFill>
        </p:spPr>
        <p:txBody>
          <a:bodyPr/>
          <a:lstStyle/>
          <a:p>
            <a:endParaRPr lang="de-D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flipH="1">
            <a:off x="11296650" y="794334"/>
            <a:ext cx="3171509" cy="1785759"/>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3"/>
            <a:stretch>
              <a:fillRect/>
            </a:stretch>
          </a:blipFill>
        </p:spPr>
        <p:txBody>
          <a:bodyPr/>
          <a:lstStyle/>
          <a:p>
            <a:endParaRPr lang="de-DE"/>
          </a:p>
        </p:txBody>
      </p:sp>
      <p:sp>
        <p:nvSpPr>
          <p:cNvPr id="15" name="TextBox 15"/>
          <p:cNvSpPr txBox="1"/>
          <p:nvPr/>
        </p:nvSpPr>
        <p:spPr>
          <a:xfrm>
            <a:off x="6086726" y="15077921"/>
            <a:ext cx="7716190" cy="2124171"/>
          </a:xfrm>
          <a:prstGeom prst="rect">
            <a:avLst/>
          </a:prstGeom>
        </p:spPr>
        <p:txBody>
          <a:bodyPr wrap="square" lIns="0" tIns="0" rIns="0" bIns="0" rtlCol="0" anchor="t">
            <a:spAutoFit/>
          </a:bodyPr>
          <a:lstStyle/>
          <a:p>
            <a:pPr>
              <a:lnSpc>
                <a:spcPts val="3532"/>
              </a:lnSpc>
            </a:pPr>
            <a:r>
              <a:rPr lang="de-DE" sz="2800" b="1" dirty="0">
                <a:solidFill>
                  <a:srgbClr val="000000"/>
                </a:solidFill>
                <a:latin typeface="Calibri Light" panose="020F0302020204030204" pitchFamily="34" charset="0"/>
                <a:cs typeface="Calibri Light" panose="020F0302020204030204" pitchFamily="34" charset="0"/>
              </a:rPr>
              <a:t>Karte zu Datenzentren: </a:t>
            </a:r>
            <a:r>
              <a:rPr lang="de-DE" sz="2800" u="sng" dirty="0">
                <a:solidFill>
                  <a:srgbClr val="000000"/>
                </a:solidFill>
                <a:latin typeface="Calibri Light" panose="020F0302020204030204" pitchFamily="34" charset="0"/>
                <a:cs typeface="Calibri Light" panose="020F0302020204030204" pitchFamily="34" charset="0"/>
                <a:hlinkClick r:id="rId4"/>
              </a:rPr>
              <a:t>Link</a:t>
            </a:r>
            <a:endParaRPr lang="de-DE" sz="2800" dirty="0">
              <a:solidFill>
                <a:srgbClr val="000000"/>
              </a:solidFill>
              <a:latin typeface="Calibri Light" panose="020F0302020204030204" pitchFamily="34" charset="0"/>
              <a:cs typeface="Calibri Light" panose="020F0302020204030204" pitchFamily="34" charset="0"/>
            </a:endParaRPr>
          </a:p>
          <a:p>
            <a:pPr>
              <a:lnSpc>
                <a:spcPts val="2691"/>
              </a:lnSpc>
            </a:pPr>
            <a:r>
              <a:rPr lang="de-DE" sz="2800" dirty="0">
                <a:solidFill>
                  <a:srgbClr val="000000"/>
                </a:solidFill>
                <a:latin typeface="Calibri Light" panose="020F0302020204030204" pitchFamily="34" charset="0"/>
                <a:cs typeface="Calibri Light" panose="020F0302020204030204" pitchFamily="34" charset="0"/>
              </a:rPr>
              <a:t>        Du musst auf „</a:t>
            </a:r>
            <a:r>
              <a:rPr lang="de-DE" sz="2800" dirty="0" err="1">
                <a:solidFill>
                  <a:srgbClr val="000000"/>
                </a:solidFill>
                <a:latin typeface="Calibri Light" panose="020F0302020204030204" pitchFamily="34" charset="0"/>
                <a:cs typeface="Calibri Light" panose="020F0302020204030204" pitchFamily="34" charset="0"/>
              </a:rPr>
              <a:t>Explore</a:t>
            </a:r>
            <a:r>
              <a:rPr lang="de-DE" sz="2800" dirty="0">
                <a:solidFill>
                  <a:srgbClr val="000000"/>
                </a:solidFill>
                <a:latin typeface="Calibri Light" panose="020F0302020204030204" pitchFamily="34" charset="0"/>
                <a:cs typeface="Calibri Light" panose="020F0302020204030204" pitchFamily="34" charset="0"/>
              </a:rPr>
              <a:t> </a:t>
            </a:r>
            <a:r>
              <a:rPr lang="de-DE" sz="2800" dirty="0" err="1">
                <a:solidFill>
                  <a:srgbClr val="000000"/>
                </a:solidFill>
                <a:latin typeface="Calibri Light" panose="020F0302020204030204" pitchFamily="34" charset="0"/>
                <a:cs typeface="Calibri Light" panose="020F0302020204030204" pitchFamily="34" charset="0"/>
              </a:rPr>
              <a:t>Map</a:t>
            </a:r>
            <a:r>
              <a:rPr lang="de-DE" sz="2800" dirty="0">
                <a:solidFill>
                  <a:srgbClr val="000000"/>
                </a:solidFill>
                <a:latin typeface="Calibri Light" panose="020F0302020204030204" pitchFamily="34" charset="0"/>
                <a:cs typeface="Calibri Light" panose="020F0302020204030204" pitchFamily="34" charset="0"/>
              </a:rPr>
              <a:t>“ klicken.</a:t>
            </a:r>
          </a:p>
          <a:p>
            <a:pPr>
              <a:lnSpc>
                <a:spcPts val="3532"/>
              </a:lnSpc>
            </a:pPr>
            <a:endParaRPr lang="de-DE" sz="2800" dirty="0">
              <a:solidFill>
                <a:srgbClr val="000000"/>
              </a:solidFill>
              <a:latin typeface="Calibri Light" panose="020F0302020204030204" pitchFamily="34" charset="0"/>
              <a:cs typeface="Calibri Light" panose="020F0302020204030204" pitchFamily="34" charset="0"/>
            </a:endParaRPr>
          </a:p>
          <a:p>
            <a:pPr>
              <a:lnSpc>
                <a:spcPts val="3532"/>
              </a:lnSpc>
            </a:pPr>
            <a:r>
              <a:rPr lang="de-DE" sz="2800" dirty="0">
                <a:solidFill>
                  <a:srgbClr val="000000"/>
                </a:solidFill>
                <a:latin typeface="Calibri Light" panose="020F0302020204030204" pitchFamily="34" charset="0"/>
                <a:cs typeface="Calibri Light" panose="020F0302020204030204" pitchFamily="34" charset="0"/>
              </a:rPr>
              <a:t>Auch Google hat Datenzentren an verschiedenen Orten. Finde heraus wo sie sich befinden: </a:t>
            </a:r>
            <a:r>
              <a:rPr lang="de-DE" sz="2800" dirty="0">
                <a:solidFill>
                  <a:srgbClr val="000000"/>
                </a:solidFill>
                <a:latin typeface="Calibri Light" panose="020F0302020204030204" pitchFamily="34" charset="0"/>
                <a:cs typeface="Calibri Light" panose="020F0302020204030204" pitchFamily="34" charset="0"/>
                <a:hlinkClick r:id="rId5"/>
              </a:rPr>
              <a:t>Link </a:t>
            </a:r>
            <a:endParaRPr lang="de-DE" sz="2800" dirty="0">
              <a:solidFill>
                <a:srgbClr val="000000"/>
              </a:solidFill>
              <a:latin typeface="Calibri Light" panose="020F0302020204030204" pitchFamily="34" charset="0"/>
              <a:cs typeface="Calibri Light" panose="020F0302020204030204" pitchFamily="34" charset="0"/>
            </a:endParaRPr>
          </a:p>
        </p:txBody>
      </p:sp>
      <p:sp>
        <p:nvSpPr>
          <p:cNvPr id="16" name="Freeform 16"/>
          <p:cNvSpPr/>
          <p:nvPr/>
        </p:nvSpPr>
        <p:spPr>
          <a:xfrm rot="-711311">
            <a:off x="1320589" y="11133297"/>
            <a:ext cx="4037135" cy="4046687"/>
          </a:xfrm>
          <a:custGeom>
            <a:avLst/>
            <a:gdLst/>
            <a:ahLst/>
            <a:cxnLst/>
            <a:rect l="l" t="t" r="r" b="b"/>
            <a:pathLst>
              <a:path w="5282516" h="5295014">
                <a:moveTo>
                  <a:pt x="0" y="0"/>
                </a:moveTo>
                <a:lnTo>
                  <a:pt x="5282515" y="0"/>
                </a:lnTo>
                <a:lnTo>
                  <a:pt x="5282515" y="5295014"/>
                </a:lnTo>
                <a:lnTo>
                  <a:pt x="0" y="5295014"/>
                </a:lnTo>
                <a:lnTo>
                  <a:pt x="0" y="0"/>
                </a:lnTo>
                <a:close/>
              </a:path>
            </a:pathLst>
          </a:custGeom>
          <a:blipFill>
            <a:blip r:embed="rId6"/>
            <a:stretch>
              <a:fillRect r="-51678" b="-880"/>
            </a:stretch>
          </a:blipFill>
        </p:spPr>
        <p:txBody>
          <a:bodyPr/>
          <a:lstStyle/>
          <a:p>
            <a:endParaRPr lang="de-DE"/>
          </a:p>
        </p:txBody>
      </p:sp>
      <p:sp>
        <p:nvSpPr>
          <p:cNvPr id="17" name="Freeform 17"/>
          <p:cNvSpPr/>
          <p:nvPr/>
        </p:nvSpPr>
        <p:spPr>
          <a:xfrm>
            <a:off x="3964928" y="16238827"/>
            <a:ext cx="1332000" cy="1332000"/>
          </a:xfrm>
          <a:custGeom>
            <a:avLst/>
            <a:gdLst/>
            <a:ahLst/>
            <a:cxnLst/>
            <a:rect l="l" t="t" r="r" b="b"/>
            <a:pathLst>
              <a:path w="1509602" h="1500047">
                <a:moveTo>
                  <a:pt x="0" y="0"/>
                </a:moveTo>
                <a:lnTo>
                  <a:pt x="1509602" y="0"/>
                </a:lnTo>
                <a:lnTo>
                  <a:pt x="1509602" y="1500048"/>
                </a:lnTo>
                <a:lnTo>
                  <a:pt x="0" y="1500048"/>
                </a:lnTo>
                <a:lnTo>
                  <a:pt x="0" y="0"/>
                </a:lnTo>
                <a:close/>
              </a:path>
            </a:pathLst>
          </a:custGeom>
          <a:blipFill>
            <a:blip r:embed="rId7" cstate="print">
              <a:extLst>
                <a:ext uri="{28A0092B-C50C-407E-A947-70E740481C1C}">
                  <a14:useLocalDpi xmlns:a14="http://schemas.microsoft.com/office/drawing/2010/main" val="0"/>
                </a:ext>
              </a:extLst>
            </a:blip>
            <a:stretch>
              <a:fillRect/>
            </a:stretch>
          </a:blipFill>
        </p:spPr>
        <p:txBody>
          <a:bodyPr/>
          <a:lstStyle/>
          <a:p>
            <a:endParaRPr lang="de-DE" dirty="0"/>
          </a:p>
        </p:txBody>
      </p:sp>
      <p:sp>
        <p:nvSpPr>
          <p:cNvPr id="18" name="Freeform 18"/>
          <p:cNvSpPr/>
          <p:nvPr/>
        </p:nvSpPr>
        <p:spPr>
          <a:xfrm>
            <a:off x="1726451" y="16238827"/>
            <a:ext cx="1332000" cy="1332000"/>
          </a:xfrm>
          <a:custGeom>
            <a:avLst/>
            <a:gdLst/>
            <a:ahLst/>
            <a:cxnLst/>
            <a:rect l="l" t="t" r="r" b="b"/>
            <a:pathLst>
              <a:path w="1464189" h="1444666">
                <a:moveTo>
                  <a:pt x="0" y="0"/>
                </a:moveTo>
                <a:lnTo>
                  <a:pt x="1464189" y="0"/>
                </a:lnTo>
                <a:lnTo>
                  <a:pt x="1464189" y="1444667"/>
                </a:lnTo>
                <a:lnTo>
                  <a:pt x="0" y="1444667"/>
                </a:lnTo>
                <a:lnTo>
                  <a:pt x="0" y="0"/>
                </a:lnTo>
                <a:close/>
              </a:path>
            </a:pathLst>
          </a:custGeom>
          <a:blipFill>
            <a:blip r:embed="rId8" cstate="print">
              <a:extLst>
                <a:ext uri="{28A0092B-C50C-407E-A947-70E740481C1C}">
                  <a14:useLocalDpi xmlns:a14="http://schemas.microsoft.com/office/drawing/2010/main" val="0"/>
                </a:ext>
              </a:extLst>
            </a:blip>
            <a:stretch>
              <a:fillRect/>
            </a:stretch>
          </a:blipFill>
        </p:spPr>
        <p:txBody>
          <a:bodyPr/>
          <a:lstStyle/>
          <a:p>
            <a:endParaRPr lang="de-DE"/>
          </a:p>
        </p:txBody>
      </p:sp>
      <p:sp>
        <p:nvSpPr>
          <p:cNvPr id="19" name="Freeform 19" hidden="1"/>
          <p:cNvSpPr/>
          <p:nvPr/>
        </p:nvSpPr>
        <p:spPr>
          <a:xfrm>
            <a:off x="5853973" y="20036298"/>
            <a:ext cx="2090191" cy="503188"/>
          </a:xfrm>
          <a:custGeom>
            <a:avLst/>
            <a:gdLst/>
            <a:ahLst/>
            <a:cxnLst/>
            <a:rect l="l" t="t" r="r" b="b"/>
            <a:pathLst>
              <a:path w="2090191" h="503188">
                <a:moveTo>
                  <a:pt x="0" y="0"/>
                </a:moveTo>
                <a:lnTo>
                  <a:pt x="2090191" y="0"/>
                </a:lnTo>
                <a:lnTo>
                  <a:pt x="2090191" y="503189"/>
                </a:lnTo>
                <a:lnTo>
                  <a:pt x="0" y="503189"/>
                </a:lnTo>
                <a:lnTo>
                  <a:pt x="0" y="0"/>
                </a:lnTo>
                <a:close/>
              </a:path>
            </a:pathLst>
          </a:custGeom>
          <a:blipFill>
            <a:blip r:embed="rId9"/>
            <a:stretch>
              <a:fillRect l="-3162" r="-3162"/>
            </a:stretch>
          </a:blipFill>
        </p:spPr>
        <p:txBody>
          <a:bodyPr/>
          <a:lstStyle/>
          <a:p>
            <a:endParaRPr lang="de-DE"/>
          </a:p>
        </p:txBody>
      </p:sp>
      <p:sp>
        <p:nvSpPr>
          <p:cNvPr id="24" name="TextBox 24"/>
          <p:cNvSpPr txBox="1"/>
          <p:nvPr/>
        </p:nvSpPr>
        <p:spPr>
          <a:xfrm>
            <a:off x="947971" y="3529721"/>
            <a:ext cx="12329879" cy="6265545"/>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spc="-95" dirty="0">
                <a:solidFill>
                  <a:srgbClr val="000000"/>
                </a:solidFill>
                <a:latin typeface="+mj-lt"/>
                <a:cs typeface="Calibri" panose="020F0502020204030204" pitchFamily="34" charset="0"/>
              </a:rPr>
              <a:t>INTRO</a:t>
            </a:r>
            <a:r>
              <a:rPr lang="de-DE" sz="3200" b="1" spc="-95" dirty="0">
                <a:solidFill>
                  <a:srgbClr val="000000"/>
                </a:solidFill>
                <a:latin typeface="+mj-lt"/>
                <a:cs typeface="Calibri Light" panose="020F0302020204030204" pitchFamily="34" charset="0"/>
              </a:rPr>
              <a:t>: </a:t>
            </a:r>
            <a:r>
              <a:rPr lang="de-DE" sz="2800" b="1" spc="-95" dirty="0">
                <a:solidFill>
                  <a:srgbClr val="000000"/>
                </a:solidFill>
                <a:latin typeface="Calibri Light" panose="020F0302020204030204" pitchFamily="34" charset="0"/>
                <a:cs typeface="Calibri Light" panose="020F0302020204030204" pitchFamily="34" charset="0"/>
              </a:rPr>
              <a:t>Datenzentren und Serverfarmen</a:t>
            </a:r>
          </a:p>
          <a:p>
            <a:r>
              <a:rPr lang="de-DE" sz="2800" spc="-62" dirty="0">
                <a:solidFill>
                  <a:srgbClr val="000000"/>
                </a:solidFill>
                <a:latin typeface="Calibri Light" panose="020F0302020204030204" pitchFamily="34" charset="0"/>
                <a:cs typeface="Calibri Light" panose="020F0302020204030204" pitchFamily="34" charset="0"/>
              </a:rPr>
              <a:t>Stell dir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Datenzentren</a:t>
            </a:r>
            <a:r>
              <a:rPr lang="de-DE" sz="2800" spc="-62" dirty="0">
                <a:solidFill>
                  <a:srgbClr val="000000"/>
                </a:solidFill>
                <a:latin typeface="Calibri Light" panose="020F0302020204030204" pitchFamily="34" charset="0"/>
                <a:cs typeface="Calibri Light" panose="020F0302020204030204" pitchFamily="34" charset="0"/>
              </a:rPr>
              <a:t> als große digitale Lagerhäuser vor, in denen alle unsere Online-Dateien gespeichert werden. Diese Zentren brauchen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viel Strom (Energie)</a:t>
            </a:r>
            <a:r>
              <a:rPr lang="de-DE" sz="2800"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 </a:t>
            </a:r>
            <a:r>
              <a:rPr lang="de-DE" sz="2800" spc="-62" dirty="0">
                <a:solidFill>
                  <a:srgbClr val="000000"/>
                </a:solidFill>
                <a:latin typeface="Calibri Light" panose="020F0302020204030204" pitchFamily="34" charset="0"/>
                <a:cs typeface="Calibri Light" panose="020F0302020204030204" pitchFamily="34" charset="0"/>
              </a:rPr>
              <a:t>um unsere E-Mails, Videos und Spiele sicher und kühl zu halten. Diese Energie wird oft aus fossilen Brennstoffen wie Kohle und Erdgas gewonnen, </a:t>
            </a:r>
            <a:r>
              <a:rPr lang="de-DE" sz="2800" spc="-62">
                <a:solidFill>
                  <a:srgbClr val="000000"/>
                </a:solidFill>
                <a:latin typeface="Calibri Light" panose="020F0302020204030204" pitchFamily="34" charset="0"/>
                <a:cs typeface="Calibri Light" panose="020F0302020204030204" pitchFamily="34" charset="0"/>
              </a:rPr>
              <a:t>die Kohlenstoffdioxid </a:t>
            </a:r>
            <a:r>
              <a:rPr lang="de-DE" sz="2800" spc="-62" dirty="0">
                <a:solidFill>
                  <a:srgbClr val="000000"/>
                </a:solidFill>
                <a:latin typeface="Calibri Light" panose="020F0302020204030204" pitchFamily="34" charset="0"/>
                <a:cs typeface="Calibri Light" panose="020F0302020204030204" pitchFamily="34" charset="0"/>
              </a:rPr>
              <a:t>(CO2) freisetzen und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unseren Planeten erwärmen</a:t>
            </a:r>
            <a:r>
              <a:rPr lang="de-DE" sz="2800"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 </a:t>
            </a:r>
            <a:endParaRPr lang="de-DE" sz="2800" spc="-62" dirty="0">
              <a:solidFill>
                <a:srgbClr val="000000"/>
              </a:solidFill>
              <a:latin typeface="Calibri Light" panose="020F0302020204030204" pitchFamily="34" charset="0"/>
              <a:cs typeface="Calibri Light" panose="020F0302020204030204" pitchFamily="34" charset="0"/>
            </a:endParaRPr>
          </a:p>
          <a:p>
            <a:r>
              <a:rPr lang="de-DE" sz="2800" spc="-62" dirty="0">
                <a:solidFill>
                  <a:srgbClr val="000000"/>
                </a:solidFill>
                <a:latin typeface="Calibri Light" panose="020F0302020204030204" pitchFamily="34" charset="0"/>
                <a:cs typeface="Calibri Light" panose="020F0302020204030204" pitchFamily="34" charset="0"/>
              </a:rPr>
              <a:t>Betrachte Datenzentren als Fabriken, die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unsichtbare Umweltverschmutzung </a:t>
            </a:r>
            <a:r>
              <a:rPr lang="de-DE" sz="2800" spc="-62" dirty="0">
                <a:solidFill>
                  <a:srgbClr val="000000"/>
                </a:solidFill>
                <a:latin typeface="Calibri Light" panose="020F0302020204030204" pitchFamily="34" charset="0"/>
                <a:cs typeface="Calibri Light" panose="020F0302020204030204" pitchFamily="34" charset="0"/>
              </a:rPr>
              <a:t>verursachen. Wenn mehr Menschen das Internet nutzen, brauchen wir noch mehr Datenzentren. Es ist, als ob man mehr Freunde zu einer Party einlädt – man braucht mehr Platz und Energie! </a:t>
            </a:r>
          </a:p>
          <a:p>
            <a:r>
              <a:rPr lang="de-DE" sz="2800" spc="-62" dirty="0" err="1">
                <a:solidFill>
                  <a:srgbClr val="000000"/>
                </a:solidFill>
                <a:latin typeface="Calibri Light" panose="020F0302020204030204" pitchFamily="34" charset="0"/>
                <a:cs typeface="Calibri Light" panose="020F0302020204030204" pitchFamily="34" charset="0"/>
              </a:rPr>
              <a:t>Forscher:innen</a:t>
            </a:r>
            <a:r>
              <a:rPr lang="de-DE" sz="2800" spc="-62" dirty="0">
                <a:solidFill>
                  <a:srgbClr val="000000"/>
                </a:solidFill>
                <a:latin typeface="Calibri Light" panose="020F0302020204030204" pitchFamily="34" charset="0"/>
                <a:cs typeface="Calibri Light" panose="020F0302020204030204" pitchFamily="34" charset="0"/>
              </a:rPr>
              <a:t> arbeiten daran,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Datenzentren „grüner“</a:t>
            </a:r>
            <a:r>
              <a:rPr lang="de-DE" sz="2800" b="1" spc="-62" dirty="0">
                <a:solidFill>
                  <a:srgbClr val="000000"/>
                </a:solidFill>
                <a:latin typeface="Calibri Light" panose="020F0302020204030204" pitchFamily="34" charset="0"/>
                <a:cs typeface="Calibri Light" panose="020F0302020204030204" pitchFamily="34" charset="0"/>
              </a:rPr>
              <a:t> </a:t>
            </a:r>
            <a:r>
              <a:rPr lang="de-DE" sz="2800" spc="-62" dirty="0">
                <a:solidFill>
                  <a:srgbClr val="000000"/>
                </a:solidFill>
                <a:latin typeface="Calibri Light" panose="020F0302020204030204" pitchFamily="34" charset="0"/>
                <a:cs typeface="Calibri Light" panose="020F0302020204030204" pitchFamily="34" charset="0"/>
              </a:rPr>
              <a:t>zu machen, indem sie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Wind- und Sonnenergie nutzen</a:t>
            </a:r>
            <a:r>
              <a:rPr lang="de-DE" sz="2800" spc="-62" dirty="0">
                <a:solidFill>
                  <a:srgbClr val="000000"/>
                </a:solidFill>
                <a:latin typeface="Calibri Light" panose="020F0302020204030204" pitchFamily="34" charset="0"/>
                <a:cs typeface="Calibri Light" panose="020F0302020204030204" pitchFamily="34" charset="0"/>
              </a:rPr>
              <a:t>. Auch wir können dazu breitragen, indem wir das Internet vernünftig nutzen und Geräte ausschalten, wenn wir sie nicht mehr brauchen! </a:t>
            </a:r>
          </a:p>
        </p:txBody>
      </p:sp>
      <p:sp>
        <p:nvSpPr>
          <p:cNvPr id="25" name="TextBox 25"/>
          <p:cNvSpPr txBox="1"/>
          <p:nvPr/>
        </p:nvSpPr>
        <p:spPr>
          <a:xfrm>
            <a:off x="1321435" y="17658825"/>
            <a:ext cx="1974215" cy="574966"/>
          </a:xfrm>
          <a:prstGeom prst="rect">
            <a:avLst/>
          </a:prstGeom>
        </p:spPr>
        <p:txBody>
          <a:bodyPr wrap="square" lIns="0" tIns="0" rIns="0" bIns="0" rtlCol="0" anchor="t">
            <a:spAutoFit/>
          </a:bodyPr>
          <a:lstStyle/>
          <a:p>
            <a:pPr algn="ctr">
              <a:lnSpc>
                <a:spcPts val="2237"/>
              </a:lnSpc>
            </a:pPr>
            <a:r>
              <a:rPr lang="en-US" sz="2400" dirty="0">
                <a:solidFill>
                  <a:srgbClr val="000000"/>
                </a:solidFill>
              </a:rPr>
              <a:t>Karte </a:t>
            </a:r>
            <a:r>
              <a:rPr lang="en-US" sz="2400" dirty="0" err="1">
                <a:solidFill>
                  <a:srgbClr val="000000"/>
                </a:solidFill>
              </a:rPr>
              <a:t>zu</a:t>
            </a:r>
            <a:r>
              <a:rPr lang="en-US" sz="2400" dirty="0">
                <a:solidFill>
                  <a:srgbClr val="000000"/>
                </a:solidFill>
              </a:rPr>
              <a:t> </a:t>
            </a:r>
            <a:r>
              <a:rPr lang="en-US" sz="2400" dirty="0" err="1">
                <a:solidFill>
                  <a:srgbClr val="000000"/>
                </a:solidFill>
              </a:rPr>
              <a:t>Datenzentren</a:t>
            </a:r>
            <a:endParaRPr lang="en-US" sz="2400" dirty="0">
              <a:solidFill>
                <a:srgbClr val="000000"/>
              </a:solidFill>
            </a:endParaRPr>
          </a:p>
        </p:txBody>
      </p:sp>
      <p:sp>
        <p:nvSpPr>
          <p:cNvPr id="26" name="TextBox 26"/>
          <p:cNvSpPr txBox="1"/>
          <p:nvPr/>
        </p:nvSpPr>
        <p:spPr>
          <a:xfrm>
            <a:off x="247651" y="720000"/>
            <a:ext cx="13716000" cy="2269724"/>
          </a:xfrm>
          <a:prstGeom prst="rect">
            <a:avLst/>
          </a:prstGeom>
        </p:spPr>
        <p:txBody>
          <a:bodyPr wrap="square" lIns="0" tIns="0" rIns="0" bIns="0" rtlCol="0" anchor="t">
            <a:spAutoFit/>
          </a:bodyPr>
          <a:lstStyle/>
          <a:p>
            <a:pPr algn="ctr" defTabSz="914363">
              <a:lnSpc>
                <a:spcPts val="7349"/>
              </a:lnSpc>
              <a:defRPr/>
            </a:pPr>
            <a:r>
              <a:rPr lang="en-US" sz="7499" dirty="0">
                <a:solidFill>
                  <a:srgbClr val="09592B"/>
                </a:solidFill>
                <a:latin typeface="+mj-lt"/>
              </a:rPr>
              <a:t>FUNKTIONEN DIGITALER TECHNOLOGIE</a:t>
            </a:r>
          </a:p>
          <a:p>
            <a:pPr algn="ctr" defTabSz="914363">
              <a:lnSpc>
                <a:spcPts val="2939"/>
              </a:lnSpc>
              <a:defRPr/>
            </a:pPr>
            <a:r>
              <a:rPr lang="en-US" sz="3501" dirty="0">
                <a:solidFill>
                  <a:srgbClr val="09592B"/>
                </a:solidFill>
                <a:latin typeface="+mj-lt"/>
              </a:rPr>
              <a:t>(3) UNTERSEEKABEL, DATENZENTREN UND ELEKTROSCHROTT</a:t>
            </a:r>
          </a:p>
        </p:txBody>
      </p:sp>
      <p:sp>
        <p:nvSpPr>
          <p:cNvPr id="27" name="TextBox 27"/>
          <p:cNvSpPr txBox="1"/>
          <p:nvPr/>
        </p:nvSpPr>
        <p:spPr>
          <a:xfrm>
            <a:off x="3597482" y="17658825"/>
            <a:ext cx="1974215" cy="574966"/>
          </a:xfrm>
          <a:prstGeom prst="rect">
            <a:avLst/>
          </a:prstGeom>
        </p:spPr>
        <p:txBody>
          <a:bodyPr lIns="0" tIns="0" rIns="0" bIns="0" rtlCol="0" anchor="t">
            <a:spAutoFit/>
          </a:bodyPr>
          <a:lstStyle/>
          <a:p>
            <a:pPr algn="ctr">
              <a:lnSpc>
                <a:spcPts val="2237"/>
              </a:lnSpc>
            </a:pPr>
            <a:r>
              <a:rPr lang="en-US" sz="2400" dirty="0">
                <a:solidFill>
                  <a:srgbClr val="000000"/>
                </a:solidFill>
              </a:rPr>
              <a:t>Google </a:t>
            </a:r>
            <a:r>
              <a:rPr lang="en-US" sz="2400" dirty="0" err="1">
                <a:solidFill>
                  <a:srgbClr val="000000"/>
                </a:solidFill>
              </a:rPr>
              <a:t>Datenzentren</a:t>
            </a:r>
            <a:endParaRPr lang="en-US" sz="2400" dirty="0">
              <a:solidFill>
                <a:srgbClr val="000000"/>
              </a:solidFill>
            </a:endParaRPr>
          </a:p>
        </p:txBody>
      </p:sp>
      <p:sp>
        <p:nvSpPr>
          <p:cNvPr id="2" name="Rectangle: Rounded Corners 1">
            <a:extLst>
              <a:ext uri="{FF2B5EF4-FFF2-40B4-BE49-F238E27FC236}">
                <a16:creationId xmlns:a16="http://schemas.microsoft.com/office/drawing/2014/main" id="{FBB5436F-98F3-8050-856B-AA0F55FD0114}"/>
              </a:ext>
            </a:extLst>
          </p:cNvPr>
          <p:cNvSpPr/>
          <p:nvPr/>
        </p:nvSpPr>
        <p:spPr>
          <a:xfrm>
            <a:off x="5857502" y="10562821"/>
            <a:ext cx="8106149" cy="4321459"/>
          </a:xfrm>
          <a:prstGeom prst="roundRect">
            <a:avLst/>
          </a:prstGeom>
          <a:solidFill>
            <a:srgbClr val="FFFFFF">
              <a:alpha val="61176"/>
            </a:srgbClr>
          </a:solidFill>
          <a:ln w="19050">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Deine Aufgabe:</a:t>
            </a:r>
          </a:p>
          <a:p>
            <a:pPr marL="342887" indent="-342887">
              <a:buFont typeface="Arial" panose="020B0604020202020204" pitchFamily="34" charset="0"/>
              <a:buChar char="•"/>
            </a:pPr>
            <a:r>
              <a:rPr lang="de-DE" sz="2800" dirty="0">
                <a:solidFill>
                  <a:schemeClr val="tx1"/>
                </a:solidFill>
                <a:latin typeface="Calibri Light" panose="020F0302020204030204" pitchFamily="34" charset="0"/>
                <a:cs typeface="Calibri Light" panose="020F0302020204030204" pitchFamily="34" charset="0"/>
              </a:rPr>
              <a:t>Nutze den </a:t>
            </a:r>
            <a:r>
              <a:rPr lang="de-DE" sz="2800" b="1" dirty="0">
                <a:solidFill>
                  <a:schemeClr val="tx1"/>
                </a:solidFill>
                <a:latin typeface="Calibri Light" panose="020F0302020204030204" pitchFamily="34" charset="0"/>
                <a:cs typeface="Calibri Light" panose="020F0302020204030204" pitchFamily="34" charset="0"/>
              </a:rPr>
              <a:t>Link unten</a:t>
            </a:r>
            <a:r>
              <a:rPr lang="de-DE" sz="2800" dirty="0">
                <a:solidFill>
                  <a:schemeClr val="tx1"/>
                </a:solidFill>
                <a:latin typeface="Calibri Light" panose="020F0302020204030204" pitchFamily="34" charset="0"/>
                <a:cs typeface="Calibri Light" panose="020F0302020204030204" pitchFamily="34" charset="0"/>
              </a:rPr>
              <a:t>, um herauszufinden welche großen </a:t>
            </a:r>
            <a:r>
              <a:rPr lang="de-DE" sz="2800" b="1" dirty="0">
                <a:solidFill>
                  <a:schemeClr val="tx1"/>
                </a:solidFill>
                <a:latin typeface="Calibri Light" panose="020F0302020204030204" pitchFamily="34" charset="0"/>
                <a:cs typeface="Calibri Light" panose="020F0302020204030204" pitchFamily="34" charset="0"/>
              </a:rPr>
              <a:t>Datenzentren und Serverfarmen</a:t>
            </a:r>
            <a:r>
              <a:rPr lang="de-DE" sz="2800" dirty="0">
                <a:solidFill>
                  <a:schemeClr val="tx1"/>
                </a:solidFill>
                <a:latin typeface="Calibri Light" panose="020F0302020204030204" pitchFamily="34" charset="0"/>
                <a:cs typeface="Calibri Light" panose="020F0302020204030204" pitchFamily="34" charset="0"/>
              </a:rPr>
              <a:t> es auf der Welt gibt und wo sie sich befinden. </a:t>
            </a:r>
          </a:p>
          <a:p>
            <a:endParaRPr lang="de-DE" sz="2800" dirty="0">
              <a:solidFill>
                <a:schemeClr val="tx1"/>
              </a:solidFill>
              <a:latin typeface="Calibri Light" panose="020F0302020204030204" pitchFamily="34" charset="0"/>
              <a:cs typeface="Calibri Light" panose="020F0302020204030204" pitchFamily="34" charset="0"/>
            </a:endParaRPr>
          </a:p>
          <a:p>
            <a:pPr marL="342887" indent="-342887">
              <a:buFont typeface="Arial" panose="020B0604020202020204" pitchFamily="34" charset="0"/>
              <a:buChar char="•"/>
            </a:pPr>
            <a:r>
              <a:rPr lang="de-DE" sz="2800" dirty="0">
                <a:solidFill>
                  <a:schemeClr val="tx1"/>
                </a:solidFill>
                <a:latin typeface="Calibri Light" panose="020F0302020204030204" pitchFamily="34" charset="0"/>
                <a:cs typeface="Calibri Light" panose="020F0302020204030204" pitchFamily="34" charset="0"/>
              </a:rPr>
              <a:t>Nimm dann die </a:t>
            </a:r>
            <a:r>
              <a:rPr lang="de-DE" sz="2800" b="1" dirty="0">
                <a:solidFill>
                  <a:schemeClr val="tx1"/>
                </a:solidFill>
                <a:latin typeface="Calibri Light" panose="020F0302020204030204" pitchFamily="34" charset="0"/>
                <a:cs typeface="Calibri Light" panose="020F0302020204030204" pitchFamily="34" charset="0"/>
              </a:rPr>
              <a:t>Holzwürfel</a:t>
            </a:r>
            <a:r>
              <a:rPr lang="de-DE" sz="2800" dirty="0">
                <a:solidFill>
                  <a:schemeClr val="tx1"/>
                </a:solidFill>
                <a:latin typeface="Calibri Light" panose="020F0302020204030204" pitchFamily="34" charset="0"/>
                <a:cs typeface="Calibri Light" panose="020F0302020204030204" pitchFamily="34" charset="0"/>
              </a:rPr>
              <a:t> und lege sie auf die Länder und Kontinente (auf der Weltkarte), die die größten Datenzentren und Serverfarmen haben. </a:t>
            </a:r>
          </a:p>
        </p:txBody>
      </p:sp>
      <p:pic>
        <p:nvPicPr>
          <p:cNvPr id="3" name="Рисунок 81">
            <a:extLst>
              <a:ext uri="{FF2B5EF4-FFF2-40B4-BE49-F238E27FC236}">
                <a16:creationId xmlns:a16="http://schemas.microsoft.com/office/drawing/2014/main" id="{E8F5F95F-ADE4-164B-51C3-948E00158831}"/>
              </a:ext>
            </a:extLst>
          </p:cNvPr>
          <p:cNvPicPr>
            <a:picLocks noChangeAspect="1"/>
          </p:cNvPicPr>
          <p:nvPr/>
        </p:nvPicPr>
        <p:blipFill>
          <a:blip r:embed="rId10"/>
          <a:stretch/>
        </p:blipFill>
        <p:spPr bwMode="auto">
          <a:xfrm>
            <a:off x="360000" y="19257450"/>
            <a:ext cx="1366451" cy="482400"/>
          </a:xfrm>
          <a:prstGeom prst="rect">
            <a:avLst/>
          </a:prstGeom>
        </p:spPr>
      </p:pic>
      <p:pic>
        <p:nvPicPr>
          <p:cNvPr id="5" name="Grafik 22">
            <a:extLst>
              <a:ext uri="{FF2B5EF4-FFF2-40B4-BE49-F238E27FC236}">
                <a16:creationId xmlns:a16="http://schemas.microsoft.com/office/drawing/2014/main" id="{E81B5587-AB94-DC89-698A-694C1EFE255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6" name="object 75">
            <a:extLst>
              <a:ext uri="{FF2B5EF4-FFF2-40B4-BE49-F238E27FC236}">
                <a16:creationId xmlns:a16="http://schemas.microsoft.com/office/drawing/2014/main" id="{446ED2A6-4CE6-18B6-5A12-AB738B771491}"/>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7" name="TextBox 6">
            <a:extLst>
              <a:ext uri="{FF2B5EF4-FFF2-40B4-BE49-F238E27FC236}">
                <a16:creationId xmlns:a16="http://schemas.microsoft.com/office/drawing/2014/main" id="{CBEFD3CB-4A50-CB1C-8869-A07F92D0F112}"/>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6/9</a:t>
            </a:r>
          </a:p>
        </p:txBody>
      </p:sp>
      <p:sp>
        <p:nvSpPr>
          <p:cNvPr id="10" name="object 75">
            <a:extLst>
              <a:ext uri="{FF2B5EF4-FFF2-40B4-BE49-F238E27FC236}">
                <a16:creationId xmlns:a16="http://schemas.microsoft.com/office/drawing/2014/main" id="{7149F4F8-C9FF-2DE5-6225-BCF4D5D31A63}"/>
              </a:ext>
            </a:extLst>
          </p:cNvPr>
          <p:cNvSpPr txBox="1"/>
          <p:nvPr/>
        </p:nvSpPr>
        <p:spPr bwMode="auto">
          <a:xfrm>
            <a:off x="8553450" y="18994186"/>
            <a:ext cx="5486400" cy="692112"/>
          </a:xfrm>
          <a:prstGeom prst="rect">
            <a:avLst/>
          </a:prstGeom>
        </p:spPr>
        <p:txBody>
          <a:bodyPr vert="horz" wrap="square" lIns="0" tIns="45719" rIns="0" bIns="0" rtlCol="0">
            <a:spAutoFit/>
          </a:bodyPr>
          <a:lstStyle/>
          <a:p>
            <a:pPr marR="5080">
              <a:spcBef>
                <a:spcPts val="359"/>
              </a:spcBef>
              <a:defRPr/>
            </a:pPr>
            <a:r>
              <a:rPr lang="de-DE" sz="1399" spc="-10" dirty="0">
                <a:solidFill>
                  <a:schemeClr val="tx1">
                    <a:lumMod val="75000"/>
                    <a:lumOff val="25000"/>
                  </a:schemeClr>
                </a:solidFill>
                <a:latin typeface="+mj-lt"/>
              </a:rPr>
              <a:t>basierend auf Materialien von </a:t>
            </a:r>
            <a:r>
              <a:rPr lang="de-DE" sz="1399" spc="-10" dirty="0" err="1">
                <a:solidFill>
                  <a:schemeClr val="tx1">
                    <a:lumMod val="75000"/>
                    <a:lumOff val="25000"/>
                  </a:schemeClr>
                </a:solidFill>
                <a:latin typeface="+mj-lt"/>
              </a:rPr>
              <a:t>Szucsich</a:t>
            </a:r>
            <a:r>
              <a:rPr lang="de-DE" sz="1399" spc="-10" dirty="0">
                <a:solidFill>
                  <a:schemeClr val="tx1">
                    <a:lumMod val="75000"/>
                    <a:lumOff val="25000"/>
                  </a:schemeClr>
                </a:solidFill>
                <a:latin typeface="+mj-lt"/>
              </a:rPr>
              <a:t> (PH Wien, 2024) im EU-geförderten Projekt Teacher Academy Project – Teaching </a:t>
            </a:r>
            <a:r>
              <a:rPr lang="de-DE" sz="1399" spc="-10" dirty="0" err="1">
                <a:solidFill>
                  <a:schemeClr val="tx1">
                    <a:lumMod val="75000"/>
                    <a:lumOff val="25000"/>
                  </a:schemeClr>
                </a:solidFill>
                <a:latin typeface="+mj-lt"/>
              </a:rPr>
              <a:t>Sustainability</a:t>
            </a:r>
            <a:r>
              <a:rPr lang="de-DE" sz="1399" spc="-10" dirty="0">
                <a:solidFill>
                  <a:schemeClr val="tx1">
                    <a:lumMod val="75000"/>
                    <a:lumOff val="25000"/>
                  </a:schemeClr>
                </a:solidFill>
                <a:latin typeface="+mj-lt"/>
              </a:rPr>
              <a:t> (TAP-TS). </a:t>
            </a:r>
            <a:br>
              <a:rPr lang="de-DE" sz="1399" spc="-10" dirty="0">
                <a:solidFill>
                  <a:schemeClr val="tx1">
                    <a:lumMod val="75000"/>
                    <a:lumOff val="25000"/>
                  </a:schemeClr>
                </a:solidFill>
                <a:latin typeface="+mj-lt"/>
              </a:rPr>
            </a:br>
            <a:r>
              <a:rPr lang="de-DE" sz="1399" spc="-10" dirty="0">
                <a:solidFill>
                  <a:schemeClr val="tx1">
                    <a:lumMod val="75000"/>
                    <a:lumOff val="25000"/>
                  </a:schemeClr>
                </a:solidFill>
                <a:latin typeface="+mj-lt"/>
              </a:rPr>
              <a:t>Bildquelle: https://commons.wikimedia.org/wiki/File:CERN_Server_03.jpg </a:t>
            </a:r>
            <a:endParaRPr lang="de-DE" sz="1399" dirty="0">
              <a:solidFill>
                <a:schemeClr val="tx1">
                  <a:lumMod val="75000"/>
                  <a:lumOff val="25000"/>
                </a:schemeClr>
              </a:solidFill>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flipH="1">
            <a:off x="22098" y="771138"/>
            <a:ext cx="3177369" cy="1789059"/>
          </a:xfrm>
          <a:custGeom>
            <a:avLst/>
            <a:gdLst/>
            <a:ahLst/>
            <a:cxnLst/>
            <a:rect l="l" t="t" r="r" b="b"/>
            <a:pathLst>
              <a:path w="4093959" h="2305157">
                <a:moveTo>
                  <a:pt x="4093959" y="0"/>
                </a:moveTo>
                <a:lnTo>
                  <a:pt x="0" y="0"/>
                </a:lnTo>
                <a:lnTo>
                  <a:pt x="0" y="2305157"/>
                </a:lnTo>
                <a:lnTo>
                  <a:pt x="4093959" y="2305157"/>
                </a:lnTo>
                <a:lnTo>
                  <a:pt x="4093959" y="0"/>
                </a:lnTo>
                <a:close/>
              </a:path>
            </a:pathLst>
          </a:custGeom>
          <a:blipFill>
            <a:blip r:embed="rId3"/>
            <a:stretch>
              <a:fillRect/>
            </a:stretch>
          </a:blipFill>
        </p:spPr>
        <p:txBody>
          <a:bodyPr/>
          <a:lstStyle/>
          <a:p>
            <a:endParaRPr lang="de-DE"/>
          </a:p>
        </p:txBody>
      </p:sp>
      <p:grpSp>
        <p:nvGrpSpPr>
          <p:cNvPr id="18" name="Group 18"/>
          <p:cNvGrpSpPr/>
          <p:nvPr/>
        </p:nvGrpSpPr>
        <p:grpSpPr>
          <a:xfrm>
            <a:off x="2365118" y="13317120"/>
            <a:ext cx="4449042" cy="4468873"/>
            <a:chOff x="0" y="0"/>
            <a:chExt cx="6350025" cy="6378329"/>
          </a:xfrm>
        </p:grpSpPr>
        <p:sp>
          <p:nvSpPr>
            <p:cNvPr id="19" name="Freeform 19"/>
            <p:cNvSpPr/>
            <p:nvPr/>
          </p:nvSpPr>
          <p:spPr>
            <a:xfrm>
              <a:off x="0" y="0"/>
              <a:ext cx="6350026" cy="6378329"/>
            </a:xfrm>
            <a:custGeom>
              <a:avLst/>
              <a:gdLst/>
              <a:ahLst/>
              <a:cxnLst/>
              <a:rect l="l" t="t" r="r" b="b"/>
              <a:pathLst>
                <a:path w="6350026" h="6378329">
                  <a:moveTo>
                    <a:pt x="0" y="0"/>
                  </a:moveTo>
                  <a:lnTo>
                    <a:pt x="6350026" y="0"/>
                  </a:lnTo>
                  <a:lnTo>
                    <a:pt x="6350026" y="6378329"/>
                  </a:lnTo>
                  <a:lnTo>
                    <a:pt x="0" y="6378329"/>
                  </a:lnTo>
                  <a:close/>
                </a:path>
              </a:pathLst>
            </a:custGeom>
            <a:blipFill>
              <a:blip r:embed="rId4"/>
              <a:stretch>
                <a:fillRect l="-16963" r="-16963"/>
              </a:stretch>
            </a:blipFill>
          </p:spPr>
          <p:txBody>
            <a:bodyPr/>
            <a:lstStyle/>
            <a:p>
              <a:endParaRPr lang="de-DE"/>
            </a:p>
          </p:txBody>
        </p:sp>
      </p:grpSp>
      <p:sp>
        <p:nvSpPr>
          <p:cNvPr id="27" name="TextBox 27"/>
          <p:cNvSpPr txBox="1"/>
          <p:nvPr/>
        </p:nvSpPr>
        <p:spPr>
          <a:xfrm>
            <a:off x="933449" y="3540874"/>
            <a:ext cx="12344402" cy="8649176"/>
          </a:xfrm>
          <a:prstGeom prst="roundRect">
            <a:avLst/>
          </a:prstGeom>
          <a:solidFill>
            <a:srgbClr val="FFFFFF">
              <a:alpha val="61176"/>
            </a:srgbClr>
          </a:solidFill>
          <a:ln w="19050">
            <a:solidFill>
              <a:srgbClr val="70AD47"/>
            </a:solidFill>
          </a:ln>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r>
              <a:rPr lang="de-DE" sz="3200" b="1" spc="-95" dirty="0">
                <a:solidFill>
                  <a:srgbClr val="000000"/>
                </a:solidFill>
                <a:latin typeface="+mj-lt"/>
                <a:cs typeface="Calibri" panose="020F0502020204030204" pitchFamily="34" charset="0"/>
              </a:rPr>
              <a:t>INTRO: </a:t>
            </a:r>
            <a:r>
              <a:rPr lang="de-DE" sz="2800" b="1" spc="-95" dirty="0">
                <a:solidFill>
                  <a:srgbClr val="000000"/>
                </a:solidFill>
                <a:latin typeface="Calibri Light" panose="020F0302020204030204" pitchFamily="34" charset="0"/>
                <a:cs typeface="Calibri Light" panose="020F0302020204030204" pitchFamily="34" charset="0"/>
              </a:rPr>
              <a:t>Globaler Elektroschrott</a:t>
            </a:r>
          </a:p>
          <a:p>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Zu</a:t>
            </a:r>
            <a:r>
              <a:rPr lang="de-DE" sz="2800" spc="-62" dirty="0">
                <a:solidFill>
                  <a:srgbClr val="000000"/>
                </a:solidFill>
                <a:latin typeface="Calibri Light" panose="020F0302020204030204" pitchFamily="34" charset="0"/>
                <a:cs typeface="Calibri Light" panose="020F0302020204030204" pitchFamily="34" charset="0"/>
              </a:rPr>
              <a:t> </a:t>
            </a:r>
            <a:r>
              <a:rPr lang="de-DE" sz="2800" b="1" spc="-62" dirty="0">
                <a:solidFill>
                  <a:srgbClr val="000000"/>
                </a:solidFill>
                <a:latin typeface="Calibri Light" panose="020F0302020204030204" pitchFamily="34" charset="0"/>
                <a:cs typeface="Calibri Light" panose="020F0302020204030204" pitchFamily="34" charset="0"/>
              </a:rPr>
              <a:t>Elektroschrott (elektronischer Abfall)</a:t>
            </a:r>
            <a:r>
              <a:rPr lang="de-DE" sz="2800" spc="-62" dirty="0">
                <a:solidFill>
                  <a:srgbClr val="000000"/>
                </a:solidFill>
                <a:latin typeface="Calibri Light" panose="020F0302020204030204" pitchFamily="34" charset="0"/>
                <a:cs typeface="Calibri Light" panose="020F0302020204030204" pitchFamily="34" charset="0"/>
              </a:rPr>
              <a:t> </a:t>
            </a:r>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gehören alle Gegenstände mit Steckern, Kabeln und elektronischen Bauteilen. Häufige Quellen von Elektroschrott sind Computer, Smartphones, Fernsehgeräte und alle Arten von Haushaltsgeräten, vom Föhn über Lampen bis hin zum Spielzeug.</a:t>
            </a:r>
          </a:p>
          <a:p>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Wenn kaputte oder nicht mehr benötigte elektronische Geräte auf Mülldeponien entsorgt werden, können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giftige Stoffe</a:t>
            </a:r>
            <a:r>
              <a:rPr lang="de-DE" sz="2800" b="1"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 </a:t>
            </a:r>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in Boden und Wasser gelangen. Elektronik enthält auch</a:t>
            </a:r>
            <a:r>
              <a:rPr lang="de-DE" sz="2800" b="1"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wertvolle, nicht erneuerbare Ressourcen</a:t>
            </a:r>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 wie Gold, Silber, Kupfer, Platin, Aluminium und Kobalt.</a:t>
            </a:r>
          </a:p>
          <a:p>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An manchen Orten in Afrika verbrennen die Menschen Elektroschrott, um wertvolle Metalle, wie Kupfer zu gewinnen. Aber das Verbrennen ist ein großes Problem! Es entsteht ein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gefährlicher Rauch</a:t>
            </a:r>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 der unseren Planten und unserer Gesundheit schaden kann! Zudem ist es verboten, dass Länder wie Deutschland und Österreich den Elektroschrott einfach nach Afrika bringen. Es gibt eine Regelung, dass sich jedes Land um den eigenen Elektroschrott kümmern muss, das nennt man das Basler-Abkommen, benannt nach der Stadt Basel in der Schweiz.</a:t>
            </a:r>
          </a:p>
          <a:p>
            <a:r>
              <a:rPr lang="de-DE" sz="2800" spc="-62"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Es ist  also wichtig so wenig wie möglich </a:t>
            </a:r>
            <a:r>
              <a:rPr lang="de-DE" sz="2800" b="1"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Elektroschrott zu produzieren und für eine richtige Entsorgung zu sorgen.</a:t>
            </a:r>
            <a:r>
              <a:rPr lang="de-DE" sz="2800" spc="-62" dirty="0">
                <a:solidFill>
                  <a:srgbClr val="000000"/>
                </a:solidFill>
                <a:latin typeface="Calibri Light" panose="020F0302020204030204" pitchFamily="34" charset="0"/>
                <a:ea typeface="Open Sans Bold" panose="020B0806030504020204" charset="0"/>
                <a:cs typeface="Calibri Light" panose="020F0302020204030204" pitchFamily="34" charset="0"/>
              </a:rPr>
              <a:t> </a:t>
            </a:r>
          </a:p>
        </p:txBody>
      </p:sp>
      <p:sp>
        <p:nvSpPr>
          <p:cNvPr id="29" name="TextBox 29"/>
          <p:cNvSpPr txBox="1"/>
          <p:nvPr/>
        </p:nvSpPr>
        <p:spPr>
          <a:xfrm>
            <a:off x="360000" y="720054"/>
            <a:ext cx="13603650" cy="2269724"/>
          </a:xfrm>
          <a:prstGeom prst="rect">
            <a:avLst/>
          </a:prstGeom>
        </p:spPr>
        <p:txBody>
          <a:bodyPr wrap="square" lIns="0" tIns="0" rIns="0" bIns="0" rtlCol="0" anchor="t">
            <a:spAutoFit/>
          </a:bodyPr>
          <a:lstStyle/>
          <a:p>
            <a:pPr algn="ctr" defTabSz="914363">
              <a:lnSpc>
                <a:spcPts val="7349"/>
              </a:lnSpc>
              <a:defRPr/>
            </a:pPr>
            <a:r>
              <a:rPr lang="en-US" sz="7499" dirty="0">
                <a:solidFill>
                  <a:srgbClr val="09592B"/>
                </a:solidFill>
                <a:latin typeface="+mj-lt"/>
              </a:rPr>
              <a:t>FUNKTIONEN DIGITALER TECHNOLOGIE</a:t>
            </a:r>
          </a:p>
          <a:p>
            <a:pPr algn="ctr" defTabSz="914363">
              <a:lnSpc>
                <a:spcPts val="2939"/>
              </a:lnSpc>
              <a:defRPr/>
            </a:pPr>
            <a:r>
              <a:rPr lang="en-US" sz="3501" dirty="0">
                <a:solidFill>
                  <a:srgbClr val="09592B"/>
                </a:solidFill>
                <a:latin typeface="+mj-lt"/>
              </a:rPr>
              <a:t>(3) UNTERSEEKABEL, DATENZENTREN UND ELEKTROSCHROTT</a:t>
            </a:r>
          </a:p>
        </p:txBody>
      </p:sp>
      <p:pic>
        <p:nvPicPr>
          <p:cNvPr id="2" name="Рисунок 81">
            <a:extLst>
              <a:ext uri="{FF2B5EF4-FFF2-40B4-BE49-F238E27FC236}">
                <a16:creationId xmlns:a16="http://schemas.microsoft.com/office/drawing/2014/main" id="{5F7E5FB5-BEB9-FDEF-B341-FBC97C5E5320}"/>
              </a:ext>
            </a:extLst>
          </p:cNvPr>
          <p:cNvPicPr>
            <a:picLocks noChangeAspect="1"/>
          </p:cNvPicPr>
          <p:nvPr/>
        </p:nvPicPr>
        <p:blipFill>
          <a:blip r:embed="rId5"/>
          <a:stretch/>
        </p:blipFill>
        <p:spPr bwMode="auto">
          <a:xfrm>
            <a:off x="360000" y="19257450"/>
            <a:ext cx="1366451" cy="482400"/>
          </a:xfrm>
          <a:prstGeom prst="rect">
            <a:avLst/>
          </a:prstGeom>
        </p:spPr>
      </p:pic>
      <p:pic>
        <p:nvPicPr>
          <p:cNvPr id="3" name="Grafik 22">
            <a:extLst>
              <a:ext uri="{FF2B5EF4-FFF2-40B4-BE49-F238E27FC236}">
                <a16:creationId xmlns:a16="http://schemas.microsoft.com/office/drawing/2014/main" id="{853CA46E-20EC-7DCF-F333-12B7E67BFD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363918" y="18519954"/>
            <a:ext cx="1362533" cy="565200"/>
          </a:xfrm>
          <a:prstGeom prst="rect">
            <a:avLst/>
          </a:prstGeom>
        </p:spPr>
      </p:pic>
      <p:sp>
        <p:nvSpPr>
          <p:cNvPr id="6" name="object 75">
            <a:extLst>
              <a:ext uri="{FF2B5EF4-FFF2-40B4-BE49-F238E27FC236}">
                <a16:creationId xmlns:a16="http://schemas.microsoft.com/office/drawing/2014/main" id="{3B3DB100-1C6B-43BE-A13C-1817E20A6D01}"/>
              </a:ext>
            </a:extLst>
          </p:cNvPr>
          <p:cNvSpPr txBox="1">
            <a:spLocks noChangeArrowheads="1"/>
          </p:cNvSpPr>
          <p:nvPr/>
        </p:nvSpPr>
        <p:spPr bwMode="auto">
          <a:xfrm>
            <a:off x="1906451" y="18476352"/>
            <a:ext cx="4190999" cy="1263498"/>
          </a:xfrm>
          <a:prstGeom prst="rect">
            <a:avLst/>
          </a:prstGeom>
          <a:noFill/>
          <a:ln>
            <a:noFill/>
          </a:ln>
        </p:spPr>
        <p:txBody>
          <a:bodyPr rot="0" vert="horz" wrap="square" lIns="0" tIns="45719" rIns="0" bIns="0" anchor="t" anchorCtr="0" upright="1">
            <a:noAutofit/>
          </a:bodyPr>
          <a:lstStyle/>
          <a:p>
            <a:pPr marR="8889">
              <a:lnSpc>
                <a:spcPct val="107000"/>
              </a:lnSpc>
              <a:spcAft>
                <a:spcPts val="800"/>
              </a:spcAft>
              <a:defRPr/>
            </a:pPr>
            <a:r>
              <a:rPr lang="de-DE" sz="1399" spc="-35" dirty="0">
                <a:solidFill>
                  <a:schemeClr val="tx1">
                    <a:lumMod val="75000"/>
                    <a:lumOff val="25000"/>
                  </a:schemeClr>
                </a:solidFill>
                <a:ea typeface="Calibri"/>
                <a:cs typeface="Trebuchet MS"/>
              </a:rPr>
              <a:t>Impressum: </a:t>
            </a:r>
            <a:endParaRPr lang="de-DE" sz="1399" dirty="0"/>
          </a:p>
          <a:p>
            <a:pPr marR="8889">
              <a:lnSpc>
                <a:spcPct val="107000"/>
              </a:lnSpc>
              <a:spcAft>
                <a:spcPts val="800"/>
              </a:spcAft>
              <a:defRPr/>
            </a:pPr>
            <a:r>
              <a:rPr lang="de-DE" sz="1399" spc="-35" dirty="0">
                <a:solidFill>
                  <a:schemeClr val="tx1">
                    <a:lumMod val="75000"/>
                    <a:lumOff val="25000"/>
                  </a:schemeClr>
                </a:solidFill>
                <a:ea typeface="Calibri"/>
                <a:cs typeface="Trebuchet MS"/>
              </a:rPr>
              <a:t>Arbeitsbereich Pädagogik in der Digitalität, </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Arbeitsbereich Medienpädagogik</a:t>
            </a:r>
            <a:br>
              <a:rPr lang="de-DE" sz="1399" spc="-35" dirty="0">
                <a:solidFill>
                  <a:schemeClr val="tx1">
                    <a:lumMod val="75000"/>
                    <a:lumOff val="25000"/>
                  </a:schemeClr>
                </a:solidFill>
                <a:ea typeface="Calibri"/>
                <a:cs typeface="Trebuchet MS"/>
              </a:rPr>
            </a:br>
            <a:r>
              <a:rPr lang="de-DE" sz="1399" spc="-35" dirty="0">
                <a:solidFill>
                  <a:schemeClr val="tx1">
                    <a:lumMod val="75000"/>
                    <a:lumOff val="25000"/>
                  </a:schemeClr>
                </a:solidFill>
                <a:ea typeface="Calibri"/>
                <a:cs typeface="Trebuchet MS"/>
              </a:rPr>
              <a:t>am Institut für Allgemeine Pädagogik und Berufspädagogik, Technische Universität Darmstadt, 2024.</a:t>
            </a:r>
            <a:endParaRPr lang="de-DE" sz="1399" dirty="0">
              <a:solidFill>
                <a:schemeClr val="tx1">
                  <a:lumMod val="75000"/>
                  <a:lumOff val="25000"/>
                </a:schemeClr>
              </a:solidFill>
              <a:ea typeface="Calibri"/>
              <a:cs typeface="Times New Roman"/>
            </a:endParaRPr>
          </a:p>
        </p:txBody>
      </p:sp>
      <p:sp>
        <p:nvSpPr>
          <p:cNvPr id="7" name="TextBox 6">
            <a:extLst>
              <a:ext uri="{FF2B5EF4-FFF2-40B4-BE49-F238E27FC236}">
                <a16:creationId xmlns:a16="http://schemas.microsoft.com/office/drawing/2014/main" id="{E488FAA3-3924-6CE1-2865-D3B65B6A8EAD}"/>
              </a:ext>
            </a:extLst>
          </p:cNvPr>
          <p:cNvSpPr txBox="1"/>
          <p:nvPr/>
        </p:nvSpPr>
        <p:spPr bwMode="auto">
          <a:xfrm>
            <a:off x="6545818" y="19337484"/>
            <a:ext cx="1119666" cy="400110"/>
          </a:xfrm>
          <a:prstGeom prst="rect">
            <a:avLst/>
          </a:prstGeom>
          <a:noFill/>
        </p:spPr>
        <p:txBody>
          <a:bodyPr wrap="none" rtlCol="0">
            <a:spAutoFit/>
          </a:bodyPr>
          <a:lstStyle/>
          <a:p>
            <a:pPr algn="ctr"/>
            <a:r>
              <a:rPr lang="de-DE" sz="2000" dirty="0">
                <a:solidFill>
                  <a:schemeClr val="tx1">
                    <a:lumMod val="75000"/>
                    <a:lumOff val="25000"/>
                  </a:schemeClr>
                </a:solidFill>
                <a:latin typeface="+mj-lt"/>
              </a:rPr>
              <a:t>Seite 7/9</a:t>
            </a:r>
          </a:p>
        </p:txBody>
      </p:sp>
      <p:sp>
        <p:nvSpPr>
          <p:cNvPr id="10" name="object 75">
            <a:extLst>
              <a:ext uri="{FF2B5EF4-FFF2-40B4-BE49-F238E27FC236}">
                <a16:creationId xmlns:a16="http://schemas.microsoft.com/office/drawing/2014/main" id="{F4DD8055-04E1-A614-F0C6-DE9B396CF55F}"/>
              </a:ext>
            </a:extLst>
          </p:cNvPr>
          <p:cNvSpPr txBox="1"/>
          <p:nvPr/>
        </p:nvSpPr>
        <p:spPr bwMode="auto">
          <a:xfrm>
            <a:off x="8553450" y="19066104"/>
            <a:ext cx="5486400" cy="692112"/>
          </a:xfrm>
          <a:prstGeom prst="rect">
            <a:avLst/>
          </a:prstGeom>
        </p:spPr>
        <p:txBody>
          <a:bodyPr vert="horz" wrap="square" lIns="0" tIns="45719" rIns="0" bIns="0" rtlCol="0">
            <a:spAutoFit/>
          </a:bodyPr>
          <a:lstStyle/>
          <a:p>
            <a:pPr marR="5080">
              <a:spcBef>
                <a:spcPts val="359"/>
              </a:spcBef>
              <a:defRPr/>
            </a:pPr>
            <a:r>
              <a:rPr lang="de-DE" sz="1400" spc="-10" dirty="0">
                <a:solidFill>
                  <a:schemeClr val="tx1">
                    <a:lumMod val="75000"/>
                    <a:lumOff val="25000"/>
                  </a:schemeClr>
                </a:solidFill>
              </a:rPr>
              <a:t>basierend auf Materialien von </a:t>
            </a:r>
            <a:r>
              <a:rPr lang="de-DE" sz="1400" spc="-10" dirty="0" err="1">
                <a:solidFill>
                  <a:schemeClr val="tx1">
                    <a:lumMod val="75000"/>
                    <a:lumOff val="25000"/>
                  </a:schemeClr>
                </a:solidFill>
              </a:rPr>
              <a:t>Szucsich</a:t>
            </a:r>
            <a:r>
              <a:rPr lang="de-DE" sz="1400" spc="-10" dirty="0">
                <a:solidFill>
                  <a:schemeClr val="tx1">
                    <a:lumMod val="75000"/>
                    <a:lumOff val="25000"/>
                  </a:schemeClr>
                </a:solidFill>
              </a:rPr>
              <a:t> (PH Wien, 2024) im EU-geförderten Projekt Teacher Academy Project – Teaching </a:t>
            </a:r>
            <a:r>
              <a:rPr lang="de-DE" sz="1400" spc="-10" dirty="0" err="1">
                <a:solidFill>
                  <a:schemeClr val="tx1">
                    <a:lumMod val="75000"/>
                    <a:lumOff val="25000"/>
                  </a:schemeClr>
                </a:solidFill>
              </a:rPr>
              <a:t>Sustainability</a:t>
            </a:r>
            <a:r>
              <a:rPr lang="de-DE" sz="1400" spc="-10" dirty="0">
                <a:solidFill>
                  <a:schemeClr val="tx1">
                    <a:lumMod val="75000"/>
                    <a:lumOff val="25000"/>
                  </a:schemeClr>
                </a:solidFill>
              </a:rPr>
              <a:t> (TAP-TS). </a:t>
            </a:r>
            <a:br>
              <a:rPr lang="de-DE" sz="1400" spc="-10" dirty="0">
                <a:solidFill>
                  <a:schemeClr val="tx1">
                    <a:lumMod val="75000"/>
                    <a:lumOff val="25000"/>
                  </a:schemeClr>
                </a:solidFill>
              </a:rPr>
            </a:br>
            <a:r>
              <a:rPr lang="de-DE" sz="1400" spc="-10" dirty="0">
                <a:solidFill>
                  <a:schemeClr val="tx1">
                    <a:lumMod val="75000"/>
                    <a:lumOff val="25000"/>
                  </a:schemeClr>
                </a:solidFill>
              </a:rPr>
              <a:t>Bilder: </a:t>
            </a:r>
            <a:r>
              <a:rPr lang="de-DE" sz="1400" dirty="0">
                <a:hlinkClick r:id="rId7"/>
              </a:rPr>
              <a:t>https://t1p.de/u2j1j</a:t>
            </a:r>
            <a:endParaRPr lang="de-DE" sz="1400" dirty="0">
              <a:solidFill>
                <a:schemeClr val="tx1">
                  <a:lumMod val="75000"/>
                  <a:lumOff val="25000"/>
                </a:schemeClr>
              </a:solidFill>
            </a:endParaRPr>
          </a:p>
        </p:txBody>
      </p:sp>
      <p:pic>
        <p:nvPicPr>
          <p:cNvPr id="4" name="Picture 3">
            <a:extLst>
              <a:ext uri="{FF2B5EF4-FFF2-40B4-BE49-F238E27FC236}">
                <a16:creationId xmlns:a16="http://schemas.microsoft.com/office/drawing/2014/main" id="{DB917E68-437B-1F68-E382-87F7231578C3}"/>
              </a:ext>
            </a:extLst>
          </p:cNvPr>
          <p:cNvPicPr>
            <a:picLocks noChangeAspect="1"/>
          </p:cNvPicPr>
          <p:nvPr/>
        </p:nvPicPr>
        <p:blipFill>
          <a:blip r:embed="rId8"/>
          <a:stretch>
            <a:fillRect/>
          </a:stretch>
        </p:blipFill>
        <p:spPr>
          <a:xfrm>
            <a:off x="8934450" y="13317120"/>
            <a:ext cx="3200400" cy="4480054"/>
          </a:xfrm>
          <a:prstGeom prst="rect">
            <a:avLst/>
          </a:prstGeom>
        </p:spPr>
      </p:pic>
      <p:sp>
        <p:nvSpPr>
          <p:cNvPr id="8" name="TextBox 7">
            <a:extLst>
              <a:ext uri="{FF2B5EF4-FFF2-40B4-BE49-F238E27FC236}">
                <a16:creationId xmlns:a16="http://schemas.microsoft.com/office/drawing/2014/main" id="{D283C8AD-2C73-50F4-680D-CC72EE78AA69}"/>
              </a:ext>
            </a:extLst>
          </p:cNvPr>
          <p:cNvSpPr txBox="1"/>
          <p:nvPr/>
        </p:nvSpPr>
        <p:spPr>
          <a:xfrm>
            <a:off x="8933622" y="17762710"/>
            <a:ext cx="4128880" cy="352854"/>
          </a:xfrm>
          <a:prstGeom prst="rect">
            <a:avLst/>
          </a:prstGeom>
          <a:noFill/>
        </p:spPr>
        <p:txBody>
          <a:bodyPr wrap="square">
            <a:spAutoFit/>
          </a:bodyPr>
          <a:lstStyle/>
          <a:p>
            <a:r>
              <a:rPr lang="de-DE" dirty="0">
                <a:solidFill>
                  <a:schemeClr val="tx1">
                    <a:lumMod val="75000"/>
                    <a:lumOff val="25000"/>
                  </a:schemeClr>
                </a:solidFill>
                <a:effectLst/>
              </a:rPr>
              <a:t>©</a:t>
            </a:r>
            <a:r>
              <a:rPr lang="de-DE" dirty="0" err="1">
                <a:solidFill>
                  <a:schemeClr val="tx1">
                    <a:lumMod val="75000"/>
                    <a:lumOff val="25000"/>
                  </a:schemeClr>
                </a:solidFill>
                <a:effectLst/>
              </a:rPr>
              <a:t>Muntaka</a:t>
            </a:r>
            <a:r>
              <a:rPr lang="de-DE" dirty="0">
                <a:solidFill>
                  <a:schemeClr val="tx1">
                    <a:lumMod val="75000"/>
                    <a:lumOff val="25000"/>
                  </a:schemeClr>
                </a:solidFill>
                <a:effectLst/>
              </a:rPr>
              <a:t> </a:t>
            </a:r>
            <a:r>
              <a:rPr lang="de-DE" dirty="0" err="1">
                <a:solidFill>
                  <a:schemeClr val="tx1">
                    <a:lumMod val="75000"/>
                    <a:lumOff val="25000"/>
                  </a:schemeClr>
                </a:solidFill>
                <a:effectLst/>
              </a:rPr>
              <a:t>Chasant</a:t>
            </a:r>
            <a:r>
              <a:rPr lang="de-DE" dirty="0">
                <a:solidFill>
                  <a:schemeClr val="tx1">
                    <a:lumMod val="75000"/>
                    <a:lumOff val="25000"/>
                  </a:schemeClr>
                </a:solidFill>
                <a:effectLst/>
              </a:rPr>
              <a:t> </a:t>
            </a:r>
            <a:r>
              <a:rPr lang="de-DE" dirty="0" err="1">
                <a:solidFill>
                  <a:schemeClr val="tx1">
                    <a:lumMod val="75000"/>
                    <a:lumOff val="25000"/>
                  </a:schemeClr>
                </a:solidFill>
                <a:effectLst/>
              </a:rPr>
              <a:t>for</a:t>
            </a:r>
            <a:r>
              <a:rPr lang="de-DE" dirty="0">
                <a:solidFill>
                  <a:schemeClr val="tx1">
                    <a:lumMod val="75000"/>
                    <a:lumOff val="25000"/>
                  </a:schemeClr>
                </a:solidFill>
                <a:effectLst/>
              </a:rPr>
              <a:t> Fondation Carmignac</a:t>
            </a:r>
            <a:endParaRPr lang="de-DE" dirty="0">
              <a:solidFill>
                <a:schemeClr val="tx1">
                  <a:lumMod val="75000"/>
                  <a:lumOff val="2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2679</Words>
  <Application>Microsoft Office PowerPoint</Application>
  <PresentationFormat>Benutzerdefiniert</PresentationFormat>
  <Paragraphs>203</Paragraphs>
  <Slides>11</Slides>
  <Notes>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11</vt:i4>
      </vt:variant>
    </vt:vector>
  </HeadingPairs>
  <TitlesOfParts>
    <vt:vector size="17" baseType="lpstr">
      <vt:lpstr>Aptos</vt:lpstr>
      <vt:lpstr>Calibri Light</vt:lpstr>
      <vt:lpstr>Trebuchet MS</vt:lpstr>
      <vt:lpstr>Calibri</vt:lpstr>
      <vt:lpstr>Arial</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EXPORT_UNIT_3_WS_1_A_Find_the_Footprint</dc:title>
  <dc:creator>Judith Hoehling</dc:creator>
  <cp:lastModifiedBy>Judith Hoehling</cp:lastModifiedBy>
  <cp:revision>99</cp:revision>
  <dcterms:created xsi:type="dcterms:W3CDTF">2006-08-16T00:00:00Z</dcterms:created>
  <dcterms:modified xsi:type="dcterms:W3CDTF">2024-12-08T18:05:02Z</dcterms:modified>
  <dc:identifier>DAF_CY83NGk</dc:identifier>
</cp:coreProperties>
</file>