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modernComment_118_595DEA1F.xml" ContentType="application/vnd.ms-powerpoint.comment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9"/>
  </p:notesMasterIdLst>
  <p:handoutMasterIdLst>
    <p:handoutMasterId r:id="rId20"/>
  </p:handoutMasterIdLst>
  <p:sldIdLst>
    <p:sldId id="280" r:id="rId2"/>
    <p:sldId id="286" r:id="rId3"/>
    <p:sldId id="256" r:id="rId4"/>
    <p:sldId id="276" r:id="rId5"/>
    <p:sldId id="257" r:id="rId6"/>
    <p:sldId id="258" r:id="rId7"/>
    <p:sldId id="282" r:id="rId8"/>
    <p:sldId id="259" r:id="rId9"/>
    <p:sldId id="260" r:id="rId10"/>
    <p:sldId id="261" r:id="rId11"/>
    <p:sldId id="262" r:id="rId12"/>
    <p:sldId id="263" r:id="rId13"/>
    <p:sldId id="264" r:id="rId14"/>
    <p:sldId id="274" r:id="rId15"/>
    <p:sldId id="283" r:id="rId16"/>
    <p:sldId id="284" r:id="rId17"/>
    <p:sldId id="285" r:id="rId18"/>
  </p:sldIdLst>
  <p:sldSz cx="14211300" cy="20104100"/>
  <p:notesSz cx="6786563" cy="9923463"/>
  <p:defaultTextStyle>
    <a:defPPr>
      <a:defRPr lang="en-US"/>
    </a:defPPr>
    <a:lvl1pPr marL="0" algn="l" defTabSz="859902" rtl="0" eaLnBrk="1" latinLnBrk="0" hangingPunct="1">
      <a:defRPr sz="1693" kern="1200">
        <a:solidFill>
          <a:schemeClr val="tx1"/>
        </a:solidFill>
        <a:latin typeface="+mn-lt"/>
        <a:ea typeface="+mn-ea"/>
        <a:cs typeface="+mn-cs"/>
      </a:defRPr>
    </a:lvl1pPr>
    <a:lvl2pPr marL="429951" algn="l" defTabSz="859902" rtl="0" eaLnBrk="1" latinLnBrk="0" hangingPunct="1">
      <a:defRPr sz="1693" kern="1200">
        <a:solidFill>
          <a:schemeClr val="tx1"/>
        </a:solidFill>
        <a:latin typeface="+mn-lt"/>
        <a:ea typeface="+mn-ea"/>
        <a:cs typeface="+mn-cs"/>
      </a:defRPr>
    </a:lvl2pPr>
    <a:lvl3pPr marL="859902" algn="l" defTabSz="859902" rtl="0" eaLnBrk="1" latinLnBrk="0" hangingPunct="1">
      <a:defRPr sz="1693" kern="1200">
        <a:solidFill>
          <a:schemeClr val="tx1"/>
        </a:solidFill>
        <a:latin typeface="+mn-lt"/>
        <a:ea typeface="+mn-ea"/>
        <a:cs typeface="+mn-cs"/>
      </a:defRPr>
    </a:lvl3pPr>
    <a:lvl4pPr marL="1289853" algn="l" defTabSz="859902" rtl="0" eaLnBrk="1" latinLnBrk="0" hangingPunct="1">
      <a:defRPr sz="1693" kern="1200">
        <a:solidFill>
          <a:schemeClr val="tx1"/>
        </a:solidFill>
        <a:latin typeface="+mn-lt"/>
        <a:ea typeface="+mn-ea"/>
        <a:cs typeface="+mn-cs"/>
      </a:defRPr>
    </a:lvl4pPr>
    <a:lvl5pPr marL="1719804" algn="l" defTabSz="859902" rtl="0" eaLnBrk="1" latinLnBrk="0" hangingPunct="1">
      <a:defRPr sz="1693" kern="1200">
        <a:solidFill>
          <a:schemeClr val="tx1"/>
        </a:solidFill>
        <a:latin typeface="+mn-lt"/>
        <a:ea typeface="+mn-ea"/>
        <a:cs typeface="+mn-cs"/>
      </a:defRPr>
    </a:lvl5pPr>
    <a:lvl6pPr marL="2149754" algn="l" defTabSz="859902" rtl="0" eaLnBrk="1" latinLnBrk="0" hangingPunct="1">
      <a:defRPr sz="1693" kern="1200">
        <a:solidFill>
          <a:schemeClr val="tx1"/>
        </a:solidFill>
        <a:latin typeface="+mn-lt"/>
        <a:ea typeface="+mn-ea"/>
        <a:cs typeface="+mn-cs"/>
      </a:defRPr>
    </a:lvl6pPr>
    <a:lvl7pPr marL="2579705" algn="l" defTabSz="859902" rtl="0" eaLnBrk="1" latinLnBrk="0" hangingPunct="1">
      <a:defRPr sz="1693" kern="1200">
        <a:solidFill>
          <a:schemeClr val="tx1"/>
        </a:solidFill>
        <a:latin typeface="+mn-lt"/>
        <a:ea typeface="+mn-ea"/>
        <a:cs typeface="+mn-cs"/>
      </a:defRPr>
    </a:lvl7pPr>
    <a:lvl8pPr marL="3009656" algn="l" defTabSz="859902" rtl="0" eaLnBrk="1" latinLnBrk="0" hangingPunct="1">
      <a:defRPr sz="1693" kern="1200">
        <a:solidFill>
          <a:schemeClr val="tx1"/>
        </a:solidFill>
        <a:latin typeface="+mn-lt"/>
        <a:ea typeface="+mn-ea"/>
        <a:cs typeface="+mn-cs"/>
      </a:defRPr>
    </a:lvl8pPr>
    <a:lvl9pPr marL="3439607" algn="l" defTabSz="859902" rtl="0" eaLnBrk="1" latinLnBrk="0" hangingPunct="1">
      <a:defRPr sz="169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32" userDrawn="1">
          <p15:clr>
            <a:srgbClr val="A4A3A4"/>
          </p15:clr>
        </p15:guide>
        <p15:guide id="2" pos="270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21DCA44-8CF2-B5D5-AA79-4DF646EA0BE5}" name="Pia Ho" initials="PH" userId="68000ff878e6eebc" providerId="Windows Live"/>
  <p188:author id="{4B410986-FBC2-D095-6BC5-B948EABCA4FE}" name="anonym" initials="anonym" userId="anonym"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70AD47"/>
    <a:srgbClr val="99D490"/>
    <a:srgbClr val="09592B"/>
    <a:srgbClr val="82D3F0"/>
    <a:srgbClr val="D7EDE7"/>
    <a:srgbClr val="69C4D1"/>
    <a:srgbClr val="CA121A"/>
    <a:srgbClr val="C6D88B"/>
    <a:srgbClr val="F5F5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63A5E9-9014-438C-A8E5-B4EB67B30FF4}" v="3" dt="2024-12-08T08:59:19.0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511" autoAdjust="0"/>
    <p:restoredTop sz="93077" autoAdjust="0"/>
  </p:normalViewPr>
  <p:slideViewPr>
    <p:cSldViewPr>
      <p:cViewPr varScale="1">
        <p:scale>
          <a:sx n="30" d="100"/>
          <a:sy n="30" d="100"/>
        </p:scale>
        <p:origin x="1854" y="36"/>
      </p:cViewPr>
      <p:guideLst>
        <p:guide orient="horz" pos="2032"/>
        <p:guide pos="2708"/>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119" d="100"/>
          <a:sy n="119" d="100"/>
        </p:scale>
        <p:origin x="506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dith Hoehling" userId="1478783fd635d267" providerId="LiveId" clId="{6A63A5E9-9014-438C-A8E5-B4EB67B30FF4}"/>
    <pc:docChg chg="delSld modSld">
      <pc:chgData name="Judith Hoehling" userId="1478783fd635d267" providerId="LiveId" clId="{6A63A5E9-9014-438C-A8E5-B4EB67B30FF4}" dt="2024-12-08T09:05:18.889" v="24" actId="20577"/>
      <pc:docMkLst>
        <pc:docMk/>
      </pc:docMkLst>
      <pc:sldChg chg="modSp mod">
        <pc:chgData name="Judith Hoehling" userId="1478783fd635d267" providerId="LiveId" clId="{6A63A5E9-9014-438C-A8E5-B4EB67B30FF4}" dt="2024-12-08T09:05:18.889" v="24" actId="20577"/>
        <pc:sldMkLst>
          <pc:docMk/>
          <pc:sldMk cId="0" sldId="256"/>
        </pc:sldMkLst>
        <pc:spChg chg="mod">
          <ac:chgData name="Judith Hoehling" userId="1478783fd635d267" providerId="LiveId" clId="{6A63A5E9-9014-438C-A8E5-B4EB67B30FF4}" dt="2024-12-08T09:05:18.889" v="24" actId="20577"/>
          <ac:spMkLst>
            <pc:docMk/>
            <pc:sldMk cId="0" sldId="256"/>
            <ac:spMk id="27" creationId="{5AAD1EAD-9B68-1208-35D2-6758709F75CE}"/>
          </ac:spMkLst>
        </pc:spChg>
      </pc:sldChg>
      <pc:sldChg chg="modSp mod">
        <pc:chgData name="Judith Hoehling" userId="1478783fd635d267" providerId="LiveId" clId="{6A63A5E9-9014-438C-A8E5-B4EB67B30FF4}" dt="2024-12-08T09:05:09.216" v="20" actId="20577"/>
        <pc:sldMkLst>
          <pc:docMk/>
          <pc:sldMk cId="0" sldId="257"/>
        </pc:sldMkLst>
        <pc:spChg chg="mod">
          <ac:chgData name="Judith Hoehling" userId="1478783fd635d267" providerId="LiveId" clId="{6A63A5E9-9014-438C-A8E5-B4EB67B30FF4}" dt="2024-12-08T09:05:09.216" v="20" actId="20577"/>
          <ac:spMkLst>
            <pc:docMk/>
            <pc:sldMk cId="0" sldId="257"/>
            <ac:spMk id="13" creationId="{3987C670-BC36-E21C-4A0F-C2B8AFFEC8AA}"/>
          </ac:spMkLst>
        </pc:spChg>
      </pc:sldChg>
      <pc:sldChg chg="modSp mod">
        <pc:chgData name="Judith Hoehling" userId="1478783fd635d267" providerId="LiveId" clId="{6A63A5E9-9014-438C-A8E5-B4EB67B30FF4}" dt="2024-12-08T09:05:03.906" v="18" actId="20577"/>
        <pc:sldMkLst>
          <pc:docMk/>
          <pc:sldMk cId="0" sldId="258"/>
        </pc:sldMkLst>
        <pc:spChg chg="mod">
          <ac:chgData name="Judith Hoehling" userId="1478783fd635d267" providerId="LiveId" clId="{6A63A5E9-9014-438C-A8E5-B4EB67B30FF4}" dt="2024-12-08T09:05:03.906" v="18" actId="20577"/>
          <ac:spMkLst>
            <pc:docMk/>
            <pc:sldMk cId="0" sldId="258"/>
            <ac:spMk id="20" creationId="{3591630C-44F6-EC12-5DC2-6444FCE188D3}"/>
          </ac:spMkLst>
        </pc:spChg>
      </pc:sldChg>
      <pc:sldChg chg="modSp mod">
        <pc:chgData name="Judith Hoehling" userId="1478783fd635d267" providerId="LiveId" clId="{6A63A5E9-9014-438C-A8E5-B4EB67B30FF4}" dt="2024-12-08T09:04:52.088" v="14" actId="20577"/>
        <pc:sldMkLst>
          <pc:docMk/>
          <pc:sldMk cId="0" sldId="259"/>
        </pc:sldMkLst>
        <pc:spChg chg="mod">
          <ac:chgData name="Judith Hoehling" userId="1478783fd635d267" providerId="LiveId" clId="{6A63A5E9-9014-438C-A8E5-B4EB67B30FF4}" dt="2024-12-08T09:04:52.088" v="14" actId="20577"/>
          <ac:spMkLst>
            <pc:docMk/>
            <pc:sldMk cId="0" sldId="259"/>
            <ac:spMk id="11" creationId="{29ABA90C-A511-522C-8633-253FE2AABB5F}"/>
          </ac:spMkLst>
        </pc:spChg>
      </pc:sldChg>
      <pc:sldChg chg="modSp mod">
        <pc:chgData name="Judith Hoehling" userId="1478783fd635d267" providerId="LiveId" clId="{6A63A5E9-9014-438C-A8E5-B4EB67B30FF4}" dt="2024-12-08T09:04:47.044" v="12" actId="20577"/>
        <pc:sldMkLst>
          <pc:docMk/>
          <pc:sldMk cId="0" sldId="260"/>
        </pc:sldMkLst>
        <pc:spChg chg="mod">
          <ac:chgData name="Judith Hoehling" userId="1478783fd635d267" providerId="LiveId" clId="{6A63A5E9-9014-438C-A8E5-B4EB67B30FF4}" dt="2024-12-08T09:04:47.044" v="12" actId="20577"/>
          <ac:spMkLst>
            <pc:docMk/>
            <pc:sldMk cId="0" sldId="260"/>
            <ac:spMk id="29" creationId="{D7109217-257F-9058-6F38-BB47F2A0E87C}"/>
          </ac:spMkLst>
        </pc:spChg>
      </pc:sldChg>
      <pc:sldChg chg="modSp mod">
        <pc:chgData name="Judith Hoehling" userId="1478783fd635d267" providerId="LiveId" clId="{6A63A5E9-9014-438C-A8E5-B4EB67B30FF4}" dt="2024-12-08T09:04:41.649" v="10" actId="20577"/>
        <pc:sldMkLst>
          <pc:docMk/>
          <pc:sldMk cId="0" sldId="261"/>
        </pc:sldMkLst>
        <pc:spChg chg="mod">
          <ac:chgData name="Judith Hoehling" userId="1478783fd635d267" providerId="LiveId" clId="{6A63A5E9-9014-438C-A8E5-B4EB67B30FF4}" dt="2024-12-08T09:04:41.649" v="10" actId="20577"/>
          <ac:spMkLst>
            <pc:docMk/>
            <pc:sldMk cId="0" sldId="261"/>
            <ac:spMk id="60" creationId="{1AA3F54C-5A82-FE02-0952-29C66A00CC1A}"/>
          </ac:spMkLst>
        </pc:spChg>
      </pc:sldChg>
      <pc:sldChg chg="modSp mod">
        <pc:chgData name="Judith Hoehling" userId="1478783fd635d267" providerId="LiveId" clId="{6A63A5E9-9014-438C-A8E5-B4EB67B30FF4}" dt="2024-12-08T09:04:36.777" v="8" actId="20577"/>
        <pc:sldMkLst>
          <pc:docMk/>
          <pc:sldMk cId="0" sldId="262"/>
        </pc:sldMkLst>
        <pc:spChg chg="mod">
          <ac:chgData name="Judith Hoehling" userId="1478783fd635d267" providerId="LiveId" clId="{6A63A5E9-9014-438C-A8E5-B4EB67B30FF4}" dt="2024-12-08T09:04:36.777" v="8" actId="20577"/>
          <ac:spMkLst>
            <pc:docMk/>
            <pc:sldMk cId="0" sldId="262"/>
            <ac:spMk id="29" creationId="{F59614AE-18BA-B88B-85B1-BF4F589E7E2C}"/>
          </ac:spMkLst>
        </pc:spChg>
      </pc:sldChg>
      <pc:sldChg chg="modSp mod">
        <pc:chgData name="Judith Hoehling" userId="1478783fd635d267" providerId="LiveId" clId="{6A63A5E9-9014-438C-A8E5-B4EB67B30FF4}" dt="2024-12-08T09:04:30.369" v="6" actId="20577"/>
        <pc:sldMkLst>
          <pc:docMk/>
          <pc:sldMk cId="0" sldId="263"/>
        </pc:sldMkLst>
        <pc:spChg chg="mod">
          <ac:chgData name="Judith Hoehling" userId="1478783fd635d267" providerId="LiveId" clId="{6A63A5E9-9014-438C-A8E5-B4EB67B30FF4}" dt="2024-12-08T09:04:30.369" v="6" actId="20577"/>
          <ac:spMkLst>
            <pc:docMk/>
            <pc:sldMk cId="0" sldId="263"/>
            <ac:spMk id="16" creationId="{B3C2CA8B-C96B-948B-5642-E5A0EDD721A6}"/>
          </ac:spMkLst>
        </pc:spChg>
      </pc:sldChg>
      <pc:sldChg chg="modSp mod">
        <pc:chgData name="Judith Hoehling" userId="1478783fd635d267" providerId="LiveId" clId="{6A63A5E9-9014-438C-A8E5-B4EB67B30FF4}" dt="2024-12-08T09:04:23.777" v="4" actId="20577"/>
        <pc:sldMkLst>
          <pc:docMk/>
          <pc:sldMk cId="0" sldId="264"/>
        </pc:sldMkLst>
        <pc:spChg chg="mod">
          <ac:chgData name="Judith Hoehling" userId="1478783fd635d267" providerId="LiveId" clId="{6A63A5E9-9014-438C-A8E5-B4EB67B30FF4}" dt="2024-12-08T09:04:23.777" v="4" actId="20577"/>
          <ac:spMkLst>
            <pc:docMk/>
            <pc:sldMk cId="0" sldId="264"/>
            <ac:spMk id="13" creationId="{7DD9E62A-58C7-15C9-16A9-1A6AB721B14E}"/>
          </ac:spMkLst>
        </pc:spChg>
      </pc:sldChg>
      <pc:sldChg chg="del">
        <pc:chgData name="Judith Hoehling" userId="1478783fd635d267" providerId="LiveId" clId="{6A63A5E9-9014-438C-A8E5-B4EB67B30FF4}" dt="2024-12-08T09:03:53.857" v="0" actId="47"/>
        <pc:sldMkLst>
          <pc:docMk/>
          <pc:sldMk cId="0" sldId="265"/>
        </pc:sldMkLst>
      </pc:sldChg>
      <pc:sldChg chg="modSp mod">
        <pc:chgData name="Judith Hoehling" userId="1478783fd635d267" providerId="LiveId" clId="{6A63A5E9-9014-438C-A8E5-B4EB67B30FF4}" dt="2024-12-08T09:04:13.570" v="2" actId="20577"/>
        <pc:sldMkLst>
          <pc:docMk/>
          <pc:sldMk cId="0" sldId="274"/>
        </pc:sldMkLst>
        <pc:spChg chg="mod">
          <ac:chgData name="Judith Hoehling" userId="1478783fd635d267" providerId="LiveId" clId="{6A63A5E9-9014-438C-A8E5-B4EB67B30FF4}" dt="2024-12-08T09:04:13.570" v="2" actId="20577"/>
          <ac:spMkLst>
            <pc:docMk/>
            <pc:sldMk cId="0" sldId="274"/>
            <ac:spMk id="8" creationId="{0D6FDD31-4BBE-85B5-6ACC-F87DC2DE7626}"/>
          </ac:spMkLst>
        </pc:spChg>
      </pc:sldChg>
      <pc:sldChg chg="modSp mod">
        <pc:chgData name="Judith Hoehling" userId="1478783fd635d267" providerId="LiveId" clId="{6A63A5E9-9014-438C-A8E5-B4EB67B30FF4}" dt="2024-12-08T09:05:14.210" v="22" actId="20577"/>
        <pc:sldMkLst>
          <pc:docMk/>
          <pc:sldMk cId="2220655055" sldId="276"/>
        </pc:sldMkLst>
        <pc:spChg chg="mod">
          <ac:chgData name="Judith Hoehling" userId="1478783fd635d267" providerId="LiveId" clId="{6A63A5E9-9014-438C-A8E5-B4EB67B30FF4}" dt="2024-12-08T09:05:14.210" v="22" actId="20577"/>
          <ac:spMkLst>
            <pc:docMk/>
            <pc:sldMk cId="2220655055" sldId="276"/>
            <ac:spMk id="13" creationId="{F1D51195-287D-4E76-337F-2D95812353F2}"/>
          </ac:spMkLst>
        </pc:spChg>
      </pc:sldChg>
      <pc:sldChg chg="modSp mod">
        <pc:chgData name="Judith Hoehling" userId="1478783fd635d267" providerId="LiveId" clId="{6A63A5E9-9014-438C-A8E5-B4EB67B30FF4}" dt="2024-12-08T09:04:57.808" v="16" actId="20577"/>
        <pc:sldMkLst>
          <pc:docMk/>
          <pc:sldMk cId="1618934428" sldId="282"/>
        </pc:sldMkLst>
        <pc:spChg chg="mod">
          <ac:chgData name="Judith Hoehling" userId="1478783fd635d267" providerId="LiveId" clId="{6A63A5E9-9014-438C-A8E5-B4EB67B30FF4}" dt="2024-12-08T09:04:57.808" v="16" actId="20577"/>
          <ac:spMkLst>
            <pc:docMk/>
            <pc:sldMk cId="1618934428" sldId="282"/>
            <ac:spMk id="20" creationId="{6C31184C-0EAA-795F-CE8F-47475BEB9ADF}"/>
          </ac:spMkLst>
        </pc:spChg>
      </pc:sldChg>
    </pc:docChg>
  </pc:docChgLst>
</pc:chgInfo>
</file>

<file path=ppt/comments/modernComment_118_595DEA1F.xml><?xml version="1.0" encoding="utf-8"?>
<p188:cmLst xmlns:a="http://schemas.openxmlformats.org/drawingml/2006/main" xmlns:r="http://schemas.openxmlformats.org/officeDocument/2006/relationships" xmlns:p188="http://schemas.microsoft.com/office/powerpoint/2018/8/main">
  <p188:cm id="{B64F7021-6266-4FEC-85EE-3E30FFC8E6C7}" authorId="{C21DCA44-8CF2-B5D5-AA79-4DF646EA0BE5}" created="2024-12-03T14:19:26.715">
    <ac:txMkLst xmlns:ac="http://schemas.microsoft.com/office/drawing/2013/main/command">
      <pc:docMk xmlns:pc="http://schemas.microsoft.com/office/powerpoint/2013/main/command"/>
      <pc:sldMk xmlns:pc="http://schemas.microsoft.com/office/powerpoint/2013/main/command" cId="1499327007" sldId="280"/>
      <ac:spMk id="10" creationId="{71D652A2-6A3A-12A1-BA6E-21A88D62950E}"/>
      <ac:txMk cp="270" len="16">
        <ac:context len="307" hash="3989630576"/>
      </ac:txMk>
    </ac:txMkLst>
    <p188:pos x="4198888" y="4762191"/>
    <p188:txBody>
      <a:bodyPr/>
      <a:lstStyle/>
      <a:p>
        <a:r>
          <a:rPr lang="de-DE"/>
          <a:t>Je nach Antwort von Nina -&gt; 11-12 und die Seitenzahlen ändern oder 11,12,13 benötigen 45 Minuten</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0C3280F-DD46-1005-A956-3A9459C4DF05}"/>
              </a:ext>
            </a:extLst>
          </p:cNvPr>
          <p:cNvSpPr>
            <a:spLocks noGrp="1"/>
          </p:cNvSpPr>
          <p:nvPr>
            <p:ph type="hdr" sz="quarter"/>
          </p:nvPr>
        </p:nvSpPr>
        <p:spPr>
          <a:xfrm>
            <a:off x="0" y="0"/>
            <a:ext cx="2940844" cy="497897"/>
          </a:xfrm>
          <a:prstGeom prst="rect">
            <a:avLst/>
          </a:prstGeom>
        </p:spPr>
        <p:txBody>
          <a:bodyPr vert="horz" lIns="91440" tIns="45720" rIns="91440" bIns="45720" rtlCol="0"/>
          <a:lstStyle>
            <a:lvl1pPr algn="l">
              <a:defRPr sz="1200"/>
            </a:lvl1pPr>
          </a:lstStyle>
          <a:p>
            <a:endParaRPr lang="de-DE"/>
          </a:p>
        </p:txBody>
      </p:sp>
      <p:sp>
        <p:nvSpPr>
          <p:cNvPr id="3" name="Date Placeholder 2">
            <a:extLst>
              <a:ext uri="{FF2B5EF4-FFF2-40B4-BE49-F238E27FC236}">
                <a16:creationId xmlns:a16="http://schemas.microsoft.com/office/drawing/2014/main" id="{0CFFC898-9D71-51FA-E7F9-B0DDE9E37587}"/>
              </a:ext>
            </a:extLst>
          </p:cNvPr>
          <p:cNvSpPr>
            <a:spLocks noGrp="1"/>
          </p:cNvSpPr>
          <p:nvPr>
            <p:ph type="dt" sz="quarter" idx="1"/>
          </p:nvPr>
        </p:nvSpPr>
        <p:spPr>
          <a:xfrm>
            <a:off x="3844149" y="0"/>
            <a:ext cx="2940844" cy="497897"/>
          </a:xfrm>
          <a:prstGeom prst="rect">
            <a:avLst/>
          </a:prstGeom>
        </p:spPr>
        <p:txBody>
          <a:bodyPr vert="horz" lIns="91440" tIns="45720" rIns="91440" bIns="45720" rtlCol="0"/>
          <a:lstStyle>
            <a:lvl1pPr algn="r">
              <a:defRPr sz="1200"/>
            </a:lvl1pPr>
          </a:lstStyle>
          <a:p>
            <a:fld id="{3F5D493A-5330-4F43-AA75-A645C9A97A48}" type="datetimeFigureOut">
              <a:rPr lang="de-DE" smtClean="0"/>
              <a:t>08.12.2024</a:t>
            </a:fld>
            <a:endParaRPr lang="de-DE"/>
          </a:p>
        </p:txBody>
      </p:sp>
      <p:sp>
        <p:nvSpPr>
          <p:cNvPr id="4" name="Footer Placeholder 3">
            <a:extLst>
              <a:ext uri="{FF2B5EF4-FFF2-40B4-BE49-F238E27FC236}">
                <a16:creationId xmlns:a16="http://schemas.microsoft.com/office/drawing/2014/main" id="{2B15C040-AA67-0618-BD2F-779C09E915C8}"/>
              </a:ext>
            </a:extLst>
          </p:cNvPr>
          <p:cNvSpPr>
            <a:spLocks noGrp="1"/>
          </p:cNvSpPr>
          <p:nvPr>
            <p:ph type="ftr" sz="quarter" idx="2"/>
          </p:nvPr>
        </p:nvSpPr>
        <p:spPr>
          <a:xfrm>
            <a:off x="0" y="9425568"/>
            <a:ext cx="2940844" cy="497895"/>
          </a:xfrm>
          <a:prstGeom prst="rect">
            <a:avLst/>
          </a:prstGeom>
        </p:spPr>
        <p:txBody>
          <a:bodyPr vert="horz" lIns="91440" tIns="45720" rIns="91440" bIns="45720" rtlCol="0" anchor="b"/>
          <a:lstStyle>
            <a:lvl1pPr algn="l">
              <a:defRPr sz="1200"/>
            </a:lvl1pPr>
          </a:lstStyle>
          <a:p>
            <a:endParaRPr lang="de-DE"/>
          </a:p>
        </p:txBody>
      </p:sp>
      <p:sp>
        <p:nvSpPr>
          <p:cNvPr id="5" name="Slide Number Placeholder 4">
            <a:extLst>
              <a:ext uri="{FF2B5EF4-FFF2-40B4-BE49-F238E27FC236}">
                <a16:creationId xmlns:a16="http://schemas.microsoft.com/office/drawing/2014/main" id="{CE157C55-469D-480D-D775-965D78C26CA6}"/>
              </a:ext>
            </a:extLst>
          </p:cNvPr>
          <p:cNvSpPr>
            <a:spLocks noGrp="1"/>
          </p:cNvSpPr>
          <p:nvPr>
            <p:ph type="sldNum" sz="quarter" idx="3"/>
          </p:nvPr>
        </p:nvSpPr>
        <p:spPr>
          <a:xfrm>
            <a:off x="3844149" y="9425568"/>
            <a:ext cx="2940844" cy="497895"/>
          </a:xfrm>
          <a:prstGeom prst="rect">
            <a:avLst/>
          </a:prstGeom>
        </p:spPr>
        <p:txBody>
          <a:bodyPr vert="horz" lIns="91440" tIns="45720" rIns="91440" bIns="45720" rtlCol="0" anchor="b"/>
          <a:lstStyle>
            <a:lvl1pPr algn="r">
              <a:defRPr sz="1200"/>
            </a:lvl1pPr>
          </a:lstStyle>
          <a:p>
            <a:fld id="{8D4BAC29-69FD-4697-8F9F-99E6C1FFA918}" type="slidenum">
              <a:rPr lang="de-DE" smtClean="0"/>
              <a:t>‹Nr.›</a:t>
            </a:fld>
            <a:endParaRPr lang="de-DE"/>
          </a:p>
        </p:txBody>
      </p:sp>
    </p:spTree>
    <p:extLst>
      <p:ext uri="{BB962C8B-B14F-4D97-AF65-F5344CB8AC3E}">
        <p14:creationId xmlns:p14="http://schemas.microsoft.com/office/powerpoint/2010/main" val="7520565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0844" cy="497897"/>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4149" y="0"/>
            <a:ext cx="2940844" cy="497897"/>
          </a:xfrm>
          <a:prstGeom prst="rect">
            <a:avLst/>
          </a:prstGeom>
        </p:spPr>
        <p:txBody>
          <a:bodyPr vert="horz" lIns="91440" tIns="45720" rIns="91440" bIns="45720" rtlCol="0"/>
          <a:lstStyle>
            <a:lvl1pPr algn="r">
              <a:defRPr sz="1200"/>
            </a:lvl1pPr>
          </a:lstStyle>
          <a:p>
            <a:fld id="{2F4C5959-5D9A-3E4F-BF5B-8A98B68B2DE0}" type="datetimeFigureOut">
              <a:rPr lang="de-DE" smtClean="0"/>
              <a:t>08.12.2024</a:t>
            </a:fld>
            <a:endParaRPr lang="de-DE"/>
          </a:p>
        </p:txBody>
      </p:sp>
      <p:sp>
        <p:nvSpPr>
          <p:cNvPr id="4" name="Folienbildplatzhalter 3"/>
          <p:cNvSpPr>
            <a:spLocks noGrp="1" noRot="1" noChangeAspect="1"/>
          </p:cNvSpPr>
          <p:nvPr>
            <p:ph type="sldImg" idx="2"/>
          </p:nvPr>
        </p:nvSpPr>
        <p:spPr>
          <a:xfrm>
            <a:off x="2209800" y="1239838"/>
            <a:ext cx="2366963" cy="334962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8657" y="4775666"/>
            <a:ext cx="5429250" cy="3907364"/>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5568"/>
            <a:ext cx="2940844" cy="497895"/>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4149" y="9425568"/>
            <a:ext cx="2940844" cy="497895"/>
          </a:xfrm>
          <a:prstGeom prst="rect">
            <a:avLst/>
          </a:prstGeom>
        </p:spPr>
        <p:txBody>
          <a:bodyPr vert="horz" lIns="91440" tIns="45720" rIns="91440" bIns="45720" rtlCol="0" anchor="b"/>
          <a:lstStyle>
            <a:lvl1pPr algn="r">
              <a:defRPr sz="1200"/>
            </a:lvl1pPr>
          </a:lstStyle>
          <a:p>
            <a:fld id="{EAD7BE2E-9E09-E34D-8E93-EA52CDED70DE}" type="slidenum">
              <a:rPr lang="de-DE" smtClean="0"/>
              <a:t>‹Nr.›</a:t>
            </a:fld>
            <a:endParaRPr lang="de-DE"/>
          </a:p>
        </p:txBody>
      </p:sp>
    </p:spTree>
    <p:extLst>
      <p:ext uri="{BB962C8B-B14F-4D97-AF65-F5344CB8AC3E}">
        <p14:creationId xmlns:p14="http://schemas.microsoft.com/office/powerpoint/2010/main" val="133960254"/>
      </p:ext>
    </p:extLst>
  </p:cSld>
  <p:clrMap bg1="lt1" tx1="dk1" bg2="lt2" tx2="dk2" accent1="accent1" accent2="accent2" accent3="accent3" accent4="accent4" accent5="accent5" accent6="accent6" hlink="hlink" folHlink="folHlink"/>
  <p:notesStyle>
    <a:lvl1pPr marL="0" algn="l" defTabSz="859902" rtl="0" eaLnBrk="1" latinLnBrk="0" hangingPunct="1">
      <a:defRPr sz="1128" kern="1200">
        <a:solidFill>
          <a:schemeClr val="tx1"/>
        </a:solidFill>
        <a:latin typeface="+mn-lt"/>
        <a:ea typeface="+mn-ea"/>
        <a:cs typeface="+mn-cs"/>
      </a:defRPr>
    </a:lvl1pPr>
    <a:lvl2pPr marL="429951" algn="l" defTabSz="859902" rtl="0" eaLnBrk="1" latinLnBrk="0" hangingPunct="1">
      <a:defRPr sz="1128" kern="1200">
        <a:solidFill>
          <a:schemeClr val="tx1"/>
        </a:solidFill>
        <a:latin typeface="+mn-lt"/>
        <a:ea typeface="+mn-ea"/>
        <a:cs typeface="+mn-cs"/>
      </a:defRPr>
    </a:lvl2pPr>
    <a:lvl3pPr marL="859902" algn="l" defTabSz="859902" rtl="0" eaLnBrk="1" latinLnBrk="0" hangingPunct="1">
      <a:defRPr sz="1128" kern="1200">
        <a:solidFill>
          <a:schemeClr val="tx1"/>
        </a:solidFill>
        <a:latin typeface="+mn-lt"/>
        <a:ea typeface="+mn-ea"/>
        <a:cs typeface="+mn-cs"/>
      </a:defRPr>
    </a:lvl3pPr>
    <a:lvl4pPr marL="1289853" algn="l" defTabSz="859902" rtl="0" eaLnBrk="1" latinLnBrk="0" hangingPunct="1">
      <a:defRPr sz="1128" kern="1200">
        <a:solidFill>
          <a:schemeClr val="tx1"/>
        </a:solidFill>
        <a:latin typeface="+mn-lt"/>
        <a:ea typeface="+mn-ea"/>
        <a:cs typeface="+mn-cs"/>
      </a:defRPr>
    </a:lvl4pPr>
    <a:lvl5pPr marL="1719804" algn="l" defTabSz="859902" rtl="0" eaLnBrk="1" latinLnBrk="0" hangingPunct="1">
      <a:defRPr sz="1128" kern="1200">
        <a:solidFill>
          <a:schemeClr val="tx1"/>
        </a:solidFill>
        <a:latin typeface="+mn-lt"/>
        <a:ea typeface="+mn-ea"/>
        <a:cs typeface="+mn-cs"/>
      </a:defRPr>
    </a:lvl5pPr>
    <a:lvl6pPr marL="2149754" algn="l" defTabSz="859902" rtl="0" eaLnBrk="1" latinLnBrk="0" hangingPunct="1">
      <a:defRPr sz="1128" kern="1200">
        <a:solidFill>
          <a:schemeClr val="tx1"/>
        </a:solidFill>
        <a:latin typeface="+mn-lt"/>
        <a:ea typeface="+mn-ea"/>
        <a:cs typeface="+mn-cs"/>
      </a:defRPr>
    </a:lvl6pPr>
    <a:lvl7pPr marL="2579705" algn="l" defTabSz="859902" rtl="0" eaLnBrk="1" latinLnBrk="0" hangingPunct="1">
      <a:defRPr sz="1128" kern="1200">
        <a:solidFill>
          <a:schemeClr val="tx1"/>
        </a:solidFill>
        <a:latin typeface="+mn-lt"/>
        <a:ea typeface="+mn-ea"/>
        <a:cs typeface="+mn-cs"/>
      </a:defRPr>
    </a:lvl7pPr>
    <a:lvl8pPr marL="3009656" algn="l" defTabSz="859902" rtl="0" eaLnBrk="1" latinLnBrk="0" hangingPunct="1">
      <a:defRPr sz="1128" kern="1200">
        <a:solidFill>
          <a:schemeClr val="tx1"/>
        </a:solidFill>
        <a:latin typeface="+mn-lt"/>
        <a:ea typeface="+mn-ea"/>
        <a:cs typeface="+mn-cs"/>
      </a:defRPr>
    </a:lvl8pPr>
    <a:lvl9pPr marL="3439607" algn="l" defTabSz="859902" rtl="0" eaLnBrk="1" latinLnBrk="0" hangingPunct="1">
      <a:defRPr sz="112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5"/>
          </p:nvPr>
        </p:nvSpPr>
        <p:spPr/>
        <p:txBody>
          <a:bodyPr/>
          <a:lstStyle/>
          <a:p>
            <a:fld id="{EAD7BE2E-9E09-E34D-8E93-EA52CDED70DE}" type="slidenum">
              <a:rPr lang="de-DE" smtClean="0"/>
              <a:t>2</a:t>
            </a:fld>
            <a:endParaRPr lang="de-DE"/>
          </a:p>
        </p:txBody>
      </p:sp>
    </p:spTree>
    <p:extLst>
      <p:ext uri="{BB962C8B-B14F-4D97-AF65-F5344CB8AC3E}">
        <p14:creationId xmlns:p14="http://schemas.microsoft.com/office/powerpoint/2010/main" val="15270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09800" y="1239838"/>
            <a:ext cx="2366963" cy="3349625"/>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EAD7BE2E-9E09-E34D-8E93-EA52CDED70DE}" type="slidenum">
              <a:rPr lang="de-DE" smtClean="0"/>
              <a:t>3</a:t>
            </a:fld>
            <a:endParaRPr lang="de-DE"/>
          </a:p>
        </p:txBody>
      </p:sp>
    </p:spTree>
    <p:extLst>
      <p:ext uri="{BB962C8B-B14F-4D97-AF65-F5344CB8AC3E}">
        <p14:creationId xmlns:p14="http://schemas.microsoft.com/office/powerpoint/2010/main" val="1427141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09800" y="1239838"/>
            <a:ext cx="2366963" cy="3349625"/>
          </a:xfrm>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5"/>
          </p:nvPr>
        </p:nvSpPr>
        <p:spPr/>
        <p:txBody>
          <a:bodyPr/>
          <a:lstStyle/>
          <a:p>
            <a:fld id="{EAD7BE2E-9E09-E34D-8E93-EA52CDED70DE}" type="slidenum">
              <a:rPr lang="de-DE" smtClean="0"/>
              <a:t>8</a:t>
            </a:fld>
            <a:endParaRPr lang="de-DE"/>
          </a:p>
        </p:txBody>
      </p:sp>
    </p:spTree>
    <p:extLst>
      <p:ext uri="{BB962C8B-B14F-4D97-AF65-F5344CB8AC3E}">
        <p14:creationId xmlns:p14="http://schemas.microsoft.com/office/powerpoint/2010/main" val="4099049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09800" y="1239838"/>
            <a:ext cx="2366963" cy="3349625"/>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EAD7BE2E-9E09-E34D-8E93-EA52CDED70DE}" type="slidenum">
              <a:rPr lang="de-DE" smtClean="0"/>
              <a:t>9</a:t>
            </a:fld>
            <a:endParaRPr lang="de-DE"/>
          </a:p>
        </p:txBody>
      </p:sp>
    </p:spTree>
    <p:extLst>
      <p:ext uri="{BB962C8B-B14F-4D97-AF65-F5344CB8AC3E}">
        <p14:creationId xmlns:p14="http://schemas.microsoft.com/office/powerpoint/2010/main" val="14868138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09800" y="1239838"/>
            <a:ext cx="2366963" cy="3349625"/>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EAD7BE2E-9E09-E34D-8E93-EA52CDED70DE}" type="slidenum">
              <a:rPr lang="de-DE" smtClean="0"/>
              <a:t>12</a:t>
            </a:fld>
            <a:endParaRPr lang="de-DE"/>
          </a:p>
        </p:txBody>
      </p:sp>
    </p:spTree>
    <p:extLst>
      <p:ext uri="{BB962C8B-B14F-4D97-AF65-F5344CB8AC3E}">
        <p14:creationId xmlns:p14="http://schemas.microsoft.com/office/powerpoint/2010/main" val="969040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44884" y="2003843"/>
            <a:ext cx="7308669" cy="1382679"/>
          </a:xfrm>
        </p:spPr>
        <p:txBody>
          <a:bodyPr/>
          <a:lstStyle/>
          <a:p>
            <a:r>
              <a:rPr lang="en-US"/>
              <a:t>Click to edit Master title style</a:t>
            </a:r>
          </a:p>
        </p:txBody>
      </p:sp>
      <p:sp>
        <p:nvSpPr>
          <p:cNvPr id="3" name="Subtitle 2"/>
          <p:cNvSpPr>
            <a:spLocks noGrp="1"/>
          </p:cNvSpPr>
          <p:nvPr>
            <p:ph type="subTitle" idx="1"/>
          </p:nvPr>
        </p:nvSpPr>
        <p:spPr>
          <a:xfrm>
            <a:off x="1289766" y="3655293"/>
            <a:ext cx="6018904" cy="1648465"/>
          </a:xfrm>
        </p:spPr>
        <p:txBody>
          <a:bodyPr/>
          <a:lstStyle>
            <a:lvl1pPr marL="0" indent="0" algn="ctr">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6" indent="0" algn="ctr">
              <a:buNone/>
              <a:defRPr>
                <a:solidFill>
                  <a:schemeClr val="tx1">
                    <a:tint val="75000"/>
                  </a:schemeClr>
                </a:solidFill>
              </a:defRPr>
            </a:lvl4pPr>
            <a:lvl5pPr marL="1828729" indent="0" algn="ctr">
              <a:buNone/>
              <a:defRPr>
                <a:solidFill>
                  <a:schemeClr val="tx1">
                    <a:tint val="75000"/>
                  </a:schemeClr>
                </a:solidFill>
              </a:defRPr>
            </a:lvl5pPr>
            <a:lvl6pPr marL="2285911" indent="0" algn="ctr">
              <a:buNone/>
              <a:defRPr>
                <a:solidFill>
                  <a:schemeClr val="tx1">
                    <a:tint val="75000"/>
                  </a:schemeClr>
                </a:solidFill>
              </a:defRPr>
            </a:lvl6pPr>
            <a:lvl7pPr marL="2743093" indent="0" algn="ctr">
              <a:buNone/>
              <a:defRPr>
                <a:solidFill>
                  <a:schemeClr val="tx1">
                    <a:tint val="75000"/>
                  </a:schemeClr>
                </a:solidFill>
              </a:defRPr>
            </a:lvl7pPr>
            <a:lvl8pPr marL="3200275" indent="0" algn="ctr">
              <a:buNone/>
              <a:defRPr>
                <a:solidFill>
                  <a:schemeClr val="tx1">
                    <a:tint val="75000"/>
                  </a:schemeClr>
                </a:solidFill>
              </a:defRPr>
            </a:lvl8pPr>
            <a:lvl9pPr marL="365745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33864" y="258323"/>
            <a:ext cx="1934648" cy="550384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29925" y="258323"/>
            <a:ext cx="5660635" cy="550384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9220" y="4145054"/>
            <a:ext cx="7308669" cy="1281144"/>
          </a:xfrm>
        </p:spPr>
        <p:txBody>
          <a:bodyPr anchor="t"/>
          <a:lstStyle>
            <a:lvl1pPr algn="l">
              <a:defRPr sz="4001" b="1" cap="all"/>
            </a:lvl1pPr>
          </a:lstStyle>
          <a:p>
            <a:r>
              <a:rPr lang="en-US"/>
              <a:t>Click to edit Master title style</a:t>
            </a:r>
          </a:p>
        </p:txBody>
      </p:sp>
      <p:sp>
        <p:nvSpPr>
          <p:cNvPr id="3" name="Text Placeholder 2"/>
          <p:cNvSpPr>
            <a:spLocks noGrp="1"/>
          </p:cNvSpPr>
          <p:nvPr>
            <p:ph type="body" idx="1"/>
          </p:nvPr>
        </p:nvSpPr>
        <p:spPr>
          <a:xfrm>
            <a:off x="679220" y="2734006"/>
            <a:ext cx="7308669" cy="1411049"/>
          </a:xfrm>
        </p:spPr>
        <p:txBody>
          <a:bodyPr anchor="b"/>
          <a:lstStyle>
            <a:lvl1pPr marL="0" indent="0">
              <a:buNone/>
              <a:defRPr sz="2000">
                <a:solidFill>
                  <a:schemeClr val="tx1">
                    <a:tint val="75000"/>
                  </a:schemeClr>
                </a:solidFill>
              </a:defRPr>
            </a:lvl1pPr>
            <a:lvl2pPr marL="457182" indent="0">
              <a:buNone/>
              <a:defRPr sz="1800">
                <a:solidFill>
                  <a:schemeClr val="tx1">
                    <a:tint val="75000"/>
                  </a:schemeClr>
                </a:solidFill>
              </a:defRPr>
            </a:lvl2pPr>
            <a:lvl3pPr marL="914363" indent="0">
              <a:buNone/>
              <a:defRPr sz="1599">
                <a:solidFill>
                  <a:schemeClr val="tx1">
                    <a:tint val="75000"/>
                  </a:schemeClr>
                </a:solidFill>
              </a:defRPr>
            </a:lvl3pPr>
            <a:lvl4pPr marL="1371546" indent="0">
              <a:buNone/>
              <a:defRPr sz="1399">
                <a:solidFill>
                  <a:schemeClr val="tx1">
                    <a:tint val="75000"/>
                  </a:schemeClr>
                </a:solidFill>
              </a:defRPr>
            </a:lvl4pPr>
            <a:lvl5pPr marL="1828729" indent="0">
              <a:buNone/>
              <a:defRPr sz="1399">
                <a:solidFill>
                  <a:schemeClr val="tx1">
                    <a:tint val="75000"/>
                  </a:schemeClr>
                </a:solidFill>
              </a:defRPr>
            </a:lvl5pPr>
            <a:lvl6pPr marL="2285911" indent="0">
              <a:buNone/>
              <a:defRPr sz="1399">
                <a:solidFill>
                  <a:schemeClr val="tx1">
                    <a:tint val="75000"/>
                  </a:schemeClr>
                </a:solidFill>
              </a:defRPr>
            </a:lvl6pPr>
            <a:lvl7pPr marL="2743093" indent="0">
              <a:buNone/>
              <a:defRPr sz="1399">
                <a:solidFill>
                  <a:schemeClr val="tx1">
                    <a:tint val="75000"/>
                  </a:schemeClr>
                </a:solidFill>
              </a:defRPr>
            </a:lvl7pPr>
            <a:lvl8pPr marL="3200275" indent="0">
              <a:buNone/>
              <a:defRPr sz="1399">
                <a:solidFill>
                  <a:schemeClr val="tx1">
                    <a:tint val="75000"/>
                  </a:schemeClr>
                </a:solidFill>
              </a:defRPr>
            </a:lvl8pPr>
            <a:lvl9pPr marL="3657457" indent="0">
              <a:buNone/>
              <a:defRPr sz="139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29921" y="1505123"/>
            <a:ext cx="3797642" cy="4257041"/>
          </a:xfrm>
        </p:spPr>
        <p:txBody>
          <a:bodyPr/>
          <a:lstStyle>
            <a:lvl1pPr>
              <a:defRPr sz="2801"/>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370870" y="1505123"/>
            <a:ext cx="3797642" cy="4257041"/>
          </a:xfrm>
        </p:spPr>
        <p:txBody>
          <a:bodyPr/>
          <a:lstStyle>
            <a:lvl1pPr>
              <a:defRPr sz="2801"/>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29924" y="1443901"/>
            <a:ext cx="3799135" cy="601749"/>
          </a:xfrm>
        </p:spPr>
        <p:txBody>
          <a:bodyPr anchor="b"/>
          <a:lstStyle>
            <a:lvl1pPr marL="0" indent="0">
              <a:buNone/>
              <a:defRPr sz="2400" b="1"/>
            </a:lvl1pPr>
            <a:lvl2pPr marL="457182" indent="0">
              <a:buNone/>
              <a:defRPr sz="2000" b="1"/>
            </a:lvl2pPr>
            <a:lvl3pPr marL="914363" indent="0">
              <a:buNone/>
              <a:defRPr sz="1800" b="1"/>
            </a:lvl3pPr>
            <a:lvl4pPr marL="1371546" indent="0">
              <a:buNone/>
              <a:defRPr sz="1599" b="1"/>
            </a:lvl4pPr>
            <a:lvl5pPr marL="1828729" indent="0">
              <a:buNone/>
              <a:defRPr sz="1599" b="1"/>
            </a:lvl5pPr>
            <a:lvl6pPr marL="2285911" indent="0">
              <a:buNone/>
              <a:defRPr sz="1599" b="1"/>
            </a:lvl6pPr>
            <a:lvl7pPr marL="2743093" indent="0">
              <a:buNone/>
              <a:defRPr sz="1599" b="1"/>
            </a:lvl7pPr>
            <a:lvl8pPr marL="3200275" indent="0">
              <a:buNone/>
              <a:defRPr sz="1599" b="1"/>
            </a:lvl8pPr>
            <a:lvl9pPr marL="3657457" indent="0">
              <a:buNone/>
              <a:defRPr sz="1599" b="1"/>
            </a:lvl9pPr>
          </a:lstStyle>
          <a:p>
            <a:pPr lvl="0"/>
            <a:r>
              <a:rPr lang="en-US"/>
              <a:t>Click to edit Master text styles</a:t>
            </a:r>
          </a:p>
        </p:txBody>
      </p:sp>
      <p:sp>
        <p:nvSpPr>
          <p:cNvPr id="4" name="Content Placeholder 3"/>
          <p:cNvSpPr>
            <a:spLocks noGrp="1"/>
          </p:cNvSpPr>
          <p:nvPr>
            <p:ph sz="half" idx="2"/>
          </p:nvPr>
        </p:nvSpPr>
        <p:spPr>
          <a:xfrm>
            <a:off x="429924" y="2045650"/>
            <a:ext cx="3799135" cy="3716512"/>
          </a:xfrm>
        </p:spPr>
        <p:txBody>
          <a:bodyPr/>
          <a:lstStyle>
            <a:lvl1pPr>
              <a:defRPr sz="2400"/>
            </a:lvl1pPr>
            <a:lvl2pPr>
              <a:defRPr sz="2000"/>
            </a:lvl2pPr>
            <a:lvl3pPr>
              <a:defRPr sz="1800"/>
            </a:lvl3pPr>
            <a:lvl4pPr>
              <a:defRPr sz="1599"/>
            </a:lvl4pPr>
            <a:lvl5pPr>
              <a:defRPr sz="1599"/>
            </a:lvl5pPr>
            <a:lvl6pPr>
              <a:defRPr sz="1599"/>
            </a:lvl6pPr>
            <a:lvl7pPr>
              <a:defRPr sz="1599"/>
            </a:lvl7pPr>
            <a:lvl8pPr>
              <a:defRPr sz="1599"/>
            </a:lvl8pPr>
            <a:lvl9pPr>
              <a:defRPr sz="15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367888" y="1443901"/>
            <a:ext cx="3800627" cy="601749"/>
          </a:xfrm>
        </p:spPr>
        <p:txBody>
          <a:bodyPr anchor="b"/>
          <a:lstStyle>
            <a:lvl1pPr marL="0" indent="0">
              <a:buNone/>
              <a:defRPr sz="2400" b="1"/>
            </a:lvl1pPr>
            <a:lvl2pPr marL="457182" indent="0">
              <a:buNone/>
              <a:defRPr sz="2000" b="1"/>
            </a:lvl2pPr>
            <a:lvl3pPr marL="914363" indent="0">
              <a:buNone/>
              <a:defRPr sz="1800" b="1"/>
            </a:lvl3pPr>
            <a:lvl4pPr marL="1371546" indent="0">
              <a:buNone/>
              <a:defRPr sz="1599" b="1"/>
            </a:lvl4pPr>
            <a:lvl5pPr marL="1828729" indent="0">
              <a:buNone/>
              <a:defRPr sz="1599" b="1"/>
            </a:lvl5pPr>
            <a:lvl6pPr marL="2285911" indent="0">
              <a:buNone/>
              <a:defRPr sz="1599" b="1"/>
            </a:lvl6pPr>
            <a:lvl7pPr marL="2743093" indent="0">
              <a:buNone/>
              <a:defRPr sz="1599" b="1"/>
            </a:lvl7pPr>
            <a:lvl8pPr marL="3200275" indent="0">
              <a:buNone/>
              <a:defRPr sz="1599" b="1"/>
            </a:lvl8pPr>
            <a:lvl9pPr marL="3657457" indent="0">
              <a:buNone/>
              <a:defRPr sz="1599" b="1"/>
            </a:lvl9pPr>
          </a:lstStyle>
          <a:p>
            <a:pPr lvl="0"/>
            <a:r>
              <a:rPr lang="en-US"/>
              <a:t>Click to edit Master text styles</a:t>
            </a:r>
          </a:p>
        </p:txBody>
      </p:sp>
      <p:sp>
        <p:nvSpPr>
          <p:cNvPr id="6" name="Content Placeholder 5"/>
          <p:cNvSpPr>
            <a:spLocks noGrp="1"/>
          </p:cNvSpPr>
          <p:nvPr>
            <p:ph sz="quarter" idx="4"/>
          </p:nvPr>
        </p:nvSpPr>
        <p:spPr>
          <a:xfrm>
            <a:off x="4367888" y="2045650"/>
            <a:ext cx="3800627" cy="3716512"/>
          </a:xfrm>
        </p:spPr>
        <p:txBody>
          <a:bodyPr/>
          <a:lstStyle>
            <a:lvl1pPr>
              <a:defRPr sz="2400"/>
            </a:lvl1pPr>
            <a:lvl2pPr>
              <a:defRPr sz="2000"/>
            </a:lvl2pPr>
            <a:lvl3pPr>
              <a:defRPr sz="1800"/>
            </a:lvl3pPr>
            <a:lvl4pPr>
              <a:defRPr sz="1599"/>
            </a:lvl4pPr>
            <a:lvl5pPr>
              <a:defRPr sz="1599"/>
            </a:lvl5pPr>
            <a:lvl6pPr>
              <a:defRPr sz="1599"/>
            </a:lvl6pPr>
            <a:lvl7pPr>
              <a:defRPr sz="1599"/>
            </a:lvl7pPr>
            <a:lvl8pPr>
              <a:defRPr sz="1599"/>
            </a:lvl8pPr>
            <a:lvl9pPr>
              <a:defRPr sz="15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29924" y="256826"/>
            <a:ext cx="2828825" cy="1093004"/>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361752" y="256830"/>
            <a:ext cx="4806763" cy="5505334"/>
          </a:xfrm>
        </p:spPr>
        <p:txBody>
          <a:bodyPr/>
          <a:lstStyle>
            <a:lvl1pPr>
              <a:defRPr sz="3200"/>
            </a:lvl1pPr>
            <a:lvl2pPr>
              <a:defRPr sz="2801"/>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29924" y="1349832"/>
            <a:ext cx="2828825" cy="4412331"/>
          </a:xfrm>
        </p:spPr>
        <p:txBody>
          <a:bodyPr/>
          <a:lstStyle>
            <a:lvl1pPr marL="0" indent="0">
              <a:buNone/>
              <a:defRPr sz="1399"/>
            </a:lvl1pPr>
            <a:lvl2pPr marL="457182" indent="0">
              <a:buNone/>
              <a:defRPr sz="1200"/>
            </a:lvl2pPr>
            <a:lvl3pPr marL="914363" indent="0">
              <a:buNone/>
              <a:defRPr sz="1000"/>
            </a:lvl3pPr>
            <a:lvl4pPr marL="1371546" indent="0">
              <a:buNone/>
              <a:defRPr sz="900"/>
            </a:lvl4pPr>
            <a:lvl5pPr marL="1828729" indent="0">
              <a:buNone/>
              <a:defRPr sz="900"/>
            </a:lvl5pPr>
            <a:lvl6pPr marL="2285911" indent="0">
              <a:buNone/>
              <a:defRPr sz="900"/>
            </a:lvl6pPr>
            <a:lvl7pPr marL="2743093" indent="0">
              <a:buNone/>
              <a:defRPr sz="900"/>
            </a:lvl7pPr>
            <a:lvl8pPr marL="3200275" indent="0">
              <a:buNone/>
              <a:defRPr sz="900"/>
            </a:lvl8pPr>
            <a:lvl9pPr marL="3657457"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85353" y="4515359"/>
            <a:ext cx="5159060" cy="53306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685353" y="576365"/>
            <a:ext cx="5159060" cy="3870308"/>
          </a:xfrm>
        </p:spPr>
        <p:txBody>
          <a:bodyPr/>
          <a:lstStyle>
            <a:lvl1pPr marL="0" indent="0">
              <a:buNone/>
              <a:defRPr sz="3200"/>
            </a:lvl1pPr>
            <a:lvl2pPr marL="457182" indent="0">
              <a:buNone/>
              <a:defRPr sz="2801"/>
            </a:lvl2pPr>
            <a:lvl3pPr marL="914363" indent="0">
              <a:buNone/>
              <a:defRPr sz="2400"/>
            </a:lvl3pPr>
            <a:lvl4pPr marL="1371546" indent="0">
              <a:buNone/>
              <a:defRPr sz="2000"/>
            </a:lvl4pPr>
            <a:lvl5pPr marL="1828729" indent="0">
              <a:buNone/>
              <a:defRPr sz="2000"/>
            </a:lvl5pPr>
            <a:lvl6pPr marL="2285911" indent="0">
              <a:buNone/>
              <a:defRPr sz="2000"/>
            </a:lvl6pPr>
            <a:lvl7pPr marL="2743093" indent="0">
              <a:buNone/>
              <a:defRPr sz="2000"/>
            </a:lvl7pPr>
            <a:lvl8pPr marL="3200275" indent="0">
              <a:buNone/>
              <a:defRPr sz="2000"/>
            </a:lvl8pPr>
            <a:lvl9pPr marL="3657457" indent="0">
              <a:buNone/>
              <a:defRPr sz="2000"/>
            </a:lvl9pPr>
          </a:lstStyle>
          <a:p>
            <a:endParaRPr lang="en-US"/>
          </a:p>
        </p:txBody>
      </p:sp>
      <p:sp>
        <p:nvSpPr>
          <p:cNvPr id="4" name="Text Placeholder 3"/>
          <p:cNvSpPr>
            <a:spLocks noGrp="1"/>
          </p:cNvSpPr>
          <p:nvPr>
            <p:ph type="body" sz="half" idx="2"/>
          </p:nvPr>
        </p:nvSpPr>
        <p:spPr>
          <a:xfrm>
            <a:off x="1685353" y="5048423"/>
            <a:ext cx="5159060" cy="757039"/>
          </a:xfrm>
        </p:spPr>
        <p:txBody>
          <a:bodyPr/>
          <a:lstStyle>
            <a:lvl1pPr marL="0" indent="0">
              <a:buNone/>
              <a:defRPr sz="1399"/>
            </a:lvl1pPr>
            <a:lvl2pPr marL="457182" indent="0">
              <a:buNone/>
              <a:defRPr sz="1200"/>
            </a:lvl2pPr>
            <a:lvl3pPr marL="914363" indent="0">
              <a:buNone/>
              <a:defRPr sz="1000"/>
            </a:lvl3pPr>
            <a:lvl4pPr marL="1371546" indent="0">
              <a:buNone/>
              <a:defRPr sz="900"/>
            </a:lvl4pPr>
            <a:lvl5pPr marL="1828729" indent="0">
              <a:buNone/>
              <a:defRPr sz="900"/>
            </a:lvl5pPr>
            <a:lvl6pPr marL="2285911" indent="0">
              <a:buNone/>
              <a:defRPr sz="900"/>
            </a:lvl6pPr>
            <a:lvl7pPr marL="2743093" indent="0">
              <a:buNone/>
              <a:defRPr sz="900"/>
            </a:lvl7pPr>
            <a:lvl8pPr marL="3200275" indent="0">
              <a:buNone/>
              <a:defRPr sz="900"/>
            </a:lvl8pPr>
            <a:lvl9pPr marL="3657457"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D49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29922" y="258319"/>
            <a:ext cx="7738590" cy="107508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29922" y="1505123"/>
            <a:ext cx="7738590" cy="425704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29925" y="5978674"/>
            <a:ext cx="2006301" cy="343430"/>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12/8/2024</a:t>
            </a:fld>
            <a:endParaRPr lang="en-US"/>
          </a:p>
        </p:txBody>
      </p:sp>
      <p:sp>
        <p:nvSpPr>
          <p:cNvPr id="5" name="Footer Placeholder 4"/>
          <p:cNvSpPr>
            <a:spLocks noGrp="1"/>
          </p:cNvSpPr>
          <p:nvPr>
            <p:ph type="ftr" sz="quarter" idx="3"/>
          </p:nvPr>
        </p:nvSpPr>
        <p:spPr>
          <a:xfrm>
            <a:off x="2937800" y="5978674"/>
            <a:ext cx="2722837" cy="34343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162214" y="5978674"/>
            <a:ext cx="2006301" cy="343430"/>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363" rtl="0" eaLnBrk="1" latinLnBrk="0" hangingPunct="1">
        <a:spcBef>
          <a:spcPct val="0"/>
        </a:spcBef>
        <a:buNone/>
        <a:defRPr sz="4399" kern="1200">
          <a:solidFill>
            <a:schemeClr val="tx1"/>
          </a:solidFill>
          <a:latin typeface="+mj-lt"/>
          <a:ea typeface="+mj-ea"/>
          <a:cs typeface="+mj-cs"/>
        </a:defRPr>
      </a:lvl1pPr>
    </p:titleStyle>
    <p:bodyStyle>
      <a:lvl1pPr marL="342887" indent="-342887" algn="l" defTabSz="914363"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21" indent="-285740" algn="l" defTabSz="914363" rtl="0" eaLnBrk="1" latinLnBrk="0" hangingPunct="1">
        <a:spcBef>
          <a:spcPct val="20000"/>
        </a:spcBef>
        <a:buFont typeface="Arial" pitchFamily="34" charset="0"/>
        <a:buChar char="–"/>
        <a:defRPr sz="2801" kern="1200">
          <a:solidFill>
            <a:schemeClr val="tx1"/>
          </a:solidFill>
          <a:latin typeface="+mn-lt"/>
          <a:ea typeface="+mn-ea"/>
          <a:cs typeface="+mn-cs"/>
        </a:defRPr>
      </a:lvl2pPr>
      <a:lvl3pPr marL="1142955" indent="-228592" algn="l" defTabSz="914363"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37" indent="-228592"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19" indent="-228592"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02" indent="-228592"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5" indent="-228592"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6" indent="-228592"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9" indent="-228592"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6" algn="l" defTabSz="914363" rtl="0" eaLnBrk="1" latinLnBrk="0" hangingPunct="1">
        <a:defRPr sz="1800" kern="1200">
          <a:solidFill>
            <a:schemeClr val="tx1"/>
          </a:solidFill>
          <a:latin typeface="+mn-lt"/>
          <a:ea typeface="+mn-ea"/>
          <a:cs typeface="+mn-cs"/>
        </a:defRPr>
      </a:lvl4pPr>
      <a:lvl5pPr marL="1828729" algn="l" defTabSz="914363" rtl="0" eaLnBrk="1" latinLnBrk="0" hangingPunct="1">
        <a:defRPr sz="1800" kern="1200">
          <a:solidFill>
            <a:schemeClr val="tx1"/>
          </a:solidFill>
          <a:latin typeface="+mn-lt"/>
          <a:ea typeface="+mn-ea"/>
          <a:cs typeface="+mn-cs"/>
        </a:defRPr>
      </a:lvl5pPr>
      <a:lvl6pPr marL="2285911" algn="l" defTabSz="914363" rtl="0" eaLnBrk="1" latinLnBrk="0" hangingPunct="1">
        <a:defRPr sz="1800" kern="1200">
          <a:solidFill>
            <a:schemeClr val="tx1"/>
          </a:solidFill>
          <a:latin typeface="+mn-lt"/>
          <a:ea typeface="+mn-ea"/>
          <a:cs typeface="+mn-cs"/>
        </a:defRPr>
      </a:lvl6pPr>
      <a:lvl7pPr marL="2743093" algn="l" defTabSz="914363" rtl="0" eaLnBrk="1" latinLnBrk="0" hangingPunct="1">
        <a:defRPr sz="1800" kern="1200">
          <a:solidFill>
            <a:schemeClr val="tx1"/>
          </a:solidFill>
          <a:latin typeface="+mn-lt"/>
          <a:ea typeface="+mn-ea"/>
          <a:cs typeface="+mn-cs"/>
        </a:defRPr>
      </a:lvl7pPr>
      <a:lvl8pPr marL="3200275" algn="l" defTabSz="914363" rtl="0" eaLnBrk="1" latinLnBrk="0" hangingPunct="1">
        <a:defRPr sz="1800" kern="1200">
          <a:solidFill>
            <a:schemeClr val="tx1"/>
          </a:solidFill>
          <a:latin typeface="+mn-lt"/>
          <a:ea typeface="+mn-ea"/>
          <a:cs typeface="+mn-cs"/>
        </a:defRPr>
      </a:lvl8pPr>
      <a:lvl9pPr marL="3657457"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emf"/><Relationship Id="rId2" Type="http://schemas.microsoft.com/office/2018/10/relationships/comments" Target="../comments/modernComment_118_595DEA1F.xml"/><Relationship Id="rId1" Type="http://schemas.openxmlformats.org/officeDocument/2006/relationships/slideLayout" Target="../slideLayouts/slideLayout7.xml"/><Relationship Id="rId6" Type="http://schemas.openxmlformats.org/officeDocument/2006/relationships/image" Target="../media/image4.sv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8" Type="http://schemas.openxmlformats.org/officeDocument/2006/relationships/image" Target="../media/image41.png"/><Relationship Id="rId3" Type="http://schemas.openxmlformats.org/officeDocument/2006/relationships/image" Target="../media/image40.png"/><Relationship Id="rId7" Type="http://schemas.openxmlformats.org/officeDocument/2006/relationships/image" Target="../media/image6.png"/><Relationship Id="rId2" Type="http://schemas.openxmlformats.org/officeDocument/2006/relationships/image" Target="../media/image36.png"/><Relationship Id="rId1" Type="http://schemas.openxmlformats.org/officeDocument/2006/relationships/slideLayout" Target="../slideLayouts/slideLayout7.xml"/><Relationship Id="rId6" Type="http://schemas.openxmlformats.org/officeDocument/2006/relationships/image" Target="../media/image5.emf"/><Relationship Id="rId5" Type="http://schemas.openxmlformats.org/officeDocument/2006/relationships/image" Target="../media/image10.png"/><Relationship Id="rId4" Type="http://schemas.openxmlformats.org/officeDocument/2006/relationships/hyperlink" Target="https://footprintmap.org/map" TargetMode="External"/><Relationship Id="rId9" Type="http://schemas.openxmlformats.org/officeDocument/2006/relationships/hyperlink" Target="https://www.bpb.de/fsd/karte-co2_2018-04-26/"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1.png"/><Relationship Id="rId3" Type="http://schemas.openxmlformats.org/officeDocument/2006/relationships/hyperlink" Target="https://footprintmap.org/map" TargetMode="External"/><Relationship Id="rId7" Type="http://schemas.openxmlformats.org/officeDocument/2006/relationships/image" Target="../media/image6.png"/><Relationship Id="rId2" Type="http://schemas.openxmlformats.org/officeDocument/2006/relationships/image" Target="../media/image40.png"/><Relationship Id="rId1" Type="http://schemas.openxmlformats.org/officeDocument/2006/relationships/slideLayout" Target="../slideLayouts/slideLayout7.xml"/><Relationship Id="rId6" Type="http://schemas.openxmlformats.org/officeDocument/2006/relationships/image" Target="../media/image5.emf"/><Relationship Id="rId5" Type="http://schemas.openxmlformats.org/officeDocument/2006/relationships/image" Target="../media/image42.png"/><Relationship Id="rId4" Type="http://schemas.openxmlformats.org/officeDocument/2006/relationships/image" Target="../media/image36.png"/><Relationship Id="rId9" Type="http://schemas.openxmlformats.org/officeDocument/2006/relationships/hyperlink" Target="https://www.bpb.de/fsd/karte-co2_2018-04-26/" TargetMode="External"/></Relationships>
</file>

<file path=ppt/slides/_rels/slide12.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10.png"/><Relationship Id="rId7"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emf"/><Relationship Id="rId4" Type="http://schemas.openxmlformats.org/officeDocument/2006/relationships/image" Target="../media/image36.png"/></Relationships>
</file>

<file path=ppt/slides/_rels/slide13.xml.rels><?xml version="1.0" encoding="UTF-8" standalone="yes"?>
<Relationships xmlns="http://schemas.openxmlformats.org/package/2006/relationships"><Relationship Id="rId8" Type="http://schemas.openxmlformats.org/officeDocument/2006/relationships/image" Target="../media/image20.svg"/><Relationship Id="rId13" Type="http://schemas.openxmlformats.org/officeDocument/2006/relationships/image" Target="../media/image27.png"/><Relationship Id="rId18" Type="http://schemas.openxmlformats.org/officeDocument/2006/relationships/image" Target="../media/image32.svg"/><Relationship Id="rId3" Type="http://schemas.openxmlformats.org/officeDocument/2006/relationships/image" Target="../media/image15.png"/><Relationship Id="rId21" Type="http://schemas.openxmlformats.org/officeDocument/2006/relationships/image" Target="../media/image10.png"/><Relationship Id="rId7" Type="http://schemas.openxmlformats.org/officeDocument/2006/relationships/image" Target="../media/image19.png"/><Relationship Id="rId12" Type="http://schemas.openxmlformats.org/officeDocument/2006/relationships/image" Target="../media/image26.svg"/><Relationship Id="rId17" Type="http://schemas.openxmlformats.org/officeDocument/2006/relationships/image" Target="../media/image31.png"/><Relationship Id="rId2" Type="http://schemas.openxmlformats.org/officeDocument/2006/relationships/image" Target="../media/image43.png"/><Relationship Id="rId16" Type="http://schemas.openxmlformats.org/officeDocument/2006/relationships/image" Target="../media/image30.svg"/><Relationship Id="rId20"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8.svg"/><Relationship Id="rId11" Type="http://schemas.openxmlformats.org/officeDocument/2006/relationships/image" Target="../media/image25.png"/><Relationship Id="rId5" Type="http://schemas.openxmlformats.org/officeDocument/2006/relationships/image" Target="../media/image17.png"/><Relationship Id="rId15" Type="http://schemas.openxmlformats.org/officeDocument/2006/relationships/image" Target="../media/image29.png"/><Relationship Id="rId10" Type="http://schemas.openxmlformats.org/officeDocument/2006/relationships/image" Target="../media/image24.svg"/><Relationship Id="rId19" Type="http://schemas.openxmlformats.org/officeDocument/2006/relationships/image" Target="../media/image5.emf"/><Relationship Id="rId4" Type="http://schemas.openxmlformats.org/officeDocument/2006/relationships/image" Target="../media/image16.svg"/><Relationship Id="rId9" Type="http://schemas.openxmlformats.org/officeDocument/2006/relationships/image" Target="../media/image23.png"/><Relationship Id="rId14" Type="http://schemas.openxmlformats.org/officeDocument/2006/relationships/image" Target="../media/image28.svg"/></Relationships>
</file>

<file path=ppt/slides/_rels/slide14.xml.rels><?xml version="1.0" encoding="UTF-8" standalone="yes"?>
<Relationships xmlns="http://schemas.openxmlformats.org/package/2006/relationships"><Relationship Id="rId3" Type="http://schemas.openxmlformats.org/officeDocument/2006/relationships/image" Target="../media/image45.svg"/><Relationship Id="rId2" Type="http://schemas.openxmlformats.org/officeDocument/2006/relationships/image" Target="../media/image44.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6.png"/><Relationship Id="rId4" Type="http://schemas.openxmlformats.org/officeDocument/2006/relationships/image" Target="../media/image5.emf"/></Relationships>
</file>

<file path=ppt/slides/_rels/slide15.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13.png"/><Relationship Id="rId7"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emf"/><Relationship Id="rId10" Type="http://schemas.openxmlformats.org/officeDocument/2006/relationships/image" Target="../media/image47.svg"/><Relationship Id="rId4" Type="http://schemas.openxmlformats.org/officeDocument/2006/relationships/image" Target="../media/image14.svg"/><Relationship Id="rId9" Type="http://schemas.openxmlformats.org/officeDocument/2006/relationships/image" Target="../media/image46.png"/></Relationships>
</file>

<file path=ppt/slides/_rels/slide16.xml.rels><?xml version="1.0" encoding="UTF-8" standalone="yes"?>
<Relationships xmlns="http://schemas.openxmlformats.org/package/2006/relationships"><Relationship Id="rId8" Type="http://schemas.openxmlformats.org/officeDocument/2006/relationships/image" Target="../media/image47.svg"/><Relationship Id="rId3" Type="http://schemas.openxmlformats.org/officeDocument/2006/relationships/image" Target="../media/image5.emf"/><Relationship Id="rId7" Type="http://schemas.openxmlformats.org/officeDocument/2006/relationships/image" Target="../media/image46.pn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8" Type="http://schemas.openxmlformats.org/officeDocument/2006/relationships/image" Target="../media/image47.svg"/><Relationship Id="rId3" Type="http://schemas.openxmlformats.org/officeDocument/2006/relationships/hyperlink" Target="https://footprintmap.org/map" TargetMode="External"/><Relationship Id="rId7" Type="http://schemas.openxmlformats.org/officeDocument/2006/relationships/image" Target="../media/image46.png"/><Relationship Id="rId2" Type="http://schemas.openxmlformats.org/officeDocument/2006/relationships/image" Target="../media/image36.png"/><Relationship Id="rId1" Type="http://schemas.openxmlformats.org/officeDocument/2006/relationships/slideLayout" Target="../slideLayouts/slideLayout7.xml"/><Relationship Id="rId6" Type="http://schemas.openxmlformats.org/officeDocument/2006/relationships/image" Target="../media/image6.png"/><Relationship Id="rId11" Type="http://schemas.openxmlformats.org/officeDocument/2006/relationships/hyperlink" Target="https://www.bpb.de/fsd/karte-co2_2018-04-26/" TargetMode="External"/><Relationship Id="rId5" Type="http://schemas.openxmlformats.org/officeDocument/2006/relationships/image" Target="../media/image5.emf"/><Relationship Id="rId10" Type="http://schemas.openxmlformats.org/officeDocument/2006/relationships/image" Target="../media/image41.png"/><Relationship Id="rId4" Type="http://schemas.openxmlformats.org/officeDocument/2006/relationships/image" Target="../media/image10.png"/><Relationship Id="rId9" Type="http://schemas.openxmlformats.org/officeDocument/2006/relationships/image" Target="../media/image40.png"/></Relationships>
</file>

<file path=ppt/slides/_rels/slide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7" Type="http://schemas.openxmlformats.org/officeDocument/2006/relationships/image" Target="../media/image12.sv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14.svg"/><Relationship Id="rId7" Type="http://schemas.openxmlformats.org/officeDocument/2006/relationships/image" Target="../media/image12.svg"/><Relationship Id="rId2" Type="http://schemas.openxmlformats.org/officeDocument/2006/relationships/image" Target="../media/image13.png"/><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6.png"/><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12.svg"/><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8" Type="http://schemas.openxmlformats.org/officeDocument/2006/relationships/image" Target="../media/image21.png"/><Relationship Id="rId13" Type="http://schemas.openxmlformats.org/officeDocument/2006/relationships/image" Target="../media/image26.svg"/><Relationship Id="rId18" Type="http://schemas.openxmlformats.org/officeDocument/2006/relationships/image" Target="../media/image31.png"/><Relationship Id="rId3" Type="http://schemas.openxmlformats.org/officeDocument/2006/relationships/image" Target="../media/image16.svg"/><Relationship Id="rId21" Type="http://schemas.openxmlformats.org/officeDocument/2006/relationships/image" Target="../media/image6.png"/><Relationship Id="rId7" Type="http://schemas.openxmlformats.org/officeDocument/2006/relationships/image" Target="../media/image20.svg"/><Relationship Id="rId12" Type="http://schemas.openxmlformats.org/officeDocument/2006/relationships/image" Target="../media/image25.png"/><Relationship Id="rId17" Type="http://schemas.openxmlformats.org/officeDocument/2006/relationships/image" Target="../media/image30.svg"/><Relationship Id="rId2" Type="http://schemas.openxmlformats.org/officeDocument/2006/relationships/image" Target="../media/image15.png"/><Relationship Id="rId16" Type="http://schemas.openxmlformats.org/officeDocument/2006/relationships/image" Target="../media/image29.png"/><Relationship Id="rId20" Type="http://schemas.openxmlformats.org/officeDocument/2006/relationships/image" Target="../media/image5.emf"/><Relationship Id="rId1" Type="http://schemas.openxmlformats.org/officeDocument/2006/relationships/slideLayout" Target="../slideLayouts/slideLayout7.xml"/><Relationship Id="rId6" Type="http://schemas.openxmlformats.org/officeDocument/2006/relationships/image" Target="../media/image19.png"/><Relationship Id="rId11" Type="http://schemas.openxmlformats.org/officeDocument/2006/relationships/image" Target="../media/image24.svg"/><Relationship Id="rId24" Type="http://schemas.openxmlformats.org/officeDocument/2006/relationships/image" Target="../media/image34.svg"/><Relationship Id="rId5" Type="http://schemas.openxmlformats.org/officeDocument/2006/relationships/image" Target="../media/image18.svg"/><Relationship Id="rId15" Type="http://schemas.openxmlformats.org/officeDocument/2006/relationships/image" Target="../media/image28.svg"/><Relationship Id="rId23" Type="http://schemas.openxmlformats.org/officeDocument/2006/relationships/image" Target="../media/image33.png"/><Relationship Id="rId10" Type="http://schemas.openxmlformats.org/officeDocument/2006/relationships/image" Target="../media/image23.png"/><Relationship Id="rId19" Type="http://schemas.openxmlformats.org/officeDocument/2006/relationships/image" Target="../media/image32.svg"/><Relationship Id="rId4" Type="http://schemas.openxmlformats.org/officeDocument/2006/relationships/image" Target="../media/image17.png"/><Relationship Id="rId9" Type="http://schemas.openxmlformats.org/officeDocument/2006/relationships/image" Target="../media/image22.svg"/><Relationship Id="rId14" Type="http://schemas.openxmlformats.org/officeDocument/2006/relationships/image" Target="../media/image27.png"/><Relationship Id="rId22"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7.xml"/><Relationship Id="rId6" Type="http://schemas.openxmlformats.org/officeDocument/2006/relationships/image" Target="../media/image34.svg"/><Relationship Id="rId5" Type="http://schemas.openxmlformats.org/officeDocument/2006/relationships/image" Target="../media/image33.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8" Type="http://schemas.openxmlformats.org/officeDocument/2006/relationships/image" Target="../media/image16.svg"/><Relationship Id="rId13" Type="http://schemas.openxmlformats.org/officeDocument/2006/relationships/image" Target="../media/image23.png"/><Relationship Id="rId18" Type="http://schemas.openxmlformats.org/officeDocument/2006/relationships/image" Target="../media/image32.svg"/><Relationship Id="rId3" Type="http://schemas.openxmlformats.org/officeDocument/2006/relationships/image" Target="../media/image10.png"/><Relationship Id="rId21" Type="http://schemas.openxmlformats.org/officeDocument/2006/relationships/image" Target="../media/image5.emf"/><Relationship Id="rId7" Type="http://schemas.openxmlformats.org/officeDocument/2006/relationships/image" Target="../media/image15.png"/><Relationship Id="rId12" Type="http://schemas.openxmlformats.org/officeDocument/2006/relationships/image" Target="../media/image20.svg"/><Relationship Id="rId17" Type="http://schemas.openxmlformats.org/officeDocument/2006/relationships/image" Target="../media/image31.png"/><Relationship Id="rId2" Type="http://schemas.openxmlformats.org/officeDocument/2006/relationships/notesSlide" Target="../notesSlides/notesSlide3.xml"/><Relationship Id="rId16" Type="http://schemas.openxmlformats.org/officeDocument/2006/relationships/image" Target="../media/image26.svg"/><Relationship Id="rId20" Type="http://schemas.openxmlformats.org/officeDocument/2006/relationships/image" Target="../media/image38.svg"/><Relationship Id="rId1" Type="http://schemas.openxmlformats.org/officeDocument/2006/relationships/slideLayout" Target="../slideLayouts/slideLayout7.xml"/><Relationship Id="rId6" Type="http://schemas.openxmlformats.org/officeDocument/2006/relationships/image" Target="../media/image36.png"/><Relationship Id="rId11" Type="http://schemas.openxmlformats.org/officeDocument/2006/relationships/image" Target="../media/image19.png"/><Relationship Id="rId24" Type="http://schemas.openxmlformats.org/officeDocument/2006/relationships/hyperlink" Target="https://www.verbraucherzentrale.de/haushaltsgeraeterechner" TargetMode="External"/><Relationship Id="rId5" Type="http://schemas.openxmlformats.org/officeDocument/2006/relationships/hyperlink" Target="https://energyusecalculator.com/calculate_electrical_usage.htm" TargetMode="External"/><Relationship Id="rId15" Type="http://schemas.openxmlformats.org/officeDocument/2006/relationships/image" Target="../media/image25.png"/><Relationship Id="rId23" Type="http://schemas.openxmlformats.org/officeDocument/2006/relationships/image" Target="../media/image39.png"/><Relationship Id="rId10" Type="http://schemas.openxmlformats.org/officeDocument/2006/relationships/image" Target="../media/image18.svg"/><Relationship Id="rId19" Type="http://schemas.openxmlformats.org/officeDocument/2006/relationships/image" Target="../media/image37.png"/><Relationship Id="rId4" Type="http://schemas.openxmlformats.org/officeDocument/2006/relationships/image" Target="../media/image35.png"/><Relationship Id="rId9" Type="http://schemas.openxmlformats.org/officeDocument/2006/relationships/image" Target="../media/image17.png"/><Relationship Id="rId14" Type="http://schemas.openxmlformats.org/officeDocument/2006/relationships/image" Target="../media/image24.svg"/><Relationship Id="rId22"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emf"/><Relationship Id="rId4" Type="http://schemas.openxmlformats.org/officeDocument/2006/relationships/image" Target="../media/image3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B1E2762-72C5-5BB9-4281-81F62E1CAA85}"/>
              </a:ext>
            </a:extLst>
          </p:cNvPr>
          <p:cNvSpPr/>
          <p:nvPr/>
        </p:nvSpPr>
        <p:spPr>
          <a:xfrm>
            <a:off x="0" y="0"/>
            <a:ext cx="14211300" cy="20104100"/>
          </a:xfrm>
          <a:prstGeom prst="rect">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extfeld 1">
            <a:extLst>
              <a:ext uri="{FF2B5EF4-FFF2-40B4-BE49-F238E27FC236}">
                <a16:creationId xmlns:a16="http://schemas.microsoft.com/office/drawing/2014/main" id="{A87C6F7F-542E-C28C-C2FA-04B3AB528EB1}"/>
              </a:ext>
            </a:extLst>
          </p:cNvPr>
          <p:cNvSpPr txBox="1"/>
          <p:nvPr/>
        </p:nvSpPr>
        <p:spPr>
          <a:xfrm>
            <a:off x="0" y="720000"/>
            <a:ext cx="14211300" cy="1246495"/>
          </a:xfrm>
          <a:prstGeom prst="rect">
            <a:avLst/>
          </a:prstGeom>
          <a:noFill/>
        </p:spPr>
        <p:txBody>
          <a:bodyPr wrap="square" rtlCol="0">
            <a:spAutoFit/>
          </a:bodyPr>
          <a:lstStyle/>
          <a:p>
            <a:pPr algn="ctr"/>
            <a:r>
              <a:rPr lang="de-DE" sz="7500" dirty="0">
                <a:latin typeface="Calibri" panose="020F0502020204030204" pitchFamily="34" charset="0"/>
                <a:cs typeface="Calibri" panose="020F0502020204030204" pitchFamily="34" charset="0"/>
              </a:rPr>
              <a:t>Hinweis für Lehrende</a:t>
            </a:r>
          </a:p>
        </p:txBody>
      </p:sp>
      <p:sp>
        <p:nvSpPr>
          <p:cNvPr id="3" name="Textfeld 2">
            <a:extLst>
              <a:ext uri="{FF2B5EF4-FFF2-40B4-BE49-F238E27FC236}">
                <a16:creationId xmlns:a16="http://schemas.microsoft.com/office/drawing/2014/main" id="{9672A8BE-890E-B693-8C36-E90F57020E1F}"/>
              </a:ext>
            </a:extLst>
          </p:cNvPr>
          <p:cNvSpPr txBox="1"/>
          <p:nvPr/>
        </p:nvSpPr>
        <p:spPr>
          <a:xfrm>
            <a:off x="933450" y="2598571"/>
            <a:ext cx="12344400" cy="954107"/>
          </a:xfrm>
          <a:prstGeom prst="rect">
            <a:avLst/>
          </a:prstGeom>
          <a:noFill/>
        </p:spPr>
        <p:txBody>
          <a:bodyPr wrap="square" rtlCol="0">
            <a:spAutoFit/>
          </a:bodyPr>
          <a:lstStyle/>
          <a:p>
            <a:r>
              <a:rPr lang="de-DE" sz="2800" dirty="0">
                <a:latin typeface="Calibri" panose="020F0502020204030204" pitchFamily="34" charset="0"/>
                <a:cs typeface="Calibri" panose="020F0502020204030204" pitchFamily="34" charset="0"/>
              </a:rPr>
              <a:t>Bei den folgenden Arbeitsblättern sind Materialien notwendig. Hier finden Sie Empfehlungen. </a:t>
            </a:r>
          </a:p>
        </p:txBody>
      </p:sp>
      <p:sp>
        <p:nvSpPr>
          <p:cNvPr id="4" name="Textfeld 3">
            <a:extLst>
              <a:ext uri="{FF2B5EF4-FFF2-40B4-BE49-F238E27FC236}">
                <a16:creationId xmlns:a16="http://schemas.microsoft.com/office/drawing/2014/main" id="{1B9764D8-80EA-C131-9700-16D248BF119F}"/>
              </a:ext>
            </a:extLst>
          </p:cNvPr>
          <p:cNvSpPr txBox="1"/>
          <p:nvPr/>
        </p:nvSpPr>
        <p:spPr>
          <a:xfrm>
            <a:off x="857251" y="5192871"/>
            <a:ext cx="12567372" cy="2246769"/>
          </a:xfrm>
          <a:prstGeom prst="rect">
            <a:avLst/>
          </a:prstGeom>
          <a:noFill/>
        </p:spPr>
        <p:txBody>
          <a:bodyPr wrap="square" rtlCol="0">
            <a:spAutoFit/>
          </a:bodyPr>
          <a:lstStyle/>
          <a:p>
            <a:pPr marL="571500" indent="-571500">
              <a:buFont typeface="Arial" panose="020B0604020202020204" pitchFamily="34" charset="0"/>
              <a:buChar char="•"/>
            </a:pPr>
            <a:r>
              <a:rPr lang="de-DE" sz="2800" dirty="0">
                <a:latin typeface="Calibri" panose="020F0502020204030204" pitchFamily="34" charset="0"/>
                <a:cs typeface="Calibri" panose="020F0502020204030204" pitchFamily="34" charset="0"/>
              </a:rPr>
              <a:t>pro </a:t>
            </a:r>
            <a:r>
              <a:rPr lang="de-DE" sz="2800" dirty="0" err="1">
                <a:latin typeface="Calibri" panose="020F0502020204030204" pitchFamily="34" charset="0"/>
                <a:cs typeface="Calibri" panose="020F0502020204030204" pitchFamily="34" charset="0"/>
              </a:rPr>
              <a:t>Schüler:in</a:t>
            </a:r>
            <a:r>
              <a:rPr lang="de-DE" sz="2800" dirty="0">
                <a:latin typeface="Calibri" panose="020F0502020204030204" pitchFamily="34" charset="0"/>
                <a:cs typeface="Calibri" panose="020F0502020204030204" pitchFamily="34" charset="0"/>
              </a:rPr>
              <a:t> das Set „Finde deinen Fußabdruck“ von 13 Arbeitsblättern</a:t>
            </a:r>
          </a:p>
          <a:p>
            <a:pPr marL="571500" indent="-571500">
              <a:buFont typeface="Arial" panose="020B0604020202020204" pitchFamily="34" charset="0"/>
              <a:buChar char="•"/>
            </a:pPr>
            <a:r>
              <a:rPr lang="de-DE" sz="2800" dirty="0">
                <a:latin typeface="Calibri" panose="020F0502020204030204" pitchFamily="34" charset="0"/>
                <a:cs typeface="Calibri" panose="020F0502020204030204" pitchFamily="34" charset="0"/>
              </a:rPr>
              <a:t>pro </a:t>
            </a:r>
            <a:r>
              <a:rPr lang="de-DE" sz="2800" dirty="0" err="1">
                <a:latin typeface="Calibri" panose="020F0502020204030204" pitchFamily="34" charset="0"/>
                <a:cs typeface="Calibri" panose="020F0502020204030204" pitchFamily="34" charset="0"/>
              </a:rPr>
              <a:t>Schüler:in</a:t>
            </a:r>
            <a:r>
              <a:rPr lang="de-DE" sz="2800" dirty="0">
                <a:latin typeface="Calibri" panose="020F0502020204030204" pitchFamily="34" charset="0"/>
                <a:cs typeface="Calibri" panose="020F0502020204030204" pitchFamily="34" charset="0"/>
              </a:rPr>
              <a:t> einen Stift</a:t>
            </a:r>
          </a:p>
          <a:p>
            <a:pPr marL="571500" indent="-571500">
              <a:buFont typeface="Arial" panose="020B0604020202020204" pitchFamily="34" charset="0"/>
              <a:buChar char="•"/>
            </a:pPr>
            <a:r>
              <a:rPr lang="de-DE" sz="2800" dirty="0">
                <a:latin typeface="Calibri" panose="020F0502020204030204" pitchFamily="34" charset="0"/>
                <a:cs typeface="Calibri" panose="020F0502020204030204" pitchFamily="34" charset="0"/>
              </a:rPr>
              <a:t>pro </a:t>
            </a:r>
            <a:r>
              <a:rPr lang="de-DE" sz="2800" dirty="0" err="1">
                <a:latin typeface="Calibri" panose="020F0502020204030204" pitchFamily="34" charset="0"/>
                <a:cs typeface="Calibri" panose="020F0502020204030204" pitchFamily="34" charset="0"/>
              </a:rPr>
              <a:t>Schüler:in</a:t>
            </a:r>
            <a:r>
              <a:rPr lang="de-DE" sz="2800" dirty="0">
                <a:latin typeface="Calibri" panose="020F0502020204030204" pitchFamily="34" charset="0"/>
                <a:cs typeface="Calibri" panose="020F0502020204030204" pitchFamily="34" charset="0"/>
              </a:rPr>
              <a:t> eine Schere</a:t>
            </a:r>
          </a:p>
          <a:p>
            <a:pPr marL="571500" indent="-571500">
              <a:buFont typeface="Arial" panose="020B0604020202020204" pitchFamily="34" charset="0"/>
              <a:buChar char="•"/>
            </a:pPr>
            <a:r>
              <a:rPr lang="de-DE" sz="2800" dirty="0">
                <a:latin typeface="Calibri" panose="020F0502020204030204" pitchFamily="34" charset="0"/>
                <a:cs typeface="Calibri" panose="020F0502020204030204" pitchFamily="34" charset="0"/>
              </a:rPr>
              <a:t>mehrere Weltkarten (siehe dazu auch Materialien aus Unit 2)</a:t>
            </a:r>
          </a:p>
          <a:p>
            <a:pPr marL="571500" indent="-571500">
              <a:buFont typeface="Arial" panose="020B0604020202020204" pitchFamily="34" charset="0"/>
              <a:buChar char="•"/>
            </a:pPr>
            <a:r>
              <a:rPr lang="de-DE" sz="2800" dirty="0">
                <a:latin typeface="Calibri" panose="020F0502020204030204" pitchFamily="34" charset="0"/>
                <a:cs typeface="Calibri" panose="020F0502020204030204" pitchFamily="34" charset="0"/>
              </a:rPr>
              <a:t>einiges an Blanko-Papier</a:t>
            </a:r>
          </a:p>
        </p:txBody>
      </p:sp>
      <p:sp>
        <p:nvSpPr>
          <p:cNvPr id="9" name="TextBox 8">
            <a:extLst>
              <a:ext uri="{FF2B5EF4-FFF2-40B4-BE49-F238E27FC236}">
                <a16:creationId xmlns:a16="http://schemas.microsoft.com/office/drawing/2014/main" id="{4FE927A1-3AA2-9D81-1DB7-CAB5AC6A6450}"/>
              </a:ext>
            </a:extLst>
          </p:cNvPr>
          <p:cNvSpPr txBox="1"/>
          <p:nvPr/>
        </p:nvSpPr>
        <p:spPr>
          <a:xfrm>
            <a:off x="857251" y="4608096"/>
            <a:ext cx="5080237" cy="584775"/>
          </a:xfrm>
          <a:prstGeom prst="rect">
            <a:avLst/>
          </a:prstGeom>
          <a:noFill/>
        </p:spPr>
        <p:txBody>
          <a:bodyPr wrap="none" rtlCol="0">
            <a:spAutoFit/>
          </a:bodyPr>
          <a:lstStyle/>
          <a:p>
            <a:r>
              <a:rPr lang="de-DE" sz="3200" b="1" dirty="0">
                <a:latin typeface="Calibri" panose="020F0502020204030204" pitchFamily="34" charset="0"/>
                <a:cs typeface="Calibri" panose="020F0502020204030204" pitchFamily="34" charset="0"/>
              </a:rPr>
              <a:t>Materialien und Ressourcen:</a:t>
            </a:r>
          </a:p>
        </p:txBody>
      </p:sp>
      <p:sp>
        <p:nvSpPr>
          <p:cNvPr id="10" name="TextBox 9">
            <a:extLst>
              <a:ext uri="{FF2B5EF4-FFF2-40B4-BE49-F238E27FC236}">
                <a16:creationId xmlns:a16="http://schemas.microsoft.com/office/drawing/2014/main" id="{71D652A2-6A3A-12A1-BA6E-21A88D62950E}"/>
              </a:ext>
            </a:extLst>
          </p:cNvPr>
          <p:cNvSpPr txBox="1"/>
          <p:nvPr/>
        </p:nvSpPr>
        <p:spPr>
          <a:xfrm>
            <a:off x="1890627" y="10237860"/>
            <a:ext cx="11962591" cy="4832092"/>
          </a:xfrm>
          <a:prstGeom prst="rect">
            <a:avLst/>
          </a:prstGeom>
          <a:noFill/>
        </p:spPr>
        <p:txBody>
          <a:bodyPr wrap="square" rtlCol="0">
            <a:spAutoFit/>
          </a:bodyPr>
          <a:lstStyle/>
          <a:p>
            <a:r>
              <a:rPr lang="de-DE" sz="2800" b="1" dirty="0">
                <a:latin typeface="Calibri" panose="020F0502020204030204" pitchFamily="34" charset="0"/>
                <a:cs typeface="Calibri" panose="020F0502020204030204" pitchFamily="34" charset="0"/>
              </a:rPr>
              <a:t>Arbeitsform:</a:t>
            </a:r>
            <a:r>
              <a:rPr lang="de-DE" sz="2800" dirty="0">
                <a:latin typeface="Calibri" panose="020F0502020204030204" pitchFamily="34" charset="0"/>
                <a:cs typeface="Calibri" panose="020F0502020204030204" pitchFamily="34" charset="0"/>
              </a:rPr>
              <a:t> Einzel- und Gruppenarbeit (siehe die verschiedenen 				   Arbeitsaufträge)</a:t>
            </a:r>
          </a:p>
          <a:p>
            <a:endParaRPr lang="de-DE" sz="2800" dirty="0">
              <a:latin typeface="Calibri" panose="020F0502020204030204" pitchFamily="34" charset="0"/>
              <a:cs typeface="Calibri" panose="020F0502020204030204" pitchFamily="34" charset="0"/>
            </a:endParaRPr>
          </a:p>
          <a:p>
            <a:r>
              <a:rPr lang="de-DE" sz="2800" b="1" dirty="0">
                <a:latin typeface="Calibri" panose="020F0502020204030204" pitchFamily="34" charset="0"/>
                <a:cs typeface="Calibri" panose="020F0502020204030204" pitchFamily="34" charset="0"/>
              </a:rPr>
              <a:t>Gruppengröße:</a:t>
            </a:r>
            <a:r>
              <a:rPr lang="de-DE" sz="2800" dirty="0">
                <a:latin typeface="Calibri" panose="020F0502020204030204" pitchFamily="34" charset="0"/>
                <a:cs typeface="Calibri" panose="020F0502020204030204" pitchFamily="34" charset="0"/>
              </a:rPr>
              <a:t> 2-3 </a:t>
            </a:r>
            <a:r>
              <a:rPr lang="de-DE" sz="2800" dirty="0" err="1">
                <a:latin typeface="Calibri" panose="020F0502020204030204" pitchFamily="34" charset="0"/>
                <a:cs typeface="Calibri" panose="020F0502020204030204" pitchFamily="34" charset="0"/>
              </a:rPr>
              <a:t>Schüler:innen</a:t>
            </a:r>
            <a:r>
              <a:rPr lang="de-DE" sz="2800" dirty="0">
                <a:latin typeface="Calibri" panose="020F0502020204030204" pitchFamily="34" charset="0"/>
                <a:cs typeface="Calibri" panose="020F0502020204030204" pitchFamily="34" charset="0"/>
              </a:rPr>
              <a:t> pro Gruppen</a:t>
            </a:r>
          </a:p>
          <a:p>
            <a:endParaRPr lang="de-DE" sz="2800" dirty="0">
              <a:latin typeface="Calibri" panose="020F0502020204030204" pitchFamily="34" charset="0"/>
              <a:cs typeface="Calibri" panose="020F0502020204030204" pitchFamily="34" charset="0"/>
            </a:endParaRPr>
          </a:p>
          <a:p>
            <a:r>
              <a:rPr lang="de-DE" sz="2800" b="1" dirty="0">
                <a:latin typeface="Calibri" panose="020F0502020204030204" pitchFamily="34" charset="0"/>
                <a:cs typeface="Calibri" panose="020F0502020204030204" pitchFamily="34" charset="0"/>
              </a:rPr>
              <a:t>Dauer: </a:t>
            </a:r>
            <a:r>
              <a:rPr lang="de-DE" sz="2800" dirty="0">
                <a:latin typeface="Calibri" panose="020F0502020204030204" pitchFamily="34" charset="0"/>
                <a:cs typeface="Calibri" panose="020F0502020204030204" pitchFamily="34" charset="0"/>
              </a:rPr>
              <a:t>3,75 Stunden (5 x 45 Minuten)</a:t>
            </a:r>
          </a:p>
          <a:p>
            <a:endParaRPr lang="de-DE" sz="2800" dirty="0">
              <a:latin typeface="Calibri" panose="020F0502020204030204" pitchFamily="34" charset="0"/>
              <a:cs typeface="Calibri" panose="020F0502020204030204" pitchFamily="34" charset="0"/>
            </a:endParaRPr>
          </a:p>
          <a:p>
            <a:pPr lvl="2"/>
            <a:r>
              <a:rPr lang="de-DE" sz="2800" dirty="0">
                <a:latin typeface="Calibri" panose="020F0502020204030204" pitchFamily="34" charset="0"/>
                <a:cs typeface="Calibri" panose="020F0502020204030204" pitchFamily="34" charset="0"/>
              </a:rPr>
              <a:t>	</a:t>
            </a:r>
            <a:r>
              <a:rPr lang="de-DE" sz="2800" b="1" dirty="0">
                <a:latin typeface="Calibri" panose="020F0502020204030204" pitchFamily="34" charset="0"/>
                <a:cs typeface="Calibri" panose="020F0502020204030204" pitchFamily="34" charset="0"/>
              </a:rPr>
              <a:t>Seite 1-3</a:t>
            </a:r>
            <a:r>
              <a:rPr lang="de-DE" sz="2800" dirty="0">
                <a:latin typeface="Calibri" panose="020F0502020204030204" pitchFamily="34" charset="0"/>
                <a:cs typeface="Calibri" panose="020F0502020204030204" pitchFamily="34" charset="0"/>
              </a:rPr>
              <a:t> benötigen 45 Minuten</a:t>
            </a:r>
          </a:p>
          <a:p>
            <a:pPr lvl="2"/>
            <a:r>
              <a:rPr lang="de-DE" sz="2800" dirty="0">
                <a:latin typeface="Calibri" panose="020F0502020204030204" pitchFamily="34" charset="0"/>
                <a:cs typeface="Calibri" panose="020F0502020204030204" pitchFamily="34" charset="0"/>
              </a:rPr>
              <a:t>	</a:t>
            </a:r>
            <a:r>
              <a:rPr lang="de-DE" sz="2800" b="1" dirty="0">
                <a:latin typeface="Calibri" panose="020F0502020204030204" pitchFamily="34" charset="0"/>
                <a:cs typeface="Calibri" panose="020F0502020204030204" pitchFamily="34" charset="0"/>
              </a:rPr>
              <a:t>Seite 4-5 </a:t>
            </a:r>
            <a:r>
              <a:rPr lang="de-DE" sz="2800" dirty="0">
                <a:latin typeface="Calibri" panose="020F0502020204030204" pitchFamily="34" charset="0"/>
                <a:cs typeface="Calibri" panose="020F0502020204030204" pitchFamily="34" charset="0"/>
              </a:rPr>
              <a:t>benötigen 45 Minuten</a:t>
            </a:r>
          </a:p>
          <a:p>
            <a:pPr lvl="2"/>
            <a:r>
              <a:rPr lang="de-DE" sz="2800" dirty="0">
                <a:latin typeface="Calibri" panose="020F0502020204030204" pitchFamily="34" charset="0"/>
                <a:cs typeface="Calibri" panose="020F0502020204030204" pitchFamily="34" charset="0"/>
              </a:rPr>
              <a:t>	</a:t>
            </a:r>
            <a:r>
              <a:rPr lang="de-DE" sz="2800" b="1" dirty="0">
                <a:latin typeface="Calibri" panose="020F0502020204030204" pitchFamily="34" charset="0"/>
                <a:cs typeface="Calibri" panose="020F0502020204030204" pitchFamily="34" charset="0"/>
              </a:rPr>
              <a:t>Seite 6-10 </a:t>
            </a:r>
            <a:r>
              <a:rPr lang="de-DE" sz="2800" dirty="0">
                <a:latin typeface="Calibri" panose="020F0502020204030204" pitchFamily="34" charset="0"/>
                <a:cs typeface="Calibri" panose="020F0502020204030204" pitchFamily="34" charset="0"/>
              </a:rPr>
              <a:t>benötigen 90 Minuten</a:t>
            </a:r>
          </a:p>
          <a:p>
            <a:pPr lvl="2"/>
            <a:r>
              <a:rPr lang="de-DE" sz="2800" dirty="0">
                <a:latin typeface="Calibri" panose="020F0502020204030204" pitchFamily="34" charset="0"/>
                <a:cs typeface="Calibri" panose="020F0502020204030204" pitchFamily="34" charset="0"/>
              </a:rPr>
              <a:t>	</a:t>
            </a:r>
            <a:r>
              <a:rPr lang="de-DE" sz="2800" b="1" dirty="0">
                <a:latin typeface="Calibri" panose="020F0502020204030204" pitchFamily="34" charset="0"/>
                <a:cs typeface="Calibri" panose="020F0502020204030204" pitchFamily="34" charset="0"/>
              </a:rPr>
              <a:t>Seite 11 und 13 </a:t>
            </a:r>
            <a:r>
              <a:rPr lang="de-DE" sz="2800" dirty="0">
                <a:latin typeface="Calibri" panose="020F0502020204030204" pitchFamily="34" charset="0"/>
                <a:cs typeface="Calibri" panose="020F0502020204030204" pitchFamily="34" charset="0"/>
              </a:rPr>
              <a:t>benötigen 45 Minuten</a:t>
            </a:r>
          </a:p>
        </p:txBody>
      </p:sp>
      <p:pic>
        <p:nvPicPr>
          <p:cNvPr id="12" name="Graphic 11" descr="Users outline">
            <a:extLst>
              <a:ext uri="{FF2B5EF4-FFF2-40B4-BE49-F238E27FC236}">
                <a16:creationId xmlns:a16="http://schemas.microsoft.com/office/drawing/2014/main" id="{8EF56F94-454C-F512-AE24-4E3FF682062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99526" y="11355322"/>
            <a:ext cx="914400" cy="914400"/>
          </a:xfrm>
          <a:prstGeom prst="rect">
            <a:avLst/>
          </a:prstGeom>
        </p:spPr>
      </p:pic>
      <p:pic>
        <p:nvPicPr>
          <p:cNvPr id="14" name="Graphic 13" descr="Hourglass 30% outline">
            <a:extLst>
              <a:ext uri="{FF2B5EF4-FFF2-40B4-BE49-F238E27FC236}">
                <a16:creationId xmlns:a16="http://schemas.microsoft.com/office/drawing/2014/main" id="{6B55416B-0CC7-4E96-BA15-D06C315C3F0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64902" y="12351528"/>
            <a:ext cx="672322" cy="672322"/>
          </a:xfrm>
          <a:prstGeom prst="rect">
            <a:avLst/>
          </a:prstGeom>
        </p:spPr>
      </p:pic>
      <p:pic>
        <p:nvPicPr>
          <p:cNvPr id="5" name="Рисунок 81">
            <a:extLst>
              <a:ext uri="{FF2B5EF4-FFF2-40B4-BE49-F238E27FC236}">
                <a16:creationId xmlns:a16="http://schemas.microsoft.com/office/drawing/2014/main" id="{EF96038D-2888-6975-0149-6B163CBD1823}"/>
              </a:ext>
            </a:extLst>
          </p:cNvPr>
          <p:cNvPicPr>
            <a:picLocks noChangeAspect="1"/>
          </p:cNvPicPr>
          <p:nvPr/>
        </p:nvPicPr>
        <p:blipFill>
          <a:blip r:embed="rId7"/>
          <a:stretch/>
        </p:blipFill>
        <p:spPr bwMode="auto">
          <a:xfrm>
            <a:off x="360000" y="19257450"/>
            <a:ext cx="1366451" cy="482400"/>
          </a:xfrm>
          <a:prstGeom prst="rect">
            <a:avLst/>
          </a:prstGeom>
        </p:spPr>
      </p:pic>
      <p:pic>
        <p:nvPicPr>
          <p:cNvPr id="11" name="Grafik 22">
            <a:extLst>
              <a:ext uri="{FF2B5EF4-FFF2-40B4-BE49-F238E27FC236}">
                <a16:creationId xmlns:a16="http://schemas.microsoft.com/office/drawing/2014/main" id="{593B3D8F-79B8-9651-5E08-E16283A20759}"/>
              </a:ext>
            </a:extLst>
          </p:cNvPr>
          <p:cNvPicPr>
            <a:picLocks noChangeAspect="1"/>
          </p:cNvPicPr>
          <p:nvPr/>
        </p:nvPicPr>
        <p:blipFill>
          <a:blip r:embed="rId8">
            <a:extLst>
              <a:ext uri="{28A0092B-C50C-407E-A947-70E740481C1C}">
                <a14:useLocalDpi xmlns:a14="http://schemas.microsoft.com/office/drawing/2010/main" val="0"/>
              </a:ext>
            </a:extLst>
          </a:blip>
          <a:srcRect/>
          <a:stretch/>
        </p:blipFill>
        <p:spPr bwMode="auto">
          <a:xfrm>
            <a:off x="363918" y="18519954"/>
            <a:ext cx="1362533" cy="565200"/>
          </a:xfrm>
          <a:prstGeom prst="rect">
            <a:avLst/>
          </a:prstGeom>
        </p:spPr>
      </p:pic>
      <p:sp>
        <p:nvSpPr>
          <p:cNvPr id="13" name="object 75">
            <a:extLst>
              <a:ext uri="{FF2B5EF4-FFF2-40B4-BE49-F238E27FC236}">
                <a16:creationId xmlns:a16="http://schemas.microsoft.com/office/drawing/2014/main" id="{38A82F28-CC11-962F-EE42-9EB1E39D974B}"/>
              </a:ext>
            </a:extLst>
          </p:cNvPr>
          <p:cNvSpPr txBox="1">
            <a:spLocks noChangeArrowheads="1"/>
          </p:cNvSpPr>
          <p:nvPr/>
        </p:nvSpPr>
        <p:spPr bwMode="auto">
          <a:xfrm>
            <a:off x="1906451" y="18476352"/>
            <a:ext cx="4190999" cy="1263498"/>
          </a:xfrm>
          <a:prstGeom prst="rect">
            <a:avLst/>
          </a:prstGeom>
          <a:noFill/>
          <a:ln>
            <a:noFill/>
          </a:ln>
        </p:spPr>
        <p:txBody>
          <a:bodyPr rot="0" vert="horz" wrap="square" lIns="0" tIns="45719" rIns="0" bIns="0" anchor="t" anchorCtr="0" upright="1">
            <a:noAutofit/>
          </a:bodyPr>
          <a:lstStyle/>
          <a:p>
            <a:pPr marR="8889">
              <a:spcAft>
                <a:spcPts val="800"/>
              </a:spcAft>
              <a:defRPr/>
            </a:pPr>
            <a:r>
              <a:rPr lang="de-DE" sz="1399" spc="-35" dirty="0">
                <a:solidFill>
                  <a:schemeClr val="tx1">
                    <a:lumMod val="75000"/>
                    <a:lumOff val="25000"/>
                  </a:schemeClr>
                </a:solidFill>
                <a:ea typeface="Calibri"/>
                <a:cs typeface="Trebuchet MS"/>
              </a:rPr>
              <a:t>Impressum: </a:t>
            </a:r>
            <a:endParaRPr lang="de-DE" sz="1399" dirty="0"/>
          </a:p>
          <a:p>
            <a:pPr marR="8889">
              <a:spcAft>
                <a:spcPts val="800"/>
              </a:spcAft>
              <a:defRPr/>
            </a:pPr>
            <a:r>
              <a:rPr lang="de-DE" sz="1399" spc="-35" dirty="0">
                <a:solidFill>
                  <a:schemeClr val="tx1">
                    <a:lumMod val="75000"/>
                    <a:lumOff val="25000"/>
                  </a:schemeClr>
                </a:solidFill>
                <a:ea typeface="Calibri"/>
                <a:cs typeface="Trebuchet MS"/>
              </a:rPr>
              <a:t>Arbeitsbereich Pädagogik in der Digitalität, </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Arbeitsbereich Medienpädagogik</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am Institut für Allgemeine Pädagogik und Berufspädagogik, Technische Universität Darmstadt, 2024.</a:t>
            </a:r>
            <a:endParaRPr lang="de-DE" sz="1399" dirty="0">
              <a:solidFill>
                <a:schemeClr val="tx1">
                  <a:lumMod val="75000"/>
                  <a:lumOff val="25000"/>
                </a:schemeClr>
              </a:solidFill>
              <a:ea typeface="Calibri"/>
              <a:cs typeface="Times New Roman"/>
            </a:endParaRPr>
          </a:p>
        </p:txBody>
      </p:sp>
      <p:pic>
        <p:nvPicPr>
          <p:cNvPr id="16" name="Grafik 1" descr="Lehrer mit einfarbiger Füllung">
            <a:extLst>
              <a:ext uri="{FF2B5EF4-FFF2-40B4-BE49-F238E27FC236}">
                <a16:creationId xmlns:a16="http://schemas.microsoft.com/office/drawing/2014/main" id="{5CB56761-6140-341E-DA4E-CE51A9AEC2A4}"/>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bwMode="auto">
          <a:xfrm>
            <a:off x="12362818" y="450850"/>
            <a:ext cx="1490400" cy="1490400"/>
          </a:xfrm>
          <a:prstGeom prst="rect">
            <a:avLst/>
          </a:prstGeom>
        </p:spPr>
      </p:pic>
      <p:sp>
        <p:nvSpPr>
          <p:cNvPr id="17" name="TextBox 16">
            <a:extLst>
              <a:ext uri="{FF2B5EF4-FFF2-40B4-BE49-F238E27FC236}">
                <a16:creationId xmlns:a16="http://schemas.microsoft.com/office/drawing/2014/main" id="{46B8CC22-0E29-B828-9254-189BC218B5A9}"/>
              </a:ext>
            </a:extLst>
          </p:cNvPr>
          <p:cNvSpPr txBox="1"/>
          <p:nvPr/>
        </p:nvSpPr>
        <p:spPr bwMode="auto">
          <a:xfrm>
            <a:off x="12134850" y="1668918"/>
            <a:ext cx="1869423" cy="461665"/>
          </a:xfrm>
          <a:prstGeom prst="rect">
            <a:avLst/>
          </a:prstGeom>
          <a:noFill/>
        </p:spPr>
        <p:txBody>
          <a:bodyPr wrap="none" rtlCol="0">
            <a:spAutoFit/>
          </a:bodyPr>
          <a:lstStyle/>
          <a:p>
            <a:r>
              <a:rPr lang="de-DE" sz="2400" dirty="0">
                <a:latin typeface="Calibri" panose="020F0502020204030204" pitchFamily="34" charset="0"/>
                <a:cs typeface="Calibri" panose="020F0502020204030204" pitchFamily="34" charset="0"/>
              </a:rPr>
              <a:t>für Lehrende</a:t>
            </a:r>
          </a:p>
        </p:txBody>
      </p:sp>
      <p:pic>
        <p:nvPicPr>
          <p:cNvPr id="7" name="Picture 6" descr="A black background with a black square&#10;&#10;Description automatically generated with medium confidence">
            <a:extLst>
              <a:ext uri="{FF2B5EF4-FFF2-40B4-BE49-F238E27FC236}">
                <a16:creationId xmlns:a16="http://schemas.microsoft.com/office/drawing/2014/main" id="{1425C267-0CEB-63E4-6A37-E9D25A4294FA}"/>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947614" y="10052050"/>
            <a:ext cx="914400" cy="904972"/>
          </a:xfrm>
          <a:prstGeom prst="rect">
            <a:avLst/>
          </a:prstGeom>
        </p:spPr>
      </p:pic>
      <p:sp>
        <p:nvSpPr>
          <p:cNvPr id="15" name="TextBox 14">
            <a:extLst>
              <a:ext uri="{FF2B5EF4-FFF2-40B4-BE49-F238E27FC236}">
                <a16:creationId xmlns:a16="http://schemas.microsoft.com/office/drawing/2014/main" id="{AA471A92-8E98-5F9A-69DB-37A3C8B5170D}"/>
              </a:ext>
            </a:extLst>
          </p:cNvPr>
          <p:cNvSpPr txBox="1"/>
          <p:nvPr/>
        </p:nvSpPr>
        <p:spPr bwMode="auto">
          <a:xfrm>
            <a:off x="6277450" y="19339740"/>
            <a:ext cx="2470036" cy="400110"/>
          </a:xfrm>
          <a:prstGeom prst="rect">
            <a:avLst/>
          </a:prstGeom>
          <a:noFill/>
        </p:spPr>
        <p:txBody>
          <a:bodyPr wrap="none" rtlCol="0">
            <a:spAutoFit/>
          </a:bodyPr>
          <a:lstStyle/>
          <a:p>
            <a:pPr algn="ctr"/>
            <a:r>
              <a:rPr lang="de-DE" sz="2000" dirty="0">
                <a:solidFill>
                  <a:schemeClr val="tx1">
                    <a:lumMod val="75000"/>
                    <a:lumOff val="25000"/>
                  </a:schemeClr>
                </a:solidFill>
                <a:latin typeface="+mj-lt"/>
              </a:rPr>
              <a:t>Material für Lehrende</a:t>
            </a:r>
          </a:p>
        </p:txBody>
      </p:sp>
    </p:spTree>
    <p:extLst>
      <p:ext uri="{BB962C8B-B14F-4D97-AF65-F5344CB8AC3E}">
        <p14:creationId xmlns:p14="http://schemas.microsoft.com/office/powerpoint/2010/main" val="1499327007"/>
      </p:ext>
    </p:extLst>
  </p:cSld>
  <p:clrMapOvr>
    <a:masterClrMapping/>
  </p:clrMapOvr>
  <p:extLst>
    <p:ext uri="{6950BFC3-D8DA-4A85-94F7-54DA5524770B}">
      <p188:commentRel xmlns:p188="http://schemas.microsoft.com/office/powerpoint/2018/8/main" r:id="rId2"/>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6"/>
          <p:cNvGrpSpPr/>
          <p:nvPr/>
        </p:nvGrpSpPr>
        <p:grpSpPr>
          <a:xfrm>
            <a:off x="407767" y="7878006"/>
            <a:ext cx="3223308" cy="5703680"/>
            <a:chOff x="0" y="0"/>
            <a:chExt cx="5266702" cy="9319490"/>
          </a:xfrm>
        </p:grpSpPr>
        <p:sp>
          <p:nvSpPr>
            <p:cNvPr id="7" name="Freeform 7"/>
            <p:cNvSpPr/>
            <p:nvPr/>
          </p:nvSpPr>
          <p:spPr>
            <a:xfrm>
              <a:off x="0" y="0"/>
              <a:ext cx="5246286" cy="9319490"/>
            </a:xfrm>
            <a:custGeom>
              <a:avLst/>
              <a:gdLst/>
              <a:ahLst/>
              <a:cxnLst/>
              <a:rect l="l" t="t" r="r" b="b"/>
              <a:pathLst>
                <a:path w="5246286" h="9319490">
                  <a:moveTo>
                    <a:pt x="0" y="0"/>
                  </a:moveTo>
                  <a:lnTo>
                    <a:pt x="5246286" y="0"/>
                  </a:lnTo>
                  <a:lnTo>
                    <a:pt x="5246286" y="9319490"/>
                  </a:lnTo>
                  <a:lnTo>
                    <a:pt x="0" y="9319490"/>
                  </a:lnTo>
                  <a:lnTo>
                    <a:pt x="0" y="0"/>
                  </a:lnTo>
                  <a:close/>
                </a:path>
              </a:pathLst>
            </a:custGeom>
            <a:blipFill>
              <a:blip r:embed="rId2"/>
              <a:stretch>
                <a:fillRect/>
              </a:stretch>
            </a:blipFill>
            <a:ln cap="rnd">
              <a:noFill/>
              <a:prstDash val="solid"/>
              <a:round/>
            </a:ln>
          </p:spPr>
          <p:txBody>
            <a:bodyPr/>
            <a:lstStyle/>
            <a:p>
              <a:endParaRPr lang="de-DE"/>
            </a:p>
          </p:txBody>
        </p:sp>
        <p:sp>
          <p:nvSpPr>
            <p:cNvPr id="9" name="Freeform 9"/>
            <p:cNvSpPr/>
            <p:nvPr/>
          </p:nvSpPr>
          <p:spPr>
            <a:xfrm>
              <a:off x="3965155" y="5181024"/>
              <a:ext cx="1301547" cy="3440358"/>
            </a:xfrm>
            <a:custGeom>
              <a:avLst/>
              <a:gdLst/>
              <a:ahLst/>
              <a:cxnLst/>
              <a:rect l="l" t="t" r="r" b="b"/>
              <a:pathLst>
                <a:path w="307496" h="812800">
                  <a:moveTo>
                    <a:pt x="153748" y="0"/>
                  </a:moveTo>
                  <a:lnTo>
                    <a:pt x="153748" y="0"/>
                  </a:lnTo>
                  <a:cubicBezTo>
                    <a:pt x="238661" y="0"/>
                    <a:pt x="307496" y="68835"/>
                    <a:pt x="307496" y="153748"/>
                  </a:cubicBezTo>
                  <a:lnTo>
                    <a:pt x="307496" y="659052"/>
                  </a:lnTo>
                  <a:cubicBezTo>
                    <a:pt x="307496" y="743965"/>
                    <a:pt x="238661" y="812800"/>
                    <a:pt x="153748" y="812800"/>
                  </a:cubicBezTo>
                  <a:lnTo>
                    <a:pt x="153748" y="812800"/>
                  </a:lnTo>
                  <a:cubicBezTo>
                    <a:pt x="68835" y="812800"/>
                    <a:pt x="0" y="743965"/>
                    <a:pt x="0" y="659052"/>
                  </a:cubicBezTo>
                  <a:lnTo>
                    <a:pt x="0" y="153748"/>
                  </a:lnTo>
                  <a:cubicBezTo>
                    <a:pt x="0" y="68835"/>
                    <a:pt x="68835" y="0"/>
                    <a:pt x="153748" y="0"/>
                  </a:cubicBezTo>
                  <a:close/>
                </a:path>
              </a:pathLst>
            </a:custGeom>
            <a:solidFill>
              <a:srgbClr val="99D490"/>
            </a:solidFill>
          </p:spPr>
          <p:txBody>
            <a:bodyPr/>
            <a:lstStyle/>
            <a:p>
              <a:endParaRPr lang="de-DE" dirty="0"/>
            </a:p>
          </p:txBody>
        </p:sp>
        <p:grpSp>
          <p:nvGrpSpPr>
            <p:cNvPr id="11" name="Group 11"/>
            <p:cNvGrpSpPr/>
            <p:nvPr/>
          </p:nvGrpSpPr>
          <p:grpSpPr>
            <a:xfrm>
              <a:off x="1623310" y="2274509"/>
              <a:ext cx="1428857" cy="1276085"/>
              <a:chOff x="0" y="0"/>
              <a:chExt cx="337574" cy="301481"/>
            </a:xfrm>
          </p:grpSpPr>
          <p:sp>
            <p:nvSpPr>
              <p:cNvPr id="12" name="Freeform 12"/>
              <p:cNvSpPr/>
              <p:nvPr/>
            </p:nvSpPr>
            <p:spPr>
              <a:xfrm>
                <a:off x="0" y="0"/>
                <a:ext cx="337574" cy="301481"/>
              </a:xfrm>
              <a:custGeom>
                <a:avLst/>
                <a:gdLst/>
                <a:ahLst/>
                <a:cxnLst/>
                <a:rect l="l" t="t" r="r" b="b"/>
                <a:pathLst>
                  <a:path w="337574" h="301481">
                    <a:moveTo>
                      <a:pt x="150740" y="0"/>
                    </a:moveTo>
                    <a:lnTo>
                      <a:pt x="186834" y="0"/>
                    </a:lnTo>
                    <a:cubicBezTo>
                      <a:pt x="226812" y="0"/>
                      <a:pt x="265154" y="15882"/>
                      <a:pt x="293423" y="44151"/>
                    </a:cubicBezTo>
                    <a:cubicBezTo>
                      <a:pt x="321692" y="72420"/>
                      <a:pt x="337574" y="110762"/>
                      <a:pt x="337574" y="150740"/>
                    </a:cubicBezTo>
                    <a:lnTo>
                      <a:pt x="337574" y="150740"/>
                    </a:lnTo>
                    <a:cubicBezTo>
                      <a:pt x="337574" y="233992"/>
                      <a:pt x="270085" y="301481"/>
                      <a:pt x="186834" y="301481"/>
                    </a:cubicBezTo>
                    <a:lnTo>
                      <a:pt x="150740" y="301481"/>
                    </a:lnTo>
                    <a:cubicBezTo>
                      <a:pt x="110762" y="301481"/>
                      <a:pt x="72420" y="285599"/>
                      <a:pt x="44151" y="257330"/>
                    </a:cubicBezTo>
                    <a:cubicBezTo>
                      <a:pt x="15882" y="229061"/>
                      <a:pt x="0" y="190719"/>
                      <a:pt x="0" y="150740"/>
                    </a:cubicBezTo>
                    <a:lnTo>
                      <a:pt x="0" y="150740"/>
                    </a:lnTo>
                    <a:cubicBezTo>
                      <a:pt x="0" y="110762"/>
                      <a:pt x="15882" y="72420"/>
                      <a:pt x="44151" y="44151"/>
                    </a:cubicBezTo>
                    <a:cubicBezTo>
                      <a:pt x="72420" y="15882"/>
                      <a:pt x="110762" y="0"/>
                      <a:pt x="150740" y="0"/>
                    </a:cubicBezTo>
                    <a:close/>
                  </a:path>
                </a:pathLst>
              </a:custGeom>
              <a:solidFill>
                <a:srgbClr val="CCBEA2"/>
              </a:solidFill>
              <a:ln cap="rnd">
                <a:noFill/>
                <a:prstDash val="solid"/>
                <a:round/>
              </a:ln>
            </p:spPr>
            <p:txBody>
              <a:bodyPr/>
              <a:lstStyle/>
              <a:p>
                <a:endParaRPr lang="de-DE"/>
              </a:p>
            </p:txBody>
          </p:sp>
          <p:sp>
            <p:nvSpPr>
              <p:cNvPr id="13" name="TextBox 13"/>
              <p:cNvSpPr txBox="1"/>
              <p:nvPr/>
            </p:nvSpPr>
            <p:spPr>
              <a:xfrm>
                <a:off x="0" y="57150"/>
                <a:ext cx="337574" cy="244331"/>
              </a:xfrm>
              <a:prstGeom prst="rect">
                <a:avLst/>
              </a:prstGeom>
            </p:spPr>
            <p:txBody>
              <a:bodyPr lIns="50800" tIns="50800" rIns="50800" bIns="50800" rtlCol="0" anchor="ctr"/>
              <a:lstStyle/>
              <a:p>
                <a:pPr algn="ctr">
                  <a:lnSpc>
                    <a:spcPts val="3626"/>
                  </a:lnSpc>
                </a:pPr>
                <a:endParaRPr/>
              </a:p>
            </p:txBody>
          </p:sp>
        </p:grpSp>
        <p:sp>
          <p:nvSpPr>
            <p:cNvPr id="14" name="TextBox 14"/>
            <p:cNvSpPr txBox="1"/>
            <p:nvPr/>
          </p:nvSpPr>
          <p:spPr>
            <a:xfrm>
              <a:off x="1668330" y="2912956"/>
              <a:ext cx="830857" cy="1702347"/>
            </a:xfrm>
            <a:prstGeom prst="rect">
              <a:avLst/>
            </a:prstGeom>
          </p:spPr>
          <p:txBody>
            <a:bodyPr lIns="0" tIns="0" rIns="0" bIns="0" rtlCol="0" anchor="t">
              <a:spAutoFit/>
            </a:bodyPr>
            <a:lstStyle/>
            <a:p>
              <a:pPr algn="ctr">
                <a:lnSpc>
                  <a:spcPts val="10639"/>
                </a:lnSpc>
              </a:pPr>
              <a:r>
                <a:rPr lang="en-US" sz="7599" dirty="0">
                  <a:solidFill>
                    <a:srgbClr val="000000"/>
                  </a:solidFill>
                  <a:latin typeface="+mj-lt"/>
                </a:rPr>
                <a:t>9</a:t>
              </a:r>
            </a:p>
          </p:txBody>
        </p:sp>
      </p:grpSp>
      <p:grpSp>
        <p:nvGrpSpPr>
          <p:cNvPr id="26" name="Group 26"/>
          <p:cNvGrpSpPr/>
          <p:nvPr/>
        </p:nvGrpSpPr>
        <p:grpSpPr>
          <a:xfrm rot="943635">
            <a:off x="1872791" y="12769799"/>
            <a:ext cx="3092180" cy="5471648"/>
            <a:chOff x="0" y="0"/>
            <a:chExt cx="5052446" cy="8940361"/>
          </a:xfrm>
        </p:grpSpPr>
        <p:sp>
          <p:nvSpPr>
            <p:cNvPr id="27" name="Freeform 27"/>
            <p:cNvSpPr/>
            <p:nvPr/>
          </p:nvSpPr>
          <p:spPr>
            <a:xfrm>
              <a:off x="0" y="0"/>
              <a:ext cx="5032861" cy="8940361"/>
            </a:xfrm>
            <a:custGeom>
              <a:avLst/>
              <a:gdLst/>
              <a:ahLst/>
              <a:cxnLst/>
              <a:rect l="l" t="t" r="r" b="b"/>
              <a:pathLst>
                <a:path w="5032861" h="8940361">
                  <a:moveTo>
                    <a:pt x="0" y="0"/>
                  </a:moveTo>
                  <a:lnTo>
                    <a:pt x="5032861" y="0"/>
                  </a:lnTo>
                  <a:lnTo>
                    <a:pt x="5032861" y="8940361"/>
                  </a:lnTo>
                  <a:lnTo>
                    <a:pt x="0" y="8940361"/>
                  </a:lnTo>
                  <a:lnTo>
                    <a:pt x="0" y="0"/>
                  </a:lnTo>
                  <a:close/>
                </a:path>
              </a:pathLst>
            </a:custGeom>
            <a:blipFill>
              <a:blip r:embed="rId2"/>
              <a:stretch>
                <a:fillRect/>
              </a:stretch>
            </a:blipFill>
            <a:ln cap="rnd">
              <a:noFill/>
              <a:prstDash val="solid"/>
              <a:round/>
            </a:ln>
          </p:spPr>
          <p:txBody>
            <a:bodyPr/>
            <a:lstStyle/>
            <a:p>
              <a:endParaRPr lang="de-DE"/>
            </a:p>
          </p:txBody>
        </p:sp>
        <p:grpSp>
          <p:nvGrpSpPr>
            <p:cNvPr id="28" name="Group 28"/>
            <p:cNvGrpSpPr/>
            <p:nvPr/>
          </p:nvGrpSpPr>
          <p:grpSpPr>
            <a:xfrm>
              <a:off x="3803848" y="4970253"/>
              <a:ext cx="1248598" cy="3300399"/>
              <a:chOff x="0" y="0"/>
              <a:chExt cx="307496" cy="812800"/>
            </a:xfrm>
          </p:grpSpPr>
          <p:sp>
            <p:nvSpPr>
              <p:cNvPr id="29" name="Freeform 29"/>
              <p:cNvSpPr/>
              <p:nvPr/>
            </p:nvSpPr>
            <p:spPr>
              <a:xfrm>
                <a:off x="0" y="0"/>
                <a:ext cx="307496" cy="812800"/>
              </a:xfrm>
              <a:custGeom>
                <a:avLst/>
                <a:gdLst/>
                <a:ahLst/>
                <a:cxnLst/>
                <a:rect l="l" t="t" r="r" b="b"/>
                <a:pathLst>
                  <a:path w="307496" h="812800">
                    <a:moveTo>
                      <a:pt x="153748" y="0"/>
                    </a:moveTo>
                    <a:lnTo>
                      <a:pt x="153748" y="0"/>
                    </a:lnTo>
                    <a:cubicBezTo>
                      <a:pt x="238661" y="0"/>
                      <a:pt x="307496" y="68835"/>
                      <a:pt x="307496" y="153748"/>
                    </a:cubicBezTo>
                    <a:lnTo>
                      <a:pt x="307496" y="659052"/>
                    </a:lnTo>
                    <a:cubicBezTo>
                      <a:pt x="307496" y="743965"/>
                      <a:pt x="238661" y="812800"/>
                      <a:pt x="153748" y="812800"/>
                    </a:cubicBezTo>
                    <a:lnTo>
                      <a:pt x="153748" y="812800"/>
                    </a:lnTo>
                    <a:cubicBezTo>
                      <a:pt x="68835" y="812800"/>
                      <a:pt x="0" y="743965"/>
                      <a:pt x="0" y="659052"/>
                    </a:cubicBezTo>
                    <a:lnTo>
                      <a:pt x="0" y="153748"/>
                    </a:lnTo>
                    <a:cubicBezTo>
                      <a:pt x="0" y="68835"/>
                      <a:pt x="68835" y="0"/>
                      <a:pt x="153748" y="0"/>
                    </a:cubicBezTo>
                    <a:close/>
                  </a:path>
                </a:pathLst>
              </a:custGeom>
              <a:solidFill>
                <a:srgbClr val="99D490"/>
              </a:solidFill>
            </p:spPr>
            <p:txBody>
              <a:bodyPr/>
              <a:lstStyle/>
              <a:p>
                <a:endParaRPr lang="de-DE" dirty="0"/>
              </a:p>
            </p:txBody>
          </p:sp>
          <p:sp>
            <p:nvSpPr>
              <p:cNvPr id="30" name="TextBox 30"/>
              <p:cNvSpPr txBox="1"/>
              <p:nvPr/>
            </p:nvSpPr>
            <p:spPr>
              <a:xfrm>
                <a:off x="0" y="57150"/>
                <a:ext cx="307496" cy="755650"/>
              </a:xfrm>
              <a:prstGeom prst="rect">
                <a:avLst/>
              </a:prstGeom>
            </p:spPr>
            <p:txBody>
              <a:bodyPr lIns="50800" tIns="50800" rIns="50800" bIns="50800" rtlCol="0" anchor="ctr"/>
              <a:lstStyle/>
              <a:p>
                <a:pPr algn="ctr">
                  <a:lnSpc>
                    <a:spcPts val="3626"/>
                  </a:lnSpc>
                </a:pPr>
                <a:endParaRPr/>
              </a:p>
            </p:txBody>
          </p:sp>
        </p:grpSp>
        <p:grpSp>
          <p:nvGrpSpPr>
            <p:cNvPr id="31" name="Group 31"/>
            <p:cNvGrpSpPr/>
            <p:nvPr/>
          </p:nvGrpSpPr>
          <p:grpSpPr>
            <a:xfrm>
              <a:off x="1557272" y="2181979"/>
              <a:ext cx="1370729" cy="1224172"/>
              <a:chOff x="0" y="0"/>
              <a:chExt cx="337574" cy="301481"/>
            </a:xfrm>
          </p:grpSpPr>
          <p:sp>
            <p:nvSpPr>
              <p:cNvPr id="32" name="Freeform 32"/>
              <p:cNvSpPr/>
              <p:nvPr/>
            </p:nvSpPr>
            <p:spPr>
              <a:xfrm>
                <a:off x="0" y="0"/>
                <a:ext cx="337574" cy="301481"/>
              </a:xfrm>
              <a:custGeom>
                <a:avLst/>
                <a:gdLst/>
                <a:ahLst/>
                <a:cxnLst/>
                <a:rect l="l" t="t" r="r" b="b"/>
                <a:pathLst>
                  <a:path w="337574" h="301481">
                    <a:moveTo>
                      <a:pt x="150740" y="0"/>
                    </a:moveTo>
                    <a:lnTo>
                      <a:pt x="186834" y="0"/>
                    </a:lnTo>
                    <a:cubicBezTo>
                      <a:pt x="226812" y="0"/>
                      <a:pt x="265154" y="15882"/>
                      <a:pt x="293423" y="44151"/>
                    </a:cubicBezTo>
                    <a:cubicBezTo>
                      <a:pt x="321692" y="72420"/>
                      <a:pt x="337574" y="110762"/>
                      <a:pt x="337574" y="150740"/>
                    </a:cubicBezTo>
                    <a:lnTo>
                      <a:pt x="337574" y="150740"/>
                    </a:lnTo>
                    <a:cubicBezTo>
                      <a:pt x="337574" y="233992"/>
                      <a:pt x="270085" y="301481"/>
                      <a:pt x="186834" y="301481"/>
                    </a:cubicBezTo>
                    <a:lnTo>
                      <a:pt x="150740" y="301481"/>
                    </a:lnTo>
                    <a:cubicBezTo>
                      <a:pt x="110762" y="301481"/>
                      <a:pt x="72420" y="285599"/>
                      <a:pt x="44151" y="257330"/>
                    </a:cubicBezTo>
                    <a:cubicBezTo>
                      <a:pt x="15882" y="229061"/>
                      <a:pt x="0" y="190719"/>
                      <a:pt x="0" y="150740"/>
                    </a:cubicBezTo>
                    <a:lnTo>
                      <a:pt x="0" y="150740"/>
                    </a:lnTo>
                    <a:cubicBezTo>
                      <a:pt x="0" y="110762"/>
                      <a:pt x="15882" y="72420"/>
                      <a:pt x="44151" y="44151"/>
                    </a:cubicBezTo>
                    <a:cubicBezTo>
                      <a:pt x="72420" y="15882"/>
                      <a:pt x="110762" y="0"/>
                      <a:pt x="150740" y="0"/>
                    </a:cubicBezTo>
                    <a:close/>
                  </a:path>
                </a:pathLst>
              </a:custGeom>
              <a:solidFill>
                <a:srgbClr val="CCBEA2"/>
              </a:solidFill>
              <a:ln cap="rnd">
                <a:noFill/>
                <a:prstDash val="solid"/>
                <a:round/>
              </a:ln>
            </p:spPr>
            <p:txBody>
              <a:bodyPr/>
              <a:lstStyle/>
              <a:p>
                <a:endParaRPr lang="de-DE"/>
              </a:p>
            </p:txBody>
          </p:sp>
          <p:sp>
            <p:nvSpPr>
              <p:cNvPr id="33" name="TextBox 33"/>
              <p:cNvSpPr txBox="1"/>
              <p:nvPr/>
            </p:nvSpPr>
            <p:spPr>
              <a:xfrm>
                <a:off x="0" y="57150"/>
                <a:ext cx="337574" cy="244331"/>
              </a:xfrm>
              <a:prstGeom prst="rect">
                <a:avLst/>
              </a:prstGeom>
            </p:spPr>
            <p:txBody>
              <a:bodyPr lIns="50800" tIns="50800" rIns="50800" bIns="50800" rtlCol="0" anchor="ctr"/>
              <a:lstStyle/>
              <a:p>
                <a:pPr algn="ctr">
                  <a:lnSpc>
                    <a:spcPts val="3626"/>
                  </a:lnSpc>
                </a:pPr>
                <a:endParaRPr/>
              </a:p>
            </p:txBody>
          </p:sp>
        </p:grpSp>
        <p:sp>
          <p:nvSpPr>
            <p:cNvPr id="34" name="TextBox 34"/>
            <p:cNvSpPr txBox="1"/>
            <p:nvPr/>
          </p:nvSpPr>
          <p:spPr>
            <a:xfrm>
              <a:off x="1600457" y="2781619"/>
              <a:ext cx="797057" cy="1637199"/>
            </a:xfrm>
            <a:prstGeom prst="rect">
              <a:avLst/>
            </a:prstGeom>
          </p:spPr>
          <p:txBody>
            <a:bodyPr lIns="0" tIns="0" rIns="0" bIns="0" rtlCol="0" anchor="t">
              <a:spAutoFit/>
            </a:bodyPr>
            <a:lstStyle/>
            <a:p>
              <a:pPr algn="ctr">
                <a:lnSpc>
                  <a:spcPts val="10208"/>
                </a:lnSpc>
              </a:pPr>
              <a:r>
                <a:rPr lang="en-US" sz="7291" dirty="0">
                  <a:solidFill>
                    <a:srgbClr val="000000"/>
                  </a:solidFill>
                  <a:latin typeface="+mj-lt"/>
                </a:rPr>
                <a:t>9</a:t>
              </a:r>
            </a:p>
          </p:txBody>
        </p:sp>
      </p:grpSp>
      <p:grpSp>
        <p:nvGrpSpPr>
          <p:cNvPr id="17" name="Group 17"/>
          <p:cNvGrpSpPr/>
          <p:nvPr/>
        </p:nvGrpSpPr>
        <p:grpSpPr>
          <a:xfrm rot="-1436178">
            <a:off x="6625694" y="10327867"/>
            <a:ext cx="2341854" cy="4143938"/>
            <a:chOff x="0" y="0"/>
            <a:chExt cx="3826456" cy="6770957"/>
          </a:xfrm>
        </p:grpSpPr>
        <p:sp>
          <p:nvSpPr>
            <p:cNvPr id="18" name="Freeform 18"/>
            <p:cNvSpPr/>
            <p:nvPr/>
          </p:nvSpPr>
          <p:spPr>
            <a:xfrm>
              <a:off x="0" y="0"/>
              <a:ext cx="3811623" cy="6770957"/>
            </a:xfrm>
            <a:custGeom>
              <a:avLst/>
              <a:gdLst/>
              <a:ahLst/>
              <a:cxnLst/>
              <a:rect l="l" t="t" r="r" b="b"/>
              <a:pathLst>
                <a:path w="3811623" h="6770957">
                  <a:moveTo>
                    <a:pt x="0" y="0"/>
                  </a:moveTo>
                  <a:lnTo>
                    <a:pt x="3811623" y="0"/>
                  </a:lnTo>
                  <a:lnTo>
                    <a:pt x="3811623" y="6770957"/>
                  </a:lnTo>
                  <a:lnTo>
                    <a:pt x="0" y="6770957"/>
                  </a:lnTo>
                  <a:lnTo>
                    <a:pt x="0" y="0"/>
                  </a:lnTo>
                  <a:close/>
                </a:path>
              </a:pathLst>
            </a:custGeom>
            <a:blipFill>
              <a:blip r:embed="rId2"/>
              <a:stretch>
                <a:fillRect/>
              </a:stretch>
            </a:blipFill>
            <a:ln cap="rnd">
              <a:noFill/>
              <a:prstDash val="solid"/>
              <a:round/>
            </a:ln>
          </p:spPr>
          <p:txBody>
            <a:bodyPr/>
            <a:lstStyle/>
            <a:p>
              <a:endParaRPr lang="de-DE" dirty="0"/>
            </a:p>
          </p:txBody>
        </p:sp>
        <p:grpSp>
          <p:nvGrpSpPr>
            <p:cNvPr id="19" name="Group 19"/>
            <p:cNvGrpSpPr/>
            <p:nvPr/>
          </p:nvGrpSpPr>
          <p:grpSpPr>
            <a:xfrm>
              <a:off x="2880834" y="3764207"/>
              <a:ext cx="945622" cy="2499548"/>
              <a:chOff x="0" y="0"/>
              <a:chExt cx="307496" cy="812800"/>
            </a:xfrm>
          </p:grpSpPr>
          <p:sp>
            <p:nvSpPr>
              <p:cNvPr id="21" name="TextBox 21"/>
              <p:cNvSpPr txBox="1"/>
              <p:nvPr/>
            </p:nvSpPr>
            <p:spPr>
              <a:xfrm>
                <a:off x="0" y="57150"/>
                <a:ext cx="307496" cy="755650"/>
              </a:xfrm>
              <a:prstGeom prst="rect">
                <a:avLst/>
              </a:prstGeom>
            </p:spPr>
            <p:txBody>
              <a:bodyPr lIns="50800" tIns="50800" rIns="50800" bIns="50800" rtlCol="0" anchor="ctr"/>
              <a:lstStyle/>
              <a:p>
                <a:pPr algn="ctr">
                  <a:lnSpc>
                    <a:spcPts val="3626"/>
                  </a:lnSpc>
                </a:pPr>
                <a:endParaRPr/>
              </a:p>
            </p:txBody>
          </p:sp>
          <p:sp>
            <p:nvSpPr>
              <p:cNvPr id="20" name="Freeform 20"/>
              <p:cNvSpPr/>
              <p:nvPr/>
            </p:nvSpPr>
            <p:spPr>
              <a:xfrm>
                <a:off x="0" y="0"/>
                <a:ext cx="307496" cy="812800"/>
              </a:xfrm>
              <a:custGeom>
                <a:avLst/>
                <a:gdLst/>
                <a:ahLst/>
                <a:cxnLst/>
                <a:rect l="l" t="t" r="r" b="b"/>
                <a:pathLst>
                  <a:path w="307496" h="812800">
                    <a:moveTo>
                      <a:pt x="153748" y="0"/>
                    </a:moveTo>
                    <a:lnTo>
                      <a:pt x="153748" y="0"/>
                    </a:lnTo>
                    <a:cubicBezTo>
                      <a:pt x="238661" y="0"/>
                      <a:pt x="307496" y="68835"/>
                      <a:pt x="307496" y="153748"/>
                    </a:cubicBezTo>
                    <a:lnTo>
                      <a:pt x="307496" y="659052"/>
                    </a:lnTo>
                    <a:cubicBezTo>
                      <a:pt x="307496" y="743965"/>
                      <a:pt x="238661" y="812800"/>
                      <a:pt x="153748" y="812800"/>
                    </a:cubicBezTo>
                    <a:lnTo>
                      <a:pt x="153748" y="812800"/>
                    </a:lnTo>
                    <a:cubicBezTo>
                      <a:pt x="68835" y="812800"/>
                      <a:pt x="0" y="743965"/>
                      <a:pt x="0" y="659052"/>
                    </a:cubicBezTo>
                    <a:lnTo>
                      <a:pt x="0" y="153748"/>
                    </a:lnTo>
                    <a:cubicBezTo>
                      <a:pt x="0" y="68835"/>
                      <a:pt x="68835" y="0"/>
                      <a:pt x="153748" y="0"/>
                    </a:cubicBezTo>
                    <a:close/>
                  </a:path>
                </a:pathLst>
              </a:custGeom>
              <a:solidFill>
                <a:srgbClr val="99D490"/>
              </a:solidFill>
            </p:spPr>
            <p:txBody>
              <a:bodyPr/>
              <a:lstStyle/>
              <a:p>
                <a:endParaRPr lang="de-DE" dirty="0"/>
              </a:p>
            </p:txBody>
          </p:sp>
        </p:grpSp>
        <p:grpSp>
          <p:nvGrpSpPr>
            <p:cNvPr id="22" name="Group 22"/>
            <p:cNvGrpSpPr/>
            <p:nvPr/>
          </p:nvGrpSpPr>
          <p:grpSpPr>
            <a:xfrm>
              <a:off x="1179395" y="1652516"/>
              <a:ext cx="1038118" cy="927123"/>
              <a:chOff x="0" y="0"/>
              <a:chExt cx="337574" cy="301481"/>
            </a:xfrm>
          </p:grpSpPr>
          <p:sp>
            <p:nvSpPr>
              <p:cNvPr id="23" name="Freeform 23"/>
              <p:cNvSpPr/>
              <p:nvPr/>
            </p:nvSpPr>
            <p:spPr>
              <a:xfrm>
                <a:off x="0" y="0"/>
                <a:ext cx="337574" cy="301481"/>
              </a:xfrm>
              <a:custGeom>
                <a:avLst/>
                <a:gdLst/>
                <a:ahLst/>
                <a:cxnLst/>
                <a:rect l="l" t="t" r="r" b="b"/>
                <a:pathLst>
                  <a:path w="337574" h="301481">
                    <a:moveTo>
                      <a:pt x="150740" y="0"/>
                    </a:moveTo>
                    <a:lnTo>
                      <a:pt x="186834" y="0"/>
                    </a:lnTo>
                    <a:cubicBezTo>
                      <a:pt x="226812" y="0"/>
                      <a:pt x="265154" y="15882"/>
                      <a:pt x="293423" y="44151"/>
                    </a:cubicBezTo>
                    <a:cubicBezTo>
                      <a:pt x="321692" y="72420"/>
                      <a:pt x="337574" y="110762"/>
                      <a:pt x="337574" y="150740"/>
                    </a:cubicBezTo>
                    <a:lnTo>
                      <a:pt x="337574" y="150740"/>
                    </a:lnTo>
                    <a:cubicBezTo>
                      <a:pt x="337574" y="233992"/>
                      <a:pt x="270085" y="301481"/>
                      <a:pt x="186834" y="301481"/>
                    </a:cubicBezTo>
                    <a:lnTo>
                      <a:pt x="150740" y="301481"/>
                    </a:lnTo>
                    <a:cubicBezTo>
                      <a:pt x="110762" y="301481"/>
                      <a:pt x="72420" y="285599"/>
                      <a:pt x="44151" y="257330"/>
                    </a:cubicBezTo>
                    <a:cubicBezTo>
                      <a:pt x="15882" y="229061"/>
                      <a:pt x="0" y="190719"/>
                      <a:pt x="0" y="150740"/>
                    </a:cubicBezTo>
                    <a:lnTo>
                      <a:pt x="0" y="150740"/>
                    </a:lnTo>
                    <a:cubicBezTo>
                      <a:pt x="0" y="110762"/>
                      <a:pt x="15882" y="72420"/>
                      <a:pt x="44151" y="44151"/>
                    </a:cubicBezTo>
                    <a:cubicBezTo>
                      <a:pt x="72420" y="15882"/>
                      <a:pt x="110762" y="0"/>
                      <a:pt x="150740" y="0"/>
                    </a:cubicBezTo>
                    <a:close/>
                  </a:path>
                </a:pathLst>
              </a:custGeom>
              <a:solidFill>
                <a:srgbClr val="CCBEA2"/>
              </a:solidFill>
              <a:ln cap="rnd">
                <a:noFill/>
                <a:prstDash val="solid"/>
                <a:round/>
              </a:ln>
            </p:spPr>
            <p:txBody>
              <a:bodyPr/>
              <a:lstStyle/>
              <a:p>
                <a:endParaRPr lang="de-DE"/>
              </a:p>
            </p:txBody>
          </p:sp>
          <p:sp>
            <p:nvSpPr>
              <p:cNvPr id="24" name="TextBox 24"/>
              <p:cNvSpPr txBox="1"/>
              <p:nvPr/>
            </p:nvSpPr>
            <p:spPr>
              <a:xfrm>
                <a:off x="0" y="57150"/>
                <a:ext cx="337574" cy="244331"/>
              </a:xfrm>
              <a:prstGeom prst="rect">
                <a:avLst/>
              </a:prstGeom>
            </p:spPr>
            <p:txBody>
              <a:bodyPr lIns="50800" tIns="50800" rIns="50800" bIns="50800" rtlCol="0" anchor="ctr"/>
              <a:lstStyle/>
              <a:p>
                <a:pPr algn="ctr">
                  <a:lnSpc>
                    <a:spcPts val="3626"/>
                  </a:lnSpc>
                </a:pPr>
                <a:endParaRPr/>
              </a:p>
            </p:txBody>
          </p:sp>
        </p:grpSp>
        <p:sp>
          <p:nvSpPr>
            <p:cNvPr id="25" name="TextBox 25"/>
            <p:cNvSpPr txBox="1"/>
            <p:nvPr/>
          </p:nvSpPr>
          <p:spPr>
            <a:xfrm>
              <a:off x="1212102" y="2114770"/>
              <a:ext cx="603649" cy="1236664"/>
            </a:xfrm>
            <a:prstGeom prst="rect">
              <a:avLst/>
            </a:prstGeom>
          </p:spPr>
          <p:txBody>
            <a:bodyPr lIns="0" tIns="0" rIns="0" bIns="0" rtlCol="0" anchor="t">
              <a:spAutoFit/>
            </a:bodyPr>
            <a:lstStyle/>
            <a:p>
              <a:pPr algn="ctr">
                <a:lnSpc>
                  <a:spcPts val="7730"/>
                </a:lnSpc>
              </a:pPr>
              <a:r>
                <a:rPr lang="en-US" sz="5521" dirty="0">
                  <a:solidFill>
                    <a:srgbClr val="000000"/>
                  </a:solidFill>
                  <a:latin typeface="+mj-lt"/>
                </a:rPr>
                <a:t>5</a:t>
              </a:r>
            </a:p>
          </p:txBody>
        </p:sp>
      </p:grpSp>
      <p:grpSp>
        <p:nvGrpSpPr>
          <p:cNvPr id="35" name="Group 35"/>
          <p:cNvGrpSpPr/>
          <p:nvPr/>
        </p:nvGrpSpPr>
        <p:grpSpPr>
          <a:xfrm>
            <a:off x="9163050" y="10966450"/>
            <a:ext cx="4348378" cy="7555112"/>
            <a:chOff x="0" y="0"/>
            <a:chExt cx="7105003" cy="12344624"/>
          </a:xfrm>
        </p:grpSpPr>
        <p:sp>
          <p:nvSpPr>
            <p:cNvPr id="36" name="Freeform 36"/>
            <p:cNvSpPr/>
            <p:nvPr/>
          </p:nvSpPr>
          <p:spPr>
            <a:xfrm>
              <a:off x="0" y="0"/>
              <a:ext cx="6949246" cy="12344624"/>
            </a:xfrm>
            <a:custGeom>
              <a:avLst/>
              <a:gdLst/>
              <a:ahLst/>
              <a:cxnLst/>
              <a:rect l="l" t="t" r="r" b="b"/>
              <a:pathLst>
                <a:path w="6949246" h="12344624">
                  <a:moveTo>
                    <a:pt x="0" y="0"/>
                  </a:moveTo>
                  <a:lnTo>
                    <a:pt x="6949246" y="0"/>
                  </a:lnTo>
                  <a:lnTo>
                    <a:pt x="6949246" y="12344624"/>
                  </a:lnTo>
                  <a:lnTo>
                    <a:pt x="0" y="12344624"/>
                  </a:lnTo>
                  <a:lnTo>
                    <a:pt x="0" y="0"/>
                  </a:lnTo>
                  <a:close/>
                </a:path>
              </a:pathLst>
            </a:custGeom>
            <a:blipFill>
              <a:blip r:embed="rId2"/>
              <a:stretch>
                <a:fillRect/>
              </a:stretch>
            </a:blipFill>
            <a:ln cap="rnd">
              <a:noFill/>
              <a:prstDash val="solid"/>
              <a:round/>
            </a:ln>
          </p:spPr>
          <p:txBody>
            <a:bodyPr/>
            <a:lstStyle/>
            <a:p>
              <a:endParaRPr lang="de-DE"/>
            </a:p>
          </p:txBody>
        </p:sp>
        <p:grpSp>
          <p:nvGrpSpPr>
            <p:cNvPr id="37" name="Group 37"/>
            <p:cNvGrpSpPr/>
            <p:nvPr/>
          </p:nvGrpSpPr>
          <p:grpSpPr>
            <a:xfrm>
              <a:off x="5252257" y="6890396"/>
              <a:ext cx="1852746" cy="4557107"/>
              <a:chOff x="0" y="4922"/>
              <a:chExt cx="330453" cy="812800"/>
            </a:xfrm>
          </p:grpSpPr>
          <p:sp>
            <p:nvSpPr>
              <p:cNvPr id="38" name="Freeform 38"/>
              <p:cNvSpPr/>
              <p:nvPr/>
            </p:nvSpPr>
            <p:spPr>
              <a:xfrm>
                <a:off x="22957" y="4922"/>
                <a:ext cx="307496" cy="812800"/>
              </a:xfrm>
              <a:custGeom>
                <a:avLst/>
                <a:gdLst/>
                <a:ahLst/>
                <a:cxnLst/>
                <a:rect l="l" t="t" r="r" b="b"/>
                <a:pathLst>
                  <a:path w="307496" h="812800">
                    <a:moveTo>
                      <a:pt x="153748" y="0"/>
                    </a:moveTo>
                    <a:lnTo>
                      <a:pt x="153748" y="0"/>
                    </a:lnTo>
                    <a:cubicBezTo>
                      <a:pt x="238661" y="0"/>
                      <a:pt x="307496" y="68835"/>
                      <a:pt x="307496" y="153748"/>
                    </a:cubicBezTo>
                    <a:lnTo>
                      <a:pt x="307496" y="659052"/>
                    </a:lnTo>
                    <a:cubicBezTo>
                      <a:pt x="307496" y="743965"/>
                      <a:pt x="238661" y="812800"/>
                      <a:pt x="153748" y="812800"/>
                    </a:cubicBezTo>
                    <a:lnTo>
                      <a:pt x="153748" y="812800"/>
                    </a:lnTo>
                    <a:cubicBezTo>
                      <a:pt x="68835" y="812800"/>
                      <a:pt x="0" y="743965"/>
                      <a:pt x="0" y="659052"/>
                    </a:cubicBezTo>
                    <a:lnTo>
                      <a:pt x="0" y="153748"/>
                    </a:lnTo>
                    <a:cubicBezTo>
                      <a:pt x="0" y="68835"/>
                      <a:pt x="68835" y="0"/>
                      <a:pt x="153748" y="0"/>
                    </a:cubicBezTo>
                    <a:close/>
                  </a:path>
                </a:pathLst>
              </a:custGeom>
              <a:solidFill>
                <a:srgbClr val="99D490"/>
              </a:solidFill>
            </p:spPr>
            <p:txBody>
              <a:bodyPr/>
              <a:lstStyle/>
              <a:p>
                <a:endParaRPr lang="de-DE" dirty="0"/>
              </a:p>
            </p:txBody>
          </p:sp>
          <p:sp>
            <p:nvSpPr>
              <p:cNvPr id="39" name="TextBox 39"/>
              <p:cNvSpPr txBox="1"/>
              <p:nvPr/>
            </p:nvSpPr>
            <p:spPr>
              <a:xfrm>
                <a:off x="0" y="57150"/>
                <a:ext cx="307496" cy="755650"/>
              </a:xfrm>
              <a:prstGeom prst="rect">
                <a:avLst/>
              </a:prstGeom>
            </p:spPr>
            <p:txBody>
              <a:bodyPr lIns="38277" tIns="38277" rIns="38277" bIns="38277" rtlCol="0" anchor="ctr"/>
              <a:lstStyle/>
              <a:p>
                <a:pPr algn="ctr">
                  <a:lnSpc>
                    <a:spcPts val="3626"/>
                  </a:lnSpc>
                </a:pPr>
                <a:endParaRPr/>
              </a:p>
            </p:txBody>
          </p:sp>
        </p:grpSp>
        <p:grpSp>
          <p:nvGrpSpPr>
            <p:cNvPr id="40" name="Group 40"/>
            <p:cNvGrpSpPr/>
            <p:nvPr/>
          </p:nvGrpSpPr>
          <p:grpSpPr>
            <a:xfrm>
              <a:off x="2150242" y="3012821"/>
              <a:ext cx="1892668" cy="1690306"/>
              <a:chOff x="0" y="0"/>
              <a:chExt cx="337574" cy="301481"/>
            </a:xfrm>
          </p:grpSpPr>
          <p:sp>
            <p:nvSpPr>
              <p:cNvPr id="41" name="Freeform 41"/>
              <p:cNvSpPr/>
              <p:nvPr/>
            </p:nvSpPr>
            <p:spPr>
              <a:xfrm>
                <a:off x="0" y="0"/>
                <a:ext cx="337574" cy="301481"/>
              </a:xfrm>
              <a:custGeom>
                <a:avLst/>
                <a:gdLst/>
                <a:ahLst/>
                <a:cxnLst/>
                <a:rect l="l" t="t" r="r" b="b"/>
                <a:pathLst>
                  <a:path w="337574" h="301481">
                    <a:moveTo>
                      <a:pt x="150740" y="0"/>
                    </a:moveTo>
                    <a:lnTo>
                      <a:pt x="186834" y="0"/>
                    </a:lnTo>
                    <a:cubicBezTo>
                      <a:pt x="226812" y="0"/>
                      <a:pt x="265154" y="15882"/>
                      <a:pt x="293423" y="44151"/>
                    </a:cubicBezTo>
                    <a:cubicBezTo>
                      <a:pt x="321692" y="72420"/>
                      <a:pt x="337574" y="110762"/>
                      <a:pt x="337574" y="150740"/>
                    </a:cubicBezTo>
                    <a:lnTo>
                      <a:pt x="337574" y="150740"/>
                    </a:lnTo>
                    <a:cubicBezTo>
                      <a:pt x="337574" y="233992"/>
                      <a:pt x="270085" y="301481"/>
                      <a:pt x="186834" y="301481"/>
                    </a:cubicBezTo>
                    <a:lnTo>
                      <a:pt x="150740" y="301481"/>
                    </a:lnTo>
                    <a:cubicBezTo>
                      <a:pt x="110762" y="301481"/>
                      <a:pt x="72420" y="285599"/>
                      <a:pt x="44151" y="257330"/>
                    </a:cubicBezTo>
                    <a:cubicBezTo>
                      <a:pt x="15882" y="229061"/>
                      <a:pt x="0" y="190719"/>
                      <a:pt x="0" y="150740"/>
                    </a:cubicBezTo>
                    <a:lnTo>
                      <a:pt x="0" y="150740"/>
                    </a:lnTo>
                    <a:cubicBezTo>
                      <a:pt x="0" y="110762"/>
                      <a:pt x="15882" y="72420"/>
                      <a:pt x="44151" y="44151"/>
                    </a:cubicBezTo>
                    <a:cubicBezTo>
                      <a:pt x="72420" y="15882"/>
                      <a:pt x="110762" y="0"/>
                      <a:pt x="150740" y="0"/>
                    </a:cubicBezTo>
                    <a:close/>
                  </a:path>
                </a:pathLst>
              </a:custGeom>
              <a:solidFill>
                <a:srgbClr val="CCBEA2"/>
              </a:solidFill>
              <a:ln cap="rnd">
                <a:noFill/>
                <a:prstDash val="solid"/>
                <a:round/>
              </a:ln>
            </p:spPr>
            <p:txBody>
              <a:bodyPr/>
              <a:lstStyle/>
              <a:p>
                <a:endParaRPr lang="de-DE"/>
              </a:p>
            </p:txBody>
          </p:sp>
          <p:sp>
            <p:nvSpPr>
              <p:cNvPr id="42" name="TextBox 42"/>
              <p:cNvSpPr txBox="1"/>
              <p:nvPr/>
            </p:nvSpPr>
            <p:spPr>
              <a:xfrm>
                <a:off x="0" y="57150"/>
                <a:ext cx="337574" cy="244331"/>
              </a:xfrm>
              <a:prstGeom prst="rect">
                <a:avLst/>
              </a:prstGeom>
            </p:spPr>
            <p:txBody>
              <a:bodyPr lIns="38277" tIns="38277" rIns="38277" bIns="38277" rtlCol="0" anchor="ctr"/>
              <a:lstStyle/>
              <a:p>
                <a:pPr algn="ctr">
                  <a:lnSpc>
                    <a:spcPts val="3626"/>
                  </a:lnSpc>
                </a:pPr>
                <a:endParaRPr/>
              </a:p>
            </p:txBody>
          </p:sp>
        </p:grpSp>
      </p:grpSp>
      <p:grpSp>
        <p:nvGrpSpPr>
          <p:cNvPr id="43" name="Group 43"/>
          <p:cNvGrpSpPr/>
          <p:nvPr/>
        </p:nvGrpSpPr>
        <p:grpSpPr>
          <a:xfrm rot="854894">
            <a:off x="5924193" y="14653027"/>
            <a:ext cx="2386433" cy="4222820"/>
            <a:chOff x="0" y="0"/>
            <a:chExt cx="3899296" cy="6899848"/>
          </a:xfrm>
        </p:grpSpPr>
        <p:sp>
          <p:nvSpPr>
            <p:cNvPr id="44" name="Freeform 44"/>
            <p:cNvSpPr/>
            <p:nvPr/>
          </p:nvSpPr>
          <p:spPr>
            <a:xfrm>
              <a:off x="0" y="0"/>
              <a:ext cx="3884180" cy="6899848"/>
            </a:xfrm>
            <a:custGeom>
              <a:avLst/>
              <a:gdLst/>
              <a:ahLst/>
              <a:cxnLst/>
              <a:rect l="l" t="t" r="r" b="b"/>
              <a:pathLst>
                <a:path w="3884180" h="6899848">
                  <a:moveTo>
                    <a:pt x="0" y="0"/>
                  </a:moveTo>
                  <a:lnTo>
                    <a:pt x="3884180" y="0"/>
                  </a:lnTo>
                  <a:lnTo>
                    <a:pt x="3884180" y="6899848"/>
                  </a:lnTo>
                  <a:lnTo>
                    <a:pt x="0" y="6899848"/>
                  </a:lnTo>
                  <a:lnTo>
                    <a:pt x="0" y="0"/>
                  </a:lnTo>
                  <a:close/>
                </a:path>
              </a:pathLst>
            </a:custGeom>
            <a:blipFill>
              <a:blip r:embed="rId2"/>
              <a:stretch>
                <a:fillRect/>
              </a:stretch>
            </a:blipFill>
            <a:ln cap="rnd">
              <a:noFill/>
              <a:prstDash val="solid"/>
              <a:round/>
            </a:ln>
          </p:spPr>
          <p:txBody>
            <a:bodyPr/>
            <a:lstStyle/>
            <a:p>
              <a:endParaRPr lang="de-DE"/>
            </a:p>
          </p:txBody>
        </p:sp>
        <p:grpSp>
          <p:nvGrpSpPr>
            <p:cNvPr id="45" name="Group 45"/>
            <p:cNvGrpSpPr/>
            <p:nvPr/>
          </p:nvGrpSpPr>
          <p:grpSpPr>
            <a:xfrm>
              <a:off x="2935673" y="3835862"/>
              <a:ext cx="963623" cy="2547129"/>
              <a:chOff x="0" y="0"/>
              <a:chExt cx="307496" cy="812800"/>
            </a:xfrm>
          </p:grpSpPr>
          <p:sp>
            <p:nvSpPr>
              <p:cNvPr id="46" name="Freeform 46"/>
              <p:cNvSpPr/>
              <p:nvPr/>
            </p:nvSpPr>
            <p:spPr>
              <a:xfrm>
                <a:off x="0" y="0"/>
                <a:ext cx="307496" cy="812800"/>
              </a:xfrm>
              <a:custGeom>
                <a:avLst/>
                <a:gdLst/>
                <a:ahLst/>
                <a:cxnLst/>
                <a:rect l="l" t="t" r="r" b="b"/>
                <a:pathLst>
                  <a:path w="307496" h="812800">
                    <a:moveTo>
                      <a:pt x="153748" y="0"/>
                    </a:moveTo>
                    <a:lnTo>
                      <a:pt x="153748" y="0"/>
                    </a:lnTo>
                    <a:cubicBezTo>
                      <a:pt x="238661" y="0"/>
                      <a:pt x="307496" y="68835"/>
                      <a:pt x="307496" y="153748"/>
                    </a:cubicBezTo>
                    <a:lnTo>
                      <a:pt x="307496" y="659052"/>
                    </a:lnTo>
                    <a:cubicBezTo>
                      <a:pt x="307496" y="743965"/>
                      <a:pt x="238661" y="812800"/>
                      <a:pt x="153748" y="812800"/>
                    </a:cubicBezTo>
                    <a:lnTo>
                      <a:pt x="153748" y="812800"/>
                    </a:lnTo>
                    <a:cubicBezTo>
                      <a:pt x="68835" y="812800"/>
                      <a:pt x="0" y="743965"/>
                      <a:pt x="0" y="659052"/>
                    </a:cubicBezTo>
                    <a:lnTo>
                      <a:pt x="0" y="153748"/>
                    </a:lnTo>
                    <a:cubicBezTo>
                      <a:pt x="0" y="68835"/>
                      <a:pt x="68835" y="0"/>
                      <a:pt x="153748" y="0"/>
                    </a:cubicBezTo>
                    <a:close/>
                  </a:path>
                </a:pathLst>
              </a:custGeom>
              <a:solidFill>
                <a:srgbClr val="99D490"/>
              </a:solidFill>
            </p:spPr>
            <p:txBody>
              <a:bodyPr/>
              <a:lstStyle/>
              <a:p>
                <a:endParaRPr lang="de-DE" dirty="0"/>
              </a:p>
            </p:txBody>
          </p:sp>
          <p:sp>
            <p:nvSpPr>
              <p:cNvPr id="47" name="TextBox 47"/>
              <p:cNvSpPr txBox="1"/>
              <p:nvPr/>
            </p:nvSpPr>
            <p:spPr>
              <a:xfrm>
                <a:off x="0" y="57150"/>
                <a:ext cx="307496" cy="755650"/>
              </a:xfrm>
              <a:prstGeom prst="rect">
                <a:avLst/>
              </a:prstGeom>
            </p:spPr>
            <p:txBody>
              <a:bodyPr lIns="50800" tIns="50800" rIns="50800" bIns="50800" rtlCol="0" anchor="ctr"/>
              <a:lstStyle/>
              <a:p>
                <a:pPr algn="ctr">
                  <a:lnSpc>
                    <a:spcPts val="3626"/>
                  </a:lnSpc>
                </a:pPr>
                <a:endParaRPr/>
              </a:p>
            </p:txBody>
          </p:sp>
        </p:grpSp>
        <p:grpSp>
          <p:nvGrpSpPr>
            <p:cNvPr id="48" name="Group 48"/>
            <p:cNvGrpSpPr/>
            <p:nvPr/>
          </p:nvGrpSpPr>
          <p:grpSpPr>
            <a:xfrm>
              <a:off x="1201846" y="1683973"/>
              <a:ext cx="1057879" cy="944772"/>
              <a:chOff x="0" y="0"/>
              <a:chExt cx="337574" cy="301481"/>
            </a:xfrm>
          </p:grpSpPr>
          <p:sp>
            <p:nvSpPr>
              <p:cNvPr id="49" name="Freeform 49"/>
              <p:cNvSpPr/>
              <p:nvPr/>
            </p:nvSpPr>
            <p:spPr>
              <a:xfrm>
                <a:off x="0" y="0"/>
                <a:ext cx="337574" cy="301481"/>
              </a:xfrm>
              <a:custGeom>
                <a:avLst/>
                <a:gdLst/>
                <a:ahLst/>
                <a:cxnLst/>
                <a:rect l="l" t="t" r="r" b="b"/>
                <a:pathLst>
                  <a:path w="337574" h="301481">
                    <a:moveTo>
                      <a:pt x="150740" y="0"/>
                    </a:moveTo>
                    <a:lnTo>
                      <a:pt x="186834" y="0"/>
                    </a:lnTo>
                    <a:cubicBezTo>
                      <a:pt x="226812" y="0"/>
                      <a:pt x="265154" y="15882"/>
                      <a:pt x="293423" y="44151"/>
                    </a:cubicBezTo>
                    <a:cubicBezTo>
                      <a:pt x="321692" y="72420"/>
                      <a:pt x="337574" y="110762"/>
                      <a:pt x="337574" y="150740"/>
                    </a:cubicBezTo>
                    <a:lnTo>
                      <a:pt x="337574" y="150740"/>
                    </a:lnTo>
                    <a:cubicBezTo>
                      <a:pt x="337574" y="233992"/>
                      <a:pt x="270085" y="301481"/>
                      <a:pt x="186834" y="301481"/>
                    </a:cubicBezTo>
                    <a:lnTo>
                      <a:pt x="150740" y="301481"/>
                    </a:lnTo>
                    <a:cubicBezTo>
                      <a:pt x="110762" y="301481"/>
                      <a:pt x="72420" y="285599"/>
                      <a:pt x="44151" y="257330"/>
                    </a:cubicBezTo>
                    <a:cubicBezTo>
                      <a:pt x="15882" y="229061"/>
                      <a:pt x="0" y="190719"/>
                      <a:pt x="0" y="150740"/>
                    </a:cubicBezTo>
                    <a:lnTo>
                      <a:pt x="0" y="150740"/>
                    </a:lnTo>
                    <a:cubicBezTo>
                      <a:pt x="0" y="110762"/>
                      <a:pt x="15882" y="72420"/>
                      <a:pt x="44151" y="44151"/>
                    </a:cubicBezTo>
                    <a:cubicBezTo>
                      <a:pt x="72420" y="15882"/>
                      <a:pt x="110762" y="0"/>
                      <a:pt x="150740" y="0"/>
                    </a:cubicBezTo>
                    <a:close/>
                  </a:path>
                </a:pathLst>
              </a:custGeom>
              <a:solidFill>
                <a:srgbClr val="CCBEA2"/>
              </a:solidFill>
              <a:ln cap="rnd">
                <a:noFill/>
                <a:prstDash val="solid"/>
                <a:round/>
              </a:ln>
            </p:spPr>
            <p:txBody>
              <a:bodyPr/>
              <a:lstStyle/>
              <a:p>
                <a:endParaRPr lang="de-DE"/>
              </a:p>
            </p:txBody>
          </p:sp>
          <p:sp>
            <p:nvSpPr>
              <p:cNvPr id="50" name="TextBox 50"/>
              <p:cNvSpPr txBox="1"/>
              <p:nvPr/>
            </p:nvSpPr>
            <p:spPr>
              <a:xfrm>
                <a:off x="0" y="57150"/>
                <a:ext cx="337574" cy="244331"/>
              </a:xfrm>
              <a:prstGeom prst="rect">
                <a:avLst/>
              </a:prstGeom>
            </p:spPr>
            <p:txBody>
              <a:bodyPr lIns="50800" tIns="50800" rIns="50800" bIns="50800" rtlCol="0" anchor="ctr"/>
              <a:lstStyle/>
              <a:p>
                <a:pPr algn="ctr">
                  <a:lnSpc>
                    <a:spcPts val="3626"/>
                  </a:lnSpc>
                </a:pPr>
                <a:endParaRPr/>
              </a:p>
            </p:txBody>
          </p:sp>
        </p:grpSp>
        <p:sp>
          <p:nvSpPr>
            <p:cNvPr id="51" name="TextBox 51"/>
            <p:cNvSpPr txBox="1"/>
            <p:nvPr/>
          </p:nvSpPr>
          <p:spPr>
            <a:xfrm>
              <a:off x="1235176" y="2148015"/>
              <a:ext cx="615140" cy="1267013"/>
            </a:xfrm>
            <a:prstGeom prst="rect">
              <a:avLst/>
            </a:prstGeom>
          </p:spPr>
          <p:txBody>
            <a:bodyPr lIns="0" tIns="0" rIns="0" bIns="0" rtlCol="0" anchor="t">
              <a:spAutoFit/>
            </a:bodyPr>
            <a:lstStyle/>
            <a:p>
              <a:pPr algn="ctr">
                <a:lnSpc>
                  <a:spcPts val="7877"/>
                </a:lnSpc>
              </a:pPr>
              <a:r>
                <a:rPr lang="en-US" sz="5625" dirty="0">
                  <a:solidFill>
                    <a:srgbClr val="000000"/>
                  </a:solidFill>
                  <a:latin typeface="+mj-lt"/>
                </a:rPr>
                <a:t>6</a:t>
              </a:r>
            </a:p>
          </p:txBody>
        </p:sp>
      </p:grpSp>
      <p:sp>
        <p:nvSpPr>
          <p:cNvPr id="55" name="Freeform 55"/>
          <p:cNvSpPr/>
          <p:nvPr/>
        </p:nvSpPr>
        <p:spPr>
          <a:xfrm>
            <a:off x="12231539" y="7398076"/>
            <a:ext cx="1360800" cy="1332000"/>
          </a:xfrm>
          <a:custGeom>
            <a:avLst/>
            <a:gdLst/>
            <a:ahLst/>
            <a:cxnLst/>
            <a:rect l="l" t="t" r="r" b="b"/>
            <a:pathLst>
              <a:path w="1772834" h="1738073">
                <a:moveTo>
                  <a:pt x="0" y="0"/>
                </a:moveTo>
                <a:lnTo>
                  <a:pt x="1772834" y="0"/>
                </a:lnTo>
                <a:lnTo>
                  <a:pt x="1772834" y="1738073"/>
                </a:lnTo>
                <a:lnTo>
                  <a:pt x="0" y="1738073"/>
                </a:lnTo>
                <a:lnTo>
                  <a:pt x="0" y="0"/>
                </a:lnTo>
                <a:close/>
              </a:path>
            </a:pathLst>
          </a:custGeom>
          <a:blipFill>
            <a:blip r:embed="rId3" cstate="print">
              <a:extLst>
                <a:ext uri="{28A0092B-C50C-407E-A947-70E740481C1C}">
                  <a14:useLocalDpi xmlns:a14="http://schemas.microsoft.com/office/drawing/2010/main" val="0"/>
                </a:ext>
              </a:extLst>
            </a:blip>
            <a:stretch>
              <a:fillRect/>
            </a:stretch>
          </a:blipFill>
        </p:spPr>
        <p:txBody>
          <a:bodyPr/>
          <a:lstStyle/>
          <a:p>
            <a:endParaRPr lang="de-DE" dirty="0"/>
          </a:p>
        </p:txBody>
      </p:sp>
      <p:sp>
        <p:nvSpPr>
          <p:cNvPr id="56" name="TextBox 56"/>
          <p:cNvSpPr txBox="1"/>
          <p:nvPr/>
        </p:nvSpPr>
        <p:spPr>
          <a:xfrm>
            <a:off x="933450" y="2752518"/>
            <a:ext cx="12344400" cy="3473291"/>
          </a:xfrm>
          <a:prstGeom prst="roundRect">
            <a:avLst/>
          </a:prstGeom>
          <a:solidFill>
            <a:srgbClr val="FFFFFF">
              <a:alpha val="61176"/>
            </a:srgbClr>
          </a:solidFill>
          <a:ln w="19050">
            <a:solidFill>
              <a:srgbClr val="70AD47"/>
            </a:solidFill>
          </a:ln>
        </p:spPr>
        <p:style>
          <a:lnRef idx="2">
            <a:schemeClr val="accent5"/>
          </a:lnRef>
          <a:fillRef idx="1">
            <a:schemeClr val="lt1"/>
          </a:fillRef>
          <a:effectRef idx="0">
            <a:schemeClr val="accent5"/>
          </a:effectRef>
          <a:fontRef idx="minor">
            <a:schemeClr val="dk1"/>
          </a:fontRef>
        </p:style>
        <p:txBody>
          <a:bodyPr wrap="square" lIns="0" tIns="0" rIns="0" bIns="0" rtlCol="0" anchor="t">
            <a:spAutoFit/>
          </a:bodyPr>
          <a:lstStyle/>
          <a:p>
            <a:pPr>
              <a:spcBef>
                <a:spcPct val="0"/>
              </a:spcBef>
            </a:pPr>
            <a:r>
              <a:rPr lang="de-DE" sz="3200" b="1" spc="-84" dirty="0">
                <a:solidFill>
                  <a:srgbClr val="000000"/>
                </a:solidFill>
                <a:latin typeface="Calibri" panose="020F0502020204030204" pitchFamily="34" charset="0"/>
                <a:cs typeface="Calibri" panose="020F0502020204030204" pitchFamily="34" charset="0"/>
              </a:rPr>
              <a:t>INTRO</a:t>
            </a:r>
            <a:endParaRPr lang="de-DE" sz="2800" b="1" spc="-84" dirty="0">
              <a:solidFill>
                <a:srgbClr val="000000"/>
              </a:solidFill>
              <a:latin typeface="Calibri" panose="020F0502020204030204" pitchFamily="34" charset="0"/>
              <a:cs typeface="Calibri" panose="020F0502020204030204" pitchFamily="34" charset="0"/>
            </a:endParaRPr>
          </a:p>
          <a:p>
            <a:pPr>
              <a:spcBef>
                <a:spcPct val="0"/>
              </a:spcBef>
            </a:pPr>
            <a:r>
              <a:rPr lang="de-DE" sz="2800" spc="-84" dirty="0">
                <a:solidFill>
                  <a:srgbClr val="000000"/>
                </a:solidFill>
                <a:latin typeface="Calibri Light" panose="020F0302020204030204" pitchFamily="34" charset="0"/>
                <a:cs typeface="Calibri Light" panose="020F0302020204030204" pitchFamily="34" charset="0"/>
              </a:rPr>
              <a:t>Kohlenstoffdioxid (CO2), ein Treibhausgas, ist zu einem wichtigen Thema im Hinblick auf den menschengemachten Klimawandel geworden. Die fünf größten C02-produzierenden Ländern im Jahr 2020 waren </a:t>
            </a:r>
            <a:r>
              <a:rPr lang="de-DE" sz="2800" b="1" spc="-84" dirty="0">
                <a:solidFill>
                  <a:srgbClr val="000000"/>
                </a:solidFill>
                <a:latin typeface="Calibri Light" panose="020F0302020204030204" pitchFamily="34" charset="0"/>
                <a:cs typeface="Calibri Light" panose="020F0302020204030204" pitchFamily="34" charset="0"/>
              </a:rPr>
              <a:t>China, die Vereinigten Staaten, Indien, Russland und Japan</a:t>
            </a:r>
            <a:r>
              <a:rPr lang="de-DE" sz="2800" spc="-84" dirty="0">
                <a:solidFill>
                  <a:srgbClr val="000000"/>
                </a:solidFill>
                <a:latin typeface="Calibri Light" panose="020F0302020204030204" pitchFamily="34" charset="0"/>
                <a:cs typeface="Calibri Light" panose="020F0302020204030204" pitchFamily="34" charset="0"/>
              </a:rPr>
              <a:t>. </a:t>
            </a:r>
          </a:p>
          <a:p>
            <a:pPr>
              <a:spcBef>
                <a:spcPct val="0"/>
              </a:spcBef>
            </a:pPr>
            <a:endParaRPr lang="de-DE" sz="2800" spc="-84" dirty="0">
              <a:solidFill>
                <a:srgbClr val="000000"/>
              </a:solidFill>
              <a:latin typeface="Calibri Light" panose="020F0302020204030204" pitchFamily="34" charset="0"/>
              <a:cs typeface="Calibri Light" panose="020F0302020204030204" pitchFamily="34" charset="0"/>
            </a:endParaRPr>
          </a:p>
          <a:p>
            <a:pPr>
              <a:spcBef>
                <a:spcPct val="0"/>
              </a:spcBef>
            </a:pPr>
            <a:r>
              <a:rPr lang="de-DE" sz="3200" b="1" spc="-84" dirty="0">
                <a:solidFill>
                  <a:srgbClr val="000000"/>
                </a:solidFill>
                <a:latin typeface="+mj-lt"/>
                <a:cs typeface="Calibri Light" panose="020F0302020204030204" pitchFamily="34" charset="0"/>
              </a:rPr>
              <a:t>Deine Aufgabe: </a:t>
            </a:r>
            <a:r>
              <a:rPr lang="de-DE" sz="2800" spc="-84" dirty="0">
                <a:solidFill>
                  <a:srgbClr val="000000"/>
                </a:solidFill>
                <a:latin typeface="Calibri Light" panose="020F0302020204030204" pitchFamily="34" charset="0"/>
                <a:cs typeface="Calibri Light" panose="020F0302020204030204" pitchFamily="34" charset="0"/>
              </a:rPr>
              <a:t>Gehe jetzt auf den </a:t>
            </a:r>
            <a:r>
              <a:rPr lang="de-DE" sz="2800" u="sng" spc="-84" dirty="0">
                <a:solidFill>
                  <a:srgbClr val="000000"/>
                </a:solidFill>
                <a:latin typeface="Calibri Light" panose="020F0302020204030204" pitchFamily="34" charset="0"/>
                <a:cs typeface="Calibri Light" panose="020F0302020204030204" pitchFamily="34" charset="0"/>
                <a:hlinkClick r:id="rId4" tooltip="https://footprintmap.org/map"/>
              </a:rPr>
              <a:t>Link </a:t>
            </a:r>
            <a:r>
              <a:rPr lang="de-DE" sz="2800" spc="-84" dirty="0">
                <a:solidFill>
                  <a:srgbClr val="000000"/>
                </a:solidFill>
                <a:latin typeface="Calibri Light" panose="020F0302020204030204" pitchFamily="34" charset="0"/>
                <a:cs typeface="Calibri Light" panose="020F0302020204030204" pitchFamily="34" charset="0"/>
              </a:rPr>
              <a:t> und ordne die unten aufgeführten Länder ihrem CO2-Fußabdruck zu! </a:t>
            </a:r>
          </a:p>
        </p:txBody>
      </p:sp>
      <p:sp>
        <p:nvSpPr>
          <p:cNvPr id="57" name="TextBox 57"/>
          <p:cNvSpPr txBox="1"/>
          <p:nvPr/>
        </p:nvSpPr>
        <p:spPr>
          <a:xfrm>
            <a:off x="0" y="721756"/>
            <a:ext cx="14211300" cy="1487458"/>
          </a:xfrm>
          <a:prstGeom prst="rect">
            <a:avLst/>
          </a:prstGeom>
        </p:spPr>
        <p:txBody>
          <a:bodyPr wrap="square" lIns="0" tIns="0" rIns="0" bIns="0" rtlCol="0" anchor="t">
            <a:spAutoFit/>
          </a:bodyPr>
          <a:lstStyle/>
          <a:p>
            <a:pPr algn="ctr" defTabSz="914363">
              <a:lnSpc>
                <a:spcPts val="8526"/>
              </a:lnSpc>
              <a:defRPr/>
            </a:pPr>
            <a:r>
              <a:rPr lang="de-DE" sz="7499" dirty="0">
                <a:solidFill>
                  <a:srgbClr val="09592B"/>
                </a:solidFill>
                <a:latin typeface="+mj-lt"/>
              </a:rPr>
              <a:t>FINDE DEINEN </a:t>
            </a:r>
            <a:r>
              <a:rPr lang="de-DE" sz="7499" dirty="0" err="1">
                <a:solidFill>
                  <a:srgbClr val="09592B"/>
                </a:solidFill>
                <a:latin typeface="+mj-lt"/>
              </a:rPr>
              <a:t>FUßABDRUCK</a:t>
            </a:r>
            <a:endParaRPr lang="en-US" sz="7499" dirty="0">
              <a:solidFill>
                <a:srgbClr val="09592B"/>
              </a:solidFill>
              <a:latin typeface="+mj-lt"/>
            </a:endParaRPr>
          </a:p>
          <a:p>
            <a:pPr algn="ctr">
              <a:lnSpc>
                <a:spcPts val="2939"/>
              </a:lnSpc>
            </a:pPr>
            <a:r>
              <a:rPr lang="en-US" sz="3501" dirty="0">
                <a:solidFill>
                  <a:srgbClr val="09592B"/>
                </a:solidFill>
                <a:latin typeface="+mj-lt"/>
              </a:rPr>
              <a:t>(3) WAS IST DER CO2-FUßABDRUCK?</a:t>
            </a:r>
          </a:p>
        </p:txBody>
      </p:sp>
      <p:sp>
        <p:nvSpPr>
          <p:cNvPr id="58" name="Freeform 58"/>
          <p:cNvSpPr/>
          <p:nvPr/>
        </p:nvSpPr>
        <p:spPr>
          <a:xfrm flipH="1">
            <a:off x="8116484" y="6091323"/>
            <a:ext cx="4093959" cy="2305157"/>
          </a:xfrm>
          <a:custGeom>
            <a:avLst/>
            <a:gdLst/>
            <a:ahLst/>
            <a:cxnLst/>
            <a:rect l="l" t="t" r="r" b="b"/>
            <a:pathLst>
              <a:path w="4093959" h="2305157">
                <a:moveTo>
                  <a:pt x="4093959" y="0"/>
                </a:moveTo>
                <a:lnTo>
                  <a:pt x="0" y="0"/>
                </a:lnTo>
                <a:lnTo>
                  <a:pt x="0" y="2305157"/>
                </a:lnTo>
                <a:lnTo>
                  <a:pt x="4093959" y="2305157"/>
                </a:lnTo>
                <a:lnTo>
                  <a:pt x="4093959" y="0"/>
                </a:lnTo>
                <a:close/>
              </a:path>
            </a:pathLst>
          </a:custGeom>
          <a:blipFill>
            <a:blip r:embed="rId5"/>
            <a:stretch>
              <a:fillRect/>
            </a:stretch>
          </a:blipFill>
        </p:spPr>
        <p:txBody>
          <a:bodyPr/>
          <a:lstStyle/>
          <a:p>
            <a:endParaRPr lang="de-DE"/>
          </a:p>
        </p:txBody>
      </p:sp>
      <p:sp>
        <p:nvSpPr>
          <p:cNvPr id="69" name="TextBox 69"/>
          <p:cNvSpPr txBox="1"/>
          <p:nvPr/>
        </p:nvSpPr>
        <p:spPr>
          <a:xfrm>
            <a:off x="10298532" y="12389048"/>
            <a:ext cx="1911911" cy="1696939"/>
          </a:xfrm>
          <a:prstGeom prst="rect">
            <a:avLst/>
          </a:prstGeom>
        </p:spPr>
        <p:txBody>
          <a:bodyPr lIns="0" tIns="0" rIns="0" bIns="0" rtlCol="0" anchor="t">
            <a:spAutoFit/>
          </a:bodyPr>
          <a:lstStyle/>
          <a:p>
            <a:pPr algn="ctr">
              <a:lnSpc>
                <a:spcPts val="14093"/>
              </a:lnSpc>
            </a:pPr>
            <a:r>
              <a:rPr lang="en-US" sz="10066" dirty="0">
                <a:solidFill>
                  <a:srgbClr val="000000"/>
                </a:solidFill>
                <a:latin typeface="+mj-lt"/>
              </a:rPr>
              <a:t>16</a:t>
            </a:r>
          </a:p>
        </p:txBody>
      </p:sp>
      <p:sp>
        <p:nvSpPr>
          <p:cNvPr id="71" name="TextBox 71"/>
          <p:cNvSpPr txBox="1"/>
          <p:nvPr/>
        </p:nvSpPr>
        <p:spPr>
          <a:xfrm rot="1126067">
            <a:off x="6981895" y="8265332"/>
            <a:ext cx="4665315" cy="1332544"/>
          </a:xfrm>
          <a:prstGeom prst="rect">
            <a:avLst/>
          </a:prstGeom>
        </p:spPr>
        <p:txBody>
          <a:bodyPr lIns="0" tIns="0" rIns="0" bIns="0" rtlCol="0" anchor="t">
            <a:spAutoFit/>
          </a:bodyPr>
          <a:lstStyle/>
          <a:p>
            <a:pPr algn="ctr">
              <a:lnSpc>
                <a:spcPts val="5477"/>
              </a:lnSpc>
            </a:pPr>
            <a:r>
              <a:rPr lang="de-DE" sz="2800" b="1" dirty="0">
                <a:solidFill>
                  <a:srgbClr val="000000"/>
                </a:solidFill>
                <a:latin typeface="+mj-lt"/>
              </a:rPr>
              <a:t>Österreich, Portugal, USA, Schweden, Russland, China</a:t>
            </a:r>
          </a:p>
        </p:txBody>
      </p:sp>
      <p:sp>
        <p:nvSpPr>
          <p:cNvPr id="74" name="TextBox 74"/>
          <p:cNvSpPr txBox="1"/>
          <p:nvPr/>
        </p:nvSpPr>
        <p:spPr>
          <a:xfrm>
            <a:off x="12210443" y="8702108"/>
            <a:ext cx="1753208" cy="1346522"/>
          </a:xfrm>
          <a:prstGeom prst="rect">
            <a:avLst/>
          </a:prstGeom>
        </p:spPr>
        <p:txBody>
          <a:bodyPr wrap="square" lIns="0" tIns="0" rIns="0" bIns="0" rtlCol="0" anchor="t">
            <a:spAutoFit/>
          </a:bodyPr>
          <a:lstStyle/>
          <a:p>
            <a:pPr>
              <a:lnSpc>
                <a:spcPts val="3641"/>
              </a:lnSpc>
            </a:pPr>
            <a:r>
              <a:rPr lang="en-US" sz="2400" u="sng" dirty="0" err="1">
                <a:solidFill>
                  <a:srgbClr val="000000"/>
                </a:solidFill>
                <a:hlinkClick r:id="rId4" tooltip="https://footprintmap.org/map"/>
              </a:rPr>
              <a:t>Fußabdruck</a:t>
            </a:r>
            <a:r>
              <a:rPr lang="en-US" sz="2400" u="sng" dirty="0">
                <a:solidFill>
                  <a:srgbClr val="000000"/>
                </a:solidFill>
                <a:hlinkClick r:id="rId4" tooltip="https://footprintmap.org/map"/>
              </a:rPr>
              <a:t> Karte </a:t>
            </a:r>
            <a:r>
              <a:rPr lang="en-US" sz="2400" dirty="0">
                <a:solidFill>
                  <a:srgbClr val="000000"/>
                </a:solidFill>
              </a:rPr>
              <a:t>(auf </a:t>
            </a:r>
            <a:r>
              <a:rPr lang="en-US" sz="2400" dirty="0" err="1">
                <a:solidFill>
                  <a:srgbClr val="000000"/>
                </a:solidFill>
              </a:rPr>
              <a:t>Englisch</a:t>
            </a:r>
            <a:r>
              <a:rPr lang="en-US" sz="2400" dirty="0">
                <a:solidFill>
                  <a:srgbClr val="000000"/>
                </a:solidFill>
              </a:rPr>
              <a:t>)</a:t>
            </a:r>
            <a:endParaRPr lang="en-US" sz="2400" dirty="0">
              <a:solidFill>
                <a:srgbClr val="000000"/>
              </a:solidFill>
              <a:hlinkClick r:id="rId4" tooltip="https://footprintmap.org/map"/>
            </a:endParaRPr>
          </a:p>
        </p:txBody>
      </p:sp>
      <p:grpSp>
        <p:nvGrpSpPr>
          <p:cNvPr id="52" name="Group 17">
            <a:extLst>
              <a:ext uri="{FF2B5EF4-FFF2-40B4-BE49-F238E27FC236}">
                <a16:creationId xmlns:a16="http://schemas.microsoft.com/office/drawing/2014/main" id="{CB027BAD-CFEE-FAE0-1F31-CFEFA33E856A}"/>
              </a:ext>
            </a:extLst>
          </p:cNvPr>
          <p:cNvGrpSpPr/>
          <p:nvPr/>
        </p:nvGrpSpPr>
        <p:grpSpPr>
          <a:xfrm rot="1944306">
            <a:off x="4335465" y="7049698"/>
            <a:ext cx="2603313" cy="3303851"/>
            <a:chOff x="-427207" y="865449"/>
            <a:chExt cx="4253663" cy="5398306"/>
          </a:xfrm>
        </p:grpSpPr>
        <p:sp>
          <p:nvSpPr>
            <p:cNvPr id="53" name="Freeform 18">
              <a:extLst>
                <a:ext uri="{FF2B5EF4-FFF2-40B4-BE49-F238E27FC236}">
                  <a16:creationId xmlns:a16="http://schemas.microsoft.com/office/drawing/2014/main" id="{E1A55F08-F1B4-424C-BBE7-578E68818721}"/>
                </a:ext>
              </a:extLst>
            </p:cNvPr>
            <p:cNvSpPr/>
            <p:nvPr/>
          </p:nvSpPr>
          <p:spPr>
            <a:xfrm rot="446577">
              <a:off x="-427207" y="865449"/>
              <a:ext cx="2848069" cy="5059303"/>
            </a:xfrm>
            <a:custGeom>
              <a:avLst/>
              <a:gdLst/>
              <a:ahLst/>
              <a:cxnLst/>
              <a:rect l="l" t="t" r="r" b="b"/>
              <a:pathLst>
                <a:path w="3811623" h="6770957">
                  <a:moveTo>
                    <a:pt x="0" y="0"/>
                  </a:moveTo>
                  <a:lnTo>
                    <a:pt x="3811623" y="0"/>
                  </a:lnTo>
                  <a:lnTo>
                    <a:pt x="3811623" y="6770957"/>
                  </a:lnTo>
                  <a:lnTo>
                    <a:pt x="0" y="6770957"/>
                  </a:lnTo>
                  <a:lnTo>
                    <a:pt x="0" y="0"/>
                  </a:lnTo>
                  <a:close/>
                </a:path>
              </a:pathLst>
            </a:custGeom>
            <a:blipFill>
              <a:blip r:embed="rId2"/>
              <a:stretch>
                <a:fillRect/>
              </a:stretch>
            </a:blipFill>
            <a:ln cap="rnd">
              <a:noFill/>
              <a:prstDash val="solid"/>
              <a:round/>
            </a:ln>
          </p:spPr>
          <p:txBody>
            <a:bodyPr/>
            <a:lstStyle/>
            <a:p>
              <a:endParaRPr lang="de-DE"/>
            </a:p>
          </p:txBody>
        </p:sp>
        <p:grpSp>
          <p:nvGrpSpPr>
            <p:cNvPr id="54" name="Group 19">
              <a:extLst>
                <a:ext uri="{FF2B5EF4-FFF2-40B4-BE49-F238E27FC236}">
                  <a16:creationId xmlns:a16="http://schemas.microsoft.com/office/drawing/2014/main" id="{212EE4AB-E737-0537-E5CB-AE9C80818503}"/>
                </a:ext>
              </a:extLst>
            </p:cNvPr>
            <p:cNvGrpSpPr/>
            <p:nvPr/>
          </p:nvGrpSpPr>
          <p:grpSpPr>
            <a:xfrm>
              <a:off x="1579192" y="3065886"/>
              <a:ext cx="2247264" cy="3197869"/>
              <a:chOff x="-423266" y="-227079"/>
              <a:chExt cx="730762" cy="1039879"/>
            </a:xfrm>
          </p:grpSpPr>
          <p:sp>
            <p:nvSpPr>
              <p:cNvPr id="81" name="Freeform 20">
                <a:extLst>
                  <a:ext uri="{FF2B5EF4-FFF2-40B4-BE49-F238E27FC236}">
                    <a16:creationId xmlns:a16="http://schemas.microsoft.com/office/drawing/2014/main" id="{A5842062-BCCB-B200-5C0C-BDCC6CE5B60B}"/>
                  </a:ext>
                </a:extLst>
              </p:cNvPr>
              <p:cNvSpPr/>
              <p:nvPr/>
            </p:nvSpPr>
            <p:spPr>
              <a:xfrm>
                <a:off x="-423266" y="-227079"/>
                <a:ext cx="307496" cy="812800"/>
              </a:xfrm>
              <a:custGeom>
                <a:avLst/>
                <a:gdLst/>
                <a:ahLst/>
                <a:cxnLst/>
                <a:rect l="l" t="t" r="r" b="b"/>
                <a:pathLst>
                  <a:path w="307496" h="812800">
                    <a:moveTo>
                      <a:pt x="153748" y="0"/>
                    </a:moveTo>
                    <a:lnTo>
                      <a:pt x="153748" y="0"/>
                    </a:lnTo>
                    <a:cubicBezTo>
                      <a:pt x="238661" y="0"/>
                      <a:pt x="307496" y="68835"/>
                      <a:pt x="307496" y="153748"/>
                    </a:cubicBezTo>
                    <a:lnTo>
                      <a:pt x="307496" y="659052"/>
                    </a:lnTo>
                    <a:cubicBezTo>
                      <a:pt x="307496" y="743965"/>
                      <a:pt x="238661" y="812800"/>
                      <a:pt x="153748" y="812800"/>
                    </a:cubicBezTo>
                    <a:lnTo>
                      <a:pt x="153748" y="812800"/>
                    </a:lnTo>
                    <a:cubicBezTo>
                      <a:pt x="68835" y="812800"/>
                      <a:pt x="0" y="743965"/>
                      <a:pt x="0" y="659052"/>
                    </a:cubicBezTo>
                    <a:lnTo>
                      <a:pt x="0" y="153748"/>
                    </a:lnTo>
                    <a:cubicBezTo>
                      <a:pt x="0" y="68835"/>
                      <a:pt x="68835" y="0"/>
                      <a:pt x="153748" y="0"/>
                    </a:cubicBezTo>
                    <a:close/>
                  </a:path>
                </a:pathLst>
              </a:custGeom>
              <a:solidFill>
                <a:srgbClr val="99D490"/>
              </a:solidFill>
            </p:spPr>
            <p:txBody>
              <a:bodyPr/>
              <a:lstStyle/>
              <a:p>
                <a:endParaRPr lang="de-DE" dirty="0"/>
              </a:p>
            </p:txBody>
          </p:sp>
          <p:sp>
            <p:nvSpPr>
              <p:cNvPr id="82" name="TextBox 21">
                <a:extLst>
                  <a:ext uri="{FF2B5EF4-FFF2-40B4-BE49-F238E27FC236}">
                    <a16:creationId xmlns:a16="http://schemas.microsoft.com/office/drawing/2014/main" id="{F9CC78EE-F78F-3661-160E-DCD8097E2A93}"/>
                  </a:ext>
                </a:extLst>
              </p:cNvPr>
              <p:cNvSpPr txBox="1"/>
              <p:nvPr/>
            </p:nvSpPr>
            <p:spPr>
              <a:xfrm>
                <a:off x="0" y="57150"/>
                <a:ext cx="307496" cy="755650"/>
              </a:xfrm>
              <a:prstGeom prst="rect">
                <a:avLst/>
              </a:prstGeom>
            </p:spPr>
            <p:txBody>
              <a:bodyPr lIns="50800" tIns="50800" rIns="50800" bIns="50800" rtlCol="0" anchor="ctr"/>
              <a:lstStyle/>
              <a:p>
                <a:pPr algn="ctr">
                  <a:lnSpc>
                    <a:spcPts val="3626"/>
                  </a:lnSpc>
                </a:pPr>
                <a:endParaRPr/>
              </a:p>
            </p:txBody>
          </p:sp>
        </p:grpSp>
        <p:grpSp>
          <p:nvGrpSpPr>
            <p:cNvPr id="77" name="Group 22">
              <a:extLst>
                <a:ext uri="{FF2B5EF4-FFF2-40B4-BE49-F238E27FC236}">
                  <a16:creationId xmlns:a16="http://schemas.microsoft.com/office/drawing/2014/main" id="{6398916A-8F99-2D08-F8DB-E473DE98E443}"/>
                </a:ext>
              </a:extLst>
            </p:cNvPr>
            <p:cNvGrpSpPr/>
            <p:nvPr/>
          </p:nvGrpSpPr>
          <p:grpSpPr>
            <a:xfrm>
              <a:off x="716351" y="1828265"/>
              <a:ext cx="1501162" cy="1057756"/>
              <a:chOff x="-150572" y="57150"/>
              <a:chExt cx="488146" cy="343960"/>
            </a:xfrm>
          </p:grpSpPr>
          <p:sp>
            <p:nvSpPr>
              <p:cNvPr id="79" name="Freeform 23">
                <a:extLst>
                  <a:ext uri="{FF2B5EF4-FFF2-40B4-BE49-F238E27FC236}">
                    <a16:creationId xmlns:a16="http://schemas.microsoft.com/office/drawing/2014/main" id="{A945AAE1-FF18-A0E0-6B15-25B58629F90D}"/>
                  </a:ext>
                </a:extLst>
              </p:cNvPr>
              <p:cNvSpPr/>
              <p:nvPr/>
            </p:nvSpPr>
            <p:spPr>
              <a:xfrm>
                <a:off x="-150572" y="99629"/>
                <a:ext cx="337574" cy="301481"/>
              </a:xfrm>
              <a:custGeom>
                <a:avLst/>
                <a:gdLst/>
                <a:ahLst/>
                <a:cxnLst/>
                <a:rect l="l" t="t" r="r" b="b"/>
                <a:pathLst>
                  <a:path w="337574" h="301481">
                    <a:moveTo>
                      <a:pt x="150740" y="0"/>
                    </a:moveTo>
                    <a:lnTo>
                      <a:pt x="186834" y="0"/>
                    </a:lnTo>
                    <a:cubicBezTo>
                      <a:pt x="226812" y="0"/>
                      <a:pt x="265154" y="15882"/>
                      <a:pt x="293423" y="44151"/>
                    </a:cubicBezTo>
                    <a:cubicBezTo>
                      <a:pt x="321692" y="72420"/>
                      <a:pt x="337574" y="110762"/>
                      <a:pt x="337574" y="150740"/>
                    </a:cubicBezTo>
                    <a:lnTo>
                      <a:pt x="337574" y="150740"/>
                    </a:lnTo>
                    <a:cubicBezTo>
                      <a:pt x="337574" y="233992"/>
                      <a:pt x="270085" y="301481"/>
                      <a:pt x="186834" y="301481"/>
                    </a:cubicBezTo>
                    <a:lnTo>
                      <a:pt x="150740" y="301481"/>
                    </a:lnTo>
                    <a:cubicBezTo>
                      <a:pt x="110762" y="301481"/>
                      <a:pt x="72420" y="285599"/>
                      <a:pt x="44151" y="257330"/>
                    </a:cubicBezTo>
                    <a:cubicBezTo>
                      <a:pt x="15882" y="229061"/>
                      <a:pt x="0" y="190719"/>
                      <a:pt x="0" y="150740"/>
                    </a:cubicBezTo>
                    <a:lnTo>
                      <a:pt x="0" y="150740"/>
                    </a:lnTo>
                    <a:cubicBezTo>
                      <a:pt x="0" y="110762"/>
                      <a:pt x="15882" y="72420"/>
                      <a:pt x="44151" y="44151"/>
                    </a:cubicBezTo>
                    <a:cubicBezTo>
                      <a:pt x="72420" y="15882"/>
                      <a:pt x="110762" y="0"/>
                      <a:pt x="150740" y="0"/>
                    </a:cubicBezTo>
                    <a:close/>
                  </a:path>
                </a:pathLst>
              </a:custGeom>
              <a:solidFill>
                <a:srgbClr val="CCBEA2"/>
              </a:solidFill>
              <a:ln cap="rnd">
                <a:noFill/>
                <a:prstDash val="solid"/>
                <a:round/>
              </a:ln>
            </p:spPr>
            <p:txBody>
              <a:bodyPr/>
              <a:lstStyle/>
              <a:p>
                <a:endParaRPr lang="de-DE"/>
              </a:p>
            </p:txBody>
          </p:sp>
          <p:sp>
            <p:nvSpPr>
              <p:cNvPr id="80" name="TextBox 24">
                <a:extLst>
                  <a:ext uri="{FF2B5EF4-FFF2-40B4-BE49-F238E27FC236}">
                    <a16:creationId xmlns:a16="http://schemas.microsoft.com/office/drawing/2014/main" id="{41CD91B9-1445-6DC5-5131-FAD0811CA8EF}"/>
                  </a:ext>
                </a:extLst>
              </p:cNvPr>
              <p:cNvSpPr txBox="1"/>
              <p:nvPr/>
            </p:nvSpPr>
            <p:spPr>
              <a:xfrm>
                <a:off x="0" y="57150"/>
                <a:ext cx="337574" cy="244331"/>
              </a:xfrm>
              <a:prstGeom prst="rect">
                <a:avLst/>
              </a:prstGeom>
            </p:spPr>
            <p:txBody>
              <a:bodyPr lIns="50800" tIns="50800" rIns="50800" bIns="50800" rtlCol="0" anchor="ctr"/>
              <a:lstStyle/>
              <a:p>
                <a:pPr algn="ctr">
                  <a:lnSpc>
                    <a:spcPts val="3626"/>
                  </a:lnSpc>
                </a:pPr>
                <a:endParaRPr/>
              </a:p>
            </p:txBody>
          </p:sp>
        </p:grpSp>
      </p:grpSp>
      <p:sp>
        <p:nvSpPr>
          <p:cNvPr id="70" name="TextBox 70"/>
          <p:cNvSpPr txBox="1"/>
          <p:nvPr/>
        </p:nvSpPr>
        <p:spPr>
          <a:xfrm>
            <a:off x="5240434" y="7672667"/>
            <a:ext cx="318840" cy="651012"/>
          </a:xfrm>
          <a:prstGeom prst="rect">
            <a:avLst/>
          </a:prstGeom>
        </p:spPr>
        <p:txBody>
          <a:bodyPr lIns="0" tIns="0" rIns="0" bIns="0" rtlCol="0" anchor="t">
            <a:spAutoFit/>
          </a:bodyPr>
          <a:lstStyle/>
          <a:p>
            <a:pPr algn="ctr">
              <a:lnSpc>
                <a:spcPts val="5444"/>
              </a:lnSpc>
            </a:pPr>
            <a:r>
              <a:rPr lang="en-US" sz="3888" dirty="0">
                <a:solidFill>
                  <a:srgbClr val="000000"/>
                </a:solidFill>
                <a:latin typeface="+mj-lt"/>
              </a:rPr>
              <a:t>3</a:t>
            </a:r>
          </a:p>
        </p:txBody>
      </p:sp>
      <p:pic>
        <p:nvPicPr>
          <p:cNvPr id="3" name="Рисунок 81">
            <a:extLst>
              <a:ext uri="{FF2B5EF4-FFF2-40B4-BE49-F238E27FC236}">
                <a16:creationId xmlns:a16="http://schemas.microsoft.com/office/drawing/2014/main" id="{AE92482A-C9D4-50EB-F1F9-BEE1DF4A265E}"/>
              </a:ext>
            </a:extLst>
          </p:cNvPr>
          <p:cNvPicPr>
            <a:picLocks noChangeAspect="1"/>
          </p:cNvPicPr>
          <p:nvPr/>
        </p:nvPicPr>
        <p:blipFill>
          <a:blip r:embed="rId6"/>
          <a:stretch/>
        </p:blipFill>
        <p:spPr bwMode="auto">
          <a:xfrm>
            <a:off x="360000" y="19257450"/>
            <a:ext cx="1366451" cy="482400"/>
          </a:xfrm>
          <a:prstGeom prst="rect">
            <a:avLst/>
          </a:prstGeom>
        </p:spPr>
      </p:pic>
      <p:pic>
        <p:nvPicPr>
          <p:cNvPr id="5" name="Grafik 22">
            <a:extLst>
              <a:ext uri="{FF2B5EF4-FFF2-40B4-BE49-F238E27FC236}">
                <a16:creationId xmlns:a16="http://schemas.microsoft.com/office/drawing/2014/main" id="{C4541A2E-B848-5FC9-41EA-91BC177C03C4}"/>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bwMode="auto">
          <a:xfrm>
            <a:off x="363918" y="18519954"/>
            <a:ext cx="1362533" cy="565200"/>
          </a:xfrm>
          <a:prstGeom prst="rect">
            <a:avLst/>
          </a:prstGeom>
        </p:spPr>
      </p:pic>
      <p:sp>
        <p:nvSpPr>
          <p:cNvPr id="15" name="object 75">
            <a:extLst>
              <a:ext uri="{FF2B5EF4-FFF2-40B4-BE49-F238E27FC236}">
                <a16:creationId xmlns:a16="http://schemas.microsoft.com/office/drawing/2014/main" id="{2FB59D4A-E7CF-9DE8-8137-953F083B06DE}"/>
              </a:ext>
            </a:extLst>
          </p:cNvPr>
          <p:cNvSpPr txBox="1">
            <a:spLocks noChangeArrowheads="1"/>
          </p:cNvSpPr>
          <p:nvPr/>
        </p:nvSpPr>
        <p:spPr bwMode="auto">
          <a:xfrm>
            <a:off x="1906451" y="18476352"/>
            <a:ext cx="4190999" cy="1263498"/>
          </a:xfrm>
          <a:prstGeom prst="rect">
            <a:avLst/>
          </a:prstGeom>
          <a:noFill/>
          <a:ln>
            <a:noFill/>
          </a:ln>
        </p:spPr>
        <p:txBody>
          <a:bodyPr rot="0" vert="horz" wrap="square" lIns="0" tIns="45719" rIns="0" bIns="0" anchor="t" anchorCtr="0" upright="1">
            <a:noAutofit/>
          </a:bodyPr>
          <a:lstStyle/>
          <a:p>
            <a:pPr marR="8889">
              <a:lnSpc>
                <a:spcPct val="107000"/>
              </a:lnSpc>
              <a:spcAft>
                <a:spcPts val="800"/>
              </a:spcAft>
              <a:defRPr/>
            </a:pPr>
            <a:r>
              <a:rPr lang="de-DE" sz="1399" spc="-35" dirty="0">
                <a:solidFill>
                  <a:schemeClr val="tx1">
                    <a:lumMod val="75000"/>
                    <a:lumOff val="25000"/>
                  </a:schemeClr>
                </a:solidFill>
                <a:ea typeface="Calibri"/>
                <a:cs typeface="Trebuchet MS"/>
              </a:rPr>
              <a:t>Impressum: </a:t>
            </a:r>
            <a:endParaRPr lang="de-DE" sz="1399" dirty="0"/>
          </a:p>
          <a:p>
            <a:pPr marR="8889">
              <a:lnSpc>
                <a:spcPct val="107000"/>
              </a:lnSpc>
              <a:spcAft>
                <a:spcPts val="800"/>
              </a:spcAft>
              <a:defRPr/>
            </a:pPr>
            <a:r>
              <a:rPr lang="de-DE" sz="1399" spc="-35" dirty="0">
                <a:solidFill>
                  <a:schemeClr val="tx1">
                    <a:lumMod val="75000"/>
                    <a:lumOff val="25000"/>
                  </a:schemeClr>
                </a:solidFill>
                <a:ea typeface="Calibri"/>
                <a:cs typeface="Trebuchet MS"/>
              </a:rPr>
              <a:t>Arbeitsbereich Pädagogik in der Digitalität, </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Arbeitsbereich Medienpädagogik</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am Institut für Allgemeine Pädagogik und Berufspädagogik, Technische Universität Darmstadt, 2024.</a:t>
            </a:r>
            <a:endParaRPr lang="de-DE" sz="1399" dirty="0">
              <a:solidFill>
                <a:schemeClr val="tx1">
                  <a:lumMod val="75000"/>
                  <a:lumOff val="25000"/>
                </a:schemeClr>
              </a:solidFill>
              <a:ea typeface="Calibri"/>
              <a:cs typeface="Times New Roman"/>
            </a:endParaRPr>
          </a:p>
        </p:txBody>
      </p:sp>
      <p:sp>
        <p:nvSpPr>
          <p:cNvPr id="60" name="TextBox 59">
            <a:extLst>
              <a:ext uri="{FF2B5EF4-FFF2-40B4-BE49-F238E27FC236}">
                <a16:creationId xmlns:a16="http://schemas.microsoft.com/office/drawing/2014/main" id="{1AA3F54C-5A82-FE02-0952-29C66A00CC1A}"/>
              </a:ext>
            </a:extLst>
          </p:cNvPr>
          <p:cNvSpPr txBox="1"/>
          <p:nvPr/>
        </p:nvSpPr>
        <p:spPr bwMode="auto">
          <a:xfrm>
            <a:off x="6480896" y="19337484"/>
            <a:ext cx="1249509" cy="400110"/>
          </a:xfrm>
          <a:prstGeom prst="rect">
            <a:avLst/>
          </a:prstGeom>
          <a:noFill/>
        </p:spPr>
        <p:txBody>
          <a:bodyPr wrap="none" rtlCol="0">
            <a:spAutoFit/>
          </a:bodyPr>
          <a:lstStyle/>
          <a:p>
            <a:pPr algn="ctr"/>
            <a:r>
              <a:rPr lang="de-DE" sz="2000" dirty="0">
                <a:solidFill>
                  <a:schemeClr val="tx1">
                    <a:lumMod val="75000"/>
                    <a:lumOff val="25000"/>
                  </a:schemeClr>
                </a:solidFill>
                <a:latin typeface="+mj-lt"/>
              </a:rPr>
              <a:t>Seite 8/12</a:t>
            </a:r>
          </a:p>
        </p:txBody>
      </p:sp>
      <p:sp>
        <p:nvSpPr>
          <p:cNvPr id="63" name="object 75">
            <a:extLst>
              <a:ext uri="{FF2B5EF4-FFF2-40B4-BE49-F238E27FC236}">
                <a16:creationId xmlns:a16="http://schemas.microsoft.com/office/drawing/2014/main" id="{F6B57E8F-844C-4219-745A-13E97E51286E}"/>
              </a:ext>
            </a:extLst>
          </p:cNvPr>
          <p:cNvSpPr txBox="1"/>
          <p:nvPr/>
        </p:nvSpPr>
        <p:spPr bwMode="auto">
          <a:xfrm>
            <a:off x="8113851" y="19007732"/>
            <a:ext cx="5849799" cy="692112"/>
          </a:xfrm>
          <a:prstGeom prst="rect">
            <a:avLst/>
          </a:prstGeom>
        </p:spPr>
        <p:txBody>
          <a:bodyPr vert="horz" wrap="square" lIns="0" tIns="45719" rIns="0" bIns="0" rtlCol="0">
            <a:spAutoFit/>
          </a:bodyPr>
          <a:lstStyle/>
          <a:p>
            <a:pPr marR="5080">
              <a:spcBef>
                <a:spcPts val="359"/>
              </a:spcBef>
              <a:defRPr/>
            </a:pPr>
            <a:r>
              <a:rPr lang="de-DE" sz="1399" spc="-10" dirty="0">
                <a:solidFill>
                  <a:schemeClr val="tx1">
                    <a:lumMod val="75000"/>
                    <a:lumOff val="25000"/>
                  </a:schemeClr>
                </a:solidFill>
                <a:latin typeface="+mj-lt"/>
              </a:rPr>
              <a:t>basierend auf Materialien von </a:t>
            </a:r>
            <a:r>
              <a:rPr lang="de-DE" sz="1399" spc="-10" dirty="0" err="1">
                <a:solidFill>
                  <a:schemeClr val="tx1">
                    <a:lumMod val="75000"/>
                    <a:lumOff val="25000"/>
                  </a:schemeClr>
                </a:solidFill>
                <a:latin typeface="+mj-lt"/>
              </a:rPr>
              <a:t>Szucsich</a:t>
            </a:r>
            <a:r>
              <a:rPr lang="de-DE" sz="1399" spc="-10" dirty="0">
                <a:solidFill>
                  <a:schemeClr val="tx1">
                    <a:lumMod val="75000"/>
                    <a:lumOff val="25000"/>
                  </a:schemeClr>
                </a:solidFill>
                <a:latin typeface="+mj-lt"/>
              </a:rPr>
              <a:t> (PH Wien, 2024) im EU-geförderten Projekt Teacher Academy Project – Teaching </a:t>
            </a:r>
            <a:r>
              <a:rPr lang="de-DE" sz="1399" spc="-10" dirty="0" err="1">
                <a:solidFill>
                  <a:schemeClr val="tx1">
                    <a:lumMod val="75000"/>
                    <a:lumOff val="25000"/>
                  </a:schemeClr>
                </a:solidFill>
                <a:latin typeface="+mj-lt"/>
              </a:rPr>
              <a:t>Sustainability</a:t>
            </a:r>
            <a:r>
              <a:rPr lang="de-DE" sz="1399" spc="-10" dirty="0">
                <a:solidFill>
                  <a:schemeClr val="tx1">
                    <a:lumMod val="75000"/>
                    <a:lumOff val="25000"/>
                  </a:schemeClr>
                </a:solidFill>
                <a:latin typeface="+mj-lt"/>
              </a:rPr>
              <a:t> (TAP-TS). </a:t>
            </a:r>
            <a:br>
              <a:rPr lang="de-DE" sz="1399" spc="-10" dirty="0">
                <a:solidFill>
                  <a:schemeClr val="tx1">
                    <a:lumMod val="75000"/>
                    <a:lumOff val="25000"/>
                  </a:schemeClr>
                </a:solidFill>
                <a:latin typeface="+mj-lt"/>
              </a:rPr>
            </a:br>
            <a:r>
              <a:rPr lang="de-DE" sz="1399" spc="-10" dirty="0">
                <a:solidFill>
                  <a:schemeClr val="tx1">
                    <a:lumMod val="75000"/>
                    <a:lumOff val="25000"/>
                  </a:schemeClr>
                </a:solidFill>
                <a:latin typeface="+mj-lt"/>
              </a:rPr>
              <a:t>(Bild-)</a:t>
            </a:r>
            <a:r>
              <a:rPr lang="it-IT" sz="1399" spc="-10" dirty="0" err="1">
                <a:solidFill>
                  <a:schemeClr val="tx1">
                    <a:lumMod val="75000"/>
                    <a:lumOff val="25000"/>
                  </a:schemeClr>
                </a:solidFill>
                <a:latin typeface="+mj-lt"/>
              </a:rPr>
              <a:t>Quellen</a:t>
            </a:r>
            <a:r>
              <a:rPr lang="it-IT" sz="1399" spc="-10" dirty="0">
                <a:solidFill>
                  <a:schemeClr val="tx1">
                    <a:lumMod val="75000"/>
                    <a:lumOff val="25000"/>
                  </a:schemeClr>
                </a:solidFill>
                <a:latin typeface="+mj-lt"/>
              </a:rPr>
              <a:t>: </a:t>
            </a:r>
            <a:r>
              <a:rPr lang="it-IT" sz="1399" dirty="0">
                <a:solidFill>
                  <a:schemeClr val="tx1">
                    <a:lumMod val="75000"/>
                    <a:lumOff val="25000"/>
                  </a:schemeClr>
                </a:solidFill>
                <a:latin typeface="Calibri" panose="020F0502020204030204" pitchFamily="34" charset="0"/>
                <a:cs typeface="Calibri" panose="020F0502020204030204" pitchFamily="34" charset="0"/>
              </a:rPr>
              <a:t>https://footprintmap.org/map (2020), </a:t>
            </a:r>
            <a:r>
              <a:rPr lang="it-IT" sz="1399" dirty="0">
                <a:solidFill>
                  <a:schemeClr val="tx1">
                    <a:lumMod val="75000"/>
                    <a:lumOff val="25000"/>
                    <a:alpha val="98824"/>
                  </a:schemeClr>
                </a:solidFill>
                <a:latin typeface="Calibri" panose="020F0502020204030204" pitchFamily="34" charset="0"/>
                <a:cs typeface="Calibri" panose="020F0502020204030204" pitchFamily="34" charset="0"/>
              </a:rPr>
              <a:t>https://oeha.phwien.ac.at/ </a:t>
            </a:r>
            <a:endParaRPr lang="it-IT" sz="1399" dirty="0">
              <a:solidFill>
                <a:schemeClr val="tx1">
                  <a:lumMod val="75000"/>
                  <a:lumOff val="25000"/>
                </a:schemeClr>
              </a:solidFill>
              <a:latin typeface="Calibri" panose="020F0502020204030204" pitchFamily="34" charset="0"/>
              <a:cs typeface="Calibri" panose="020F0502020204030204" pitchFamily="34" charset="0"/>
            </a:endParaRPr>
          </a:p>
        </p:txBody>
      </p:sp>
      <p:sp>
        <p:nvSpPr>
          <p:cNvPr id="2" name="Freeform 55">
            <a:extLst>
              <a:ext uri="{FF2B5EF4-FFF2-40B4-BE49-F238E27FC236}">
                <a16:creationId xmlns:a16="http://schemas.microsoft.com/office/drawing/2014/main" id="{C0F1C0B8-B3CE-0E33-B349-9499EC285DD5}"/>
              </a:ext>
            </a:extLst>
          </p:cNvPr>
          <p:cNvSpPr/>
          <p:nvPr/>
        </p:nvSpPr>
        <p:spPr>
          <a:xfrm>
            <a:off x="12232301" y="14848367"/>
            <a:ext cx="1359275" cy="1332623"/>
          </a:xfrm>
          <a:custGeom>
            <a:avLst/>
            <a:gdLst/>
            <a:ahLst/>
            <a:cxnLst/>
            <a:rect l="l" t="t" r="r" b="b"/>
            <a:pathLst>
              <a:path w="1772834" h="1738073">
                <a:moveTo>
                  <a:pt x="0" y="0"/>
                </a:moveTo>
                <a:lnTo>
                  <a:pt x="1772834" y="0"/>
                </a:lnTo>
                <a:lnTo>
                  <a:pt x="1772834" y="1738073"/>
                </a:lnTo>
                <a:lnTo>
                  <a:pt x="0" y="1738073"/>
                </a:lnTo>
                <a:lnTo>
                  <a:pt x="0" y="0"/>
                </a:lnTo>
                <a:close/>
              </a:path>
            </a:pathLst>
          </a:custGeom>
          <a:blipFill>
            <a:blip r:embed="rId8" cstate="print">
              <a:extLst>
                <a:ext uri="{28A0092B-C50C-407E-A947-70E740481C1C}">
                  <a14:useLocalDpi xmlns:a14="http://schemas.microsoft.com/office/drawing/2010/main" val="0"/>
                </a:ext>
              </a:extLst>
            </a:blip>
            <a:stretch>
              <a:fillRect/>
            </a:stretch>
          </a:blipFill>
        </p:spPr>
        <p:txBody>
          <a:bodyPr/>
          <a:lstStyle/>
          <a:p>
            <a:endParaRPr lang="de-DE" dirty="0"/>
          </a:p>
        </p:txBody>
      </p:sp>
      <p:sp>
        <p:nvSpPr>
          <p:cNvPr id="4" name="TextBox 3">
            <a:extLst>
              <a:ext uri="{FF2B5EF4-FFF2-40B4-BE49-F238E27FC236}">
                <a16:creationId xmlns:a16="http://schemas.microsoft.com/office/drawing/2014/main" id="{1E8EB59E-5613-8354-E507-BB957E719ACA}"/>
              </a:ext>
            </a:extLst>
          </p:cNvPr>
          <p:cNvSpPr txBox="1"/>
          <p:nvPr/>
        </p:nvSpPr>
        <p:spPr>
          <a:xfrm>
            <a:off x="12134851" y="16166921"/>
            <a:ext cx="1828800" cy="1200329"/>
          </a:xfrm>
          <a:prstGeom prst="rect">
            <a:avLst/>
          </a:prstGeom>
          <a:noFill/>
        </p:spPr>
        <p:txBody>
          <a:bodyPr wrap="square" rtlCol="0">
            <a:spAutoFit/>
          </a:bodyPr>
          <a:lstStyle/>
          <a:p>
            <a:r>
              <a:rPr lang="de-DE" sz="2400" dirty="0">
                <a:hlinkClick r:id="rId9"/>
              </a:rPr>
              <a:t>Fußabdruck Karte </a:t>
            </a:r>
            <a:r>
              <a:rPr lang="de-DE" sz="2400" dirty="0"/>
              <a:t>(auf Deutsch)</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Freeform 34"/>
          <p:cNvSpPr/>
          <p:nvPr/>
        </p:nvSpPr>
        <p:spPr>
          <a:xfrm>
            <a:off x="12544649" y="2943123"/>
            <a:ext cx="1360800" cy="1332000"/>
          </a:xfrm>
          <a:custGeom>
            <a:avLst/>
            <a:gdLst/>
            <a:ahLst/>
            <a:cxnLst/>
            <a:rect l="l" t="t" r="r" b="b"/>
            <a:pathLst>
              <a:path w="1772834" h="1738073">
                <a:moveTo>
                  <a:pt x="0" y="0"/>
                </a:moveTo>
                <a:lnTo>
                  <a:pt x="1772834" y="0"/>
                </a:lnTo>
                <a:lnTo>
                  <a:pt x="1772834" y="1738073"/>
                </a:lnTo>
                <a:lnTo>
                  <a:pt x="0" y="1738073"/>
                </a:lnTo>
                <a:lnTo>
                  <a:pt x="0" y="0"/>
                </a:lnTo>
                <a:close/>
              </a:path>
            </a:pathLst>
          </a:custGeom>
          <a:blipFill>
            <a:blip r:embed="rId2" cstate="print">
              <a:extLst>
                <a:ext uri="{28A0092B-C50C-407E-A947-70E740481C1C}">
                  <a14:useLocalDpi xmlns:a14="http://schemas.microsoft.com/office/drawing/2010/main" val="0"/>
                </a:ext>
              </a:extLst>
            </a:blip>
            <a:stretch>
              <a:fillRect/>
            </a:stretch>
          </a:blipFill>
        </p:spPr>
        <p:txBody>
          <a:bodyPr/>
          <a:lstStyle/>
          <a:p>
            <a:endParaRPr lang="de-DE"/>
          </a:p>
        </p:txBody>
      </p:sp>
      <p:sp>
        <p:nvSpPr>
          <p:cNvPr id="55" name="TextBox 55"/>
          <p:cNvSpPr txBox="1"/>
          <p:nvPr/>
        </p:nvSpPr>
        <p:spPr>
          <a:xfrm>
            <a:off x="0" y="721216"/>
            <a:ext cx="14211300" cy="1487458"/>
          </a:xfrm>
          <a:prstGeom prst="rect">
            <a:avLst/>
          </a:prstGeom>
        </p:spPr>
        <p:txBody>
          <a:bodyPr wrap="square" lIns="0" tIns="0" rIns="0" bIns="0" rtlCol="0" anchor="t">
            <a:spAutoFit/>
          </a:bodyPr>
          <a:lstStyle/>
          <a:p>
            <a:pPr algn="ctr" defTabSz="914363">
              <a:lnSpc>
                <a:spcPts val="8526"/>
              </a:lnSpc>
              <a:defRPr/>
            </a:pPr>
            <a:r>
              <a:rPr lang="de-DE" sz="7499" dirty="0">
                <a:solidFill>
                  <a:srgbClr val="09592B"/>
                </a:solidFill>
                <a:latin typeface="+mj-lt"/>
              </a:rPr>
              <a:t>FINDE DEINEN </a:t>
            </a:r>
            <a:r>
              <a:rPr lang="de-DE" sz="7499" dirty="0" err="1">
                <a:solidFill>
                  <a:srgbClr val="09592B"/>
                </a:solidFill>
                <a:latin typeface="+mj-lt"/>
              </a:rPr>
              <a:t>FUßABDRUCK</a:t>
            </a:r>
            <a:endParaRPr lang="en-US" sz="7499" dirty="0">
              <a:solidFill>
                <a:srgbClr val="09592B"/>
              </a:solidFill>
              <a:latin typeface="+mj-lt"/>
            </a:endParaRPr>
          </a:p>
          <a:p>
            <a:pPr algn="ctr">
              <a:lnSpc>
                <a:spcPts val="2939"/>
              </a:lnSpc>
            </a:pPr>
            <a:r>
              <a:rPr lang="en-US" sz="3501" dirty="0">
                <a:solidFill>
                  <a:srgbClr val="09592B"/>
                </a:solidFill>
                <a:latin typeface="+mj-lt"/>
              </a:rPr>
              <a:t>(3) WAS IST DER CO2-FUßABDRUCK?</a:t>
            </a:r>
          </a:p>
        </p:txBody>
      </p:sp>
      <p:sp>
        <p:nvSpPr>
          <p:cNvPr id="56" name="TextBox 56"/>
          <p:cNvSpPr txBox="1"/>
          <p:nvPr/>
        </p:nvSpPr>
        <p:spPr>
          <a:xfrm>
            <a:off x="933450" y="2754671"/>
            <a:ext cx="10345820" cy="2928461"/>
          </a:xfrm>
          <a:prstGeom prst="roundRect">
            <a:avLst/>
          </a:prstGeom>
          <a:solidFill>
            <a:srgbClr val="FFFFFF">
              <a:alpha val="61176"/>
            </a:srgbClr>
          </a:solidFill>
          <a:ln w="19050">
            <a:solidFill>
              <a:srgbClr val="70AD47"/>
            </a:solidFill>
          </a:ln>
        </p:spPr>
        <p:style>
          <a:lnRef idx="2">
            <a:schemeClr val="accent5"/>
          </a:lnRef>
          <a:fillRef idx="1">
            <a:schemeClr val="lt1"/>
          </a:fillRef>
          <a:effectRef idx="0">
            <a:schemeClr val="accent5"/>
          </a:effectRef>
          <a:fontRef idx="minor">
            <a:schemeClr val="dk1"/>
          </a:fontRef>
        </p:style>
        <p:txBody>
          <a:bodyPr wrap="square" lIns="0" tIns="0" rIns="0" bIns="0" rtlCol="0" anchor="t">
            <a:spAutoFit/>
          </a:bodyPr>
          <a:lstStyle/>
          <a:p>
            <a:r>
              <a:rPr lang="de-DE" sz="3200" b="1" spc="-72" dirty="0">
                <a:solidFill>
                  <a:srgbClr val="000000"/>
                </a:solidFill>
                <a:latin typeface="Calibri" panose="020F0502020204030204" pitchFamily="34" charset="0"/>
                <a:cs typeface="Calibri" panose="020F0502020204030204" pitchFamily="34" charset="0"/>
              </a:rPr>
              <a:t>Deine Aufgabe: </a:t>
            </a:r>
            <a:r>
              <a:rPr lang="de-DE" sz="2800" spc="-72" dirty="0">
                <a:solidFill>
                  <a:srgbClr val="000000"/>
                </a:solidFill>
                <a:latin typeface="Calibri Light" panose="020F0302020204030204" pitchFamily="34" charset="0"/>
                <a:cs typeface="Calibri Light" panose="020F0302020204030204" pitchFamily="34" charset="0"/>
              </a:rPr>
              <a:t>Nutze den </a:t>
            </a:r>
            <a:r>
              <a:rPr lang="de-DE" sz="2800" u="sng" spc="-72" dirty="0">
                <a:solidFill>
                  <a:srgbClr val="000000"/>
                </a:solidFill>
                <a:latin typeface="Calibri Light" panose="020F0302020204030204" pitchFamily="34" charset="0"/>
                <a:cs typeface="Calibri Light" panose="020F0302020204030204" pitchFamily="34" charset="0"/>
                <a:hlinkClick r:id="rId3" tooltip="https://footprintmap.org/map"/>
              </a:rPr>
              <a:t>Link </a:t>
            </a:r>
            <a:r>
              <a:rPr lang="de-DE" sz="2800" spc="-72" dirty="0">
                <a:solidFill>
                  <a:srgbClr val="000000"/>
                </a:solidFill>
                <a:latin typeface="Calibri Light" panose="020F0302020204030204" pitchFamily="34" charset="0"/>
                <a:cs typeface="Calibri Light" panose="020F0302020204030204" pitchFamily="34" charset="0"/>
              </a:rPr>
              <a:t>erneut und finde heraus, wie groß der Fußabdruck der verschiedenen Länder ist. Finde Länder, die einen sehr großen, einen mittleren und einen kleinen Fußabdruck haben. Schreibe die Länder und die Zahlen auf die unten stehenden Fußabdrücke. Schneide sie dann aus und finde die Länder auf der Karte. Lege die Fußabdrücke auf die Karte. Welche Unterschiede erkennst du?</a:t>
            </a:r>
          </a:p>
        </p:txBody>
      </p:sp>
      <p:sp>
        <p:nvSpPr>
          <p:cNvPr id="58" name="TextBox 58"/>
          <p:cNvSpPr txBox="1"/>
          <p:nvPr/>
        </p:nvSpPr>
        <p:spPr>
          <a:xfrm>
            <a:off x="12310186" y="4260850"/>
            <a:ext cx="1729664" cy="1346522"/>
          </a:xfrm>
          <a:prstGeom prst="rect">
            <a:avLst/>
          </a:prstGeom>
        </p:spPr>
        <p:txBody>
          <a:bodyPr wrap="square" lIns="0" tIns="0" rIns="0" bIns="0" rtlCol="0" anchor="t">
            <a:spAutoFit/>
          </a:bodyPr>
          <a:lstStyle/>
          <a:p>
            <a:pPr algn="ctr">
              <a:lnSpc>
                <a:spcPts val="3641"/>
              </a:lnSpc>
            </a:pPr>
            <a:r>
              <a:rPr lang="en-US" sz="2400" u="sng" dirty="0" err="1">
                <a:solidFill>
                  <a:srgbClr val="000000"/>
                </a:solidFill>
                <a:hlinkClick r:id="rId3" tooltip="https://footprintmap.org/map"/>
              </a:rPr>
              <a:t>Fußabdruck</a:t>
            </a:r>
            <a:r>
              <a:rPr lang="en-US" sz="2400" u="sng" dirty="0">
                <a:solidFill>
                  <a:srgbClr val="000000"/>
                </a:solidFill>
                <a:hlinkClick r:id="rId3" tooltip="https://footprintmap.org/map"/>
              </a:rPr>
              <a:t> Karte </a:t>
            </a:r>
            <a:r>
              <a:rPr lang="en-US" sz="2400" dirty="0">
                <a:solidFill>
                  <a:srgbClr val="000000"/>
                </a:solidFill>
              </a:rPr>
              <a:t>(auf </a:t>
            </a:r>
            <a:r>
              <a:rPr lang="en-US" sz="2400" dirty="0" err="1">
                <a:solidFill>
                  <a:srgbClr val="000000"/>
                </a:solidFill>
              </a:rPr>
              <a:t>Englisch</a:t>
            </a:r>
            <a:r>
              <a:rPr lang="en-US" sz="2400" dirty="0">
                <a:solidFill>
                  <a:srgbClr val="000000"/>
                </a:solidFill>
              </a:rPr>
              <a:t>)</a:t>
            </a:r>
            <a:endParaRPr lang="en-US" sz="2400" dirty="0">
              <a:solidFill>
                <a:srgbClr val="000000"/>
              </a:solidFill>
              <a:hlinkClick r:id="rId3" tooltip="https://footprintmap.org/map"/>
            </a:endParaRPr>
          </a:p>
        </p:txBody>
      </p:sp>
      <p:grpSp>
        <p:nvGrpSpPr>
          <p:cNvPr id="32" name="Group 31">
            <a:extLst>
              <a:ext uri="{FF2B5EF4-FFF2-40B4-BE49-F238E27FC236}">
                <a16:creationId xmlns:a16="http://schemas.microsoft.com/office/drawing/2014/main" id="{9BE42872-DBF4-B415-075B-F518EBE2D7BA}"/>
              </a:ext>
            </a:extLst>
          </p:cNvPr>
          <p:cNvGrpSpPr/>
          <p:nvPr/>
        </p:nvGrpSpPr>
        <p:grpSpPr>
          <a:xfrm>
            <a:off x="1043225" y="6237746"/>
            <a:ext cx="12080751" cy="12562974"/>
            <a:chOff x="135920" y="4851891"/>
            <a:chExt cx="14130972" cy="14695032"/>
          </a:xfrm>
        </p:grpSpPr>
        <p:grpSp>
          <p:nvGrpSpPr>
            <p:cNvPr id="4" name="Group 4"/>
            <p:cNvGrpSpPr/>
            <p:nvPr/>
          </p:nvGrpSpPr>
          <p:grpSpPr>
            <a:xfrm>
              <a:off x="135920" y="4851891"/>
              <a:ext cx="4159437" cy="7360169"/>
              <a:chOff x="0" y="0"/>
              <a:chExt cx="5545915" cy="9813559"/>
            </a:xfrm>
          </p:grpSpPr>
          <p:sp>
            <p:nvSpPr>
              <p:cNvPr id="5" name="Freeform 5"/>
              <p:cNvSpPr/>
              <p:nvPr/>
            </p:nvSpPr>
            <p:spPr>
              <a:xfrm>
                <a:off x="0" y="0"/>
                <a:ext cx="5524416" cy="9813559"/>
              </a:xfrm>
              <a:custGeom>
                <a:avLst/>
                <a:gdLst/>
                <a:ahLst/>
                <a:cxnLst/>
                <a:rect l="l" t="t" r="r" b="b"/>
                <a:pathLst>
                  <a:path w="5524416" h="9813559">
                    <a:moveTo>
                      <a:pt x="0" y="0"/>
                    </a:moveTo>
                    <a:lnTo>
                      <a:pt x="5524416" y="0"/>
                    </a:lnTo>
                    <a:lnTo>
                      <a:pt x="5524416" y="9813559"/>
                    </a:lnTo>
                    <a:lnTo>
                      <a:pt x="0" y="9813559"/>
                    </a:lnTo>
                    <a:lnTo>
                      <a:pt x="0" y="0"/>
                    </a:lnTo>
                    <a:close/>
                  </a:path>
                </a:pathLst>
              </a:custGeom>
              <a:blipFill>
                <a:blip r:embed="rId4"/>
                <a:stretch>
                  <a:fillRect/>
                </a:stretch>
              </a:blipFill>
              <a:ln cap="rnd">
                <a:noFill/>
                <a:prstDash val="solid"/>
                <a:round/>
              </a:ln>
            </p:spPr>
            <p:txBody>
              <a:bodyPr/>
              <a:lstStyle/>
              <a:p>
                <a:endParaRPr lang="de-DE"/>
              </a:p>
            </p:txBody>
          </p:sp>
          <p:sp>
            <p:nvSpPr>
              <p:cNvPr id="7" name="Freeform 7"/>
              <p:cNvSpPr/>
              <p:nvPr/>
            </p:nvSpPr>
            <p:spPr>
              <a:xfrm>
                <a:off x="4175367" y="5455694"/>
                <a:ext cx="1370548" cy="3622745"/>
              </a:xfrm>
              <a:custGeom>
                <a:avLst/>
                <a:gdLst/>
                <a:ahLst/>
                <a:cxnLst/>
                <a:rect l="l" t="t" r="r" b="b"/>
                <a:pathLst>
                  <a:path w="307496" h="812800">
                    <a:moveTo>
                      <a:pt x="153748" y="0"/>
                    </a:moveTo>
                    <a:lnTo>
                      <a:pt x="153748" y="0"/>
                    </a:lnTo>
                    <a:cubicBezTo>
                      <a:pt x="238661" y="0"/>
                      <a:pt x="307496" y="68835"/>
                      <a:pt x="307496" y="153748"/>
                    </a:cubicBezTo>
                    <a:lnTo>
                      <a:pt x="307496" y="659052"/>
                    </a:lnTo>
                    <a:cubicBezTo>
                      <a:pt x="307496" y="743965"/>
                      <a:pt x="238661" y="812800"/>
                      <a:pt x="153748" y="812800"/>
                    </a:cubicBezTo>
                    <a:lnTo>
                      <a:pt x="153748" y="812800"/>
                    </a:lnTo>
                    <a:cubicBezTo>
                      <a:pt x="68835" y="812800"/>
                      <a:pt x="0" y="743965"/>
                      <a:pt x="0" y="659052"/>
                    </a:cubicBezTo>
                    <a:lnTo>
                      <a:pt x="0" y="153748"/>
                    </a:lnTo>
                    <a:cubicBezTo>
                      <a:pt x="0" y="68835"/>
                      <a:pt x="68835" y="0"/>
                      <a:pt x="153748" y="0"/>
                    </a:cubicBezTo>
                    <a:close/>
                  </a:path>
                </a:pathLst>
              </a:custGeom>
              <a:solidFill>
                <a:srgbClr val="99D490"/>
              </a:solidFill>
            </p:spPr>
            <p:txBody>
              <a:bodyPr/>
              <a:lstStyle/>
              <a:p>
                <a:endParaRPr lang="de-DE" dirty="0"/>
              </a:p>
            </p:txBody>
          </p:sp>
          <p:grpSp>
            <p:nvGrpSpPr>
              <p:cNvPr id="9" name="Group 9"/>
              <p:cNvGrpSpPr/>
              <p:nvPr/>
            </p:nvGrpSpPr>
            <p:grpSpPr>
              <a:xfrm>
                <a:off x="1709369" y="2395091"/>
                <a:ext cx="1504607" cy="1343736"/>
                <a:chOff x="0" y="0"/>
                <a:chExt cx="337574" cy="301481"/>
              </a:xfrm>
            </p:grpSpPr>
            <p:sp>
              <p:nvSpPr>
                <p:cNvPr id="10" name="Freeform 10"/>
                <p:cNvSpPr/>
                <p:nvPr/>
              </p:nvSpPr>
              <p:spPr>
                <a:xfrm>
                  <a:off x="0" y="0"/>
                  <a:ext cx="337574" cy="301481"/>
                </a:xfrm>
                <a:custGeom>
                  <a:avLst/>
                  <a:gdLst/>
                  <a:ahLst/>
                  <a:cxnLst/>
                  <a:rect l="l" t="t" r="r" b="b"/>
                  <a:pathLst>
                    <a:path w="337574" h="301481">
                      <a:moveTo>
                        <a:pt x="150740" y="0"/>
                      </a:moveTo>
                      <a:lnTo>
                        <a:pt x="186834" y="0"/>
                      </a:lnTo>
                      <a:cubicBezTo>
                        <a:pt x="226812" y="0"/>
                        <a:pt x="265154" y="15882"/>
                        <a:pt x="293423" y="44151"/>
                      </a:cubicBezTo>
                      <a:cubicBezTo>
                        <a:pt x="321692" y="72420"/>
                        <a:pt x="337574" y="110762"/>
                        <a:pt x="337574" y="150740"/>
                      </a:cubicBezTo>
                      <a:lnTo>
                        <a:pt x="337574" y="150740"/>
                      </a:lnTo>
                      <a:cubicBezTo>
                        <a:pt x="337574" y="233992"/>
                        <a:pt x="270085" y="301481"/>
                        <a:pt x="186834" y="301481"/>
                      </a:cubicBezTo>
                      <a:lnTo>
                        <a:pt x="150740" y="301481"/>
                      </a:lnTo>
                      <a:cubicBezTo>
                        <a:pt x="110762" y="301481"/>
                        <a:pt x="72420" y="285599"/>
                        <a:pt x="44151" y="257330"/>
                      </a:cubicBezTo>
                      <a:cubicBezTo>
                        <a:pt x="15882" y="229061"/>
                        <a:pt x="0" y="190719"/>
                        <a:pt x="0" y="150740"/>
                      </a:cubicBezTo>
                      <a:lnTo>
                        <a:pt x="0" y="150740"/>
                      </a:lnTo>
                      <a:cubicBezTo>
                        <a:pt x="0" y="110762"/>
                        <a:pt x="15882" y="72420"/>
                        <a:pt x="44151" y="44151"/>
                      </a:cubicBezTo>
                      <a:cubicBezTo>
                        <a:pt x="72420" y="15882"/>
                        <a:pt x="110762" y="0"/>
                        <a:pt x="150740" y="0"/>
                      </a:cubicBezTo>
                      <a:close/>
                    </a:path>
                  </a:pathLst>
                </a:custGeom>
                <a:solidFill>
                  <a:srgbClr val="CCBEA2"/>
                </a:solidFill>
                <a:ln cap="rnd">
                  <a:noFill/>
                  <a:prstDash val="solid"/>
                  <a:round/>
                </a:ln>
              </p:spPr>
              <p:txBody>
                <a:bodyPr/>
                <a:lstStyle/>
                <a:p>
                  <a:endParaRPr lang="de-DE" dirty="0"/>
                </a:p>
              </p:txBody>
            </p:sp>
            <p:sp>
              <p:nvSpPr>
                <p:cNvPr id="11" name="TextBox 11"/>
                <p:cNvSpPr txBox="1"/>
                <p:nvPr/>
              </p:nvSpPr>
              <p:spPr>
                <a:xfrm>
                  <a:off x="0" y="57150"/>
                  <a:ext cx="337574" cy="244331"/>
                </a:xfrm>
                <a:prstGeom prst="rect">
                  <a:avLst/>
                </a:prstGeom>
              </p:spPr>
              <p:txBody>
                <a:bodyPr lIns="38277" tIns="38277" rIns="38277" bIns="38277" rtlCol="0" anchor="ctr"/>
                <a:lstStyle/>
                <a:p>
                  <a:pPr algn="ctr">
                    <a:lnSpc>
                      <a:spcPts val="3626"/>
                    </a:lnSpc>
                  </a:pPr>
                  <a:endParaRPr/>
                </a:p>
              </p:txBody>
            </p:sp>
          </p:grpSp>
        </p:grpSp>
        <p:grpSp>
          <p:nvGrpSpPr>
            <p:cNvPr id="12" name="Group 12"/>
            <p:cNvGrpSpPr/>
            <p:nvPr/>
          </p:nvGrpSpPr>
          <p:grpSpPr>
            <a:xfrm>
              <a:off x="4872213" y="4870453"/>
              <a:ext cx="4159437" cy="7360169"/>
              <a:chOff x="0" y="0"/>
              <a:chExt cx="5545915" cy="9813559"/>
            </a:xfrm>
          </p:grpSpPr>
          <p:sp>
            <p:nvSpPr>
              <p:cNvPr id="13" name="Freeform 13"/>
              <p:cNvSpPr/>
              <p:nvPr/>
            </p:nvSpPr>
            <p:spPr>
              <a:xfrm>
                <a:off x="0" y="0"/>
                <a:ext cx="5524416" cy="9813559"/>
              </a:xfrm>
              <a:custGeom>
                <a:avLst/>
                <a:gdLst/>
                <a:ahLst/>
                <a:cxnLst/>
                <a:rect l="l" t="t" r="r" b="b"/>
                <a:pathLst>
                  <a:path w="5524416" h="9813559">
                    <a:moveTo>
                      <a:pt x="0" y="0"/>
                    </a:moveTo>
                    <a:lnTo>
                      <a:pt x="5524416" y="0"/>
                    </a:lnTo>
                    <a:lnTo>
                      <a:pt x="5524416" y="9813559"/>
                    </a:lnTo>
                    <a:lnTo>
                      <a:pt x="0" y="9813559"/>
                    </a:lnTo>
                    <a:lnTo>
                      <a:pt x="0" y="0"/>
                    </a:lnTo>
                    <a:close/>
                  </a:path>
                </a:pathLst>
              </a:custGeom>
              <a:blipFill>
                <a:blip r:embed="rId4"/>
                <a:stretch>
                  <a:fillRect/>
                </a:stretch>
              </a:blipFill>
              <a:ln cap="rnd">
                <a:noFill/>
                <a:prstDash val="solid"/>
                <a:round/>
              </a:ln>
            </p:spPr>
            <p:txBody>
              <a:bodyPr/>
              <a:lstStyle/>
              <a:p>
                <a:endParaRPr lang="de-DE"/>
              </a:p>
            </p:txBody>
          </p:sp>
          <p:sp>
            <p:nvSpPr>
              <p:cNvPr id="15" name="Freeform 15"/>
              <p:cNvSpPr/>
              <p:nvPr/>
            </p:nvSpPr>
            <p:spPr>
              <a:xfrm>
                <a:off x="4175367" y="5455694"/>
                <a:ext cx="1370548" cy="3622745"/>
              </a:xfrm>
              <a:custGeom>
                <a:avLst/>
                <a:gdLst/>
                <a:ahLst/>
                <a:cxnLst/>
                <a:rect l="l" t="t" r="r" b="b"/>
                <a:pathLst>
                  <a:path w="307496" h="812800">
                    <a:moveTo>
                      <a:pt x="153748" y="0"/>
                    </a:moveTo>
                    <a:lnTo>
                      <a:pt x="153748" y="0"/>
                    </a:lnTo>
                    <a:cubicBezTo>
                      <a:pt x="238661" y="0"/>
                      <a:pt x="307496" y="68835"/>
                      <a:pt x="307496" y="153748"/>
                    </a:cubicBezTo>
                    <a:lnTo>
                      <a:pt x="307496" y="659052"/>
                    </a:lnTo>
                    <a:cubicBezTo>
                      <a:pt x="307496" y="743965"/>
                      <a:pt x="238661" y="812800"/>
                      <a:pt x="153748" y="812800"/>
                    </a:cubicBezTo>
                    <a:lnTo>
                      <a:pt x="153748" y="812800"/>
                    </a:lnTo>
                    <a:cubicBezTo>
                      <a:pt x="68835" y="812800"/>
                      <a:pt x="0" y="743965"/>
                      <a:pt x="0" y="659052"/>
                    </a:cubicBezTo>
                    <a:lnTo>
                      <a:pt x="0" y="153748"/>
                    </a:lnTo>
                    <a:cubicBezTo>
                      <a:pt x="0" y="68835"/>
                      <a:pt x="68835" y="0"/>
                      <a:pt x="153748" y="0"/>
                    </a:cubicBezTo>
                    <a:close/>
                  </a:path>
                </a:pathLst>
              </a:custGeom>
              <a:solidFill>
                <a:srgbClr val="99D490"/>
              </a:solidFill>
            </p:spPr>
            <p:txBody>
              <a:bodyPr/>
              <a:lstStyle/>
              <a:p>
                <a:endParaRPr lang="de-DE" dirty="0"/>
              </a:p>
            </p:txBody>
          </p:sp>
          <p:grpSp>
            <p:nvGrpSpPr>
              <p:cNvPr id="17" name="Group 17"/>
              <p:cNvGrpSpPr/>
              <p:nvPr/>
            </p:nvGrpSpPr>
            <p:grpSpPr>
              <a:xfrm>
                <a:off x="1709369" y="2395091"/>
                <a:ext cx="1504607" cy="1343736"/>
                <a:chOff x="0" y="0"/>
                <a:chExt cx="337574" cy="301481"/>
              </a:xfrm>
            </p:grpSpPr>
            <p:sp>
              <p:nvSpPr>
                <p:cNvPr id="18" name="Freeform 18"/>
                <p:cNvSpPr/>
                <p:nvPr/>
              </p:nvSpPr>
              <p:spPr>
                <a:xfrm>
                  <a:off x="0" y="0"/>
                  <a:ext cx="337574" cy="301481"/>
                </a:xfrm>
                <a:custGeom>
                  <a:avLst/>
                  <a:gdLst/>
                  <a:ahLst/>
                  <a:cxnLst/>
                  <a:rect l="l" t="t" r="r" b="b"/>
                  <a:pathLst>
                    <a:path w="337574" h="301481">
                      <a:moveTo>
                        <a:pt x="150740" y="0"/>
                      </a:moveTo>
                      <a:lnTo>
                        <a:pt x="186834" y="0"/>
                      </a:lnTo>
                      <a:cubicBezTo>
                        <a:pt x="226812" y="0"/>
                        <a:pt x="265154" y="15882"/>
                        <a:pt x="293423" y="44151"/>
                      </a:cubicBezTo>
                      <a:cubicBezTo>
                        <a:pt x="321692" y="72420"/>
                        <a:pt x="337574" y="110762"/>
                        <a:pt x="337574" y="150740"/>
                      </a:cubicBezTo>
                      <a:lnTo>
                        <a:pt x="337574" y="150740"/>
                      </a:lnTo>
                      <a:cubicBezTo>
                        <a:pt x="337574" y="233992"/>
                        <a:pt x="270085" y="301481"/>
                        <a:pt x="186834" y="301481"/>
                      </a:cubicBezTo>
                      <a:lnTo>
                        <a:pt x="150740" y="301481"/>
                      </a:lnTo>
                      <a:cubicBezTo>
                        <a:pt x="110762" y="301481"/>
                        <a:pt x="72420" y="285599"/>
                        <a:pt x="44151" y="257330"/>
                      </a:cubicBezTo>
                      <a:cubicBezTo>
                        <a:pt x="15882" y="229061"/>
                        <a:pt x="0" y="190719"/>
                        <a:pt x="0" y="150740"/>
                      </a:cubicBezTo>
                      <a:lnTo>
                        <a:pt x="0" y="150740"/>
                      </a:lnTo>
                      <a:cubicBezTo>
                        <a:pt x="0" y="110762"/>
                        <a:pt x="15882" y="72420"/>
                        <a:pt x="44151" y="44151"/>
                      </a:cubicBezTo>
                      <a:cubicBezTo>
                        <a:pt x="72420" y="15882"/>
                        <a:pt x="110762" y="0"/>
                        <a:pt x="150740" y="0"/>
                      </a:cubicBezTo>
                      <a:close/>
                    </a:path>
                  </a:pathLst>
                </a:custGeom>
                <a:solidFill>
                  <a:srgbClr val="CCBEA2"/>
                </a:solidFill>
                <a:ln cap="rnd">
                  <a:noFill/>
                  <a:prstDash val="solid"/>
                  <a:round/>
                </a:ln>
              </p:spPr>
              <p:txBody>
                <a:bodyPr/>
                <a:lstStyle/>
                <a:p>
                  <a:endParaRPr lang="de-DE"/>
                </a:p>
              </p:txBody>
            </p:sp>
            <p:sp>
              <p:nvSpPr>
                <p:cNvPr id="19" name="TextBox 19"/>
                <p:cNvSpPr txBox="1"/>
                <p:nvPr/>
              </p:nvSpPr>
              <p:spPr>
                <a:xfrm>
                  <a:off x="0" y="57150"/>
                  <a:ext cx="337574" cy="244331"/>
                </a:xfrm>
                <a:prstGeom prst="rect">
                  <a:avLst/>
                </a:prstGeom>
              </p:spPr>
              <p:txBody>
                <a:bodyPr lIns="38277" tIns="38277" rIns="38277" bIns="38277" rtlCol="0" anchor="ctr"/>
                <a:lstStyle/>
                <a:p>
                  <a:pPr algn="ctr">
                    <a:lnSpc>
                      <a:spcPts val="3626"/>
                    </a:lnSpc>
                  </a:pPr>
                  <a:endParaRPr/>
                </a:p>
              </p:txBody>
            </p:sp>
          </p:grpSp>
        </p:grpSp>
        <p:grpSp>
          <p:nvGrpSpPr>
            <p:cNvPr id="20" name="Group 20"/>
            <p:cNvGrpSpPr/>
            <p:nvPr/>
          </p:nvGrpSpPr>
          <p:grpSpPr>
            <a:xfrm>
              <a:off x="9188099" y="4870453"/>
              <a:ext cx="4405513" cy="7360169"/>
              <a:chOff x="-328100" y="0"/>
              <a:chExt cx="5874015" cy="9813559"/>
            </a:xfrm>
          </p:grpSpPr>
          <p:sp>
            <p:nvSpPr>
              <p:cNvPr id="21" name="Freeform 21"/>
              <p:cNvSpPr/>
              <p:nvPr/>
            </p:nvSpPr>
            <p:spPr>
              <a:xfrm>
                <a:off x="-328100" y="0"/>
                <a:ext cx="5524416" cy="9813559"/>
              </a:xfrm>
              <a:custGeom>
                <a:avLst/>
                <a:gdLst/>
                <a:ahLst/>
                <a:cxnLst/>
                <a:rect l="l" t="t" r="r" b="b"/>
                <a:pathLst>
                  <a:path w="5524416" h="9813559">
                    <a:moveTo>
                      <a:pt x="0" y="0"/>
                    </a:moveTo>
                    <a:lnTo>
                      <a:pt x="5524416" y="0"/>
                    </a:lnTo>
                    <a:lnTo>
                      <a:pt x="5524416" y="9813559"/>
                    </a:lnTo>
                    <a:lnTo>
                      <a:pt x="0" y="9813559"/>
                    </a:lnTo>
                    <a:lnTo>
                      <a:pt x="0" y="0"/>
                    </a:lnTo>
                    <a:close/>
                  </a:path>
                </a:pathLst>
              </a:custGeom>
              <a:blipFill>
                <a:blip r:embed="rId4"/>
                <a:stretch>
                  <a:fillRect/>
                </a:stretch>
              </a:blipFill>
              <a:ln cap="rnd">
                <a:noFill/>
                <a:prstDash val="solid"/>
                <a:round/>
              </a:ln>
            </p:spPr>
            <p:txBody>
              <a:bodyPr/>
              <a:lstStyle/>
              <a:p>
                <a:endParaRPr lang="de-DE"/>
              </a:p>
            </p:txBody>
          </p:sp>
          <p:sp>
            <p:nvSpPr>
              <p:cNvPr id="23" name="Freeform 23"/>
              <p:cNvSpPr/>
              <p:nvPr/>
            </p:nvSpPr>
            <p:spPr>
              <a:xfrm>
                <a:off x="4175367" y="5455694"/>
                <a:ext cx="1370548" cy="3622745"/>
              </a:xfrm>
              <a:custGeom>
                <a:avLst/>
                <a:gdLst/>
                <a:ahLst/>
                <a:cxnLst/>
                <a:rect l="l" t="t" r="r" b="b"/>
                <a:pathLst>
                  <a:path w="307496" h="812800">
                    <a:moveTo>
                      <a:pt x="153748" y="0"/>
                    </a:moveTo>
                    <a:lnTo>
                      <a:pt x="153748" y="0"/>
                    </a:lnTo>
                    <a:cubicBezTo>
                      <a:pt x="238661" y="0"/>
                      <a:pt x="307496" y="68835"/>
                      <a:pt x="307496" y="153748"/>
                    </a:cubicBezTo>
                    <a:lnTo>
                      <a:pt x="307496" y="659052"/>
                    </a:lnTo>
                    <a:cubicBezTo>
                      <a:pt x="307496" y="743965"/>
                      <a:pt x="238661" y="812800"/>
                      <a:pt x="153748" y="812800"/>
                    </a:cubicBezTo>
                    <a:lnTo>
                      <a:pt x="153748" y="812800"/>
                    </a:lnTo>
                    <a:cubicBezTo>
                      <a:pt x="68835" y="812800"/>
                      <a:pt x="0" y="743965"/>
                      <a:pt x="0" y="659052"/>
                    </a:cubicBezTo>
                    <a:lnTo>
                      <a:pt x="0" y="153748"/>
                    </a:lnTo>
                    <a:cubicBezTo>
                      <a:pt x="0" y="68835"/>
                      <a:pt x="68835" y="0"/>
                      <a:pt x="153748" y="0"/>
                    </a:cubicBezTo>
                    <a:close/>
                  </a:path>
                </a:pathLst>
              </a:custGeom>
              <a:solidFill>
                <a:srgbClr val="99D490"/>
              </a:solidFill>
            </p:spPr>
            <p:txBody>
              <a:bodyPr/>
              <a:lstStyle/>
              <a:p>
                <a:endParaRPr lang="de-DE"/>
              </a:p>
            </p:txBody>
          </p:sp>
          <p:grpSp>
            <p:nvGrpSpPr>
              <p:cNvPr id="25" name="Group 25"/>
              <p:cNvGrpSpPr/>
              <p:nvPr/>
            </p:nvGrpSpPr>
            <p:grpSpPr>
              <a:xfrm>
                <a:off x="1709369" y="2395091"/>
                <a:ext cx="1504607" cy="1343736"/>
                <a:chOff x="0" y="0"/>
                <a:chExt cx="337574" cy="301481"/>
              </a:xfrm>
            </p:grpSpPr>
            <p:sp>
              <p:nvSpPr>
                <p:cNvPr id="26" name="Freeform 26"/>
                <p:cNvSpPr/>
                <p:nvPr/>
              </p:nvSpPr>
              <p:spPr>
                <a:xfrm>
                  <a:off x="0" y="0"/>
                  <a:ext cx="337574" cy="301481"/>
                </a:xfrm>
                <a:custGeom>
                  <a:avLst/>
                  <a:gdLst/>
                  <a:ahLst/>
                  <a:cxnLst/>
                  <a:rect l="l" t="t" r="r" b="b"/>
                  <a:pathLst>
                    <a:path w="337574" h="301481">
                      <a:moveTo>
                        <a:pt x="150740" y="0"/>
                      </a:moveTo>
                      <a:lnTo>
                        <a:pt x="186834" y="0"/>
                      </a:lnTo>
                      <a:cubicBezTo>
                        <a:pt x="226812" y="0"/>
                        <a:pt x="265154" y="15882"/>
                        <a:pt x="293423" y="44151"/>
                      </a:cubicBezTo>
                      <a:cubicBezTo>
                        <a:pt x="321692" y="72420"/>
                        <a:pt x="337574" y="110762"/>
                        <a:pt x="337574" y="150740"/>
                      </a:cubicBezTo>
                      <a:lnTo>
                        <a:pt x="337574" y="150740"/>
                      </a:lnTo>
                      <a:cubicBezTo>
                        <a:pt x="337574" y="233992"/>
                        <a:pt x="270085" y="301481"/>
                        <a:pt x="186834" y="301481"/>
                      </a:cubicBezTo>
                      <a:lnTo>
                        <a:pt x="150740" y="301481"/>
                      </a:lnTo>
                      <a:cubicBezTo>
                        <a:pt x="110762" y="301481"/>
                        <a:pt x="72420" y="285599"/>
                        <a:pt x="44151" y="257330"/>
                      </a:cubicBezTo>
                      <a:cubicBezTo>
                        <a:pt x="15882" y="229061"/>
                        <a:pt x="0" y="190719"/>
                        <a:pt x="0" y="150740"/>
                      </a:cubicBezTo>
                      <a:lnTo>
                        <a:pt x="0" y="150740"/>
                      </a:lnTo>
                      <a:cubicBezTo>
                        <a:pt x="0" y="110762"/>
                        <a:pt x="15882" y="72420"/>
                        <a:pt x="44151" y="44151"/>
                      </a:cubicBezTo>
                      <a:cubicBezTo>
                        <a:pt x="72420" y="15882"/>
                        <a:pt x="110762" y="0"/>
                        <a:pt x="150740" y="0"/>
                      </a:cubicBezTo>
                      <a:close/>
                    </a:path>
                  </a:pathLst>
                </a:custGeom>
                <a:solidFill>
                  <a:srgbClr val="CCBEA2"/>
                </a:solidFill>
                <a:ln cap="rnd">
                  <a:noFill/>
                  <a:prstDash val="solid"/>
                  <a:round/>
                </a:ln>
              </p:spPr>
              <p:txBody>
                <a:bodyPr/>
                <a:lstStyle/>
                <a:p>
                  <a:endParaRPr lang="de-DE"/>
                </a:p>
              </p:txBody>
            </p:sp>
            <p:sp>
              <p:nvSpPr>
                <p:cNvPr id="27" name="TextBox 27"/>
                <p:cNvSpPr txBox="1"/>
                <p:nvPr/>
              </p:nvSpPr>
              <p:spPr>
                <a:xfrm>
                  <a:off x="0" y="57150"/>
                  <a:ext cx="337574" cy="244331"/>
                </a:xfrm>
                <a:prstGeom prst="rect">
                  <a:avLst/>
                </a:prstGeom>
              </p:spPr>
              <p:txBody>
                <a:bodyPr lIns="38277" tIns="38277" rIns="38277" bIns="38277" rtlCol="0" anchor="ctr"/>
                <a:lstStyle/>
                <a:p>
                  <a:pPr algn="ctr">
                    <a:lnSpc>
                      <a:spcPts val="3626"/>
                    </a:lnSpc>
                  </a:pPr>
                  <a:endParaRPr/>
                </a:p>
              </p:txBody>
            </p:sp>
          </p:grpSp>
        </p:grpSp>
        <p:sp>
          <p:nvSpPr>
            <p:cNvPr id="54" name="Freeform 54"/>
            <p:cNvSpPr/>
            <p:nvPr/>
          </p:nvSpPr>
          <p:spPr>
            <a:xfrm rot="-2513042">
              <a:off x="12543859" y="16731700"/>
              <a:ext cx="1723033" cy="1723033"/>
            </a:xfrm>
            <a:custGeom>
              <a:avLst/>
              <a:gdLst/>
              <a:ahLst/>
              <a:cxnLst/>
              <a:rect l="l" t="t" r="r" b="b"/>
              <a:pathLst>
                <a:path w="1723033" h="1723033">
                  <a:moveTo>
                    <a:pt x="0" y="0"/>
                  </a:moveTo>
                  <a:lnTo>
                    <a:pt x="1723033" y="0"/>
                  </a:lnTo>
                  <a:lnTo>
                    <a:pt x="1723033" y="1723033"/>
                  </a:lnTo>
                  <a:lnTo>
                    <a:pt x="0" y="1723033"/>
                  </a:lnTo>
                  <a:lnTo>
                    <a:pt x="0" y="0"/>
                  </a:lnTo>
                  <a:close/>
                </a:path>
              </a:pathLst>
            </a:custGeom>
            <a:blipFill>
              <a:blip r:embed="rId5"/>
              <a:stretch>
                <a:fillRect/>
              </a:stretch>
            </a:blipFill>
          </p:spPr>
          <p:txBody>
            <a:bodyPr/>
            <a:lstStyle/>
            <a:p>
              <a:endParaRPr lang="de-DE"/>
            </a:p>
          </p:txBody>
        </p:sp>
        <p:grpSp>
          <p:nvGrpSpPr>
            <p:cNvPr id="67" name="Group 66">
              <a:extLst>
                <a:ext uri="{FF2B5EF4-FFF2-40B4-BE49-F238E27FC236}">
                  <a16:creationId xmlns:a16="http://schemas.microsoft.com/office/drawing/2014/main" id="{D8FBAD3A-7BA1-1FB7-90B4-1323A157F744}"/>
                </a:ext>
              </a:extLst>
            </p:cNvPr>
            <p:cNvGrpSpPr/>
            <p:nvPr/>
          </p:nvGrpSpPr>
          <p:grpSpPr>
            <a:xfrm>
              <a:off x="555580" y="12470550"/>
              <a:ext cx="2596623" cy="4286043"/>
              <a:chOff x="1006430" y="13105547"/>
              <a:chExt cx="2596623" cy="4286043"/>
            </a:xfrm>
          </p:grpSpPr>
          <p:sp>
            <p:nvSpPr>
              <p:cNvPr id="63" name="Freeform 5">
                <a:extLst>
                  <a:ext uri="{FF2B5EF4-FFF2-40B4-BE49-F238E27FC236}">
                    <a16:creationId xmlns:a16="http://schemas.microsoft.com/office/drawing/2014/main" id="{038C89BA-4CEF-2B25-7A5D-92A9317A4B72}"/>
                  </a:ext>
                </a:extLst>
              </p:cNvPr>
              <p:cNvSpPr/>
              <p:nvPr/>
            </p:nvSpPr>
            <p:spPr>
              <a:xfrm>
                <a:off x="1006430" y="13105547"/>
                <a:ext cx="2412773" cy="4286043"/>
              </a:xfrm>
              <a:custGeom>
                <a:avLst/>
                <a:gdLst/>
                <a:ahLst/>
                <a:cxnLst/>
                <a:rect l="l" t="t" r="r" b="b"/>
                <a:pathLst>
                  <a:path w="5524416" h="9813559">
                    <a:moveTo>
                      <a:pt x="0" y="0"/>
                    </a:moveTo>
                    <a:lnTo>
                      <a:pt x="5524416" y="0"/>
                    </a:lnTo>
                    <a:lnTo>
                      <a:pt x="5524416" y="9813559"/>
                    </a:lnTo>
                    <a:lnTo>
                      <a:pt x="0" y="9813559"/>
                    </a:lnTo>
                    <a:lnTo>
                      <a:pt x="0" y="0"/>
                    </a:lnTo>
                    <a:close/>
                  </a:path>
                </a:pathLst>
              </a:custGeom>
              <a:blipFill>
                <a:blip r:embed="rId4"/>
                <a:stretch>
                  <a:fillRect/>
                </a:stretch>
              </a:blipFill>
              <a:ln cap="rnd">
                <a:noFill/>
                <a:prstDash val="solid"/>
                <a:round/>
              </a:ln>
            </p:spPr>
            <p:txBody>
              <a:bodyPr/>
              <a:lstStyle/>
              <a:p>
                <a:endParaRPr lang="de-DE"/>
              </a:p>
            </p:txBody>
          </p:sp>
          <p:sp>
            <p:nvSpPr>
              <p:cNvPr id="65" name="Oval 64">
                <a:extLst>
                  <a:ext uri="{FF2B5EF4-FFF2-40B4-BE49-F238E27FC236}">
                    <a16:creationId xmlns:a16="http://schemas.microsoft.com/office/drawing/2014/main" id="{EBCB1B34-8275-5D34-2630-DEB5DF484015}"/>
                  </a:ext>
                </a:extLst>
              </p:cNvPr>
              <p:cNvSpPr/>
              <p:nvPr/>
            </p:nvSpPr>
            <p:spPr>
              <a:xfrm>
                <a:off x="1690518" y="14183345"/>
                <a:ext cx="836782" cy="770905"/>
              </a:xfrm>
              <a:prstGeom prst="ellipse">
                <a:avLst/>
              </a:prstGeom>
              <a:solidFill>
                <a:srgbClr val="CCBDA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6" name="Oval 65">
                <a:extLst>
                  <a:ext uri="{FF2B5EF4-FFF2-40B4-BE49-F238E27FC236}">
                    <a16:creationId xmlns:a16="http://schemas.microsoft.com/office/drawing/2014/main" id="{612AD2CB-9CE1-8474-091A-463F3AFFE11B}"/>
                  </a:ext>
                </a:extLst>
              </p:cNvPr>
              <p:cNvSpPr/>
              <p:nvPr/>
            </p:nvSpPr>
            <p:spPr>
              <a:xfrm>
                <a:off x="2815595" y="15809078"/>
                <a:ext cx="787458" cy="1202572"/>
              </a:xfrm>
              <a:prstGeom prst="ellipse">
                <a:avLst/>
              </a:prstGeom>
              <a:solidFill>
                <a:srgbClr val="99D49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nvGrpSpPr>
            <p:cNvPr id="68" name="Group 67">
              <a:extLst>
                <a:ext uri="{FF2B5EF4-FFF2-40B4-BE49-F238E27FC236}">
                  <a16:creationId xmlns:a16="http://schemas.microsoft.com/office/drawing/2014/main" id="{F99AFD6B-34A4-24E9-12F0-B6242EBE22A2}"/>
                </a:ext>
              </a:extLst>
            </p:cNvPr>
            <p:cNvGrpSpPr/>
            <p:nvPr/>
          </p:nvGrpSpPr>
          <p:grpSpPr>
            <a:xfrm>
              <a:off x="3441285" y="12447610"/>
              <a:ext cx="2596623" cy="4286043"/>
              <a:chOff x="1006430" y="13105547"/>
              <a:chExt cx="2596623" cy="4286043"/>
            </a:xfrm>
          </p:grpSpPr>
          <p:sp>
            <p:nvSpPr>
              <p:cNvPr id="69" name="Freeform 5">
                <a:extLst>
                  <a:ext uri="{FF2B5EF4-FFF2-40B4-BE49-F238E27FC236}">
                    <a16:creationId xmlns:a16="http://schemas.microsoft.com/office/drawing/2014/main" id="{B5B3C09E-B9A6-3142-7427-DBFB3F420CA4}"/>
                  </a:ext>
                </a:extLst>
              </p:cNvPr>
              <p:cNvSpPr/>
              <p:nvPr/>
            </p:nvSpPr>
            <p:spPr>
              <a:xfrm>
                <a:off x="1006430" y="13105547"/>
                <a:ext cx="2412773" cy="4286043"/>
              </a:xfrm>
              <a:custGeom>
                <a:avLst/>
                <a:gdLst/>
                <a:ahLst/>
                <a:cxnLst/>
                <a:rect l="l" t="t" r="r" b="b"/>
                <a:pathLst>
                  <a:path w="5524416" h="9813559">
                    <a:moveTo>
                      <a:pt x="0" y="0"/>
                    </a:moveTo>
                    <a:lnTo>
                      <a:pt x="5524416" y="0"/>
                    </a:lnTo>
                    <a:lnTo>
                      <a:pt x="5524416" y="9813559"/>
                    </a:lnTo>
                    <a:lnTo>
                      <a:pt x="0" y="9813559"/>
                    </a:lnTo>
                    <a:lnTo>
                      <a:pt x="0" y="0"/>
                    </a:lnTo>
                    <a:close/>
                  </a:path>
                </a:pathLst>
              </a:custGeom>
              <a:blipFill>
                <a:blip r:embed="rId4"/>
                <a:stretch>
                  <a:fillRect/>
                </a:stretch>
              </a:blipFill>
              <a:ln cap="rnd">
                <a:noFill/>
                <a:prstDash val="solid"/>
                <a:round/>
              </a:ln>
            </p:spPr>
            <p:txBody>
              <a:bodyPr/>
              <a:lstStyle/>
              <a:p>
                <a:endParaRPr lang="de-DE"/>
              </a:p>
            </p:txBody>
          </p:sp>
          <p:sp>
            <p:nvSpPr>
              <p:cNvPr id="70" name="Oval 69">
                <a:extLst>
                  <a:ext uri="{FF2B5EF4-FFF2-40B4-BE49-F238E27FC236}">
                    <a16:creationId xmlns:a16="http://schemas.microsoft.com/office/drawing/2014/main" id="{3C904C78-6EFD-6F2C-CACB-F14147945382}"/>
                  </a:ext>
                </a:extLst>
              </p:cNvPr>
              <p:cNvSpPr/>
              <p:nvPr/>
            </p:nvSpPr>
            <p:spPr>
              <a:xfrm>
                <a:off x="1690518" y="14183345"/>
                <a:ext cx="836782" cy="770905"/>
              </a:xfrm>
              <a:prstGeom prst="ellipse">
                <a:avLst/>
              </a:prstGeom>
              <a:solidFill>
                <a:srgbClr val="CCBDA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1" name="Oval 70">
                <a:extLst>
                  <a:ext uri="{FF2B5EF4-FFF2-40B4-BE49-F238E27FC236}">
                    <a16:creationId xmlns:a16="http://schemas.microsoft.com/office/drawing/2014/main" id="{361FB715-475B-D93C-1795-C759023DDF4F}"/>
                  </a:ext>
                </a:extLst>
              </p:cNvPr>
              <p:cNvSpPr/>
              <p:nvPr/>
            </p:nvSpPr>
            <p:spPr>
              <a:xfrm>
                <a:off x="2815595" y="15809077"/>
                <a:ext cx="787458" cy="1225511"/>
              </a:xfrm>
              <a:prstGeom prst="ellipse">
                <a:avLst/>
              </a:prstGeom>
              <a:solidFill>
                <a:srgbClr val="99D49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nvGrpSpPr>
            <p:cNvPr id="72" name="Group 71">
              <a:extLst>
                <a:ext uri="{FF2B5EF4-FFF2-40B4-BE49-F238E27FC236}">
                  <a16:creationId xmlns:a16="http://schemas.microsoft.com/office/drawing/2014/main" id="{379E0D62-5007-A7F5-AB01-C195BBA9D74C}"/>
                </a:ext>
              </a:extLst>
            </p:cNvPr>
            <p:cNvGrpSpPr/>
            <p:nvPr/>
          </p:nvGrpSpPr>
          <p:grpSpPr>
            <a:xfrm>
              <a:off x="6280510" y="12446288"/>
              <a:ext cx="2596623" cy="4286043"/>
              <a:chOff x="1006430" y="13105547"/>
              <a:chExt cx="2596623" cy="4286043"/>
            </a:xfrm>
          </p:grpSpPr>
          <p:sp>
            <p:nvSpPr>
              <p:cNvPr id="73" name="Freeform 5">
                <a:extLst>
                  <a:ext uri="{FF2B5EF4-FFF2-40B4-BE49-F238E27FC236}">
                    <a16:creationId xmlns:a16="http://schemas.microsoft.com/office/drawing/2014/main" id="{1B48F6E4-0319-253D-A161-115BA1C49486}"/>
                  </a:ext>
                </a:extLst>
              </p:cNvPr>
              <p:cNvSpPr/>
              <p:nvPr/>
            </p:nvSpPr>
            <p:spPr>
              <a:xfrm>
                <a:off x="1006430" y="13105547"/>
                <a:ext cx="2412773" cy="4286043"/>
              </a:xfrm>
              <a:custGeom>
                <a:avLst/>
                <a:gdLst/>
                <a:ahLst/>
                <a:cxnLst/>
                <a:rect l="l" t="t" r="r" b="b"/>
                <a:pathLst>
                  <a:path w="5524416" h="9813559">
                    <a:moveTo>
                      <a:pt x="0" y="0"/>
                    </a:moveTo>
                    <a:lnTo>
                      <a:pt x="5524416" y="0"/>
                    </a:lnTo>
                    <a:lnTo>
                      <a:pt x="5524416" y="9813559"/>
                    </a:lnTo>
                    <a:lnTo>
                      <a:pt x="0" y="9813559"/>
                    </a:lnTo>
                    <a:lnTo>
                      <a:pt x="0" y="0"/>
                    </a:lnTo>
                    <a:close/>
                  </a:path>
                </a:pathLst>
              </a:custGeom>
              <a:blipFill>
                <a:blip r:embed="rId4"/>
                <a:stretch>
                  <a:fillRect/>
                </a:stretch>
              </a:blipFill>
              <a:ln cap="rnd">
                <a:noFill/>
                <a:prstDash val="solid"/>
                <a:round/>
              </a:ln>
            </p:spPr>
            <p:txBody>
              <a:bodyPr/>
              <a:lstStyle/>
              <a:p>
                <a:endParaRPr lang="de-DE"/>
              </a:p>
            </p:txBody>
          </p:sp>
          <p:sp>
            <p:nvSpPr>
              <p:cNvPr id="74" name="Oval 73">
                <a:extLst>
                  <a:ext uri="{FF2B5EF4-FFF2-40B4-BE49-F238E27FC236}">
                    <a16:creationId xmlns:a16="http://schemas.microsoft.com/office/drawing/2014/main" id="{BE575999-7039-A684-420D-98CB427E5FF1}"/>
                  </a:ext>
                </a:extLst>
              </p:cNvPr>
              <p:cNvSpPr/>
              <p:nvPr/>
            </p:nvSpPr>
            <p:spPr>
              <a:xfrm>
                <a:off x="1690518" y="14183345"/>
                <a:ext cx="836782" cy="770905"/>
              </a:xfrm>
              <a:prstGeom prst="ellipse">
                <a:avLst/>
              </a:prstGeom>
              <a:solidFill>
                <a:srgbClr val="CCBDA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5" name="Oval 74">
                <a:extLst>
                  <a:ext uri="{FF2B5EF4-FFF2-40B4-BE49-F238E27FC236}">
                    <a16:creationId xmlns:a16="http://schemas.microsoft.com/office/drawing/2014/main" id="{EE481BE9-4522-8FCC-94D0-34167DF7EF79}"/>
                  </a:ext>
                </a:extLst>
              </p:cNvPr>
              <p:cNvSpPr/>
              <p:nvPr/>
            </p:nvSpPr>
            <p:spPr>
              <a:xfrm>
                <a:off x="2815595" y="15809078"/>
                <a:ext cx="787458" cy="1226834"/>
              </a:xfrm>
              <a:prstGeom prst="ellipse">
                <a:avLst/>
              </a:prstGeom>
              <a:solidFill>
                <a:srgbClr val="99D49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nvGrpSpPr>
            <p:cNvPr id="76" name="Group 75">
              <a:extLst>
                <a:ext uri="{FF2B5EF4-FFF2-40B4-BE49-F238E27FC236}">
                  <a16:creationId xmlns:a16="http://schemas.microsoft.com/office/drawing/2014/main" id="{954C9061-49C9-CF68-D668-0067A4EA58AC}"/>
                </a:ext>
              </a:extLst>
            </p:cNvPr>
            <p:cNvGrpSpPr/>
            <p:nvPr/>
          </p:nvGrpSpPr>
          <p:grpSpPr>
            <a:xfrm>
              <a:off x="8999588" y="12462038"/>
              <a:ext cx="2596623" cy="4286043"/>
              <a:chOff x="1006430" y="13105547"/>
              <a:chExt cx="2596623" cy="4286043"/>
            </a:xfrm>
          </p:grpSpPr>
          <p:sp>
            <p:nvSpPr>
              <p:cNvPr id="77" name="Freeform 5">
                <a:extLst>
                  <a:ext uri="{FF2B5EF4-FFF2-40B4-BE49-F238E27FC236}">
                    <a16:creationId xmlns:a16="http://schemas.microsoft.com/office/drawing/2014/main" id="{7C69C376-429F-B080-B284-BCE9C31D24B6}"/>
                  </a:ext>
                </a:extLst>
              </p:cNvPr>
              <p:cNvSpPr/>
              <p:nvPr/>
            </p:nvSpPr>
            <p:spPr>
              <a:xfrm>
                <a:off x="1006430" y="13105547"/>
                <a:ext cx="2412773" cy="4286043"/>
              </a:xfrm>
              <a:custGeom>
                <a:avLst/>
                <a:gdLst/>
                <a:ahLst/>
                <a:cxnLst/>
                <a:rect l="l" t="t" r="r" b="b"/>
                <a:pathLst>
                  <a:path w="5524416" h="9813559">
                    <a:moveTo>
                      <a:pt x="0" y="0"/>
                    </a:moveTo>
                    <a:lnTo>
                      <a:pt x="5524416" y="0"/>
                    </a:lnTo>
                    <a:lnTo>
                      <a:pt x="5524416" y="9813559"/>
                    </a:lnTo>
                    <a:lnTo>
                      <a:pt x="0" y="9813559"/>
                    </a:lnTo>
                    <a:lnTo>
                      <a:pt x="0" y="0"/>
                    </a:lnTo>
                    <a:close/>
                  </a:path>
                </a:pathLst>
              </a:custGeom>
              <a:blipFill>
                <a:blip r:embed="rId4"/>
                <a:stretch>
                  <a:fillRect/>
                </a:stretch>
              </a:blipFill>
              <a:ln cap="rnd">
                <a:noFill/>
                <a:prstDash val="solid"/>
                <a:round/>
              </a:ln>
            </p:spPr>
            <p:txBody>
              <a:bodyPr/>
              <a:lstStyle/>
              <a:p>
                <a:endParaRPr lang="de-DE"/>
              </a:p>
            </p:txBody>
          </p:sp>
          <p:sp>
            <p:nvSpPr>
              <p:cNvPr id="78" name="Oval 77">
                <a:extLst>
                  <a:ext uri="{FF2B5EF4-FFF2-40B4-BE49-F238E27FC236}">
                    <a16:creationId xmlns:a16="http://schemas.microsoft.com/office/drawing/2014/main" id="{A9CA0484-C8BD-4B5E-7090-A1C6320F8264}"/>
                  </a:ext>
                </a:extLst>
              </p:cNvPr>
              <p:cNvSpPr/>
              <p:nvPr/>
            </p:nvSpPr>
            <p:spPr>
              <a:xfrm>
                <a:off x="1690518" y="14183345"/>
                <a:ext cx="836782" cy="770905"/>
              </a:xfrm>
              <a:prstGeom prst="ellipse">
                <a:avLst/>
              </a:prstGeom>
              <a:solidFill>
                <a:srgbClr val="CCBDA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Oval 78">
                <a:extLst>
                  <a:ext uri="{FF2B5EF4-FFF2-40B4-BE49-F238E27FC236}">
                    <a16:creationId xmlns:a16="http://schemas.microsoft.com/office/drawing/2014/main" id="{45A1625F-C1ED-9157-1377-7CBBE0713C0E}"/>
                  </a:ext>
                </a:extLst>
              </p:cNvPr>
              <p:cNvSpPr/>
              <p:nvPr/>
            </p:nvSpPr>
            <p:spPr>
              <a:xfrm>
                <a:off x="2815595" y="15809077"/>
                <a:ext cx="787458" cy="1211085"/>
              </a:xfrm>
              <a:prstGeom prst="ellipse">
                <a:avLst/>
              </a:prstGeom>
              <a:solidFill>
                <a:srgbClr val="99D49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nvGrpSpPr>
            <p:cNvPr id="80" name="Group 79">
              <a:extLst>
                <a:ext uri="{FF2B5EF4-FFF2-40B4-BE49-F238E27FC236}">
                  <a16:creationId xmlns:a16="http://schemas.microsoft.com/office/drawing/2014/main" id="{5E1F23A3-E02B-37DE-39C8-5EC6F3268C8C}"/>
                </a:ext>
              </a:extLst>
            </p:cNvPr>
            <p:cNvGrpSpPr/>
            <p:nvPr/>
          </p:nvGrpSpPr>
          <p:grpSpPr>
            <a:xfrm>
              <a:off x="11505829" y="12462038"/>
              <a:ext cx="2596623" cy="4286043"/>
              <a:chOff x="1006430" y="13105547"/>
              <a:chExt cx="2596623" cy="4286043"/>
            </a:xfrm>
          </p:grpSpPr>
          <p:sp>
            <p:nvSpPr>
              <p:cNvPr id="81" name="Freeform 5">
                <a:extLst>
                  <a:ext uri="{FF2B5EF4-FFF2-40B4-BE49-F238E27FC236}">
                    <a16:creationId xmlns:a16="http://schemas.microsoft.com/office/drawing/2014/main" id="{AF264969-DAD8-33FA-1F2E-08A3A8201416}"/>
                  </a:ext>
                </a:extLst>
              </p:cNvPr>
              <p:cNvSpPr/>
              <p:nvPr/>
            </p:nvSpPr>
            <p:spPr>
              <a:xfrm>
                <a:off x="1006430" y="13105547"/>
                <a:ext cx="2412773" cy="4286043"/>
              </a:xfrm>
              <a:custGeom>
                <a:avLst/>
                <a:gdLst/>
                <a:ahLst/>
                <a:cxnLst/>
                <a:rect l="l" t="t" r="r" b="b"/>
                <a:pathLst>
                  <a:path w="5524416" h="9813559">
                    <a:moveTo>
                      <a:pt x="0" y="0"/>
                    </a:moveTo>
                    <a:lnTo>
                      <a:pt x="5524416" y="0"/>
                    </a:lnTo>
                    <a:lnTo>
                      <a:pt x="5524416" y="9813559"/>
                    </a:lnTo>
                    <a:lnTo>
                      <a:pt x="0" y="9813559"/>
                    </a:lnTo>
                    <a:lnTo>
                      <a:pt x="0" y="0"/>
                    </a:lnTo>
                    <a:close/>
                  </a:path>
                </a:pathLst>
              </a:custGeom>
              <a:blipFill>
                <a:blip r:embed="rId4"/>
                <a:stretch>
                  <a:fillRect/>
                </a:stretch>
              </a:blipFill>
              <a:ln cap="rnd">
                <a:noFill/>
                <a:prstDash val="solid"/>
                <a:round/>
              </a:ln>
            </p:spPr>
            <p:txBody>
              <a:bodyPr/>
              <a:lstStyle/>
              <a:p>
                <a:endParaRPr lang="de-DE"/>
              </a:p>
            </p:txBody>
          </p:sp>
          <p:sp>
            <p:nvSpPr>
              <p:cNvPr id="82" name="Oval 81">
                <a:extLst>
                  <a:ext uri="{FF2B5EF4-FFF2-40B4-BE49-F238E27FC236}">
                    <a16:creationId xmlns:a16="http://schemas.microsoft.com/office/drawing/2014/main" id="{6BC032DE-0691-1317-E4ED-5031014E2242}"/>
                  </a:ext>
                </a:extLst>
              </p:cNvPr>
              <p:cNvSpPr/>
              <p:nvPr/>
            </p:nvSpPr>
            <p:spPr>
              <a:xfrm>
                <a:off x="1690518" y="14183345"/>
                <a:ext cx="836782" cy="770905"/>
              </a:xfrm>
              <a:prstGeom prst="ellipse">
                <a:avLst/>
              </a:prstGeom>
              <a:solidFill>
                <a:srgbClr val="CCBDA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3" name="Oval 82">
                <a:extLst>
                  <a:ext uri="{FF2B5EF4-FFF2-40B4-BE49-F238E27FC236}">
                    <a16:creationId xmlns:a16="http://schemas.microsoft.com/office/drawing/2014/main" id="{434A1524-2647-0277-62FC-23BF06596EA3}"/>
                  </a:ext>
                </a:extLst>
              </p:cNvPr>
              <p:cNvSpPr/>
              <p:nvPr/>
            </p:nvSpPr>
            <p:spPr>
              <a:xfrm>
                <a:off x="2815595" y="15809078"/>
                <a:ext cx="787458" cy="1211084"/>
              </a:xfrm>
              <a:prstGeom prst="ellipse">
                <a:avLst/>
              </a:prstGeom>
              <a:solidFill>
                <a:srgbClr val="99D49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nvGrpSpPr>
            <p:cNvPr id="84" name="Group 83">
              <a:extLst>
                <a:ext uri="{FF2B5EF4-FFF2-40B4-BE49-F238E27FC236}">
                  <a16:creationId xmlns:a16="http://schemas.microsoft.com/office/drawing/2014/main" id="{B50F90A2-880A-17D1-EAD2-A5E81F94DD79}"/>
                </a:ext>
              </a:extLst>
            </p:cNvPr>
            <p:cNvGrpSpPr/>
            <p:nvPr/>
          </p:nvGrpSpPr>
          <p:grpSpPr>
            <a:xfrm>
              <a:off x="2686052" y="16928113"/>
              <a:ext cx="1583079" cy="2613066"/>
              <a:chOff x="1006430" y="13105547"/>
              <a:chExt cx="2596623" cy="4286043"/>
            </a:xfrm>
          </p:grpSpPr>
          <p:sp>
            <p:nvSpPr>
              <p:cNvPr id="85" name="Freeform 5">
                <a:extLst>
                  <a:ext uri="{FF2B5EF4-FFF2-40B4-BE49-F238E27FC236}">
                    <a16:creationId xmlns:a16="http://schemas.microsoft.com/office/drawing/2014/main" id="{FE279D29-35EF-B9F7-2945-0C8E7B483F4D}"/>
                  </a:ext>
                </a:extLst>
              </p:cNvPr>
              <p:cNvSpPr/>
              <p:nvPr/>
            </p:nvSpPr>
            <p:spPr>
              <a:xfrm>
                <a:off x="1006430" y="13105547"/>
                <a:ext cx="2412773" cy="4286043"/>
              </a:xfrm>
              <a:custGeom>
                <a:avLst/>
                <a:gdLst/>
                <a:ahLst/>
                <a:cxnLst/>
                <a:rect l="l" t="t" r="r" b="b"/>
                <a:pathLst>
                  <a:path w="5524416" h="9813559">
                    <a:moveTo>
                      <a:pt x="0" y="0"/>
                    </a:moveTo>
                    <a:lnTo>
                      <a:pt x="5524416" y="0"/>
                    </a:lnTo>
                    <a:lnTo>
                      <a:pt x="5524416" y="9813559"/>
                    </a:lnTo>
                    <a:lnTo>
                      <a:pt x="0" y="9813559"/>
                    </a:lnTo>
                    <a:lnTo>
                      <a:pt x="0" y="0"/>
                    </a:lnTo>
                    <a:close/>
                  </a:path>
                </a:pathLst>
              </a:custGeom>
              <a:blipFill>
                <a:blip r:embed="rId4"/>
                <a:stretch>
                  <a:fillRect/>
                </a:stretch>
              </a:blipFill>
              <a:ln cap="rnd">
                <a:noFill/>
                <a:prstDash val="solid"/>
                <a:round/>
              </a:ln>
            </p:spPr>
            <p:txBody>
              <a:bodyPr/>
              <a:lstStyle/>
              <a:p>
                <a:endParaRPr lang="de-DE"/>
              </a:p>
            </p:txBody>
          </p:sp>
          <p:sp>
            <p:nvSpPr>
              <p:cNvPr id="86" name="Oval 85">
                <a:extLst>
                  <a:ext uri="{FF2B5EF4-FFF2-40B4-BE49-F238E27FC236}">
                    <a16:creationId xmlns:a16="http://schemas.microsoft.com/office/drawing/2014/main" id="{7568C5F6-C98E-5DCB-A139-89929178748B}"/>
                  </a:ext>
                </a:extLst>
              </p:cNvPr>
              <p:cNvSpPr/>
              <p:nvPr/>
            </p:nvSpPr>
            <p:spPr>
              <a:xfrm>
                <a:off x="1690518" y="14183345"/>
                <a:ext cx="836782" cy="770905"/>
              </a:xfrm>
              <a:prstGeom prst="ellipse">
                <a:avLst/>
              </a:prstGeom>
              <a:solidFill>
                <a:srgbClr val="CCBDA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7" name="Oval 86">
                <a:extLst>
                  <a:ext uri="{FF2B5EF4-FFF2-40B4-BE49-F238E27FC236}">
                    <a16:creationId xmlns:a16="http://schemas.microsoft.com/office/drawing/2014/main" id="{19E7CBA5-4625-25C8-CA50-DD4183CFE422}"/>
                  </a:ext>
                </a:extLst>
              </p:cNvPr>
              <p:cNvSpPr/>
              <p:nvPr/>
            </p:nvSpPr>
            <p:spPr>
              <a:xfrm>
                <a:off x="2815595" y="15809078"/>
                <a:ext cx="787458" cy="1202572"/>
              </a:xfrm>
              <a:prstGeom prst="ellipse">
                <a:avLst/>
              </a:prstGeom>
              <a:solidFill>
                <a:srgbClr val="99D49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nvGrpSpPr>
            <p:cNvPr id="88" name="Group 87">
              <a:extLst>
                <a:ext uri="{FF2B5EF4-FFF2-40B4-BE49-F238E27FC236}">
                  <a16:creationId xmlns:a16="http://schemas.microsoft.com/office/drawing/2014/main" id="{86E9BB26-4082-6E7B-0165-D6C0D1FF3DC0}"/>
                </a:ext>
              </a:extLst>
            </p:cNvPr>
            <p:cNvGrpSpPr/>
            <p:nvPr/>
          </p:nvGrpSpPr>
          <p:grpSpPr>
            <a:xfrm>
              <a:off x="4621523" y="16914462"/>
              <a:ext cx="1636930" cy="2613066"/>
              <a:chOff x="1006430" y="13105547"/>
              <a:chExt cx="2684948" cy="4286043"/>
            </a:xfrm>
          </p:grpSpPr>
          <p:sp>
            <p:nvSpPr>
              <p:cNvPr id="89" name="Freeform 5">
                <a:extLst>
                  <a:ext uri="{FF2B5EF4-FFF2-40B4-BE49-F238E27FC236}">
                    <a16:creationId xmlns:a16="http://schemas.microsoft.com/office/drawing/2014/main" id="{842D22F7-CFF6-1990-7E0B-8183B14394EC}"/>
                  </a:ext>
                </a:extLst>
              </p:cNvPr>
              <p:cNvSpPr/>
              <p:nvPr/>
            </p:nvSpPr>
            <p:spPr>
              <a:xfrm>
                <a:off x="1006430" y="13105547"/>
                <a:ext cx="2412773" cy="4286043"/>
              </a:xfrm>
              <a:custGeom>
                <a:avLst/>
                <a:gdLst/>
                <a:ahLst/>
                <a:cxnLst/>
                <a:rect l="l" t="t" r="r" b="b"/>
                <a:pathLst>
                  <a:path w="5524416" h="9813559">
                    <a:moveTo>
                      <a:pt x="0" y="0"/>
                    </a:moveTo>
                    <a:lnTo>
                      <a:pt x="5524416" y="0"/>
                    </a:lnTo>
                    <a:lnTo>
                      <a:pt x="5524416" y="9813559"/>
                    </a:lnTo>
                    <a:lnTo>
                      <a:pt x="0" y="9813559"/>
                    </a:lnTo>
                    <a:lnTo>
                      <a:pt x="0" y="0"/>
                    </a:lnTo>
                    <a:close/>
                  </a:path>
                </a:pathLst>
              </a:custGeom>
              <a:blipFill>
                <a:blip r:embed="rId4"/>
                <a:stretch>
                  <a:fillRect/>
                </a:stretch>
              </a:blipFill>
              <a:ln cap="rnd">
                <a:noFill/>
                <a:prstDash val="solid"/>
                <a:round/>
              </a:ln>
            </p:spPr>
            <p:txBody>
              <a:bodyPr/>
              <a:lstStyle/>
              <a:p>
                <a:endParaRPr lang="de-DE"/>
              </a:p>
            </p:txBody>
          </p:sp>
          <p:sp>
            <p:nvSpPr>
              <p:cNvPr id="90" name="Oval 89">
                <a:extLst>
                  <a:ext uri="{FF2B5EF4-FFF2-40B4-BE49-F238E27FC236}">
                    <a16:creationId xmlns:a16="http://schemas.microsoft.com/office/drawing/2014/main" id="{28C6436D-C795-E248-655C-A8F0C2621EC3}"/>
                  </a:ext>
                </a:extLst>
              </p:cNvPr>
              <p:cNvSpPr/>
              <p:nvPr/>
            </p:nvSpPr>
            <p:spPr>
              <a:xfrm>
                <a:off x="1690518" y="14183345"/>
                <a:ext cx="836782" cy="770905"/>
              </a:xfrm>
              <a:prstGeom prst="ellipse">
                <a:avLst/>
              </a:prstGeom>
              <a:solidFill>
                <a:srgbClr val="CCBDA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1" name="Oval 90">
                <a:extLst>
                  <a:ext uri="{FF2B5EF4-FFF2-40B4-BE49-F238E27FC236}">
                    <a16:creationId xmlns:a16="http://schemas.microsoft.com/office/drawing/2014/main" id="{45427514-05BC-D45C-5B18-984DFC2BD06D}"/>
                  </a:ext>
                </a:extLst>
              </p:cNvPr>
              <p:cNvSpPr/>
              <p:nvPr/>
            </p:nvSpPr>
            <p:spPr>
              <a:xfrm>
                <a:off x="2903920" y="15788025"/>
                <a:ext cx="787458" cy="1202571"/>
              </a:xfrm>
              <a:prstGeom prst="ellipse">
                <a:avLst/>
              </a:prstGeom>
              <a:solidFill>
                <a:srgbClr val="99D49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nvGrpSpPr>
            <p:cNvPr id="92" name="Group 91">
              <a:extLst>
                <a:ext uri="{FF2B5EF4-FFF2-40B4-BE49-F238E27FC236}">
                  <a16:creationId xmlns:a16="http://schemas.microsoft.com/office/drawing/2014/main" id="{7D80BBAB-F21A-8555-B985-8717BCFD5B4E}"/>
                </a:ext>
              </a:extLst>
            </p:cNvPr>
            <p:cNvGrpSpPr/>
            <p:nvPr/>
          </p:nvGrpSpPr>
          <p:grpSpPr>
            <a:xfrm>
              <a:off x="6596805" y="16933857"/>
              <a:ext cx="1583079" cy="2613066"/>
              <a:chOff x="1006430" y="13105547"/>
              <a:chExt cx="2596623" cy="4286043"/>
            </a:xfrm>
          </p:grpSpPr>
          <p:sp>
            <p:nvSpPr>
              <p:cNvPr id="93" name="Freeform 5">
                <a:extLst>
                  <a:ext uri="{FF2B5EF4-FFF2-40B4-BE49-F238E27FC236}">
                    <a16:creationId xmlns:a16="http://schemas.microsoft.com/office/drawing/2014/main" id="{8D2BFACC-AB22-7D43-48E9-B2810865B061}"/>
                  </a:ext>
                </a:extLst>
              </p:cNvPr>
              <p:cNvSpPr/>
              <p:nvPr/>
            </p:nvSpPr>
            <p:spPr>
              <a:xfrm>
                <a:off x="1006430" y="13105547"/>
                <a:ext cx="2412773" cy="4286043"/>
              </a:xfrm>
              <a:custGeom>
                <a:avLst/>
                <a:gdLst/>
                <a:ahLst/>
                <a:cxnLst/>
                <a:rect l="l" t="t" r="r" b="b"/>
                <a:pathLst>
                  <a:path w="5524416" h="9813559">
                    <a:moveTo>
                      <a:pt x="0" y="0"/>
                    </a:moveTo>
                    <a:lnTo>
                      <a:pt x="5524416" y="0"/>
                    </a:lnTo>
                    <a:lnTo>
                      <a:pt x="5524416" y="9813559"/>
                    </a:lnTo>
                    <a:lnTo>
                      <a:pt x="0" y="9813559"/>
                    </a:lnTo>
                    <a:lnTo>
                      <a:pt x="0" y="0"/>
                    </a:lnTo>
                    <a:close/>
                  </a:path>
                </a:pathLst>
              </a:custGeom>
              <a:blipFill>
                <a:blip r:embed="rId4"/>
                <a:stretch>
                  <a:fillRect/>
                </a:stretch>
              </a:blipFill>
              <a:ln cap="rnd">
                <a:noFill/>
                <a:prstDash val="solid"/>
                <a:round/>
              </a:ln>
            </p:spPr>
            <p:txBody>
              <a:bodyPr/>
              <a:lstStyle/>
              <a:p>
                <a:endParaRPr lang="de-DE"/>
              </a:p>
            </p:txBody>
          </p:sp>
          <p:sp>
            <p:nvSpPr>
              <p:cNvPr id="94" name="Oval 93">
                <a:extLst>
                  <a:ext uri="{FF2B5EF4-FFF2-40B4-BE49-F238E27FC236}">
                    <a16:creationId xmlns:a16="http://schemas.microsoft.com/office/drawing/2014/main" id="{3E2EF7E6-C337-D857-1A3D-C0DEB03B46B0}"/>
                  </a:ext>
                </a:extLst>
              </p:cNvPr>
              <p:cNvSpPr/>
              <p:nvPr/>
            </p:nvSpPr>
            <p:spPr>
              <a:xfrm>
                <a:off x="1690518" y="14183345"/>
                <a:ext cx="836782" cy="770905"/>
              </a:xfrm>
              <a:prstGeom prst="ellipse">
                <a:avLst/>
              </a:prstGeom>
              <a:solidFill>
                <a:srgbClr val="CCBDA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5" name="Oval 94">
                <a:extLst>
                  <a:ext uri="{FF2B5EF4-FFF2-40B4-BE49-F238E27FC236}">
                    <a16:creationId xmlns:a16="http://schemas.microsoft.com/office/drawing/2014/main" id="{FBAD0535-9914-4F9A-0070-7840F9105DBD}"/>
                  </a:ext>
                </a:extLst>
              </p:cNvPr>
              <p:cNvSpPr/>
              <p:nvPr/>
            </p:nvSpPr>
            <p:spPr>
              <a:xfrm>
                <a:off x="2815595" y="15809078"/>
                <a:ext cx="787458" cy="1202572"/>
              </a:xfrm>
              <a:prstGeom prst="ellipse">
                <a:avLst/>
              </a:prstGeom>
              <a:solidFill>
                <a:srgbClr val="99D49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nvGrpSpPr>
            <p:cNvPr id="96" name="Group 95">
              <a:extLst>
                <a:ext uri="{FF2B5EF4-FFF2-40B4-BE49-F238E27FC236}">
                  <a16:creationId xmlns:a16="http://schemas.microsoft.com/office/drawing/2014/main" id="{2BB8EDEE-AD99-D176-19C9-1F95BEA44794}"/>
                </a:ext>
              </a:extLst>
            </p:cNvPr>
            <p:cNvGrpSpPr/>
            <p:nvPr/>
          </p:nvGrpSpPr>
          <p:grpSpPr>
            <a:xfrm>
              <a:off x="8580005" y="16910051"/>
              <a:ext cx="1583079" cy="2613066"/>
              <a:chOff x="1006430" y="13105547"/>
              <a:chExt cx="2596623" cy="4286043"/>
            </a:xfrm>
          </p:grpSpPr>
          <p:sp>
            <p:nvSpPr>
              <p:cNvPr id="97" name="Freeform 5">
                <a:extLst>
                  <a:ext uri="{FF2B5EF4-FFF2-40B4-BE49-F238E27FC236}">
                    <a16:creationId xmlns:a16="http://schemas.microsoft.com/office/drawing/2014/main" id="{7E7D2D81-2189-CB68-42D9-7720D0E4E034}"/>
                  </a:ext>
                </a:extLst>
              </p:cNvPr>
              <p:cNvSpPr/>
              <p:nvPr/>
            </p:nvSpPr>
            <p:spPr>
              <a:xfrm>
                <a:off x="1006430" y="13105547"/>
                <a:ext cx="2412773" cy="4286043"/>
              </a:xfrm>
              <a:custGeom>
                <a:avLst/>
                <a:gdLst/>
                <a:ahLst/>
                <a:cxnLst/>
                <a:rect l="l" t="t" r="r" b="b"/>
                <a:pathLst>
                  <a:path w="5524416" h="9813559">
                    <a:moveTo>
                      <a:pt x="0" y="0"/>
                    </a:moveTo>
                    <a:lnTo>
                      <a:pt x="5524416" y="0"/>
                    </a:lnTo>
                    <a:lnTo>
                      <a:pt x="5524416" y="9813559"/>
                    </a:lnTo>
                    <a:lnTo>
                      <a:pt x="0" y="9813559"/>
                    </a:lnTo>
                    <a:lnTo>
                      <a:pt x="0" y="0"/>
                    </a:lnTo>
                    <a:close/>
                  </a:path>
                </a:pathLst>
              </a:custGeom>
              <a:blipFill>
                <a:blip r:embed="rId4"/>
                <a:stretch>
                  <a:fillRect/>
                </a:stretch>
              </a:blipFill>
              <a:ln cap="rnd">
                <a:noFill/>
                <a:prstDash val="solid"/>
                <a:round/>
              </a:ln>
            </p:spPr>
            <p:txBody>
              <a:bodyPr/>
              <a:lstStyle/>
              <a:p>
                <a:endParaRPr lang="de-DE"/>
              </a:p>
            </p:txBody>
          </p:sp>
          <p:sp>
            <p:nvSpPr>
              <p:cNvPr id="98" name="Oval 97">
                <a:extLst>
                  <a:ext uri="{FF2B5EF4-FFF2-40B4-BE49-F238E27FC236}">
                    <a16:creationId xmlns:a16="http://schemas.microsoft.com/office/drawing/2014/main" id="{2C3BC805-A704-82B3-EADD-D7233D2E821E}"/>
                  </a:ext>
                </a:extLst>
              </p:cNvPr>
              <p:cNvSpPr/>
              <p:nvPr/>
            </p:nvSpPr>
            <p:spPr>
              <a:xfrm>
                <a:off x="1690518" y="14183345"/>
                <a:ext cx="836782" cy="770905"/>
              </a:xfrm>
              <a:prstGeom prst="ellipse">
                <a:avLst/>
              </a:prstGeom>
              <a:solidFill>
                <a:srgbClr val="CCBDA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9" name="Oval 98">
                <a:extLst>
                  <a:ext uri="{FF2B5EF4-FFF2-40B4-BE49-F238E27FC236}">
                    <a16:creationId xmlns:a16="http://schemas.microsoft.com/office/drawing/2014/main" id="{915B606F-FD89-71DD-A333-9E0430B10796}"/>
                  </a:ext>
                </a:extLst>
              </p:cNvPr>
              <p:cNvSpPr/>
              <p:nvPr/>
            </p:nvSpPr>
            <p:spPr>
              <a:xfrm>
                <a:off x="2815595" y="15809078"/>
                <a:ext cx="787458" cy="1202572"/>
              </a:xfrm>
              <a:prstGeom prst="ellipse">
                <a:avLst/>
              </a:prstGeom>
              <a:solidFill>
                <a:srgbClr val="99D49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nvGrpSpPr>
            <p:cNvPr id="100" name="Group 99">
              <a:extLst>
                <a:ext uri="{FF2B5EF4-FFF2-40B4-BE49-F238E27FC236}">
                  <a16:creationId xmlns:a16="http://schemas.microsoft.com/office/drawing/2014/main" id="{E66AB91F-7A48-5C45-E603-113B5B5EEB39}"/>
                </a:ext>
              </a:extLst>
            </p:cNvPr>
            <p:cNvGrpSpPr/>
            <p:nvPr/>
          </p:nvGrpSpPr>
          <p:grpSpPr>
            <a:xfrm>
              <a:off x="10526042" y="16910051"/>
              <a:ext cx="1583079" cy="2613066"/>
              <a:chOff x="1006430" y="13105547"/>
              <a:chExt cx="2596623" cy="4286043"/>
            </a:xfrm>
          </p:grpSpPr>
          <p:sp>
            <p:nvSpPr>
              <p:cNvPr id="101" name="Freeform 5">
                <a:extLst>
                  <a:ext uri="{FF2B5EF4-FFF2-40B4-BE49-F238E27FC236}">
                    <a16:creationId xmlns:a16="http://schemas.microsoft.com/office/drawing/2014/main" id="{07C626EF-1510-DF49-F484-39026E998FD8}"/>
                  </a:ext>
                </a:extLst>
              </p:cNvPr>
              <p:cNvSpPr/>
              <p:nvPr/>
            </p:nvSpPr>
            <p:spPr>
              <a:xfrm>
                <a:off x="1006430" y="13105547"/>
                <a:ext cx="2412773" cy="4286043"/>
              </a:xfrm>
              <a:custGeom>
                <a:avLst/>
                <a:gdLst/>
                <a:ahLst/>
                <a:cxnLst/>
                <a:rect l="l" t="t" r="r" b="b"/>
                <a:pathLst>
                  <a:path w="5524416" h="9813559">
                    <a:moveTo>
                      <a:pt x="0" y="0"/>
                    </a:moveTo>
                    <a:lnTo>
                      <a:pt x="5524416" y="0"/>
                    </a:lnTo>
                    <a:lnTo>
                      <a:pt x="5524416" y="9813559"/>
                    </a:lnTo>
                    <a:lnTo>
                      <a:pt x="0" y="9813559"/>
                    </a:lnTo>
                    <a:lnTo>
                      <a:pt x="0" y="0"/>
                    </a:lnTo>
                    <a:close/>
                  </a:path>
                </a:pathLst>
              </a:custGeom>
              <a:blipFill>
                <a:blip r:embed="rId4"/>
                <a:stretch>
                  <a:fillRect/>
                </a:stretch>
              </a:blipFill>
              <a:ln cap="rnd">
                <a:noFill/>
                <a:prstDash val="solid"/>
                <a:round/>
              </a:ln>
            </p:spPr>
            <p:txBody>
              <a:bodyPr/>
              <a:lstStyle/>
              <a:p>
                <a:endParaRPr lang="de-DE"/>
              </a:p>
            </p:txBody>
          </p:sp>
          <p:sp>
            <p:nvSpPr>
              <p:cNvPr id="102" name="Oval 101">
                <a:extLst>
                  <a:ext uri="{FF2B5EF4-FFF2-40B4-BE49-F238E27FC236}">
                    <a16:creationId xmlns:a16="http://schemas.microsoft.com/office/drawing/2014/main" id="{A518F5EB-CA27-328B-5F67-F60DB95420EE}"/>
                  </a:ext>
                </a:extLst>
              </p:cNvPr>
              <p:cNvSpPr/>
              <p:nvPr/>
            </p:nvSpPr>
            <p:spPr>
              <a:xfrm>
                <a:off x="1690518" y="14183345"/>
                <a:ext cx="836782" cy="770905"/>
              </a:xfrm>
              <a:prstGeom prst="ellipse">
                <a:avLst/>
              </a:prstGeom>
              <a:solidFill>
                <a:srgbClr val="CCBDA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3" name="Oval 102">
                <a:extLst>
                  <a:ext uri="{FF2B5EF4-FFF2-40B4-BE49-F238E27FC236}">
                    <a16:creationId xmlns:a16="http://schemas.microsoft.com/office/drawing/2014/main" id="{05953C14-58D4-A718-8D6E-8A9A0437FB9D}"/>
                  </a:ext>
                </a:extLst>
              </p:cNvPr>
              <p:cNvSpPr/>
              <p:nvPr/>
            </p:nvSpPr>
            <p:spPr>
              <a:xfrm>
                <a:off x="2815595" y="15809078"/>
                <a:ext cx="787458" cy="1202572"/>
              </a:xfrm>
              <a:prstGeom prst="ellipse">
                <a:avLst/>
              </a:prstGeom>
              <a:solidFill>
                <a:srgbClr val="99D49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pic>
        <p:nvPicPr>
          <p:cNvPr id="2" name="Рисунок 81">
            <a:extLst>
              <a:ext uri="{FF2B5EF4-FFF2-40B4-BE49-F238E27FC236}">
                <a16:creationId xmlns:a16="http://schemas.microsoft.com/office/drawing/2014/main" id="{2728E37B-04CF-9AF8-E98F-EC07AF3BFE75}"/>
              </a:ext>
            </a:extLst>
          </p:cNvPr>
          <p:cNvPicPr>
            <a:picLocks noChangeAspect="1"/>
          </p:cNvPicPr>
          <p:nvPr/>
        </p:nvPicPr>
        <p:blipFill>
          <a:blip r:embed="rId6"/>
          <a:stretch/>
        </p:blipFill>
        <p:spPr bwMode="auto">
          <a:xfrm>
            <a:off x="360000" y="19257450"/>
            <a:ext cx="1366451" cy="482400"/>
          </a:xfrm>
          <a:prstGeom prst="rect">
            <a:avLst/>
          </a:prstGeom>
        </p:spPr>
      </p:pic>
      <p:pic>
        <p:nvPicPr>
          <p:cNvPr id="14" name="Grafik 22">
            <a:extLst>
              <a:ext uri="{FF2B5EF4-FFF2-40B4-BE49-F238E27FC236}">
                <a16:creationId xmlns:a16="http://schemas.microsoft.com/office/drawing/2014/main" id="{033FA816-BA35-627B-AD0D-BCE6558B6679}"/>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bwMode="auto">
          <a:xfrm>
            <a:off x="363918" y="18519954"/>
            <a:ext cx="1362533" cy="565200"/>
          </a:xfrm>
          <a:prstGeom prst="rect">
            <a:avLst/>
          </a:prstGeom>
        </p:spPr>
      </p:pic>
      <p:sp>
        <p:nvSpPr>
          <p:cNvPr id="28" name="object 75">
            <a:extLst>
              <a:ext uri="{FF2B5EF4-FFF2-40B4-BE49-F238E27FC236}">
                <a16:creationId xmlns:a16="http://schemas.microsoft.com/office/drawing/2014/main" id="{A862227E-2C47-BF2E-493E-D132E56E22D9}"/>
              </a:ext>
            </a:extLst>
          </p:cNvPr>
          <p:cNvSpPr txBox="1">
            <a:spLocks noChangeArrowheads="1"/>
          </p:cNvSpPr>
          <p:nvPr/>
        </p:nvSpPr>
        <p:spPr bwMode="auto">
          <a:xfrm>
            <a:off x="1906451" y="18476352"/>
            <a:ext cx="4190999" cy="1263498"/>
          </a:xfrm>
          <a:prstGeom prst="rect">
            <a:avLst/>
          </a:prstGeom>
          <a:noFill/>
          <a:ln>
            <a:noFill/>
          </a:ln>
        </p:spPr>
        <p:txBody>
          <a:bodyPr rot="0" vert="horz" wrap="square" lIns="0" tIns="45719" rIns="0" bIns="0" anchor="t" anchorCtr="0" upright="1">
            <a:noAutofit/>
          </a:bodyPr>
          <a:lstStyle/>
          <a:p>
            <a:pPr marR="8889">
              <a:lnSpc>
                <a:spcPct val="107000"/>
              </a:lnSpc>
              <a:spcAft>
                <a:spcPts val="800"/>
              </a:spcAft>
              <a:defRPr/>
            </a:pPr>
            <a:r>
              <a:rPr lang="de-DE" sz="1399" spc="-35" dirty="0">
                <a:solidFill>
                  <a:schemeClr val="tx1">
                    <a:lumMod val="75000"/>
                    <a:lumOff val="25000"/>
                  </a:schemeClr>
                </a:solidFill>
                <a:ea typeface="Calibri"/>
                <a:cs typeface="Trebuchet MS"/>
              </a:rPr>
              <a:t>Impressum: </a:t>
            </a:r>
            <a:endParaRPr lang="de-DE" sz="1399" dirty="0"/>
          </a:p>
          <a:p>
            <a:pPr marR="8889">
              <a:lnSpc>
                <a:spcPct val="107000"/>
              </a:lnSpc>
              <a:spcAft>
                <a:spcPts val="800"/>
              </a:spcAft>
              <a:defRPr/>
            </a:pPr>
            <a:r>
              <a:rPr lang="de-DE" sz="1399" spc="-35" dirty="0">
                <a:solidFill>
                  <a:schemeClr val="tx1">
                    <a:lumMod val="75000"/>
                    <a:lumOff val="25000"/>
                  </a:schemeClr>
                </a:solidFill>
                <a:ea typeface="Calibri"/>
                <a:cs typeface="Trebuchet MS"/>
              </a:rPr>
              <a:t>Arbeitsbereich Pädagogik in der Digitalität, </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Arbeitsbereich Medienpädagogik</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am Institut für Allgemeine Pädagogik und Berufspädagogik, Technische Universität Darmstadt, 2024.</a:t>
            </a:r>
            <a:endParaRPr lang="de-DE" sz="1399" dirty="0">
              <a:solidFill>
                <a:schemeClr val="tx1">
                  <a:lumMod val="75000"/>
                  <a:lumOff val="25000"/>
                </a:schemeClr>
              </a:solidFill>
              <a:ea typeface="Calibri"/>
              <a:cs typeface="Times New Roman"/>
            </a:endParaRPr>
          </a:p>
        </p:txBody>
      </p:sp>
      <p:sp>
        <p:nvSpPr>
          <p:cNvPr id="29" name="TextBox 28">
            <a:extLst>
              <a:ext uri="{FF2B5EF4-FFF2-40B4-BE49-F238E27FC236}">
                <a16:creationId xmlns:a16="http://schemas.microsoft.com/office/drawing/2014/main" id="{F59614AE-18BA-B88B-85B1-BF4F589E7E2C}"/>
              </a:ext>
            </a:extLst>
          </p:cNvPr>
          <p:cNvSpPr txBox="1"/>
          <p:nvPr/>
        </p:nvSpPr>
        <p:spPr bwMode="auto">
          <a:xfrm>
            <a:off x="6480896" y="19337484"/>
            <a:ext cx="1249509" cy="400110"/>
          </a:xfrm>
          <a:prstGeom prst="rect">
            <a:avLst/>
          </a:prstGeom>
          <a:noFill/>
        </p:spPr>
        <p:txBody>
          <a:bodyPr wrap="none" rtlCol="0">
            <a:spAutoFit/>
          </a:bodyPr>
          <a:lstStyle/>
          <a:p>
            <a:pPr algn="ctr"/>
            <a:r>
              <a:rPr lang="de-DE" sz="2000" dirty="0">
                <a:solidFill>
                  <a:schemeClr val="tx1">
                    <a:lumMod val="75000"/>
                    <a:lumOff val="25000"/>
                  </a:schemeClr>
                </a:solidFill>
                <a:latin typeface="+mj-lt"/>
              </a:rPr>
              <a:t>Seite 9/12</a:t>
            </a:r>
          </a:p>
        </p:txBody>
      </p:sp>
      <p:sp>
        <p:nvSpPr>
          <p:cNvPr id="30" name="object 75">
            <a:extLst>
              <a:ext uri="{FF2B5EF4-FFF2-40B4-BE49-F238E27FC236}">
                <a16:creationId xmlns:a16="http://schemas.microsoft.com/office/drawing/2014/main" id="{6E2204F8-E02A-ADB5-7994-41385ABC5B40}"/>
              </a:ext>
            </a:extLst>
          </p:cNvPr>
          <p:cNvSpPr txBox="1"/>
          <p:nvPr/>
        </p:nvSpPr>
        <p:spPr bwMode="auto">
          <a:xfrm>
            <a:off x="8477250" y="19007732"/>
            <a:ext cx="5486400" cy="692112"/>
          </a:xfrm>
          <a:prstGeom prst="rect">
            <a:avLst/>
          </a:prstGeom>
        </p:spPr>
        <p:txBody>
          <a:bodyPr vert="horz" wrap="square" lIns="0" tIns="45719" rIns="0" bIns="0" rtlCol="0">
            <a:spAutoFit/>
          </a:bodyPr>
          <a:lstStyle/>
          <a:p>
            <a:pPr marR="5080">
              <a:spcBef>
                <a:spcPts val="359"/>
              </a:spcBef>
              <a:defRPr/>
            </a:pPr>
            <a:r>
              <a:rPr lang="de-DE" sz="1399" spc="-10" dirty="0">
                <a:solidFill>
                  <a:schemeClr val="tx1">
                    <a:lumMod val="75000"/>
                    <a:lumOff val="25000"/>
                  </a:schemeClr>
                </a:solidFill>
                <a:latin typeface="+mj-lt"/>
              </a:rPr>
              <a:t>basierend auf Materialien von </a:t>
            </a:r>
            <a:r>
              <a:rPr lang="de-DE" sz="1399" spc="-10" dirty="0" err="1">
                <a:solidFill>
                  <a:schemeClr val="tx1">
                    <a:lumMod val="75000"/>
                    <a:lumOff val="25000"/>
                  </a:schemeClr>
                </a:solidFill>
                <a:latin typeface="+mj-lt"/>
              </a:rPr>
              <a:t>Szucsich</a:t>
            </a:r>
            <a:r>
              <a:rPr lang="de-DE" sz="1399" spc="-10" dirty="0">
                <a:solidFill>
                  <a:schemeClr val="tx1">
                    <a:lumMod val="75000"/>
                    <a:lumOff val="25000"/>
                  </a:schemeClr>
                </a:solidFill>
                <a:latin typeface="+mj-lt"/>
              </a:rPr>
              <a:t> (PH Wien, 2024) im EU-geförderten Projekt Teacher Academy Project – Teaching </a:t>
            </a:r>
            <a:r>
              <a:rPr lang="de-DE" sz="1399" spc="-10" dirty="0" err="1">
                <a:solidFill>
                  <a:schemeClr val="tx1">
                    <a:lumMod val="75000"/>
                    <a:lumOff val="25000"/>
                  </a:schemeClr>
                </a:solidFill>
                <a:latin typeface="+mj-lt"/>
              </a:rPr>
              <a:t>Sustainability</a:t>
            </a:r>
            <a:r>
              <a:rPr lang="de-DE" sz="1399" spc="-10" dirty="0">
                <a:solidFill>
                  <a:schemeClr val="tx1">
                    <a:lumMod val="75000"/>
                    <a:lumOff val="25000"/>
                  </a:schemeClr>
                </a:solidFill>
                <a:latin typeface="+mj-lt"/>
              </a:rPr>
              <a:t> (TAP-TS). </a:t>
            </a:r>
            <a:br>
              <a:rPr lang="de-DE" sz="1399" spc="-10" dirty="0">
                <a:solidFill>
                  <a:schemeClr val="tx1">
                    <a:lumMod val="75000"/>
                    <a:lumOff val="25000"/>
                  </a:schemeClr>
                </a:solidFill>
                <a:latin typeface="+mj-lt"/>
              </a:rPr>
            </a:br>
            <a:r>
              <a:rPr lang="it-IT" sz="1399" spc="-10" dirty="0" err="1">
                <a:solidFill>
                  <a:schemeClr val="tx1">
                    <a:lumMod val="75000"/>
                    <a:lumOff val="25000"/>
                  </a:schemeClr>
                </a:solidFill>
                <a:latin typeface="+mj-lt"/>
              </a:rPr>
              <a:t>Bildquelle</a:t>
            </a:r>
            <a:r>
              <a:rPr lang="it-IT" sz="1399" spc="-10" dirty="0">
                <a:solidFill>
                  <a:schemeClr val="tx1">
                    <a:lumMod val="75000"/>
                    <a:lumOff val="25000"/>
                  </a:schemeClr>
                </a:solidFill>
                <a:latin typeface="+mj-lt"/>
              </a:rPr>
              <a:t>: </a:t>
            </a:r>
            <a:r>
              <a:rPr lang="it-IT" sz="1399" dirty="0">
                <a:solidFill>
                  <a:schemeClr val="tx1">
                    <a:lumMod val="75000"/>
                    <a:lumOff val="25000"/>
                    <a:alpha val="98824"/>
                  </a:schemeClr>
                </a:solidFill>
                <a:latin typeface="Calibri" panose="020F0502020204030204" pitchFamily="34" charset="0"/>
                <a:cs typeface="Calibri" panose="020F0502020204030204" pitchFamily="34" charset="0"/>
              </a:rPr>
              <a:t>https://oeha.phwien.ac.at/ </a:t>
            </a:r>
            <a:endParaRPr lang="it-IT" sz="1399" dirty="0">
              <a:solidFill>
                <a:schemeClr val="tx1">
                  <a:lumMod val="75000"/>
                  <a:lumOff val="25000"/>
                </a:schemeClr>
              </a:solidFill>
              <a:latin typeface="Calibri" panose="020F0502020204030204" pitchFamily="34" charset="0"/>
              <a:cs typeface="Calibri" panose="020F0502020204030204" pitchFamily="34" charset="0"/>
            </a:endParaRPr>
          </a:p>
        </p:txBody>
      </p:sp>
      <p:sp>
        <p:nvSpPr>
          <p:cNvPr id="6" name="Freeform 55">
            <a:extLst>
              <a:ext uri="{FF2B5EF4-FFF2-40B4-BE49-F238E27FC236}">
                <a16:creationId xmlns:a16="http://schemas.microsoft.com/office/drawing/2014/main" id="{C3C2793D-B2FC-4B05-7C1D-3F818B13E847}"/>
              </a:ext>
            </a:extLst>
          </p:cNvPr>
          <p:cNvSpPr/>
          <p:nvPr/>
        </p:nvSpPr>
        <p:spPr>
          <a:xfrm>
            <a:off x="12548381" y="5824208"/>
            <a:ext cx="1359275" cy="1332623"/>
          </a:xfrm>
          <a:custGeom>
            <a:avLst/>
            <a:gdLst/>
            <a:ahLst/>
            <a:cxnLst/>
            <a:rect l="l" t="t" r="r" b="b"/>
            <a:pathLst>
              <a:path w="1772834" h="1738073">
                <a:moveTo>
                  <a:pt x="0" y="0"/>
                </a:moveTo>
                <a:lnTo>
                  <a:pt x="1772834" y="0"/>
                </a:lnTo>
                <a:lnTo>
                  <a:pt x="1772834" y="1738073"/>
                </a:lnTo>
                <a:lnTo>
                  <a:pt x="0" y="1738073"/>
                </a:lnTo>
                <a:lnTo>
                  <a:pt x="0" y="0"/>
                </a:lnTo>
                <a:close/>
              </a:path>
            </a:pathLst>
          </a:custGeom>
          <a:blipFill>
            <a:blip r:embed="rId8" cstate="print">
              <a:extLst>
                <a:ext uri="{28A0092B-C50C-407E-A947-70E740481C1C}">
                  <a14:useLocalDpi xmlns:a14="http://schemas.microsoft.com/office/drawing/2010/main" val="0"/>
                </a:ext>
              </a:extLst>
            </a:blip>
            <a:stretch>
              <a:fillRect/>
            </a:stretch>
          </a:blipFill>
        </p:spPr>
        <p:txBody>
          <a:bodyPr/>
          <a:lstStyle/>
          <a:p>
            <a:endParaRPr lang="de-DE" dirty="0"/>
          </a:p>
        </p:txBody>
      </p:sp>
      <p:sp>
        <p:nvSpPr>
          <p:cNvPr id="8" name="TextBox 7">
            <a:extLst>
              <a:ext uri="{FF2B5EF4-FFF2-40B4-BE49-F238E27FC236}">
                <a16:creationId xmlns:a16="http://schemas.microsoft.com/office/drawing/2014/main" id="{A051DDC8-525A-B368-40C6-6F7CF4DF80B0}"/>
              </a:ext>
            </a:extLst>
          </p:cNvPr>
          <p:cNvSpPr txBox="1"/>
          <p:nvPr/>
        </p:nvSpPr>
        <p:spPr>
          <a:xfrm>
            <a:off x="12386386" y="7110790"/>
            <a:ext cx="1653464" cy="1200329"/>
          </a:xfrm>
          <a:prstGeom prst="rect">
            <a:avLst/>
          </a:prstGeom>
          <a:noFill/>
        </p:spPr>
        <p:txBody>
          <a:bodyPr wrap="square" rtlCol="0">
            <a:spAutoFit/>
          </a:bodyPr>
          <a:lstStyle/>
          <a:p>
            <a:r>
              <a:rPr lang="de-DE" sz="2400" dirty="0">
                <a:hlinkClick r:id="rId9"/>
              </a:rPr>
              <a:t>Fußabdruck Karte </a:t>
            </a:r>
            <a:r>
              <a:rPr lang="de-DE" sz="2400" dirty="0"/>
              <a:t>(auf Deutsch)</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rot="-5400000">
            <a:off x="6457950" y="-85392"/>
            <a:ext cx="1295400" cy="6966270"/>
            <a:chOff x="0" y="0"/>
            <a:chExt cx="2159616" cy="9218002"/>
          </a:xfrm>
          <a:solidFill>
            <a:srgbClr val="FFFFFF">
              <a:alpha val="61176"/>
            </a:srgbClr>
          </a:solidFill>
        </p:grpSpPr>
        <p:sp>
          <p:nvSpPr>
            <p:cNvPr id="3" name="Freeform 3"/>
            <p:cNvSpPr/>
            <p:nvPr/>
          </p:nvSpPr>
          <p:spPr>
            <a:xfrm>
              <a:off x="0" y="0"/>
              <a:ext cx="2159616" cy="9218002"/>
            </a:xfrm>
            <a:prstGeom prst="roundRect">
              <a:avLst/>
            </a:prstGeom>
            <a:grpFill/>
            <a:ln w="19050">
              <a:solidFill>
                <a:srgbClr val="70AD47"/>
              </a:solidFill>
            </a:ln>
          </p:spPr>
          <p:txBody>
            <a:bodyPr/>
            <a:lstStyle/>
            <a:p>
              <a:endParaRPr lang="de-DE" dirty="0"/>
            </a:p>
          </p:txBody>
        </p:sp>
      </p:grpSp>
      <p:sp>
        <p:nvSpPr>
          <p:cNvPr id="7" name="TextBox 7"/>
          <p:cNvSpPr txBox="1"/>
          <p:nvPr/>
        </p:nvSpPr>
        <p:spPr>
          <a:xfrm>
            <a:off x="3905250" y="3151522"/>
            <a:ext cx="6400800" cy="492443"/>
          </a:xfrm>
          <a:prstGeom prst="rect">
            <a:avLst/>
          </a:prstGeom>
        </p:spPr>
        <p:txBody>
          <a:bodyPr wrap="square" lIns="0" tIns="0" rIns="0" bIns="0" rtlCol="0" anchor="t">
            <a:spAutoFit/>
          </a:bodyPr>
          <a:lstStyle/>
          <a:p>
            <a:pPr algn="ctr">
              <a:spcBef>
                <a:spcPct val="0"/>
              </a:spcBef>
            </a:pPr>
            <a:r>
              <a:rPr lang="de-DE" sz="3200" b="1" spc="-137" dirty="0">
                <a:solidFill>
                  <a:srgbClr val="000000"/>
                </a:solidFill>
                <a:latin typeface="Calibri" panose="020F0502020204030204" pitchFamily="34" charset="0"/>
                <a:cs typeface="Calibri" panose="020F0502020204030204" pitchFamily="34" charset="0"/>
              </a:rPr>
              <a:t>Fragen für die Diskussion</a:t>
            </a:r>
          </a:p>
        </p:txBody>
      </p:sp>
      <p:sp>
        <p:nvSpPr>
          <p:cNvPr id="8" name="TextBox 8"/>
          <p:cNvSpPr txBox="1"/>
          <p:nvPr/>
        </p:nvSpPr>
        <p:spPr>
          <a:xfrm>
            <a:off x="908205" y="4683375"/>
            <a:ext cx="11706646" cy="9910405"/>
          </a:xfrm>
          <a:prstGeom prst="rect">
            <a:avLst/>
          </a:prstGeom>
        </p:spPr>
        <p:txBody>
          <a:bodyPr wrap="square" lIns="0" tIns="0" rIns="0" bIns="0" rtlCol="0" anchor="t">
            <a:spAutoFit/>
          </a:bodyPr>
          <a:lstStyle/>
          <a:p>
            <a:pPr marL="1041185" lvl="1" indent="-520592">
              <a:buFont typeface="Arial"/>
              <a:buChar char="•"/>
            </a:pPr>
            <a:r>
              <a:rPr lang="de-DE" sz="2800" dirty="0">
                <a:solidFill>
                  <a:srgbClr val="000000"/>
                </a:solidFill>
                <a:latin typeface="+mj-lt"/>
              </a:rPr>
              <a:t>Warum haben manche großen Länder so einen großen CO2-Fußabdruck? </a:t>
            </a:r>
          </a:p>
          <a:p>
            <a:pPr marL="520593" lvl="1"/>
            <a:endParaRPr lang="de-DE" sz="2800" dirty="0">
              <a:solidFill>
                <a:srgbClr val="000000"/>
              </a:solidFill>
              <a:latin typeface="+mj-lt"/>
            </a:endParaRPr>
          </a:p>
          <a:p>
            <a:endParaRPr lang="de-DE" sz="2800" dirty="0">
              <a:solidFill>
                <a:srgbClr val="000000"/>
              </a:solidFill>
              <a:latin typeface="+mj-lt"/>
            </a:endParaRPr>
          </a:p>
          <a:p>
            <a:endParaRPr lang="de-DE" sz="2800" dirty="0">
              <a:solidFill>
                <a:srgbClr val="000000"/>
              </a:solidFill>
              <a:latin typeface="+mj-lt"/>
            </a:endParaRPr>
          </a:p>
          <a:p>
            <a:endParaRPr lang="de-DE" sz="2800" dirty="0">
              <a:solidFill>
                <a:srgbClr val="000000"/>
              </a:solidFill>
              <a:latin typeface="+mj-lt"/>
            </a:endParaRPr>
          </a:p>
          <a:p>
            <a:pPr marL="1041185" lvl="1" indent="-520592">
              <a:buFont typeface="Arial"/>
              <a:buChar char="•"/>
            </a:pPr>
            <a:endParaRPr lang="de-DE" sz="2800" dirty="0">
              <a:solidFill>
                <a:srgbClr val="000000"/>
              </a:solidFill>
              <a:latin typeface="+mj-lt"/>
            </a:endParaRPr>
          </a:p>
          <a:p>
            <a:pPr marL="1041185" lvl="1" indent="-520592">
              <a:buFont typeface="Arial"/>
              <a:buChar char="•"/>
            </a:pPr>
            <a:r>
              <a:rPr lang="de-DE" sz="2800" dirty="0">
                <a:solidFill>
                  <a:srgbClr val="000000"/>
                </a:solidFill>
                <a:latin typeface="+mj-lt"/>
              </a:rPr>
              <a:t>Wofür nutzen diese Länder so viel Energie?</a:t>
            </a:r>
          </a:p>
          <a:p>
            <a:endParaRPr lang="de-DE" sz="2800" dirty="0">
              <a:solidFill>
                <a:srgbClr val="000000"/>
              </a:solidFill>
              <a:latin typeface="+mj-lt"/>
            </a:endParaRPr>
          </a:p>
          <a:p>
            <a:endParaRPr lang="de-DE" sz="2800" dirty="0">
              <a:solidFill>
                <a:srgbClr val="000000"/>
              </a:solidFill>
              <a:latin typeface="+mj-lt"/>
            </a:endParaRPr>
          </a:p>
          <a:p>
            <a:endParaRPr lang="de-DE" sz="2800" dirty="0">
              <a:solidFill>
                <a:srgbClr val="000000"/>
              </a:solidFill>
              <a:latin typeface="+mj-lt"/>
            </a:endParaRPr>
          </a:p>
          <a:p>
            <a:endParaRPr lang="de-DE" sz="2800" dirty="0">
              <a:solidFill>
                <a:srgbClr val="000000"/>
              </a:solidFill>
              <a:latin typeface="+mj-lt"/>
            </a:endParaRPr>
          </a:p>
          <a:p>
            <a:pPr marL="1041185" lvl="1" indent="-520592">
              <a:buFont typeface="Arial"/>
              <a:buChar char="•"/>
            </a:pPr>
            <a:endParaRPr lang="de-DE" sz="2800" dirty="0">
              <a:solidFill>
                <a:srgbClr val="000000"/>
              </a:solidFill>
              <a:latin typeface="+mj-lt"/>
            </a:endParaRPr>
          </a:p>
          <a:p>
            <a:pPr marL="1041185" lvl="1" indent="-520592">
              <a:buFont typeface="Arial"/>
              <a:buChar char="•"/>
            </a:pPr>
            <a:r>
              <a:rPr lang="de-DE" sz="2800" dirty="0">
                <a:solidFill>
                  <a:srgbClr val="000000"/>
                </a:solidFill>
                <a:latin typeface="+mj-lt"/>
              </a:rPr>
              <a:t>Welche Länder und Kontinente verbrauchen nicht so viel Energie?</a:t>
            </a:r>
          </a:p>
          <a:p>
            <a:endParaRPr lang="de-DE" sz="2800" dirty="0">
              <a:solidFill>
                <a:srgbClr val="000000"/>
              </a:solidFill>
              <a:latin typeface="+mj-lt"/>
            </a:endParaRPr>
          </a:p>
          <a:p>
            <a:endParaRPr lang="de-DE" sz="2800" dirty="0">
              <a:solidFill>
                <a:srgbClr val="000000"/>
              </a:solidFill>
              <a:latin typeface="+mj-lt"/>
            </a:endParaRPr>
          </a:p>
          <a:p>
            <a:endParaRPr lang="de-DE" sz="2800" dirty="0">
              <a:solidFill>
                <a:srgbClr val="000000"/>
              </a:solidFill>
              <a:latin typeface="+mj-lt"/>
            </a:endParaRPr>
          </a:p>
          <a:p>
            <a:endParaRPr lang="de-DE" sz="2800" dirty="0">
              <a:solidFill>
                <a:srgbClr val="000000"/>
              </a:solidFill>
              <a:latin typeface="+mj-lt"/>
            </a:endParaRPr>
          </a:p>
          <a:p>
            <a:pPr marL="1041185" lvl="1" indent="-520592">
              <a:buFont typeface="Arial"/>
              <a:buChar char="•"/>
            </a:pPr>
            <a:endParaRPr lang="de-DE" sz="2800" dirty="0">
              <a:solidFill>
                <a:srgbClr val="000000"/>
              </a:solidFill>
              <a:latin typeface="+mj-lt"/>
            </a:endParaRPr>
          </a:p>
          <a:p>
            <a:pPr marL="1041185" lvl="1" indent="-520592">
              <a:buFont typeface="Arial"/>
              <a:buChar char="•"/>
            </a:pPr>
            <a:r>
              <a:rPr lang="de-DE" sz="2800" dirty="0">
                <a:solidFill>
                  <a:srgbClr val="000000"/>
                </a:solidFill>
                <a:latin typeface="+mj-lt"/>
              </a:rPr>
              <a:t>Wie kannst du deinen eigenen CO2-Fußabdruck verringern?</a:t>
            </a:r>
          </a:p>
          <a:p>
            <a:pPr marL="611234" indent="-520592">
              <a:buFont typeface="Arial"/>
              <a:buChar char="•"/>
            </a:pPr>
            <a:endParaRPr lang="de-DE" sz="2800" dirty="0">
              <a:solidFill>
                <a:srgbClr val="000000"/>
              </a:solidFill>
              <a:latin typeface="+mj-lt"/>
            </a:endParaRPr>
          </a:p>
          <a:p>
            <a:pPr marL="90642"/>
            <a:endParaRPr lang="de-DE" sz="2800" dirty="0">
              <a:solidFill>
                <a:srgbClr val="000000"/>
              </a:solidFill>
              <a:latin typeface="+mj-lt"/>
            </a:endParaRPr>
          </a:p>
          <a:p>
            <a:pPr marL="90642"/>
            <a:endParaRPr lang="de-DE" sz="2800" dirty="0">
              <a:solidFill>
                <a:srgbClr val="000000"/>
              </a:solidFill>
              <a:latin typeface="+mj-lt"/>
            </a:endParaRPr>
          </a:p>
          <a:p>
            <a:pPr marL="90642"/>
            <a:endParaRPr lang="de-DE" sz="2800" dirty="0">
              <a:solidFill>
                <a:srgbClr val="000000"/>
              </a:solidFill>
              <a:latin typeface="+mj-lt"/>
            </a:endParaRPr>
          </a:p>
        </p:txBody>
      </p:sp>
      <p:sp>
        <p:nvSpPr>
          <p:cNvPr id="9" name="TextBox 9"/>
          <p:cNvSpPr txBox="1"/>
          <p:nvPr/>
        </p:nvSpPr>
        <p:spPr>
          <a:xfrm>
            <a:off x="0" y="722585"/>
            <a:ext cx="14211300" cy="1487458"/>
          </a:xfrm>
          <a:prstGeom prst="rect">
            <a:avLst/>
          </a:prstGeom>
        </p:spPr>
        <p:txBody>
          <a:bodyPr wrap="square" lIns="0" tIns="0" rIns="0" bIns="0" rtlCol="0" anchor="t">
            <a:spAutoFit/>
          </a:bodyPr>
          <a:lstStyle/>
          <a:p>
            <a:pPr algn="ctr" defTabSz="914363">
              <a:lnSpc>
                <a:spcPts val="8526"/>
              </a:lnSpc>
              <a:defRPr/>
            </a:pPr>
            <a:r>
              <a:rPr lang="de-DE" sz="7499" dirty="0">
                <a:solidFill>
                  <a:srgbClr val="09592B"/>
                </a:solidFill>
                <a:latin typeface="+mj-lt"/>
              </a:rPr>
              <a:t>FINDE DEINEN </a:t>
            </a:r>
            <a:r>
              <a:rPr lang="de-DE" sz="7499" dirty="0" err="1">
                <a:solidFill>
                  <a:srgbClr val="09592B"/>
                </a:solidFill>
                <a:latin typeface="+mj-lt"/>
              </a:rPr>
              <a:t>FUßABDRUCK</a:t>
            </a:r>
            <a:endParaRPr lang="en-US" sz="7499" dirty="0">
              <a:solidFill>
                <a:srgbClr val="09592B"/>
              </a:solidFill>
              <a:latin typeface="+mj-lt"/>
            </a:endParaRPr>
          </a:p>
          <a:p>
            <a:pPr algn="ctr">
              <a:lnSpc>
                <a:spcPts val="2939"/>
              </a:lnSpc>
            </a:pPr>
            <a:r>
              <a:rPr lang="en-US" sz="3501" dirty="0">
                <a:solidFill>
                  <a:srgbClr val="09592B"/>
                </a:solidFill>
                <a:latin typeface="+mj-lt"/>
              </a:rPr>
              <a:t>(3) WAS IST DER CO2-FUßABDRUCK?</a:t>
            </a:r>
          </a:p>
        </p:txBody>
      </p:sp>
      <p:sp>
        <p:nvSpPr>
          <p:cNvPr id="10" name="Freeform 10"/>
          <p:cNvSpPr/>
          <p:nvPr/>
        </p:nvSpPr>
        <p:spPr>
          <a:xfrm flipH="1">
            <a:off x="1675343" y="16215413"/>
            <a:ext cx="4093959" cy="2305157"/>
          </a:xfrm>
          <a:custGeom>
            <a:avLst/>
            <a:gdLst/>
            <a:ahLst/>
            <a:cxnLst/>
            <a:rect l="l" t="t" r="r" b="b"/>
            <a:pathLst>
              <a:path w="4093959" h="2305157">
                <a:moveTo>
                  <a:pt x="4093959" y="0"/>
                </a:moveTo>
                <a:lnTo>
                  <a:pt x="0" y="0"/>
                </a:lnTo>
                <a:lnTo>
                  <a:pt x="0" y="2305157"/>
                </a:lnTo>
                <a:lnTo>
                  <a:pt x="4093959" y="2305157"/>
                </a:lnTo>
                <a:lnTo>
                  <a:pt x="4093959" y="0"/>
                </a:lnTo>
                <a:close/>
              </a:path>
            </a:pathLst>
          </a:custGeom>
          <a:blipFill>
            <a:blip r:embed="rId3"/>
            <a:stretch>
              <a:fillRect/>
            </a:stretch>
          </a:blipFill>
        </p:spPr>
        <p:txBody>
          <a:bodyPr/>
          <a:lstStyle/>
          <a:p>
            <a:endParaRPr lang="de-DE" dirty="0"/>
          </a:p>
        </p:txBody>
      </p:sp>
      <p:grpSp>
        <p:nvGrpSpPr>
          <p:cNvPr id="30" name="Group 29">
            <a:extLst>
              <a:ext uri="{FF2B5EF4-FFF2-40B4-BE49-F238E27FC236}">
                <a16:creationId xmlns:a16="http://schemas.microsoft.com/office/drawing/2014/main" id="{7909C0F9-DE2A-B0E2-E35A-233CA4BC9547}"/>
              </a:ext>
            </a:extLst>
          </p:cNvPr>
          <p:cNvGrpSpPr/>
          <p:nvPr/>
        </p:nvGrpSpPr>
        <p:grpSpPr>
          <a:xfrm rot="2270035">
            <a:off x="6708494" y="16082762"/>
            <a:ext cx="2045732" cy="3376731"/>
            <a:chOff x="1006430" y="13105547"/>
            <a:chExt cx="2596623" cy="4286043"/>
          </a:xfrm>
        </p:grpSpPr>
        <p:sp>
          <p:nvSpPr>
            <p:cNvPr id="31" name="Freeform 5">
              <a:extLst>
                <a:ext uri="{FF2B5EF4-FFF2-40B4-BE49-F238E27FC236}">
                  <a16:creationId xmlns:a16="http://schemas.microsoft.com/office/drawing/2014/main" id="{ABEF2F27-BD0B-7220-7244-EACA996B76A0}"/>
                </a:ext>
              </a:extLst>
            </p:cNvPr>
            <p:cNvSpPr/>
            <p:nvPr/>
          </p:nvSpPr>
          <p:spPr>
            <a:xfrm>
              <a:off x="1006430" y="13105547"/>
              <a:ext cx="2412773" cy="4286043"/>
            </a:xfrm>
            <a:custGeom>
              <a:avLst/>
              <a:gdLst/>
              <a:ahLst/>
              <a:cxnLst/>
              <a:rect l="l" t="t" r="r" b="b"/>
              <a:pathLst>
                <a:path w="5524416" h="9813559">
                  <a:moveTo>
                    <a:pt x="0" y="0"/>
                  </a:moveTo>
                  <a:lnTo>
                    <a:pt x="5524416" y="0"/>
                  </a:lnTo>
                  <a:lnTo>
                    <a:pt x="5524416" y="9813559"/>
                  </a:lnTo>
                  <a:lnTo>
                    <a:pt x="0" y="9813559"/>
                  </a:lnTo>
                  <a:lnTo>
                    <a:pt x="0" y="0"/>
                  </a:lnTo>
                  <a:close/>
                </a:path>
              </a:pathLst>
            </a:custGeom>
            <a:blipFill>
              <a:blip r:embed="rId4"/>
              <a:stretch>
                <a:fillRect/>
              </a:stretch>
            </a:blipFill>
            <a:ln cap="rnd">
              <a:noFill/>
              <a:prstDash val="solid"/>
              <a:round/>
            </a:ln>
          </p:spPr>
          <p:txBody>
            <a:bodyPr/>
            <a:lstStyle/>
            <a:p>
              <a:endParaRPr lang="de-DE"/>
            </a:p>
          </p:txBody>
        </p:sp>
        <p:sp>
          <p:nvSpPr>
            <p:cNvPr id="32" name="Oval 31">
              <a:extLst>
                <a:ext uri="{FF2B5EF4-FFF2-40B4-BE49-F238E27FC236}">
                  <a16:creationId xmlns:a16="http://schemas.microsoft.com/office/drawing/2014/main" id="{789B6CF4-774D-0C1F-EA74-45430B214C5A}"/>
                </a:ext>
              </a:extLst>
            </p:cNvPr>
            <p:cNvSpPr/>
            <p:nvPr/>
          </p:nvSpPr>
          <p:spPr>
            <a:xfrm>
              <a:off x="1690518" y="14183345"/>
              <a:ext cx="836782" cy="770905"/>
            </a:xfrm>
            <a:prstGeom prst="ellipse">
              <a:avLst/>
            </a:prstGeom>
            <a:solidFill>
              <a:srgbClr val="CCBDA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Oval 32">
              <a:extLst>
                <a:ext uri="{FF2B5EF4-FFF2-40B4-BE49-F238E27FC236}">
                  <a16:creationId xmlns:a16="http://schemas.microsoft.com/office/drawing/2014/main" id="{48E91B8F-59DB-F952-ECB1-37DE31BF0D58}"/>
                </a:ext>
              </a:extLst>
            </p:cNvPr>
            <p:cNvSpPr/>
            <p:nvPr/>
          </p:nvSpPr>
          <p:spPr>
            <a:xfrm>
              <a:off x="2815595" y="15809078"/>
              <a:ext cx="787458" cy="1202572"/>
            </a:xfrm>
            <a:prstGeom prst="ellipse">
              <a:avLst/>
            </a:prstGeom>
            <a:solidFill>
              <a:srgbClr val="99D49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grpSp>
      <p:pic>
        <p:nvPicPr>
          <p:cNvPr id="6" name="Рисунок 81">
            <a:extLst>
              <a:ext uri="{FF2B5EF4-FFF2-40B4-BE49-F238E27FC236}">
                <a16:creationId xmlns:a16="http://schemas.microsoft.com/office/drawing/2014/main" id="{B5EDB286-C170-2997-63AA-975236ED3F7A}"/>
              </a:ext>
            </a:extLst>
          </p:cNvPr>
          <p:cNvPicPr>
            <a:picLocks noChangeAspect="1"/>
          </p:cNvPicPr>
          <p:nvPr/>
        </p:nvPicPr>
        <p:blipFill>
          <a:blip r:embed="rId5"/>
          <a:stretch/>
        </p:blipFill>
        <p:spPr bwMode="auto">
          <a:xfrm>
            <a:off x="360000" y="19257450"/>
            <a:ext cx="1366451" cy="482400"/>
          </a:xfrm>
          <a:prstGeom prst="rect">
            <a:avLst/>
          </a:prstGeom>
        </p:spPr>
      </p:pic>
      <p:pic>
        <p:nvPicPr>
          <p:cNvPr id="14" name="Grafik 22">
            <a:extLst>
              <a:ext uri="{FF2B5EF4-FFF2-40B4-BE49-F238E27FC236}">
                <a16:creationId xmlns:a16="http://schemas.microsoft.com/office/drawing/2014/main" id="{F9E73DD8-BECF-F328-863E-4A234867FE3C}"/>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bwMode="auto">
          <a:xfrm>
            <a:off x="363918" y="18519954"/>
            <a:ext cx="1362533" cy="565200"/>
          </a:xfrm>
          <a:prstGeom prst="rect">
            <a:avLst/>
          </a:prstGeom>
        </p:spPr>
      </p:pic>
      <p:sp>
        <p:nvSpPr>
          <p:cNvPr id="15" name="object 75">
            <a:extLst>
              <a:ext uri="{FF2B5EF4-FFF2-40B4-BE49-F238E27FC236}">
                <a16:creationId xmlns:a16="http://schemas.microsoft.com/office/drawing/2014/main" id="{38EDF185-B93B-2B40-A5EE-6DBE1D82C3AD}"/>
              </a:ext>
            </a:extLst>
          </p:cNvPr>
          <p:cNvSpPr txBox="1">
            <a:spLocks noChangeArrowheads="1"/>
          </p:cNvSpPr>
          <p:nvPr/>
        </p:nvSpPr>
        <p:spPr bwMode="auto">
          <a:xfrm>
            <a:off x="1906451" y="18476352"/>
            <a:ext cx="4190999" cy="1263498"/>
          </a:xfrm>
          <a:prstGeom prst="rect">
            <a:avLst/>
          </a:prstGeom>
          <a:noFill/>
          <a:ln>
            <a:noFill/>
          </a:ln>
        </p:spPr>
        <p:txBody>
          <a:bodyPr rot="0" vert="horz" wrap="square" lIns="0" tIns="45719" rIns="0" bIns="0" anchor="t" anchorCtr="0" upright="1">
            <a:noAutofit/>
          </a:bodyPr>
          <a:lstStyle/>
          <a:p>
            <a:pPr marR="8889">
              <a:lnSpc>
                <a:spcPct val="107000"/>
              </a:lnSpc>
              <a:spcAft>
                <a:spcPts val="800"/>
              </a:spcAft>
              <a:defRPr/>
            </a:pPr>
            <a:r>
              <a:rPr lang="de-DE" sz="1399" spc="-35" dirty="0">
                <a:solidFill>
                  <a:schemeClr val="tx1">
                    <a:lumMod val="75000"/>
                    <a:lumOff val="25000"/>
                  </a:schemeClr>
                </a:solidFill>
                <a:ea typeface="Calibri"/>
                <a:cs typeface="Trebuchet MS"/>
              </a:rPr>
              <a:t>Impressum: </a:t>
            </a:r>
            <a:endParaRPr lang="de-DE" sz="1399" dirty="0"/>
          </a:p>
          <a:p>
            <a:pPr marR="8889">
              <a:lnSpc>
                <a:spcPct val="107000"/>
              </a:lnSpc>
              <a:spcAft>
                <a:spcPts val="800"/>
              </a:spcAft>
              <a:defRPr/>
            </a:pPr>
            <a:r>
              <a:rPr lang="de-DE" sz="1399" spc="-35" dirty="0">
                <a:solidFill>
                  <a:schemeClr val="tx1">
                    <a:lumMod val="75000"/>
                    <a:lumOff val="25000"/>
                  </a:schemeClr>
                </a:solidFill>
                <a:ea typeface="Calibri"/>
                <a:cs typeface="Trebuchet MS"/>
              </a:rPr>
              <a:t>Arbeitsbereich Pädagogik in der Digitalität, </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Arbeitsbereich Medienpädagogik</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am Institut für Allgemeine Pädagogik und Berufspädagogik, Technische Universität Darmstadt, 2024.</a:t>
            </a:r>
            <a:endParaRPr lang="de-DE" sz="1399" dirty="0">
              <a:solidFill>
                <a:schemeClr val="tx1">
                  <a:lumMod val="75000"/>
                  <a:lumOff val="25000"/>
                </a:schemeClr>
              </a:solidFill>
              <a:ea typeface="Calibri"/>
              <a:cs typeface="Times New Roman"/>
            </a:endParaRPr>
          </a:p>
        </p:txBody>
      </p:sp>
      <p:sp>
        <p:nvSpPr>
          <p:cNvPr id="16" name="TextBox 15">
            <a:extLst>
              <a:ext uri="{FF2B5EF4-FFF2-40B4-BE49-F238E27FC236}">
                <a16:creationId xmlns:a16="http://schemas.microsoft.com/office/drawing/2014/main" id="{B3C2CA8B-C96B-948B-5642-E5A0EDD721A6}"/>
              </a:ext>
            </a:extLst>
          </p:cNvPr>
          <p:cNvSpPr txBox="1"/>
          <p:nvPr/>
        </p:nvSpPr>
        <p:spPr bwMode="auto">
          <a:xfrm>
            <a:off x="6415975" y="19337484"/>
            <a:ext cx="1379352" cy="400110"/>
          </a:xfrm>
          <a:prstGeom prst="rect">
            <a:avLst/>
          </a:prstGeom>
          <a:noFill/>
        </p:spPr>
        <p:txBody>
          <a:bodyPr wrap="none" rtlCol="0">
            <a:spAutoFit/>
          </a:bodyPr>
          <a:lstStyle/>
          <a:p>
            <a:pPr algn="ctr"/>
            <a:r>
              <a:rPr lang="de-DE" sz="2000" dirty="0">
                <a:solidFill>
                  <a:schemeClr val="tx1">
                    <a:lumMod val="75000"/>
                    <a:lumOff val="25000"/>
                  </a:schemeClr>
                </a:solidFill>
                <a:latin typeface="+mj-lt"/>
              </a:rPr>
              <a:t>Seite 10/12</a:t>
            </a:r>
          </a:p>
        </p:txBody>
      </p:sp>
      <p:sp>
        <p:nvSpPr>
          <p:cNvPr id="17" name="object 75">
            <a:extLst>
              <a:ext uri="{FF2B5EF4-FFF2-40B4-BE49-F238E27FC236}">
                <a16:creationId xmlns:a16="http://schemas.microsoft.com/office/drawing/2014/main" id="{5EB7E0A0-C986-2DFD-94BB-11D95D1720FE}"/>
              </a:ext>
            </a:extLst>
          </p:cNvPr>
          <p:cNvSpPr txBox="1"/>
          <p:nvPr/>
        </p:nvSpPr>
        <p:spPr bwMode="auto">
          <a:xfrm>
            <a:off x="8477250" y="19007732"/>
            <a:ext cx="5486400" cy="692112"/>
          </a:xfrm>
          <a:prstGeom prst="rect">
            <a:avLst/>
          </a:prstGeom>
        </p:spPr>
        <p:txBody>
          <a:bodyPr vert="horz" wrap="square" lIns="0" tIns="45719" rIns="0" bIns="0" rtlCol="0">
            <a:spAutoFit/>
          </a:bodyPr>
          <a:lstStyle/>
          <a:p>
            <a:pPr marR="5080">
              <a:spcBef>
                <a:spcPts val="359"/>
              </a:spcBef>
              <a:defRPr/>
            </a:pPr>
            <a:r>
              <a:rPr lang="de-DE" sz="1399" spc="-10" dirty="0">
                <a:solidFill>
                  <a:schemeClr val="tx1">
                    <a:lumMod val="75000"/>
                    <a:lumOff val="25000"/>
                  </a:schemeClr>
                </a:solidFill>
                <a:latin typeface="+mj-lt"/>
              </a:rPr>
              <a:t>basierend auf Materialien von </a:t>
            </a:r>
            <a:r>
              <a:rPr lang="de-DE" sz="1399" spc="-10" dirty="0" err="1">
                <a:solidFill>
                  <a:schemeClr val="tx1">
                    <a:lumMod val="75000"/>
                    <a:lumOff val="25000"/>
                  </a:schemeClr>
                </a:solidFill>
                <a:latin typeface="+mj-lt"/>
              </a:rPr>
              <a:t>Szucsich</a:t>
            </a:r>
            <a:r>
              <a:rPr lang="de-DE" sz="1399" spc="-10" dirty="0">
                <a:solidFill>
                  <a:schemeClr val="tx1">
                    <a:lumMod val="75000"/>
                    <a:lumOff val="25000"/>
                  </a:schemeClr>
                </a:solidFill>
                <a:latin typeface="+mj-lt"/>
              </a:rPr>
              <a:t> (PH Wien, 2024) im EU-geförderten Projekt Teacher Academy Project – Teaching </a:t>
            </a:r>
            <a:r>
              <a:rPr lang="de-DE" sz="1399" spc="-10" dirty="0" err="1">
                <a:solidFill>
                  <a:schemeClr val="tx1">
                    <a:lumMod val="75000"/>
                    <a:lumOff val="25000"/>
                  </a:schemeClr>
                </a:solidFill>
                <a:latin typeface="+mj-lt"/>
              </a:rPr>
              <a:t>Sustainability</a:t>
            </a:r>
            <a:r>
              <a:rPr lang="de-DE" sz="1399" spc="-10" dirty="0">
                <a:solidFill>
                  <a:schemeClr val="tx1">
                    <a:lumMod val="75000"/>
                    <a:lumOff val="25000"/>
                  </a:schemeClr>
                </a:solidFill>
                <a:latin typeface="+mj-lt"/>
              </a:rPr>
              <a:t> (TAP-TS). </a:t>
            </a:r>
            <a:br>
              <a:rPr lang="de-DE" sz="1399" spc="-10" dirty="0">
                <a:solidFill>
                  <a:schemeClr val="tx1">
                    <a:lumMod val="75000"/>
                    <a:lumOff val="25000"/>
                  </a:schemeClr>
                </a:solidFill>
                <a:latin typeface="+mj-lt"/>
              </a:rPr>
            </a:br>
            <a:r>
              <a:rPr lang="de-DE" sz="1399" spc="-10" dirty="0" err="1">
                <a:solidFill>
                  <a:schemeClr val="tx1">
                    <a:lumMod val="75000"/>
                    <a:lumOff val="25000"/>
                  </a:schemeClr>
                </a:solidFill>
                <a:latin typeface="+mj-lt"/>
              </a:rPr>
              <a:t>Bildq</a:t>
            </a:r>
            <a:r>
              <a:rPr lang="it-IT" sz="1399" spc="-10" dirty="0" err="1">
                <a:solidFill>
                  <a:schemeClr val="tx1">
                    <a:lumMod val="75000"/>
                    <a:lumOff val="25000"/>
                  </a:schemeClr>
                </a:solidFill>
                <a:latin typeface="+mj-lt"/>
              </a:rPr>
              <a:t>uelle</a:t>
            </a:r>
            <a:r>
              <a:rPr lang="it-IT" sz="1399" spc="-10" dirty="0">
                <a:solidFill>
                  <a:schemeClr val="tx1">
                    <a:lumMod val="75000"/>
                    <a:lumOff val="25000"/>
                  </a:schemeClr>
                </a:solidFill>
                <a:latin typeface="+mj-lt"/>
              </a:rPr>
              <a:t>: </a:t>
            </a:r>
            <a:r>
              <a:rPr lang="it-IT" sz="1399" dirty="0">
                <a:solidFill>
                  <a:schemeClr val="tx1">
                    <a:lumMod val="75000"/>
                    <a:lumOff val="25000"/>
                    <a:alpha val="98824"/>
                  </a:schemeClr>
                </a:solidFill>
                <a:latin typeface="Calibri" panose="020F0502020204030204" pitchFamily="34" charset="0"/>
                <a:cs typeface="Calibri" panose="020F0502020204030204" pitchFamily="34" charset="0"/>
              </a:rPr>
              <a:t>https://oeha.phwien.ac.at/ </a:t>
            </a:r>
            <a:endParaRPr lang="it-IT" sz="1399" dirty="0">
              <a:solidFill>
                <a:schemeClr val="tx1">
                  <a:lumMod val="75000"/>
                  <a:lumOff val="25000"/>
                </a:schemeClr>
              </a:solidFill>
              <a:latin typeface="Calibri" panose="020F0502020204030204" pitchFamily="34" charset="0"/>
              <a:cs typeface="Calibri" panose="020F0502020204030204" pitchFamily="34" charset="0"/>
            </a:endParaRPr>
          </a:p>
        </p:txBody>
      </p:sp>
      <p:sp>
        <p:nvSpPr>
          <p:cNvPr id="4" name="Freeform 39">
            <a:extLst>
              <a:ext uri="{FF2B5EF4-FFF2-40B4-BE49-F238E27FC236}">
                <a16:creationId xmlns:a16="http://schemas.microsoft.com/office/drawing/2014/main" id="{D481E6BF-6D8F-3024-1AC7-D558B88945B7}"/>
              </a:ext>
            </a:extLst>
          </p:cNvPr>
          <p:cNvSpPr/>
          <p:nvPr/>
        </p:nvSpPr>
        <p:spPr bwMode="auto">
          <a:xfrm>
            <a:off x="1619250" y="5632450"/>
            <a:ext cx="11706646" cy="1440000"/>
          </a:xfrm>
          <a:custGeom>
            <a:avLst/>
            <a:gdLst/>
            <a:ahLst/>
            <a:cxnLst/>
            <a:rect l="l" t="t" r="r" b="b"/>
            <a:pathLst>
              <a:path w="2323108" h="166518" extrusionOk="0">
                <a:moveTo>
                  <a:pt x="0" y="0"/>
                </a:moveTo>
                <a:lnTo>
                  <a:pt x="2323108" y="0"/>
                </a:lnTo>
                <a:lnTo>
                  <a:pt x="2323108" y="166518"/>
                </a:lnTo>
                <a:lnTo>
                  <a:pt x="0" y="166518"/>
                </a:lnTo>
                <a:close/>
              </a:path>
            </a:pathLst>
          </a:custGeom>
          <a:solidFill>
            <a:srgbClr val="FFF3D9"/>
          </a:solidFill>
        </p:spPr>
        <p:txBody>
          <a:bodyPr/>
          <a:lstStyle/>
          <a:p>
            <a:pPr>
              <a:defRPr/>
            </a:pPr>
            <a:endParaRPr lang="de-DE" dirty="0"/>
          </a:p>
        </p:txBody>
      </p:sp>
      <p:sp>
        <p:nvSpPr>
          <p:cNvPr id="5" name="Freeform 39">
            <a:extLst>
              <a:ext uri="{FF2B5EF4-FFF2-40B4-BE49-F238E27FC236}">
                <a16:creationId xmlns:a16="http://schemas.microsoft.com/office/drawing/2014/main" id="{B82DA9D5-DB37-0384-BBE8-362B46B3DA3A}"/>
              </a:ext>
            </a:extLst>
          </p:cNvPr>
          <p:cNvSpPr/>
          <p:nvPr/>
        </p:nvSpPr>
        <p:spPr bwMode="auto">
          <a:xfrm>
            <a:off x="1619250" y="8231050"/>
            <a:ext cx="11706646" cy="1440000"/>
          </a:xfrm>
          <a:custGeom>
            <a:avLst/>
            <a:gdLst/>
            <a:ahLst/>
            <a:cxnLst/>
            <a:rect l="l" t="t" r="r" b="b"/>
            <a:pathLst>
              <a:path w="2323108" h="166518" extrusionOk="0">
                <a:moveTo>
                  <a:pt x="0" y="0"/>
                </a:moveTo>
                <a:lnTo>
                  <a:pt x="2323108" y="0"/>
                </a:lnTo>
                <a:lnTo>
                  <a:pt x="2323108" y="166518"/>
                </a:lnTo>
                <a:lnTo>
                  <a:pt x="0" y="166518"/>
                </a:lnTo>
                <a:close/>
              </a:path>
            </a:pathLst>
          </a:custGeom>
          <a:solidFill>
            <a:srgbClr val="FFF3D9"/>
          </a:solidFill>
        </p:spPr>
        <p:txBody>
          <a:bodyPr/>
          <a:lstStyle/>
          <a:p>
            <a:pPr>
              <a:defRPr/>
            </a:pPr>
            <a:endParaRPr lang="de-DE" dirty="0"/>
          </a:p>
        </p:txBody>
      </p:sp>
      <p:sp>
        <p:nvSpPr>
          <p:cNvPr id="11" name="Freeform 39">
            <a:extLst>
              <a:ext uri="{FF2B5EF4-FFF2-40B4-BE49-F238E27FC236}">
                <a16:creationId xmlns:a16="http://schemas.microsoft.com/office/drawing/2014/main" id="{36B02AF8-DD19-9B3E-9F02-FBEFC86CDDAB}"/>
              </a:ext>
            </a:extLst>
          </p:cNvPr>
          <p:cNvSpPr/>
          <p:nvPr/>
        </p:nvSpPr>
        <p:spPr bwMode="auto">
          <a:xfrm>
            <a:off x="1619250" y="10821850"/>
            <a:ext cx="11706646" cy="1440000"/>
          </a:xfrm>
          <a:custGeom>
            <a:avLst/>
            <a:gdLst/>
            <a:ahLst/>
            <a:cxnLst/>
            <a:rect l="l" t="t" r="r" b="b"/>
            <a:pathLst>
              <a:path w="2323108" h="166518" extrusionOk="0">
                <a:moveTo>
                  <a:pt x="0" y="0"/>
                </a:moveTo>
                <a:lnTo>
                  <a:pt x="2323108" y="0"/>
                </a:lnTo>
                <a:lnTo>
                  <a:pt x="2323108" y="166518"/>
                </a:lnTo>
                <a:lnTo>
                  <a:pt x="0" y="166518"/>
                </a:lnTo>
                <a:close/>
              </a:path>
            </a:pathLst>
          </a:custGeom>
          <a:solidFill>
            <a:srgbClr val="FFF3D9"/>
          </a:solidFill>
        </p:spPr>
        <p:txBody>
          <a:bodyPr/>
          <a:lstStyle/>
          <a:p>
            <a:pPr>
              <a:defRPr/>
            </a:pPr>
            <a:endParaRPr lang="de-DE" dirty="0"/>
          </a:p>
        </p:txBody>
      </p:sp>
      <p:sp>
        <p:nvSpPr>
          <p:cNvPr id="13" name="Freeform 39">
            <a:extLst>
              <a:ext uri="{FF2B5EF4-FFF2-40B4-BE49-F238E27FC236}">
                <a16:creationId xmlns:a16="http://schemas.microsoft.com/office/drawing/2014/main" id="{596103BC-73E4-2549-1F2A-9234180B220D}"/>
              </a:ext>
            </a:extLst>
          </p:cNvPr>
          <p:cNvSpPr/>
          <p:nvPr/>
        </p:nvSpPr>
        <p:spPr bwMode="auto">
          <a:xfrm>
            <a:off x="1619250" y="13336450"/>
            <a:ext cx="11706646" cy="1440000"/>
          </a:xfrm>
          <a:custGeom>
            <a:avLst/>
            <a:gdLst/>
            <a:ahLst/>
            <a:cxnLst/>
            <a:rect l="l" t="t" r="r" b="b"/>
            <a:pathLst>
              <a:path w="2323108" h="166518" extrusionOk="0">
                <a:moveTo>
                  <a:pt x="0" y="0"/>
                </a:moveTo>
                <a:lnTo>
                  <a:pt x="2323108" y="0"/>
                </a:lnTo>
                <a:lnTo>
                  <a:pt x="2323108" y="166518"/>
                </a:lnTo>
                <a:lnTo>
                  <a:pt x="0" y="166518"/>
                </a:lnTo>
                <a:close/>
              </a:path>
            </a:pathLst>
          </a:custGeom>
          <a:solidFill>
            <a:srgbClr val="FFF3D9"/>
          </a:solidFill>
        </p:spPr>
        <p:txBody>
          <a:bodyPr/>
          <a:lstStyle/>
          <a:p>
            <a:pPr>
              <a:defRPr/>
            </a:pPr>
            <a:endParaRPr lang="de-DE" dirty="0"/>
          </a:p>
        </p:txBody>
      </p:sp>
      <p:grpSp>
        <p:nvGrpSpPr>
          <p:cNvPr id="26" name="Group 25">
            <a:extLst>
              <a:ext uri="{FF2B5EF4-FFF2-40B4-BE49-F238E27FC236}">
                <a16:creationId xmlns:a16="http://schemas.microsoft.com/office/drawing/2014/main" id="{534B04D2-1F2F-BB9B-8C98-23CDC5CAF8C4}"/>
              </a:ext>
            </a:extLst>
          </p:cNvPr>
          <p:cNvGrpSpPr/>
          <p:nvPr/>
        </p:nvGrpSpPr>
        <p:grpSpPr>
          <a:xfrm rot="20762882">
            <a:off x="610033" y="15744882"/>
            <a:ext cx="1583079" cy="2613066"/>
            <a:chOff x="1006430" y="13105547"/>
            <a:chExt cx="2596623" cy="4286043"/>
          </a:xfrm>
        </p:grpSpPr>
        <p:sp>
          <p:nvSpPr>
            <p:cNvPr id="27" name="Freeform 5">
              <a:extLst>
                <a:ext uri="{FF2B5EF4-FFF2-40B4-BE49-F238E27FC236}">
                  <a16:creationId xmlns:a16="http://schemas.microsoft.com/office/drawing/2014/main" id="{B8DFA69F-A712-DA06-1846-5EC0D7F034BF}"/>
                </a:ext>
              </a:extLst>
            </p:cNvPr>
            <p:cNvSpPr/>
            <p:nvPr/>
          </p:nvSpPr>
          <p:spPr>
            <a:xfrm>
              <a:off x="1006430" y="13105547"/>
              <a:ext cx="2412773" cy="4286043"/>
            </a:xfrm>
            <a:custGeom>
              <a:avLst/>
              <a:gdLst/>
              <a:ahLst/>
              <a:cxnLst/>
              <a:rect l="l" t="t" r="r" b="b"/>
              <a:pathLst>
                <a:path w="5524416" h="9813559">
                  <a:moveTo>
                    <a:pt x="0" y="0"/>
                  </a:moveTo>
                  <a:lnTo>
                    <a:pt x="5524416" y="0"/>
                  </a:lnTo>
                  <a:lnTo>
                    <a:pt x="5524416" y="9813559"/>
                  </a:lnTo>
                  <a:lnTo>
                    <a:pt x="0" y="9813559"/>
                  </a:lnTo>
                  <a:lnTo>
                    <a:pt x="0" y="0"/>
                  </a:lnTo>
                  <a:close/>
                </a:path>
              </a:pathLst>
            </a:custGeom>
            <a:blipFill>
              <a:blip r:embed="rId4"/>
              <a:stretch>
                <a:fillRect/>
              </a:stretch>
            </a:blipFill>
            <a:ln cap="rnd">
              <a:noFill/>
              <a:prstDash val="solid"/>
              <a:round/>
            </a:ln>
          </p:spPr>
          <p:txBody>
            <a:bodyPr/>
            <a:lstStyle/>
            <a:p>
              <a:endParaRPr lang="de-DE"/>
            </a:p>
          </p:txBody>
        </p:sp>
        <p:sp>
          <p:nvSpPr>
            <p:cNvPr id="28" name="Oval 27">
              <a:extLst>
                <a:ext uri="{FF2B5EF4-FFF2-40B4-BE49-F238E27FC236}">
                  <a16:creationId xmlns:a16="http://schemas.microsoft.com/office/drawing/2014/main" id="{2B3D214D-62A9-0D97-F4FC-71B4FF824358}"/>
                </a:ext>
              </a:extLst>
            </p:cNvPr>
            <p:cNvSpPr/>
            <p:nvPr/>
          </p:nvSpPr>
          <p:spPr>
            <a:xfrm>
              <a:off x="1690518" y="14183345"/>
              <a:ext cx="836782" cy="770905"/>
            </a:xfrm>
            <a:prstGeom prst="ellipse">
              <a:avLst/>
            </a:prstGeom>
            <a:solidFill>
              <a:srgbClr val="CCBDA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Oval 28">
              <a:extLst>
                <a:ext uri="{FF2B5EF4-FFF2-40B4-BE49-F238E27FC236}">
                  <a16:creationId xmlns:a16="http://schemas.microsoft.com/office/drawing/2014/main" id="{0285B208-3CCC-951B-433C-7E3B68E33663}"/>
                </a:ext>
              </a:extLst>
            </p:cNvPr>
            <p:cNvSpPr/>
            <p:nvPr/>
          </p:nvSpPr>
          <p:spPr>
            <a:xfrm>
              <a:off x="2815595" y="15809078"/>
              <a:ext cx="787458" cy="1202572"/>
            </a:xfrm>
            <a:prstGeom prst="ellipse">
              <a:avLst/>
            </a:prstGeom>
            <a:solidFill>
              <a:srgbClr val="99D49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nvGrpSpPr>
          <p:cNvPr id="34" name="Group 33">
            <a:extLst>
              <a:ext uri="{FF2B5EF4-FFF2-40B4-BE49-F238E27FC236}">
                <a16:creationId xmlns:a16="http://schemas.microsoft.com/office/drawing/2014/main" id="{28FA3914-47A4-83B2-958F-B9BD03C031F6}"/>
              </a:ext>
            </a:extLst>
          </p:cNvPr>
          <p:cNvGrpSpPr/>
          <p:nvPr/>
        </p:nvGrpSpPr>
        <p:grpSpPr>
          <a:xfrm rot="21399132">
            <a:off x="10583951" y="15731232"/>
            <a:ext cx="1973542" cy="3257573"/>
            <a:chOff x="1006430" y="13105547"/>
            <a:chExt cx="2596623" cy="4286043"/>
          </a:xfrm>
        </p:grpSpPr>
        <p:sp>
          <p:nvSpPr>
            <p:cNvPr id="35" name="Freeform 5">
              <a:extLst>
                <a:ext uri="{FF2B5EF4-FFF2-40B4-BE49-F238E27FC236}">
                  <a16:creationId xmlns:a16="http://schemas.microsoft.com/office/drawing/2014/main" id="{D6AF0240-45AD-EB56-FCBD-D043CE67FECA}"/>
                </a:ext>
              </a:extLst>
            </p:cNvPr>
            <p:cNvSpPr/>
            <p:nvPr/>
          </p:nvSpPr>
          <p:spPr>
            <a:xfrm>
              <a:off x="1006430" y="13105547"/>
              <a:ext cx="2412773" cy="4286043"/>
            </a:xfrm>
            <a:custGeom>
              <a:avLst/>
              <a:gdLst/>
              <a:ahLst/>
              <a:cxnLst/>
              <a:rect l="l" t="t" r="r" b="b"/>
              <a:pathLst>
                <a:path w="5524416" h="9813559">
                  <a:moveTo>
                    <a:pt x="0" y="0"/>
                  </a:moveTo>
                  <a:lnTo>
                    <a:pt x="5524416" y="0"/>
                  </a:lnTo>
                  <a:lnTo>
                    <a:pt x="5524416" y="9813559"/>
                  </a:lnTo>
                  <a:lnTo>
                    <a:pt x="0" y="9813559"/>
                  </a:lnTo>
                  <a:lnTo>
                    <a:pt x="0" y="0"/>
                  </a:lnTo>
                  <a:close/>
                </a:path>
              </a:pathLst>
            </a:custGeom>
            <a:blipFill>
              <a:blip r:embed="rId4"/>
              <a:stretch>
                <a:fillRect/>
              </a:stretch>
            </a:blipFill>
            <a:ln cap="rnd">
              <a:noFill/>
              <a:prstDash val="solid"/>
              <a:round/>
            </a:ln>
          </p:spPr>
          <p:txBody>
            <a:bodyPr/>
            <a:lstStyle/>
            <a:p>
              <a:endParaRPr lang="de-DE"/>
            </a:p>
          </p:txBody>
        </p:sp>
        <p:sp>
          <p:nvSpPr>
            <p:cNvPr id="36" name="Oval 35">
              <a:extLst>
                <a:ext uri="{FF2B5EF4-FFF2-40B4-BE49-F238E27FC236}">
                  <a16:creationId xmlns:a16="http://schemas.microsoft.com/office/drawing/2014/main" id="{4FC4B958-CCDF-0E19-606C-07F806097DC3}"/>
                </a:ext>
              </a:extLst>
            </p:cNvPr>
            <p:cNvSpPr/>
            <p:nvPr/>
          </p:nvSpPr>
          <p:spPr>
            <a:xfrm>
              <a:off x="1690518" y="14183345"/>
              <a:ext cx="836782" cy="770905"/>
            </a:xfrm>
            <a:prstGeom prst="ellipse">
              <a:avLst/>
            </a:prstGeom>
            <a:solidFill>
              <a:srgbClr val="CCBDA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Oval 36">
              <a:extLst>
                <a:ext uri="{FF2B5EF4-FFF2-40B4-BE49-F238E27FC236}">
                  <a16:creationId xmlns:a16="http://schemas.microsoft.com/office/drawing/2014/main" id="{0F0B70D3-3718-B742-A5CF-BD3D4FD7CB75}"/>
                </a:ext>
              </a:extLst>
            </p:cNvPr>
            <p:cNvSpPr/>
            <p:nvPr/>
          </p:nvSpPr>
          <p:spPr>
            <a:xfrm>
              <a:off x="2815595" y="15809078"/>
              <a:ext cx="787458" cy="1202572"/>
            </a:xfrm>
            <a:prstGeom prst="ellipse">
              <a:avLst/>
            </a:prstGeom>
            <a:solidFill>
              <a:srgbClr val="99D49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grpSp>
      <p:pic>
        <p:nvPicPr>
          <p:cNvPr id="18" name="Graphic 17" descr="Pencil with solid fill">
            <a:extLst>
              <a:ext uri="{FF2B5EF4-FFF2-40B4-BE49-F238E27FC236}">
                <a16:creationId xmlns:a16="http://schemas.microsoft.com/office/drawing/2014/main" id="{9DCA7348-926D-CA15-DF80-A55A18E1A71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794923">
            <a:off x="12855562" y="5231788"/>
            <a:ext cx="818361" cy="818361"/>
          </a:xfrm>
          <a:prstGeom prst="rect">
            <a:avLst/>
          </a:prstGeom>
        </p:spPr>
      </p:pic>
      <p:pic>
        <p:nvPicPr>
          <p:cNvPr id="19" name="Graphic 18" descr="Pencil with solid fill">
            <a:extLst>
              <a:ext uri="{FF2B5EF4-FFF2-40B4-BE49-F238E27FC236}">
                <a16:creationId xmlns:a16="http://schemas.microsoft.com/office/drawing/2014/main" id="{FD8BFBA3-96BD-8ECF-B328-B94450D84E8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794923">
            <a:off x="12916715" y="7877594"/>
            <a:ext cx="818361" cy="818361"/>
          </a:xfrm>
          <a:prstGeom prst="rect">
            <a:avLst/>
          </a:prstGeom>
        </p:spPr>
      </p:pic>
      <p:pic>
        <p:nvPicPr>
          <p:cNvPr id="20" name="Graphic 19" descr="Pencil with solid fill">
            <a:extLst>
              <a:ext uri="{FF2B5EF4-FFF2-40B4-BE49-F238E27FC236}">
                <a16:creationId xmlns:a16="http://schemas.microsoft.com/office/drawing/2014/main" id="{5C36FB2F-E435-BE0D-153C-7E58C8BA005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794923">
            <a:off x="12916715" y="10487907"/>
            <a:ext cx="818361" cy="818361"/>
          </a:xfrm>
          <a:prstGeom prst="rect">
            <a:avLst/>
          </a:prstGeom>
        </p:spPr>
      </p:pic>
      <p:pic>
        <p:nvPicPr>
          <p:cNvPr id="22" name="Graphic 21" descr="Pencil with solid fill">
            <a:extLst>
              <a:ext uri="{FF2B5EF4-FFF2-40B4-BE49-F238E27FC236}">
                <a16:creationId xmlns:a16="http://schemas.microsoft.com/office/drawing/2014/main" id="{E12B5142-C0DD-C22F-4FFF-522C5AA49E1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794923">
            <a:off x="12855562" y="12938990"/>
            <a:ext cx="818361" cy="818361"/>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7"/>
          <p:cNvSpPr txBox="1"/>
          <p:nvPr/>
        </p:nvSpPr>
        <p:spPr>
          <a:xfrm>
            <a:off x="0" y="720000"/>
            <a:ext cx="14211300" cy="1487458"/>
          </a:xfrm>
          <a:prstGeom prst="rect">
            <a:avLst/>
          </a:prstGeom>
        </p:spPr>
        <p:txBody>
          <a:bodyPr wrap="square" lIns="0" tIns="0" rIns="0" bIns="0" rtlCol="0" anchor="t">
            <a:spAutoFit/>
          </a:bodyPr>
          <a:lstStyle/>
          <a:p>
            <a:pPr algn="ctr" defTabSz="914363">
              <a:lnSpc>
                <a:spcPts val="8526"/>
              </a:lnSpc>
              <a:defRPr/>
            </a:pPr>
            <a:r>
              <a:rPr lang="de-DE" sz="7499" dirty="0">
                <a:solidFill>
                  <a:srgbClr val="09592B"/>
                </a:solidFill>
                <a:latin typeface="+mj-lt"/>
              </a:rPr>
              <a:t>FINDE DEINEN </a:t>
            </a:r>
            <a:r>
              <a:rPr lang="de-DE" sz="7499" dirty="0" err="1">
                <a:solidFill>
                  <a:srgbClr val="09592B"/>
                </a:solidFill>
                <a:latin typeface="+mj-lt"/>
              </a:rPr>
              <a:t>FUßABDRUCK</a:t>
            </a:r>
            <a:endParaRPr lang="en-US" sz="7499" dirty="0">
              <a:solidFill>
                <a:srgbClr val="09592B"/>
              </a:solidFill>
              <a:latin typeface="+mj-lt"/>
            </a:endParaRPr>
          </a:p>
          <a:p>
            <a:pPr algn="ctr">
              <a:lnSpc>
                <a:spcPts val="2939"/>
              </a:lnSpc>
            </a:pPr>
            <a:r>
              <a:rPr lang="en-US" sz="3501" dirty="0">
                <a:solidFill>
                  <a:srgbClr val="09592B"/>
                </a:solidFill>
                <a:latin typeface="+mj-lt"/>
              </a:rPr>
              <a:t>(3) WAS IST DER CO2-FUßABDRUCK?</a:t>
            </a:r>
          </a:p>
        </p:txBody>
      </p:sp>
      <p:sp>
        <p:nvSpPr>
          <p:cNvPr id="30" name="TextBox 30"/>
          <p:cNvSpPr txBox="1"/>
          <p:nvPr/>
        </p:nvSpPr>
        <p:spPr>
          <a:xfrm>
            <a:off x="1619250" y="2752753"/>
            <a:ext cx="11658600" cy="2451735"/>
          </a:xfrm>
          <a:prstGeom prst="roundRect">
            <a:avLst/>
          </a:prstGeom>
          <a:solidFill>
            <a:srgbClr val="FFFFFF">
              <a:alpha val="61176"/>
            </a:srgbClr>
          </a:solidFill>
          <a:ln w="19050">
            <a:solidFill>
              <a:srgbClr val="70AD47"/>
            </a:solidFill>
          </a:ln>
        </p:spPr>
        <p:style>
          <a:lnRef idx="2">
            <a:schemeClr val="accent1"/>
          </a:lnRef>
          <a:fillRef idx="1">
            <a:schemeClr val="lt1"/>
          </a:fillRef>
          <a:effectRef idx="0">
            <a:schemeClr val="accent1"/>
          </a:effectRef>
          <a:fontRef idx="minor">
            <a:schemeClr val="dk1"/>
          </a:fontRef>
        </p:style>
        <p:txBody>
          <a:bodyPr wrap="square" lIns="0" tIns="0" rIns="0" bIns="0" rtlCol="0" anchor="t">
            <a:spAutoFit/>
          </a:bodyPr>
          <a:lstStyle/>
          <a:p>
            <a:r>
              <a:rPr lang="de-DE" sz="3200" b="1" spc="-124" dirty="0">
                <a:solidFill>
                  <a:srgbClr val="000000"/>
                </a:solidFill>
                <a:latin typeface="Calibri" panose="020F0502020204030204" pitchFamily="34" charset="0"/>
                <a:cs typeface="Calibri" panose="020F0502020204030204" pitchFamily="34" charset="0"/>
              </a:rPr>
              <a:t>Deine Aufgabe: </a:t>
            </a:r>
            <a:r>
              <a:rPr lang="de-DE" sz="2800" spc="-124" dirty="0">
                <a:solidFill>
                  <a:srgbClr val="000000"/>
                </a:solidFill>
                <a:latin typeface="Calibri Light" panose="020F0302020204030204" pitchFamily="34" charset="0"/>
                <a:cs typeface="Calibri Light" panose="020F0302020204030204" pitchFamily="34" charset="0"/>
              </a:rPr>
              <a:t>Zeichne deinen eigenen Fußabdruck!</a:t>
            </a:r>
          </a:p>
          <a:p>
            <a:endParaRPr lang="de-DE" sz="2800" spc="-69" dirty="0">
              <a:solidFill>
                <a:srgbClr val="000000"/>
              </a:solidFill>
              <a:latin typeface="Calibri Light" panose="020F0302020204030204" pitchFamily="34" charset="0"/>
              <a:cs typeface="Calibri Light" panose="020F0302020204030204" pitchFamily="34" charset="0"/>
            </a:endParaRPr>
          </a:p>
          <a:p>
            <a:r>
              <a:rPr lang="de-DE" sz="2800" spc="-69" dirty="0">
                <a:solidFill>
                  <a:srgbClr val="000000"/>
                </a:solidFill>
                <a:latin typeface="Calibri Light" panose="020F0302020204030204" pitchFamily="34" charset="0"/>
                <a:cs typeface="Calibri Light" panose="020F0302020204030204" pitchFamily="34" charset="0"/>
              </a:rPr>
              <a:t>Denke darüber nach wie du in deinem Alltag Energie verbrauchst. Sieh dir die Symbole an und zeichne sie auf den Fußabdruck unten oder zeichne deinen eigenen Fußabdruck. Du kannst auch deine eigenen Symbole zeichnen oder hinzufügen.</a:t>
            </a:r>
          </a:p>
        </p:txBody>
      </p:sp>
      <p:pic>
        <p:nvPicPr>
          <p:cNvPr id="35" name="Grafik 34">
            <a:extLst>
              <a:ext uri="{FF2B5EF4-FFF2-40B4-BE49-F238E27FC236}">
                <a16:creationId xmlns:a16="http://schemas.microsoft.com/office/drawing/2014/main" id="{B1635404-BB30-3747-B74D-3D12686A1B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9763" y="5507863"/>
            <a:ext cx="13591774" cy="13591774"/>
          </a:xfrm>
          <a:prstGeom prst="rect">
            <a:avLst/>
          </a:prstGeom>
        </p:spPr>
      </p:pic>
      <p:pic>
        <p:nvPicPr>
          <p:cNvPr id="18" name="Graphic 17" descr="Car with solid fill">
            <a:extLst>
              <a:ext uri="{FF2B5EF4-FFF2-40B4-BE49-F238E27FC236}">
                <a16:creationId xmlns:a16="http://schemas.microsoft.com/office/drawing/2014/main" id="{17898F80-60BE-8B65-E022-F4293DF565B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805112" y="8794839"/>
            <a:ext cx="2104830" cy="2104830"/>
          </a:xfrm>
          <a:prstGeom prst="rect">
            <a:avLst/>
          </a:prstGeom>
        </p:spPr>
      </p:pic>
      <p:pic>
        <p:nvPicPr>
          <p:cNvPr id="19" name="Graphic 18" descr="Airplane with solid fill">
            <a:extLst>
              <a:ext uri="{FF2B5EF4-FFF2-40B4-BE49-F238E27FC236}">
                <a16:creationId xmlns:a16="http://schemas.microsoft.com/office/drawing/2014/main" id="{4C4F982B-5409-8997-0330-D317A6DC3D7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rot="19051307">
            <a:off x="11621082" y="5276642"/>
            <a:ext cx="2014024" cy="2014024"/>
          </a:xfrm>
          <a:prstGeom prst="rect">
            <a:avLst/>
          </a:prstGeom>
        </p:spPr>
      </p:pic>
      <p:pic>
        <p:nvPicPr>
          <p:cNvPr id="20" name="Graphic 19" descr="Shopping cart outline">
            <a:extLst>
              <a:ext uri="{FF2B5EF4-FFF2-40B4-BE49-F238E27FC236}">
                <a16:creationId xmlns:a16="http://schemas.microsoft.com/office/drawing/2014/main" id="{2CF0EDA0-437E-703A-E0A9-3913B1A1E98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1718540" y="10753530"/>
            <a:ext cx="2071214" cy="2071214"/>
          </a:xfrm>
          <a:prstGeom prst="rect">
            <a:avLst/>
          </a:prstGeom>
        </p:spPr>
      </p:pic>
      <p:grpSp>
        <p:nvGrpSpPr>
          <p:cNvPr id="24" name="Group 23">
            <a:extLst>
              <a:ext uri="{FF2B5EF4-FFF2-40B4-BE49-F238E27FC236}">
                <a16:creationId xmlns:a16="http://schemas.microsoft.com/office/drawing/2014/main" id="{47258E13-D078-61BE-4728-04173DC36FA5}"/>
              </a:ext>
            </a:extLst>
          </p:cNvPr>
          <p:cNvGrpSpPr/>
          <p:nvPr/>
        </p:nvGrpSpPr>
        <p:grpSpPr>
          <a:xfrm>
            <a:off x="11744461" y="13023850"/>
            <a:ext cx="2226131" cy="2266979"/>
            <a:chOff x="8313803" y="9954128"/>
            <a:chExt cx="2226131" cy="2266979"/>
          </a:xfrm>
        </p:grpSpPr>
        <p:pic>
          <p:nvPicPr>
            <p:cNvPr id="21" name="Graphic 20" descr="Television with solid fill">
              <a:extLst>
                <a:ext uri="{FF2B5EF4-FFF2-40B4-BE49-F238E27FC236}">
                  <a16:creationId xmlns:a16="http://schemas.microsoft.com/office/drawing/2014/main" id="{38D62765-F7C9-E68D-A066-DE087255D7D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8313803" y="9954128"/>
              <a:ext cx="1842525" cy="1842525"/>
            </a:xfrm>
            <a:prstGeom prst="rect">
              <a:avLst/>
            </a:prstGeom>
          </p:spPr>
        </p:pic>
        <p:pic>
          <p:nvPicPr>
            <p:cNvPr id="22" name="Graphic 21" descr="Popcorn with solid fill">
              <a:extLst>
                <a:ext uri="{FF2B5EF4-FFF2-40B4-BE49-F238E27FC236}">
                  <a16:creationId xmlns:a16="http://schemas.microsoft.com/office/drawing/2014/main" id="{61BB24C4-362C-F108-CA22-6D78984E032E}"/>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9625534" y="11306707"/>
              <a:ext cx="914400" cy="914400"/>
            </a:xfrm>
            <a:prstGeom prst="rect">
              <a:avLst/>
            </a:prstGeom>
          </p:spPr>
        </p:pic>
        <p:sp>
          <p:nvSpPr>
            <p:cNvPr id="23" name="Isosceles Triangle 22">
              <a:extLst>
                <a:ext uri="{FF2B5EF4-FFF2-40B4-BE49-F238E27FC236}">
                  <a16:creationId xmlns:a16="http://schemas.microsoft.com/office/drawing/2014/main" id="{9BF10E73-C8C1-7899-079A-164939457D62}"/>
                </a:ext>
              </a:extLst>
            </p:cNvPr>
            <p:cNvSpPr/>
            <p:nvPr/>
          </p:nvSpPr>
          <p:spPr>
            <a:xfrm rot="5400000">
              <a:off x="9045931" y="10531609"/>
              <a:ext cx="556923" cy="480106"/>
            </a:xfrm>
            <a:prstGeom prst="triangl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4" name="Group 33">
            <a:extLst>
              <a:ext uri="{FF2B5EF4-FFF2-40B4-BE49-F238E27FC236}">
                <a16:creationId xmlns:a16="http://schemas.microsoft.com/office/drawing/2014/main" id="{4DFB23EC-934C-984E-3613-372F866DC5C3}"/>
              </a:ext>
            </a:extLst>
          </p:cNvPr>
          <p:cNvGrpSpPr/>
          <p:nvPr/>
        </p:nvGrpSpPr>
        <p:grpSpPr>
          <a:xfrm>
            <a:off x="11591505" y="7430959"/>
            <a:ext cx="2180422" cy="1311682"/>
            <a:chOff x="8089900" y="13859524"/>
            <a:chExt cx="2180422" cy="1311682"/>
          </a:xfrm>
        </p:grpSpPr>
        <p:pic>
          <p:nvPicPr>
            <p:cNvPr id="25" name="Graphic 24" descr="Washing Machine outline">
              <a:extLst>
                <a:ext uri="{FF2B5EF4-FFF2-40B4-BE49-F238E27FC236}">
                  <a16:creationId xmlns:a16="http://schemas.microsoft.com/office/drawing/2014/main" id="{F4649A29-8B0E-9A65-6B5F-ACDC6E3D4B80}"/>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8089900" y="13859524"/>
              <a:ext cx="1311682" cy="1311682"/>
            </a:xfrm>
            <a:prstGeom prst="rect">
              <a:avLst/>
            </a:prstGeom>
          </p:spPr>
        </p:pic>
        <p:pic>
          <p:nvPicPr>
            <p:cNvPr id="27" name="Graphic 26" descr="Television with solid fill">
              <a:extLst>
                <a:ext uri="{FF2B5EF4-FFF2-40B4-BE49-F238E27FC236}">
                  <a16:creationId xmlns:a16="http://schemas.microsoft.com/office/drawing/2014/main" id="{79484D92-04E2-B1D3-E204-C38E680DE92E}"/>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355922" y="14040552"/>
              <a:ext cx="914400" cy="914400"/>
            </a:xfrm>
            <a:prstGeom prst="rect">
              <a:avLst/>
            </a:prstGeom>
          </p:spPr>
        </p:pic>
      </p:grpSp>
      <p:pic>
        <p:nvPicPr>
          <p:cNvPr id="28" name="Graphic 27" descr="Shower with solid fill">
            <a:extLst>
              <a:ext uri="{FF2B5EF4-FFF2-40B4-BE49-F238E27FC236}">
                <a16:creationId xmlns:a16="http://schemas.microsoft.com/office/drawing/2014/main" id="{BAE205A4-9068-FB32-2062-4873D31B1389}"/>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11946182" y="17214850"/>
            <a:ext cx="1880182" cy="1880182"/>
          </a:xfrm>
          <a:prstGeom prst="rect">
            <a:avLst/>
          </a:prstGeom>
        </p:spPr>
      </p:pic>
      <p:grpSp>
        <p:nvGrpSpPr>
          <p:cNvPr id="36" name="Group 35">
            <a:extLst>
              <a:ext uri="{FF2B5EF4-FFF2-40B4-BE49-F238E27FC236}">
                <a16:creationId xmlns:a16="http://schemas.microsoft.com/office/drawing/2014/main" id="{C43C41C2-A38B-54CB-9DC4-F11A44DC06EE}"/>
              </a:ext>
            </a:extLst>
          </p:cNvPr>
          <p:cNvGrpSpPr/>
          <p:nvPr/>
        </p:nvGrpSpPr>
        <p:grpSpPr>
          <a:xfrm>
            <a:off x="11666108" y="15386050"/>
            <a:ext cx="1895454" cy="1732733"/>
            <a:chOff x="1209582" y="16798187"/>
            <a:chExt cx="2106788" cy="2017480"/>
          </a:xfrm>
        </p:grpSpPr>
        <p:pic>
          <p:nvPicPr>
            <p:cNvPr id="32" name="Graphic 31" descr="Thermometer with solid fill">
              <a:extLst>
                <a:ext uri="{FF2B5EF4-FFF2-40B4-BE49-F238E27FC236}">
                  <a16:creationId xmlns:a16="http://schemas.microsoft.com/office/drawing/2014/main" id="{D435AB21-2DED-1B10-6E23-DAD5EFB867CE}"/>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1209582" y="16798187"/>
              <a:ext cx="2017480" cy="2017480"/>
            </a:xfrm>
            <a:prstGeom prst="rect">
              <a:avLst/>
            </a:prstGeom>
          </p:spPr>
        </p:pic>
        <p:sp>
          <p:nvSpPr>
            <p:cNvPr id="33" name="Arrow: Up 32">
              <a:extLst>
                <a:ext uri="{FF2B5EF4-FFF2-40B4-BE49-F238E27FC236}">
                  <a16:creationId xmlns:a16="http://schemas.microsoft.com/office/drawing/2014/main" id="{45218BAF-ED7A-EB0B-6EFD-90347B84F6F7}"/>
                </a:ext>
              </a:extLst>
            </p:cNvPr>
            <p:cNvSpPr/>
            <p:nvPr/>
          </p:nvSpPr>
          <p:spPr>
            <a:xfrm>
              <a:off x="2764487" y="16913009"/>
              <a:ext cx="551883" cy="1622641"/>
            </a:xfrm>
            <a:prstGeom prst="upArrow">
              <a:avLst/>
            </a:prstGeom>
            <a:noFill/>
            <a:ln w="762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grpSp>
      <p:pic>
        <p:nvPicPr>
          <p:cNvPr id="2" name="Рисунок 81">
            <a:extLst>
              <a:ext uri="{FF2B5EF4-FFF2-40B4-BE49-F238E27FC236}">
                <a16:creationId xmlns:a16="http://schemas.microsoft.com/office/drawing/2014/main" id="{0C8D65EB-E7E5-B646-9904-598CD60AC459}"/>
              </a:ext>
            </a:extLst>
          </p:cNvPr>
          <p:cNvPicPr>
            <a:picLocks noChangeAspect="1"/>
          </p:cNvPicPr>
          <p:nvPr/>
        </p:nvPicPr>
        <p:blipFill>
          <a:blip r:embed="rId19"/>
          <a:stretch/>
        </p:blipFill>
        <p:spPr bwMode="auto">
          <a:xfrm>
            <a:off x="360000" y="19257450"/>
            <a:ext cx="1366451" cy="482400"/>
          </a:xfrm>
          <a:prstGeom prst="rect">
            <a:avLst/>
          </a:prstGeom>
        </p:spPr>
      </p:pic>
      <p:pic>
        <p:nvPicPr>
          <p:cNvPr id="6" name="Grafik 22">
            <a:extLst>
              <a:ext uri="{FF2B5EF4-FFF2-40B4-BE49-F238E27FC236}">
                <a16:creationId xmlns:a16="http://schemas.microsoft.com/office/drawing/2014/main" id="{08D6B25C-E3FB-23D1-7249-C6C3C89B6A66}"/>
              </a:ext>
            </a:extLst>
          </p:cNvPr>
          <p:cNvPicPr>
            <a:picLocks noChangeAspect="1"/>
          </p:cNvPicPr>
          <p:nvPr/>
        </p:nvPicPr>
        <p:blipFill>
          <a:blip r:embed="rId20">
            <a:extLst>
              <a:ext uri="{28A0092B-C50C-407E-A947-70E740481C1C}">
                <a14:useLocalDpi xmlns:a14="http://schemas.microsoft.com/office/drawing/2010/main" val="0"/>
              </a:ext>
            </a:extLst>
          </a:blip>
          <a:srcRect/>
          <a:stretch/>
        </p:blipFill>
        <p:spPr bwMode="auto">
          <a:xfrm>
            <a:off x="363918" y="18519954"/>
            <a:ext cx="1362533" cy="565200"/>
          </a:xfrm>
          <a:prstGeom prst="rect">
            <a:avLst/>
          </a:prstGeom>
        </p:spPr>
      </p:pic>
      <p:sp>
        <p:nvSpPr>
          <p:cNvPr id="12" name="object 75">
            <a:extLst>
              <a:ext uri="{FF2B5EF4-FFF2-40B4-BE49-F238E27FC236}">
                <a16:creationId xmlns:a16="http://schemas.microsoft.com/office/drawing/2014/main" id="{7CE6E4AB-C5ED-0679-9FCB-BE4A27700D25}"/>
              </a:ext>
            </a:extLst>
          </p:cNvPr>
          <p:cNvSpPr txBox="1">
            <a:spLocks noChangeArrowheads="1"/>
          </p:cNvSpPr>
          <p:nvPr/>
        </p:nvSpPr>
        <p:spPr bwMode="auto">
          <a:xfrm>
            <a:off x="1906451" y="18476352"/>
            <a:ext cx="4190999" cy="1263498"/>
          </a:xfrm>
          <a:prstGeom prst="rect">
            <a:avLst/>
          </a:prstGeom>
          <a:noFill/>
          <a:ln>
            <a:noFill/>
          </a:ln>
        </p:spPr>
        <p:txBody>
          <a:bodyPr rot="0" vert="horz" wrap="square" lIns="0" tIns="45719" rIns="0" bIns="0" anchor="t" anchorCtr="0" upright="1">
            <a:noAutofit/>
          </a:bodyPr>
          <a:lstStyle/>
          <a:p>
            <a:pPr marR="8889">
              <a:lnSpc>
                <a:spcPct val="107000"/>
              </a:lnSpc>
              <a:spcAft>
                <a:spcPts val="800"/>
              </a:spcAft>
              <a:defRPr/>
            </a:pPr>
            <a:r>
              <a:rPr lang="de-DE" sz="1399" spc="-35" dirty="0">
                <a:solidFill>
                  <a:schemeClr val="tx1">
                    <a:lumMod val="75000"/>
                    <a:lumOff val="25000"/>
                  </a:schemeClr>
                </a:solidFill>
                <a:ea typeface="Calibri"/>
                <a:cs typeface="Trebuchet MS"/>
              </a:rPr>
              <a:t>Impressum: </a:t>
            </a:r>
            <a:endParaRPr lang="de-DE" sz="1399" dirty="0"/>
          </a:p>
          <a:p>
            <a:pPr marR="8889">
              <a:lnSpc>
                <a:spcPct val="107000"/>
              </a:lnSpc>
              <a:spcAft>
                <a:spcPts val="800"/>
              </a:spcAft>
              <a:defRPr/>
            </a:pPr>
            <a:r>
              <a:rPr lang="de-DE" sz="1399" spc="-35" dirty="0">
                <a:solidFill>
                  <a:schemeClr val="tx1">
                    <a:lumMod val="75000"/>
                    <a:lumOff val="25000"/>
                  </a:schemeClr>
                </a:solidFill>
                <a:ea typeface="Calibri"/>
                <a:cs typeface="Trebuchet MS"/>
              </a:rPr>
              <a:t>Arbeitsbereich Pädagogik in der Digitalität, </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Arbeitsbereich Medienpädagogik</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am Institut für Allgemeine Pädagogik und Berufspädagogik, Technische Universität Darmstadt, 2024.</a:t>
            </a:r>
            <a:endParaRPr lang="de-DE" sz="1399" dirty="0">
              <a:solidFill>
                <a:schemeClr val="tx1">
                  <a:lumMod val="75000"/>
                  <a:lumOff val="25000"/>
                </a:schemeClr>
              </a:solidFill>
              <a:ea typeface="Calibri"/>
              <a:cs typeface="Times New Roman"/>
            </a:endParaRPr>
          </a:p>
        </p:txBody>
      </p:sp>
      <p:sp>
        <p:nvSpPr>
          <p:cNvPr id="13" name="TextBox 12">
            <a:extLst>
              <a:ext uri="{FF2B5EF4-FFF2-40B4-BE49-F238E27FC236}">
                <a16:creationId xmlns:a16="http://schemas.microsoft.com/office/drawing/2014/main" id="{7DD9E62A-58C7-15C9-16A9-1A6AB721B14E}"/>
              </a:ext>
            </a:extLst>
          </p:cNvPr>
          <p:cNvSpPr txBox="1"/>
          <p:nvPr/>
        </p:nvSpPr>
        <p:spPr bwMode="auto">
          <a:xfrm>
            <a:off x="6415975" y="19337484"/>
            <a:ext cx="1379352" cy="400110"/>
          </a:xfrm>
          <a:prstGeom prst="rect">
            <a:avLst/>
          </a:prstGeom>
          <a:noFill/>
        </p:spPr>
        <p:txBody>
          <a:bodyPr wrap="none" rtlCol="0">
            <a:spAutoFit/>
          </a:bodyPr>
          <a:lstStyle/>
          <a:p>
            <a:pPr algn="ctr"/>
            <a:r>
              <a:rPr lang="de-DE" sz="2000" dirty="0">
                <a:solidFill>
                  <a:schemeClr val="tx1">
                    <a:lumMod val="75000"/>
                    <a:lumOff val="25000"/>
                  </a:schemeClr>
                </a:solidFill>
                <a:latin typeface="+mj-lt"/>
              </a:rPr>
              <a:t>Seite 11/12</a:t>
            </a:r>
          </a:p>
        </p:txBody>
      </p:sp>
      <p:sp>
        <p:nvSpPr>
          <p:cNvPr id="14" name="object 75">
            <a:extLst>
              <a:ext uri="{FF2B5EF4-FFF2-40B4-BE49-F238E27FC236}">
                <a16:creationId xmlns:a16="http://schemas.microsoft.com/office/drawing/2014/main" id="{A93D108A-610E-C421-4729-D81B0BA6DA29}"/>
              </a:ext>
            </a:extLst>
          </p:cNvPr>
          <p:cNvSpPr txBox="1"/>
          <p:nvPr/>
        </p:nvSpPr>
        <p:spPr bwMode="auto">
          <a:xfrm>
            <a:off x="9391643" y="19043053"/>
            <a:ext cx="4532677" cy="692112"/>
          </a:xfrm>
          <a:prstGeom prst="rect">
            <a:avLst/>
          </a:prstGeom>
        </p:spPr>
        <p:txBody>
          <a:bodyPr vert="horz" wrap="square" lIns="0" tIns="45719" rIns="0" bIns="0" rtlCol="0">
            <a:spAutoFit/>
          </a:bodyPr>
          <a:lstStyle/>
          <a:p>
            <a:pPr marR="5080">
              <a:spcBef>
                <a:spcPts val="359"/>
              </a:spcBef>
              <a:defRPr/>
            </a:pPr>
            <a:r>
              <a:rPr lang="de-DE" sz="1399" spc="-10" dirty="0">
                <a:solidFill>
                  <a:schemeClr val="tx1">
                    <a:lumMod val="75000"/>
                    <a:lumOff val="25000"/>
                  </a:schemeClr>
                </a:solidFill>
                <a:latin typeface="+mj-lt"/>
              </a:rPr>
              <a:t>basierend auf Materialien von </a:t>
            </a:r>
            <a:r>
              <a:rPr lang="de-DE" sz="1399" spc="-10" dirty="0" err="1">
                <a:solidFill>
                  <a:schemeClr val="tx1">
                    <a:lumMod val="75000"/>
                    <a:lumOff val="25000"/>
                  </a:schemeClr>
                </a:solidFill>
                <a:latin typeface="+mj-lt"/>
              </a:rPr>
              <a:t>Szucsich</a:t>
            </a:r>
            <a:r>
              <a:rPr lang="de-DE" sz="1399" spc="-10" dirty="0">
                <a:solidFill>
                  <a:schemeClr val="tx1">
                    <a:lumMod val="75000"/>
                    <a:lumOff val="25000"/>
                  </a:schemeClr>
                </a:solidFill>
                <a:latin typeface="+mj-lt"/>
              </a:rPr>
              <a:t> (PH Wien, 2024) im EU-geförderten Projekt Teacher Academy Project – Teaching </a:t>
            </a:r>
            <a:r>
              <a:rPr lang="de-DE" sz="1399" spc="-10" dirty="0" err="1">
                <a:solidFill>
                  <a:schemeClr val="tx1">
                    <a:lumMod val="75000"/>
                    <a:lumOff val="25000"/>
                  </a:schemeClr>
                </a:solidFill>
                <a:latin typeface="+mj-lt"/>
              </a:rPr>
              <a:t>Sustainability</a:t>
            </a:r>
            <a:r>
              <a:rPr lang="de-DE" sz="1399" spc="-10" dirty="0">
                <a:solidFill>
                  <a:schemeClr val="tx1">
                    <a:lumMod val="75000"/>
                    <a:lumOff val="25000"/>
                  </a:schemeClr>
                </a:solidFill>
                <a:latin typeface="+mj-lt"/>
              </a:rPr>
              <a:t> (TAP-TS). </a:t>
            </a:r>
          </a:p>
        </p:txBody>
      </p:sp>
      <p:sp>
        <p:nvSpPr>
          <p:cNvPr id="8" name="Freeform 8"/>
          <p:cNvSpPr/>
          <p:nvPr/>
        </p:nvSpPr>
        <p:spPr>
          <a:xfrm>
            <a:off x="-133350" y="1485661"/>
            <a:ext cx="2971800" cy="1673310"/>
          </a:xfrm>
          <a:custGeom>
            <a:avLst/>
            <a:gdLst/>
            <a:ahLst/>
            <a:cxnLst/>
            <a:rect l="l" t="t" r="r" b="b"/>
            <a:pathLst>
              <a:path w="4093959" h="2305157">
                <a:moveTo>
                  <a:pt x="4093959" y="0"/>
                </a:moveTo>
                <a:lnTo>
                  <a:pt x="0" y="0"/>
                </a:lnTo>
                <a:lnTo>
                  <a:pt x="0" y="2305156"/>
                </a:lnTo>
                <a:lnTo>
                  <a:pt x="4093959" y="2305156"/>
                </a:lnTo>
                <a:lnTo>
                  <a:pt x="4093959" y="0"/>
                </a:lnTo>
                <a:close/>
              </a:path>
            </a:pathLst>
          </a:custGeom>
          <a:blipFill>
            <a:blip r:embed="rId21"/>
            <a:stretch>
              <a:fillRect/>
            </a:stretch>
          </a:blipFill>
        </p:spPr>
        <p:txBody>
          <a:bodyPr/>
          <a:lstStyle/>
          <a:p>
            <a:endParaRPr lang="de-DE"/>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5"/>
          <p:cNvSpPr txBox="1"/>
          <p:nvPr/>
        </p:nvSpPr>
        <p:spPr>
          <a:xfrm>
            <a:off x="0" y="720000"/>
            <a:ext cx="14211300" cy="1487458"/>
          </a:xfrm>
          <a:prstGeom prst="rect">
            <a:avLst/>
          </a:prstGeom>
        </p:spPr>
        <p:txBody>
          <a:bodyPr wrap="square" lIns="0" tIns="0" rIns="0" bIns="0" rtlCol="0" anchor="t">
            <a:spAutoFit/>
          </a:bodyPr>
          <a:lstStyle/>
          <a:p>
            <a:pPr algn="ctr" defTabSz="914363">
              <a:lnSpc>
                <a:spcPts val="8526"/>
              </a:lnSpc>
              <a:defRPr/>
            </a:pPr>
            <a:r>
              <a:rPr lang="de-DE" sz="7499" dirty="0">
                <a:solidFill>
                  <a:srgbClr val="09592B"/>
                </a:solidFill>
                <a:latin typeface="+mj-lt"/>
              </a:rPr>
              <a:t>FINDE DEINEN </a:t>
            </a:r>
            <a:r>
              <a:rPr lang="de-DE" sz="7499" dirty="0" err="1">
                <a:solidFill>
                  <a:srgbClr val="09592B"/>
                </a:solidFill>
                <a:latin typeface="+mj-lt"/>
              </a:rPr>
              <a:t>FUßABDRUCK</a:t>
            </a:r>
            <a:endParaRPr lang="en-US" sz="7499" dirty="0">
              <a:solidFill>
                <a:srgbClr val="09592B"/>
              </a:solidFill>
              <a:latin typeface="+mj-lt"/>
            </a:endParaRPr>
          </a:p>
          <a:p>
            <a:pPr algn="ctr">
              <a:lnSpc>
                <a:spcPts val="2939"/>
              </a:lnSpc>
            </a:pPr>
            <a:r>
              <a:rPr lang="en-US" sz="3501" dirty="0">
                <a:solidFill>
                  <a:srgbClr val="09592B"/>
                </a:solidFill>
                <a:latin typeface="+mj-lt"/>
              </a:rPr>
              <a:t>(4) WAS IST DER ÖKOLOGISCHE HANDABDRUCK? </a:t>
            </a:r>
          </a:p>
        </p:txBody>
      </p:sp>
      <p:sp>
        <p:nvSpPr>
          <p:cNvPr id="18" name="TextBox 18"/>
          <p:cNvSpPr txBox="1"/>
          <p:nvPr/>
        </p:nvSpPr>
        <p:spPr>
          <a:xfrm>
            <a:off x="1619249" y="2736850"/>
            <a:ext cx="10287003" cy="3405188"/>
          </a:xfrm>
          <a:prstGeom prst="roundRect">
            <a:avLst/>
          </a:prstGeom>
          <a:solidFill>
            <a:srgbClr val="FFFFFF">
              <a:alpha val="61176"/>
            </a:srgbClr>
          </a:solidFill>
          <a:ln w="19050">
            <a:solidFill>
              <a:srgbClr val="70AD47"/>
            </a:solidFill>
          </a:ln>
        </p:spPr>
        <p:style>
          <a:lnRef idx="2">
            <a:schemeClr val="accent5"/>
          </a:lnRef>
          <a:fillRef idx="1">
            <a:schemeClr val="lt1"/>
          </a:fillRef>
          <a:effectRef idx="0">
            <a:schemeClr val="accent5"/>
          </a:effectRef>
          <a:fontRef idx="minor">
            <a:schemeClr val="dk1"/>
          </a:fontRef>
        </p:style>
        <p:txBody>
          <a:bodyPr wrap="square" lIns="0" tIns="0" rIns="0" bIns="0" rtlCol="0" anchor="t">
            <a:spAutoFit/>
          </a:bodyPr>
          <a:lstStyle/>
          <a:p>
            <a:r>
              <a:rPr lang="en-US" sz="3200" b="1" spc="-124" dirty="0" err="1">
                <a:solidFill>
                  <a:srgbClr val="000000"/>
                </a:solidFill>
                <a:latin typeface="Calibri" panose="020F0502020204030204" pitchFamily="34" charset="0"/>
                <a:cs typeface="Calibri" panose="020F0502020204030204" pitchFamily="34" charset="0"/>
              </a:rPr>
              <a:t>Deine</a:t>
            </a:r>
            <a:r>
              <a:rPr lang="en-US" sz="3200" b="1" spc="-124" dirty="0">
                <a:solidFill>
                  <a:srgbClr val="000000"/>
                </a:solidFill>
                <a:latin typeface="Calibri" panose="020F0502020204030204" pitchFamily="34" charset="0"/>
                <a:cs typeface="Calibri" panose="020F0502020204030204" pitchFamily="34" charset="0"/>
              </a:rPr>
              <a:t> Aufgabe: </a:t>
            </a:r>
            <a:r>
              <a:rPr lang="de-DE" sz="2800" spc="-124" dirty="0">
                <a:solidFill>
                  <a:srgbClr val="000000"/>
                </a:solidFill>
                <a:latin typeface="Calibri Light" panose="020F0302020204030204" pitchFamily="34" charset="0"/>
                <a:cs typeface="Calibri Light" panose="020F0302020204030204" pitchFamily="34" charset="0"/>
              </a:rPr>
              <a:t>Zeichne deinen eigenen Handabdruck</a:t>
            </a:r>
            <a:r>
              <a:rPr lang="en-US" sz="2800" spc="-124" dirty="0">
                <a:solidFill>
                  <a:srgbClr val="000000"/>
                </a:solidFill>
                <a:latin typeface="Calibri Light" panose="020F0302020204030204" pitchFamily="34" charset="0"/>
                <a:cs typeface="Calibri Light" panose="020F0302020204030204" pitchFamily="34" charset="0"/>
              </a:rPr>
              <a:t>!</a:t>
            </a:r>
            <a:endParaRPr lang="de-DE" sz="2800" spc="-69" dirty="0">
              <a:solidFill>
                <a:srgbClr val="000000"/>
              </a:solidFill>
              <a:latin typeface="Calibri Light" panose="020F0302020204030204" pitchFamily="34" charset="0"/>
              <a:cs typeface="Calibri Light" panose="020F0302020204030204" pitchFamily="34" charset="0"/>
            </a:endParaRPr>
          </a:p>
          <a:p>
            <a:r>
              <a:rPr lang="de-DE" sz="2800" spc="-69" dirty="0">
                <a:solidFill>
                  <a:srgbClr val="000000"/>
                </a:solidFill>
                <a:latin typeface="Calibri Light" panose="020F0302020204030204" pitchFamily="34" charset="0"/>
                <a:cs typeface="Calibri Light" panose="020F0302020204030204" pitchFamily="34" charset="0"/>
              </a:rPr>
              <a:t>Der ökologische Handabdruck baut auf dem Konzept des CO2-Fußabdrucks auf. Im Unterschied zum Fußabdruck konzentriert sich der Handabdruck auf die Frage, wie Einzelpersonen und Gemeinschaften Maßnahmen ergreifen können, um unseren Planeten positiv zu verändern. Überlegt euch, was ihr tun könnt, und zeichnet oder schreibt eure positiven Beiträge in euren Handabdruck!</a:t>
            </a:r>
            <a:r>
              <a:rPr lang="en-US" sz="2800" spc="-69" dirty="0">
                <a:solidFill>
                  <a:srgbClr val="000000"/>
                </a:solidFill>
                <a:latin typeface="Calibri Light" panose="020F0302020204030204" pitchFamily="34" charset="0"/>
                <a:cs typeface="Calibri Light" panose="020F0302020204030204" pitchFamily="34" charset="0"/>
              </a:rPr>
              <a:t> </a:t>
            </a:r>
          </a:p>
        </p:txBody>
      </p:sp>
      <p:sp>
        <p:nvSpPr>
          <p:cNvPr id="21" name="TextBox 21"/>
          <p:cNvSpPr txBox="1"/>
          <p:nvPr/>
        </p:nvSpPr>
        <p:spPr>
          <a:xfrm>
            <a:off x="9158578" y="7264472"/>
            <a:ext cx="4655516" cy="1817727"/>
          </a:xfrm>
          <a:prstGeom prst="ellipse">
            <a:avLst/>
          </a:prstGeom>
          <a:solidFill>
            <a:srgbClr val="FFFFFF">
              <a:alpha val="61176"/>
            </a:srgbClr>
          </a:solidFill>
          <a:ln w="19050">
            <a:solidFill>
              <a:srgbClr val="70AD47"/>
            </a:solidFill>
          </a:ln>
        </p:spPr>
        <p:txBody>
          <a:bodyPr wrap="square" lIns="0" tIns="0" rIns="0" bIns="0" rtlCol="0" anchor="t">
            <a:spAutoFit/>
          </a:bodyPr>
          <a:lstStyle/>
          <a:p>
            <a:pPr algn="ctr"/>
            <a:r>
              <a:rPr lang="de-DE" sz="2800" b="1" dirty="0">
                <a:solidFill>
                  <a:srgbClr val="000000"/>
                </a:solidFill>
                <a:latin typeface="+mj-lt"/>
              </a:rPr>
              <a:t>Diskutiert darüber, was ihr tun könnt, um etwas zu verändern!</a:t>
            </a:r>
          </a:p>
        </p:txBody>
      </p:sp>
      <p:pic>
        <p:nvPicPr>
          <p:cNvPr id="11" name="Graphic 10" descr="Raised hand with solid fill">
            <a:extLst>
              <a:ext uri="{FF2B5EF4-FFF2-40B4-BE49-F238E27FC236}">
                <a16:creationId xmlns:a16="http://schemas.microsoft.com/office/drawing/2014/main" id="{D9ADB045-C9E7-906C-CD5D-5CB21BF87DA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9882189">
            <a:off x="-357020" y="5375622"/>
            <a:ext cx="14119558" cy="14119558"/>
          </a:xfrm>
          <a:prstGeom prst="rect">
            <a:avLst/>
          </a:prstGeom>
        </p:spPr>
      </p:pic>
      <p:pic>
        <p:nvPicPr>
          <p:cNvPr id="2" name="Рисунок 81">
            <a:extLst>
              <a:ext uri="{FF2B5EF4-FFF2-40B4-BE49-F238E27FC236}">
                <a16:creationId xmlns:a16="http://schemas.microsoft.com/office/drawing/2014/main" id="{2B0F8B2F-0186-CB3E-549E-910D2E34A4CD}"/>
              </a:ext>
            </a:extLst>
          </p:cNvPr>
          <p:cNvPicPr>
            <a:picLocks noChangeAspect="1"/>
          </p:cNvPicPr>
          <p:nvPr/>
        </p:nvPicPr>
        <p:blipFill>
          <a:blip r:embed="rId4"/>
          <a:stretch/>
        </p:blipFill>
        <p:spPr bwMode="auto">
          <a:xfrm>
            <a:off x="360000" y="19257450"/>
            <a:ext cx="1366451" cy="482400"/>
          </a:xfrm>
          <a:prstGeom prst="rect">
            <a:avLst/>
          </a:prstGeom>
        </p:spPr>
      </p:pic>
      <p:pic>
        <p:nvPicPr>
          <p:cNvPr id="4" name="Grafik 22">
            <a:extLst>
              <a:ext uri="{FF2B5EF4-FFF2-40B4-BE49-F238E27FC236}">
                <a16:creationId xmlns:a16="http://schemas.microsoft.com/office/drawing/2014/main" id="{216044BD-E836-29AA-065A-FB149CC1BF7E}"/>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bwMode="auto">
          <a:xfrm>
            <a:off x="363918" y="18519954"/>
            <a:ext cx="1362533" cy="565200"/>
          </a:xfrm>
          <a:prstGeom prst="rect">
            <a:avLst/>
          </a:prstGeom>
        </p:spPr>
      </p:pic>
      <p:sp>
        <p:nvSpPr>
          <p:cNvPr id="7" name="object 75">
            <a:extLst>
              <a:ext uri="{FF2B5EF4-FFF2-40B4-BE49-F238E27FC236}">
                <a16:creationId xmlns:a16="http://schemas.microsoft.com/office/drawing/2014/main" id="{28243C39-CA40-31A2-A204-1D93C44DC86A}"/>
              </a:ext>
            </a:extLst>
          </p:cNvPr>
          <p:cNvSpPr txBox="1">
            <a:spLocks noChangeArrowheads="1"/>
          </p:cNvSpPr>
          <p:nvPr/>
        </p:nvSpPr>
        <p:spPr bwMode="auto">
          <a:xfrm>
            <a:off x="1906451" y="18476352"/>
            <a:ext cx="4190999" cy="1263498"/>
          </a:xfrm>
          <a:prstGeom prst="rect">
            <a:avLst/>
          </a:prstGeom>
          <a:noFill/>
          <a:ln>
            <a:noFill/>
          </a:ln>
        </p:spPr>
        <p:txBody>
          <a:bodyPr rot="0" vert="horz" wrap="square" lIns="0" tIns="45719" rIns="0" bIns="0" anchor="t" anchorCtr="0" upright="1">
            <a:noAutofit/>
          </a:bodyPr>
          <a:lstStyle/>
          <a:p>
            <a:pPr marR="8889">
              <a:lnSpc>
                <a:spcPct val="107000"/>
              </a:lnSpc>
              <a:spcAft>
                <a:spcPts val="800"/>
              </a:spcAft>
              <a:defRPr/>
            </a:pPr>
            <a:r>
              <a:rPr lang="de-DE" sz="1399" spc="-35" dirty="0">
                <a:solidFill>
                  <a:schemeClr val="tx1">
                    <a:lumMod val="75000"/>
                    <a:lumOff val="25000"/>
                  </a:schemeClr>
                </a:solidFill>
                <a:ea typeface="Calibri"/>
                <a:cs typeface="Trebuchet MS"/>
              </a:rPr>
              <a:t>Impressum: </a:t>
            </a:r>
            <a:endParaRPr lang="de-DE" sz="1399" dirty="0"/>
          </a:p>
          <a:p>
            <a:pPr marR="8889">
              <a:lnSpc>
                <a:spcPct val="107000"/>
              </a:lnSpc>
              <a:spcAft>
                <a:spcPts val="800"/>
              </a:spcAft>
              <a:defRPr/>
            </a:pPr>
            <a:r>
              <a:rPr lang="de-DE" sz="1399" spc="-35" dirty="0">
                <a:solidFill>
                  <a:schemeClr val="tx1">
                    <a:lumMod val="75000"/>
                    <a:lumOff val="25000"/>
                  </a:schemeClr>
                </a:solidFill>
                <a:ea typeface="Calibri"/>
                <a:cs typeface="Trebuchet MS"/>
              </a:rPr>
              <a:t>Arbeitsbereich Pädagogik in der Digitalität, </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Arbeitsbereich Medienpädagogik</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am Institut für Allgemeine Pädagogik und Berufspädagogik, Technische Universität Darmstadt, 2024.</a:t>
            </a:r>
            <a:endParaRPr lang="de-DE" sz="1399" dirty="0">
              <a:solidFill>
                <a:schemeClr val="tx1">
                  <a:lumMod val="75000"/>
                  <a:lumOff val="25000"/>
                </a:schemeClr>
              </a:solidFill>
              <a:ea typeface="Calibri"/>
              <a:cs typeface="Times New Roman"/>
            </a:endParaRPr>
          </a:p>
        </p:txBody>
      </p:sp>
      <p:sp>
        <p:nvSpPr>
          <p:cNvPr id="8" name="TextBox 7">
            <a:extLst>
              <a:ext uri="{FF2B5EF4-FFF2-40B4-BE49-F238E27FC236}">
                <a16:creationId xmlns:a16="http://schemas.microsoft.com/office/drawing/2014/main" id="{0D6FDD31-4BBE-85B5-6ACC-F87DC2DE7626}"/>
              </a:ext>
            </a:extLst>
          </p:cNvPr>
          <p:cNvSpPr txBox="1"/>
          <p:nvPr/>
        </p:nvSpPr>
        <p:spPr bwMode="auto">
          <a:xfrm>
            <a:off x="6415975" y="19337484"/>
            <a:ext cx="1379352" cy="400110"/>
          </a:xfrm>
          <a:prstGeom prst="rect">
            <a:avLst/>
          </a:prstGeom>
          <a:noFill/>
        </p:spPr>
        <p:txBody>
          <a:bodyPr wrap="none" rtlCol="0">
            <a:spAutoFit/>
          </a:bodyPr>
          <a:lstStyle/>
          <a:p>
            <a:pPr algn="ctr"/>
            <a:r>
              <a:rPr lang="de-DE" sz="2000" dirty="0">
                <a:solidFill>
                  <a:schemeClr val="tx1">
                    <a:lumMod val="75000"/>
                    <a:lumOff val="25000"/>
                  </a:schemeClr>
                </a:solidFill>
                <a:latin typeface="+mj-lt"/>
              </a:rPr>
              <a:t>Seite 12/12</a:t>
            </a:r>
          </a:p>
        </p:txBody>
      </p:sp>
      <p:sp>
        <p:nvSpPr>
          <p:cNvPr id="9" name="object 75">
            <a:extLst>
              <a:ext uri="{FF2B5EF4-FFF2-40B4-BE49-F238E27FC236}">
                <a16:creationId xmlns:a16="http://schemas.microsoft.com/office/drawing/2014/main" id="{CF896041-4C0A-BC2E-9640-722764639CA0}"/>
              </a:ext>
            </a:extLst>
          </p:cNvPr>
          <p:cNvSpPr txBox="1"/>
          <p:nvPr/>
        </p:nvSpPr>
        <p:spPr bwMode="auto">
          <a:xfrm>
            <a:off x="9315450" y="19051988"/>
            <a:ext cx="4572000" cy="692112"/>
          </a:xfrm>
          <a:prstGeom prst="rect">
            <a:avLst/>
          </a:prstGeom>
        </p:spPr>
        <p:txBody>
          <a:bodyPr vert="horz" wrap="square" lIns="0" tIns="45719" rIns="0" bIns="0" rtlCol="0">
            <a:spAutoFit/>
          </a:bodyPr>
          <a:lstStyle/>
          <a:p>
            <a:pPr marR="5080">
              <a:spcBef>
                <a:spcPts val="359"/>
              </a:spcBef>
              <a:defRPr/>
            </a:pPr>
            <a:r>
              <a:rPr lang="de-DE" sz="1399" spc="-10" dirty="0">
                <a:solidFill>
                  <a:schemeClr val="tx1">
                    <a:lumMod val="75000"/>
                    <a:lumOff val="25000"/>
                  </a:schemeClr>
                </a:solidFill>
                <a:latin typeface="+mj-lt"/>
              </a:rPr>
              <a:t>basierend auf Materialien von </a:t>
            </a:r>
            <a:r>
              <a:rPr lang="de-DE" sz="1399" spc="-10" dirty="0" err="1">
                <a:solidFill>
                  <a:schemeClr val="tx1">
                    <a:lumMod val="75000"/>
                    <a:lumOff val="25000"/>
                  </a:schemeClr>
                </a:solidFill>
                <a:latin typeface="+mj-lt"/>
              </a:rPr>
              <a:t>Szucsich</a:t>
            </a:r>
            <a:r>
              <a:rPr lang="de-DE" sz="1399" spc="-10" dirty="0">
                <a:solidFill>
                  <a:schemeClr val="tx1">
                    <a:lumMod val="75000"/>
                    <a:lumOff val="25000"/>
                  </a:schemeClr>
                </a:solidFill>
                <a:latin typeface="+mj-lt"/>
              </a:rPr>
              <a:t> (PH Wien, 2024) im EU-geförderten Projekt Teacher Academy Project – Teaching </a:t>
            </a:r>
            <a:r>
              <a:rPr lang="de-DE" sz="1399" spc="-10" dirty="0" err="1">
                <a:solidFill>
                  <a:schemeClr val="tx1">
                    <a:lumMod val="75000"/>
                    <a:lumOff val="25000"/>
                  </a:schemeClr>
                </a:solidFill>
                <a:latin typeface="+mj-lt"/>
              </a:rPr>
              <a:t>Sustainability</a:t>
            </a:r>
            <a:r>
              <a:rPr lang="de-DE" sz="1399" spc="-10" dirty="0">
                <a:solidFill>
                  <a:schemeClr val="tx1">
                    <a:lumMod val="75000"/>
                    <a:lumOff val="25000"/>
                  </a:schemeClr>
                </a:solidFill>
                <a:latin typeface="+mj-lt"/>
              </a:rPr>
              <a:t> (TAP-TS). </a:t>
            </a:r>
          </a:p>
        </p:txBody>
      </p:sp>
      <p:sp>
        <p:nvSpPr>
          <p:cNvPr id="6" name="Freeform 6"/>
          <p:cNvSpPr/>
          <p:nvPr/>
        </p:nvSpPr>
        <p:spPr>
          <a:xfrm flipH="1">
            <a:off x="10411720" y="2618996"/>
            <a:ext cx="4093959" cy="2305157"/>
          </a:xfrm>
          <a:custGeom>
            <a:avLst/>
            <a:gdLst/>
            <a:ahLst/>
            <a:cxnLst/>
            <a:rect l="l" t="t" r="r" b="b"/>
            <a:pathLst>
              <a:path w="4093959" h="2305157">
                <a:moveTo>
                  <a:pt x="4093958" y="0"/>
                </a:moveTo>
                <a:lnTo>
                  <a:pt x="0" y="0"/>
                </a:lnTo>
                <a:lnTo>
                  <a:pt x="0" y="2305157"/>
                </a:lnTo>
                <a:lnTo>
                  <a:pt x="4093958" y="2305157"/>
                </a:lnTo>
                <a:lnTo>
                  <a:pt x="4093958" y="0"/>
                </a:lnTo>
                <a:close/>
              </a:path>
            </a:pathLst>
          </a:custGeom>
          <a:blipFill>
            <a:blip r:embed="rId6"/>
            <a:stretch>
              <a:fillRect/>
            </a:stretch>
          </a:blipFill>
        </p:spPr>
        <p:txBody>
          <a:bodyPr/>
          <a:lstStyle/>
          <a:p>
            <a:endParaRPr lang="de-DE"/>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18BC23-8108-A54A-CFF3-D60F82E7BA5E}"/>
            </a:ext>
          </a:extLst>
        </p:cNvPr>
        <p:cNvGrpSpPr/>
        <p:nvPr/>
      </p:nvGrpSpPr>
      <p:grpSpPr>
        <a:xfrm>
          <a:off x="0" y="0"/>
          <a:ext cx="0" cy="0"/>
          <a:chOff x="0" y="0"/>
          <a:chExt cx="0" cy="0"/>
        </a:xfrm>
      </p:grpSpPr>
      <p:sp>
        <p:nvSpPr>
          <p:cNvPr id="8" name="TextBox 8">
            <a:extLst>
              <a:ext uri="{FF2B5EF4-FFF2-40B4-BE49-F238E27FC236}">
                <a16:creationId xmlns:a16="http://schemas.microsoft.com/office/drawing/2014/main" id="{F93BB978-C363-CAD8-7536-50CD695CEC81}"/>
              </a:ext>
            </a:extLst>
          </p:cNvPr>
          <p:cNvSpPr txBox="1"/>
          <p:nvPr/>
        </p:nvSpPr>
        <p:spPr>
          <a:xfrm>
            <a:off x="933450" y="4568088"/>
            <a:ext cx="9952156" cy="5367367"/>
          </a:xfrm>
          <a:prstGeom prst="rect">
            <a:avLst/>
          </a:prstGeom>
        </p:spPr>
        <p:txBody>
          <a:bodyPr wrap="square" lIns="0" tIns="0" rIns="0" bIns="0" rtlCol="0" anchor="t">
            <a:spAutoFit/>
          </a:bodyPr>
          <a:lstStyle/>
          <a:p>
            <a:r>
              <a:rPr lang="de-DE" sz="2800" b="1" dirty="0">
                <a:solidFill>
                  <a:srgbClr val="000000"/>
                </a:solidFill>
                <a:latin typeface="+mj-lt"/>
              </a:rPr>
              <a:t>Aufgabe 1: </a:t>
            </a:r>
            <a:r>
              <a:rPr lang="de-DE" sz="2800" dirty="0">
                <a:solidFill>
                  <a:srgbClr val="000000"/>
                </a:solidFill>
                <a:latin typeface="+mj-lt"/>
              </a:rPr>
              <a:t>Da ist was durcheinander gekommen. Welche Kontinente verstecken sich hinter dem Buchstabensalat? Bringe die Buchstaben in die richtige Reihenfolge! </a:t>
            </a:r>
          </a:p>
          <a:p>
            <a:endParaRPr lang="de-DE" sz="2800" dirty="0">
              <a:solidFill>
                <a:srgbClr val="000000"/>
              </a:solidFill>
              <a:latin typeface="+mj-lt"/>
            </a:endParaRPr>
          </a:p>
          <a:p>
            <a:pPr>
              <a:lnSpc>
                <a:spcPts val="4145"/>
              </a:lnSpc>
            </a:pPr>
            <a:r>
              <a:rPr lang="de-DE" sz="2800" dirty="0">
                <a:solidFill>
                  <a:srgbClr val="000000"/>
                </a:solidFill>
                <a:latin typeface="+mj-lt"/>
              </a:rPr>
              <a:t>	1. </a:t>
            </a:r>
            <a:r>
              <a:rPr lang="de-DE" sz="2800" dirty="0" err="1">
                <a:solidFill>
                  <a:srgbClr val="000000"/>
                </a:solidFill>
                <a:latin typeface="+mj-lt"/>
              </a:rPr>
              <a:t>Aikraf</a:t>
            </a:r>
            <a:r>
              <a:rPr lang="de-DE" sz="2800" dirty="0">
                <a:solidFill>
                  <a:srgbClr val="000000"/>
                </a:solidFill>
                <a:latin typeface="+mj-lt"/>
              </a:rPr>
              <a:t> ____________________</a:t>
            </a:r>
          </a:p>
          <a:p>
            <a:pPr>
              <a:lnSpc>
                <a:spcPts val="4145"/>
              </a:lnSpc>
            </a:pPr>
            <a:r>
              <a:rPr lang="de-DE" sz="2800" dirty="0">
                <a:solidFill>
                  <a:srgbClr val="000000"/>
                </a:solidFill>
                <a:latin typeface="+mj-lt"/>
              </a:rPr>
              <a:t>	2. </a:t>
            </a:r>
            <a:r>
              <a:rPr lang="de-DE" sz="2800" dirty="0" err="1">
                <a:solidFill>
                  <a:srgbClr val="000000"/>
                </a:solidFill>
                <a:latin typeface="+mj-lt"/>
              </a:rPr>
              <a:t>Atnskirta</a:t>
            </a:r>
            <a:r>
              <a:rPr lang="de-DE" sz="2800" dirty="0">
                <a:solidFill>
                  <a:srgbClr val="000000"/>
                </a:solidFill>
                <a:latin typeface="+mj-lt"/>
              </a:rPr>
              <a:t> ____________________</a:t>
            </a:r>
          </a:p>
          <a:p>
            <a:pPr>
              <a:lnSpc>
                <a:spcPts val="4145"/>
              </a:lnSpc>
            </a:pPr>
            <a:r>
              <a:rPr lang="de-DE" sz="2800" dirty="0">
                <a:solidFill>
                  <a:srgbClr val="000000"/>
                </a:solidFill>
                <a:latin typeface="+mj-lt"/>
              </a:rPr>
              <a:t>	3. </a:t>
            </a:r>
            <a:r>
              <a:rPr lang="de-DE" sz="2800" dirty="0" err="1">
                <a:solidFill>
                  <a:srgbClr val="000000"/>
                </a:solidFill>
                <a:latin typeface="+mj-lt"/>
              </a:rPr>
              <a:t>Aesin</a:t>
            </a:r>
            <a:r>
              <a:rPr lang="de-DE" sz="2800" dirty="0">
                <a:solidFill>
                  <a:srgbClr val="000000"/>
                </a:solidFill>
                <a:latin typeface="+mj-lt"/>
              </a:rPr>
              <a:t> ____________________</a:t>
            </a:r>
          </a:p>
          <a:p>
            <a:pPr>
              <a:lnSpc>
                <a:spcPts val="4145"/>
              </a:lnSpc>
            </a:pPr>
            <a:r>
              <a:rPr lang="de-DE" sz="2800" dirty="0">
                <a:solidFill>
                  <a:srgbClr val="000000"/>
                </a:solidFill>
                <a:latin typeface="+mj-lt"/>
              </a:rPr>
              <a:t>	4. </a:t>
            </a:r>
            <a:r>
              <a:rPr lang="de-DE" sz="2800" dirty="0" err="1">
                <a:solidFill>
                  <a:srgbClr val="000000"/>
                </a:solidFill>
                <a:latin typeface="+mj-lt"/>
              </a:rPr>
              <a:t>Euorpa</a:t>
            </a:r>
            <a:r>
              <a:rPr lang="de-DE" sz="2800" dirty="0">
                <a:solidFill>
                  <a:srgbClr val="000000"/>
                </a:solidFill>
                <a:latin typeface="+mj-lt"/>
              </a:rPr>
              <a:t> ____________________</a:t>
            </a:r>
          </a:p>
          <a:p>
            <a:pPr>
              <a:lnSpc>
                <a:spcPts val="4145"/>
              </a:lnSpc>
            </a:pPr>
            <a:r>
              <a:rPr lang="de-DE" sz="2800" dirty="0">
                <a:solidFill>
                  <a:srgbClr val="000000"/>
                </a:solidFill>
                <a:latin typeface="+mj-lt"/>
              </a:rPr>
              <a:t>	5. </a:t>
            </a:r>
            <a:r>
              <a:rPr lang="de-DE" sz="2800" dirty="0" err="1">
                <a:solidFill>
                  <a:srgbClr val="000000"/>
                </a:solidFill>
                <a:latin typeface="+mj-lt"/>
              </a:rPr>
              <a:t>Ndor</a:t>
            </a:r>
            <a:r>
              <a:rPr lang="de-DE" sz="2800" dirty="0">
                <a:solidFill>
                  <a:srgbClr val="000000"/>
                </a:solidFill>
                <a:latin typeface="+mj-lt"/>
              </a:rPr>
              <a:t> </a:t>
            </a:r>
            <a:r>
              <a:rPr lang="de-DE" sz="2800" dirty="0" err="1">
                <a:solidFill>
                  <a:srgbClr val="000000"/>
                </a:solidFill>
                <a:latin typeface="+mj-lt"/>
              </a:rPr>
              <a:t>Aamrike</a:t>
            </a:r>
            <a:r>
              <a:rPr lang="de-DE" sz="2800" dirty="0">
                <a:solidFill>
                  <a:srgbClr val="000000"/>
                </a:solidFill>
                <a:latin typeface="+mj-lt"/>
              </a:rPr>
              <a:t> ____________________</a:t>
            </a:r>
          </a:p>
          <a:p>
            <a:pPr>
              <a:lnSpc>
                <a:spcPts val="4145"/>
              </a:lnSpc>
            </a:pPr>
            <a:r>
              <a:rPr lang="de-DE" sz="2800" dirty="0">
                <a:solidFill>
                  <a:srgbClr val="000000"/>
                </a:solidFill>
                <a:latin typeface="+mj-lt"/>
              </a:rPr>
              <a:t>	6. </a:t>
            </a:r>
            <a:r>
              <a:rPr lang="de-DE" sz="2800" dirty="0" err="1">
                <a:solidFill>
                  <a:srgbClr val="000000"/>
                </a:solidFill>
                <a:latin typeface="+mj-lt"/>
              </a:rPr>
              <a:t>Aaliesutrn</a:t>
            </a:r>
            <a:r>
              <a:rPr lang="de-DE" sz="2800" dirty="0">
                <a:solidFill>
                  <a:srgbClr val="000000"/>
                </a:solidFill>
                <a:latin typeface="+mj-lt"/>
              </a:rPr>
              <a:t> ____________________</a:t>
            </a:r>
          </a:p>
          <a:p>
            <a:pPr>
              <a:lnSpc>
                <a:spcPts val="4145"/>
              </a:lnSpc>
            </a:pPr>
            <a:r>
              <a:rPr lang="de-DE" sz="2800" dirty="0">
                <a:solidFill>
                  <a:srgbClr val="000000"/>
                </a:solidFill>
                <a:latin typeface="+mj-lt"/>
              </a:rPr>
              <a:t>	7. </a:t>
            </a:r>
            <a:r>
              <a:rPr lang="de-DE" sz="2800" dirty="0" err="1">
                <a:solidFill>
                  <a:srgbClr val="000000"/>
                </a:solidFill>
                <a:latin typeface="+mj-lt"/>
              </a:rPr>
              <a:t>Sdü</a:t>
            </a:r>
            <a:r>
              <a:rPr lang="de-DE" sz="2800" dirty="0">
                <a:solidFill>
                  <a:srgbClr val="000000"/>
                </a:solidFill>
                <a:latin typeface="+mj-lt"/>
              </a:rPr>
              <a:t> </a:t>
            </a:r>
            <a:r>
              <a:rPr lang="de-DE" sz="2800" dirty="0" err="1">
                <a:solidFill>
                  <a:srgbClr val="000000"/>
                </a:solidFill>
                <a:latin typeface="+mj-lt"/>
              </a:rPr>
              <a:t>Aekrima</a:t>
            </a:r>
            <a:r>
              <a:rPr lang="de-DE" sz="2800" dirty="0">
                <a:solidFill>
                  <a:srgbClr val="000000"/>
                </a:solidFill>
                <a:latin typeface="+mj-lt"/>
              </a:rPr>
              <a:t> ____________________</a:t>
            </a:r>
          </a:p>
        </p:txBody>
      </p:sp>
      <p:sp>
        <p:nvSpPr>
          <p:cNvPr id="9" name="TextBox 9">
            <a:extLst>
              <a:ext uri="{FF2B5EF4-FFF2-40B4-BE49-F238E27FC236}">
                <a16:creationId xmlns:a16="http://schemas.microsoft.com/office/drawing/2014/main" id="{60F0528C-4D75-F5A9-A42A-A0B5BF5CB7FE}"/>
              </a:ext>
            </a:extLst>
          </p:cNvPr>
          <p:cNvSpPr txBox="1">
            <a:spLocks/>
          </p:cNvSpPr>
          <p:nvPr/>
        </p:nvSpPr>
        <p:spPr>
          <a:xfrm>
            <a:off x="933450" y="9899650"/>
            <a:ext cx="12344400" cy="7994368"/>
          </a:xfrm>
          <a:prstGeom prst="rect">
            <a:avLst/>
          </a:prstGeom>
        </p:spPr>
        <p:txBody>
          <a:bodyPr wrap="square" lIns="0" tIns="0" rIns="0" bIns="0" rtlCol="0" anchor="t">
            <a:spAutoFit/>
          </a:bodyPr>
          <a:lstStyle/>
          <a:p>
            <a:pPr>
              <a:lnSpc>
                <a:spcPts val="3500"/>
              </a:lnSpc>
              <a:spcBef>
                <a:spcPct val="0"/>
              </a:spcBef>
            </a:pPr>
            <a:endParaRPr lang="de-DE" sz="2800" b="1" dirty="0">
              <a:solidFill>
                <a:srgbClr val="000000"/>
              </a:solidFill>
              <a:latin typeface="Calibri" panose="020F0502020204030204" pitchFamily="34" charset="0"/>
              <a:cs typeface="Calibri" panose="020F0502020204030204" pitchFamily="34" charset="0"/>
            </a:endParaRPr>
          </a:p>
          <a:p>
            <a:pPr>
              <a:lnSpc>
                <a:spcPts val="3500"/>
              </a:lnSpc>
              <a:spcBef>
                <a:spcPct val="0"/>
              </a:spcBef>
            </a:pPr>
            <a:endParaRPr lang="de-DE" sz="2800" b="1" dirty="0">
              <a:solidFill>
                <a:srgbClr val="000000"/>
              </a:solidFill>
              <a:latin typeface="Calibri" panose="020F0502020204030204" pitchFamily="34" charset="0"/>
              <a:cs typeface="Calibri" panose="020F0502020204030204" pitchFamily="34" charset="0"/>
            </a:endParaRPr>
          </a:p>
          <a:p>
            <a:pPr>
              <a:lnSpc>
                <a:spcPts val="3500"/>
              </a:lnSpc>
              <a:spcBef>
                <a:spcPct val="0"/>
              </a:spcBef>
            </a:pPr>
            <a:r>
              <a:rPr lang="de-DE" sz="2800" b="1" dirty="0">
                <a:solidFill>
                  <a:srgbClr val="000000"/>
                </a:solidFill>
                <a:latin typeface="Calibri" panose="020F0502020204030204" pitchFamily="34" charset="0"/>
                <a:cs typeface="Calibri" panose="020F0502020204030204" pitchFamily="34" charset="0"/>
              </a:rPr>
              <a:t>Aufgabe 2: </a:t>
            </a:r>
            <a:r>
              <a:rPr lang="de-DE" sz="2800" dirty="0">
                <a:solidFill>
                  <a:srgbClr val="000000"/>
                </a:solidFill>
                <a:latin typeface="Calibri" panose="020F0502020204030204" pitchFamily="34" charset="0"/>
                <a:cs typeface="Calibri" panose="020F0502020204030204" pitchFamily="34" charset="0"/>
              </a:rPr>
              <a:t>Lese die interessanten Informationen und trage dazu die passenden Kontinente ein.</a:t>
            </a:r>
          </a:p>
          <a:p>
            <a:pPr>
              <a:lnSpc>
                <a:spcPts val="3500"/>
              </a:lnSpc>
              <a:spcBef>
                <a:spcPct val="0"/>
              </a:spcBef>
            </a:pPr>
            <a:endParaRPr lang="de-DE" sz="2800" dirty="0">
              <a:solidFill>
                <a:srgbClr val="000000"/>
              </a:solidFill>
              <a:latin typeface="Calibri" panose="020F0502020204030204" pitchFamily="34" charset="0"/>
              <a:cs typeface="Calibri" panose="020F0502020204030204" pitchFamily="34" charset="0"/>
            </a:endParaRP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Wusstest du, dass unsere große, runde Erde in sieben riesige Teile, auch ________________________ genannt, aufgeteilt ist? Jeder dieser Teile ist wie ein Stück von einem großen Mosaik. Alle Mosaiksteinchen ergeben gemeinsam mit den Ozeanen unseren Planeten und ermöglichen eine bunte Pflanzen- und Naturwelt.</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Stell dir vor, du gehst auf Safari in ______________! Das ist die Heimat von erstaunlichen Tieren, wie Elefanten, Löwen und Giraffen. Es ist der zweit größte Kontinent auf unserem Planeten. </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Die______________ ist mit Eis bedeckt und umgeben von einem kalten Ozean. Hier leben Tiere wie beispielsweise Pinguine und Robben. </a:t>
            </a:r>
          </a:p>
        </p:txBody>
      </p:sp>
      <p:sp>
        <p:nvSpPr>
          <p:cNvPr id="10" name="Freeform 10">
            <a:extLst>
              <a:ext uri="{FF2B5EF4-FFF2-40B4-BE49-F238E27FC236}">
                <a16:creationId xmlns:a16="http://schemas.microsoft.com/office/drawing/2014/main" id="{A4C3B3B0-3A87-CFB6-5872-8DA0374E2DF8}"/>
              </a:ext>
            </a:extLst>
          </p:cNvPr>
          <p:cNvSpPr/>
          <p:nvPr/>
        </p:nvSpPr>
        <p:spPr>
          <a:xfrm flipH="1">
            <a:off x="-140529" y="2149665"/>
            <a:ext cx="4093959" cy="2305157"/>
          </a:xfrm>
          <a:custGeom>
            <a:avLst/>
            <a:gdLst/>
            <a:ahLst/>
            <a:cxnLst/>
            <a:rect l="l" t="t" r="r" b="b"/>
            <a:pathLst>
              <a:path w="4093959" h="2305157">
                <a:moveTo>
                  <a:pt x="4093958" y="0"/>
                </a:moveTo>
                <a:lnTo>
                  <a:pt x="0" y="0"/>
                </a:lnTo>
                <a:lnTo>
                  <a:pt x="0" y="2305157"/>
                </a:lnTo>
                <a:lnTo>
                  <a:pt x="4093958" y="2305157"/>
                </a:lnTo>
                <a:lnTo>
                  <a:pt x="4093958" y="0"/>
                </a:lnTo>
                <a:close/>
              </a:path>
            </a:pathLst>
          </a:custGeom>
          <a:blipFill>
            <a:blip r:embed="rId2"/>
            <a:stretch>
              <a:fillRect/>
            </a:stretch>
          </a:blipFill>
        </p:spPr>
        <p:txBody>
          <a:bodyPr/>
          <a:lstStyle/>
          <a:p>
            <a:endParaRPr lang="de-DE" dirty="0"/>
          </a:p>
        </p:txBody>
      </p:sp>
      <p:sp>
        <p:nvSpPr>
          <p:cNvPr id="26" name="TextBox 26">
            <a:extLst>
              <a:ext uri="{FF2B5EF4-FFF2-40B4-BE49-F238E27FC236}">
                <a16:creationId xmlns:a16="http://schemas.microsoft.com/office/drawing/2014/main" id="{0C87DD7E-439A-A6BA-9DF8-075C92A72C25}"/>
              </a:ext>
            </a:extLst>
          </p:cNvPr>
          <p:cNvSpPr txBox="1"/>
          <p:nvPr/>
        </p:nvSpPr>
        <p:spPr>
          <a:xfrm>
            <a:off x="0" y="718721"/>
            <a:ext cx="14211300" cy="1487458"/>
          </a:xfrm>
          <a:prstGeom prst="rect">
            <a:avLst/>
          </a:prstGeom>
        </p:spPr>
        <p:txBody>
          <a:bodyPr wrap="square" lIns="0" tIns="0" rIns="0" bIns="0" rtlCol="0" anchor="t">
            <a:spAutoFit/>
          </a:bodyPr>
          <a:lstStyle/>
          <a:p>
            <a:pPr algn="ctr" defTabSz="914363">
              <a:lnSpc>
                <a:spcPts val="8526"/>
              </a:lnSpc>
              <a:defRPr/>
            </a:pPr>
            <a:r>
              <a:rPr lang="de-DE" sz="7499" dirty="0">
                <a:solidFill>
                  <a:srgbClr val="09592B"/>
                </a:solidFill>
                <a:latin typeface="+mj-lt"/>
              </a:rPr>
              <a:t>FINDE DEINEN </a:t>
            </a:r>
            <a:r>
              <a:rPr lang="de-DE" sz="7499" dirty="0" err="1">
                <a:solidFill>
                  <a:srgbClr val="09592B"/>
                </a:solidFill>
                <a:latin typeface="+mj-lt"/>
              </a:rPr>
              <a:t>FUßABDRUCK</a:t>
            </a:r>
            <a:endParaRPr lang="de-DE" sz="7499" dirty="0">
              <a:solidFill>
                <a:srgbClr val="09592B"/>
              </a:solidFill>
              <a:latin typeface="+mj-lt"/>
            </a:endParaRPr>
          </a:p>
          <a:p>
            <a:pPr algn="ctr">
              <a:lnSpc>
                <a:spcPts val="2939"/>
              </a:lnSpc>
            </a:pPr>
            <a:r>
              <a:rPr lang="de-DE" sz="3501" dirty="0">
                <a:solidFill>
                  <a:srgbClr val="09592B"/>
                </a:solidFill>
                <a:latin typeface="+mj-lt"/>
              </a:rPr>
              <a:t>(1) WAS </a:t>
            </a:r>
            <a:r>
              <a:rPr lang="de-DE" sz="3501" dirty="0" err="1">
                <a:solidFill>
                  <a:srgbClr val="09592B"/>
                </a:solidFill>
                <a:latin typeface="+mj-lt"/>
              </a:rPr>
              <a:t>WEIßT</a:t>
            </a:r>
            <a:r>
              <a:rPr lang="de-DE" sz="3501" dirty="0">
                <a:solidFill>
                  <a:srgbClr val="09592B"/>
                </a:solidFill>
                <a:latin typeface="+mj-lt"/>
              </a:rPr>
              <a:t> DU ÜBER DIE KONTINENTE DES PLANETEN ERDE?</a:t>
            </a:r>
          </a:p>
        </p:txBody>
      </p:sp>
      <p:pic>
        <p:nvPicPr>
          <p:cNvPr id="12" name="Graphic 11" descr="Pencil with solid fill">
            <a:extLst>
              <a:ext uri="{FF2B5EF4-FFF2-40B4-BE49-F238E27FC236}">
                <a16:creationId xmlns:a16="http://schemas.microsoft.com/office/drawing/2014/main" id="{69F7D9C1-F422-D3C3-8AB0-19B18F6573F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5889371" flipH="1">
            <a:off x="6384253" y="5576490"/>
            <a:ext cx="1219200" cy="1219200"/>
          </a:xfrm>
          <a:prstGeom prst="rect">
            <a:avLst/>
          </a:prstGeom>
        </p:spPr>
      </p:pic>
      <p:pic>
        <p:nvPicPr>
          <p:cNvPr id="2" name="Рисунок 81">
            <a:extLst>
              <a:ext uri="{FF2B5EF4-FFF2-40B4-BE49-F238E27FC236}">
                <a16:creationId xmlns:a16="http://schemas.microsoft.com/office/drawing/2014/main" id="{C51BA102-5F96-3B7D-B8F9-B5AFE05300B5}"/>
              </a:ext>
            </a:extLst>
          </p:cNvPr>
          <p:cNvPicPr>
            <a:picLocks noChangeAspect="1"/>
          </p:cNvPicPr>
          <p:nvPr/>
        </p:nvPicPr>
        <p:blipFill>
          <a:blip r:embed="rId5"/>
          <a:stretch/>
        </p:blipFill>
        <p:spPr bwMode="auto">
          <a:xfrm>
            <a:off x="360000" y="19257450"/>
            <a:ext cx="1366451" cy="482400"/>
          </a:xfrm>
          <a:prstGeom prst="rect">
            <a:avLst/>
          </a:prstGeom>
        </p:spPr>
      </p:pic>
      <p:pic>
        <p:nvPicPr>
          <p:cNvPr id="6" name="Grafik 22">
            <a:extLst>
              <a:ext uri="{FF2B5EF4-FFF2-40B4-BE49-F238E27FC236}">
                <a16:creationId xmlns:a16="http://schemas.microsoft.com/office/drawing/2014/main" id="{ED2A4D7A-DFFF-42E9-7114-F114840BCFA5}"/>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bwMode="auto">
          <a:xfrm>
            <a:off x="363918" y="18519954"/>
            <a:ext cx="1362533" cy="565200"/>
          </a:xfrm>
          <a:prstGeom prst="rect">
            <a:avLst/>
          </a:prstGeom>
        </p:spPr>
      </p:pic>
      <p:sp>
        <p:nvSpPr>
          <p:cNvPr id="11" name="object 75">
            <a:extLst>
              <a:ext uri="{FF2B5EF4-FFF2-40B4-BE49-F238E27FC236}">
                <a16:creationId xmlns:a16="http://schemas.microsoft.com/office/drawing/2014/main" id="{431813AC-42DE-AB90-E110-FA91B16D2BB8}"/>
              </a:ext>
            </a:extLst>
          </p:cNvPr>
          <p:cNvSpPr txBox="1">
            <a:spLocks noChangeArrowheads="1"/>
          </p:cNvSpPr>
          <p:nvPr/>
        </p:nvSpPr>
        <p:spPr bwMode="auto">
          <a:xfrm>
            <a:off x="1906451" y="18476352"/>
            <a:ext cx="4190999" cy="1263498"/>
          </a:xfrm>
          <a:prstGeom prst="rect">
            <a:avLst/>
          </a:prstGeom>
          <a:noFill/>
          <a:ln>
            <a:noFill/>
          </a:ln>
        </p:spPr>
        <p:txBody>
          <a:bodyPr rot="0" vert="horz" wrap="square" lIns="0" tIns="45719" rIns="0" bIns="0" anchor="t" anchorCtr="0" upright="1">
            <a:noAutofit/>
          </a:bodyPr>
          <a:lstStyle/>
          <a:p>
            <a:pPr marR="8889">
              <a:spcAft>
                <a:spcPts val="800"/>
              </a:spcAft>
              <a:defRPr/>
            </a:pPr>
            <a:r>
              <a:rPr lang="de-DE" sz="1399" spc="-35" dirty="0">
                <a:solidFill>
                  <a:schemeClr val="tx1">
                    <a:lumMod val="75000"/>
                    <a:lumOff val="25000"/>
                  </a:schemeClr>
                </a:solidFill>
                <a:ea typeface="Calibri"/>
                <a:cs typeface="Trebuchet MS"/>
              </a:rPr>
              <a:t>Impressum: </a:t>
            </a:r>
            <a:endParaRPr lang="de-DE" sz="1399" dirty="0"/>
          </a:p>
          <a:p>
            <a:pPr marR="8889">
              <a:spcAft>
                <a:spcPts val="800"/>
              </a:spcAft>
              <a:defRPr/>
            </a:pPr>
            <a:r>
              <a:rPr lang="de-DE" sz="1399" spc="-35" dirty="0">
                <a:solidFill>
                  <a:schemeClr val="tx1">
                    <a:lumMod val="75000"/>
                    <a:lumOff val="25000"/>
                  </a:schemeClr>
                </a:solidFill>
                <a:ea typeface="Calibri"/>
                <a:cs typeface="Trebuchet MS"/>
              </a:rPr>
              <a:t>Arbeitsbereich Pädagogik in der Digitalität, </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Arbeitsbereich Medienpädagogik</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am Institut für Allgemeine Pädagogik und Berufspädagogik, Technische Universität Darmstadt, 2024.</a:t>
            </a:r>
            <a:endParaRPr lang="de-DE" sz="1399" dirty="0">
              <a:solidFill>
                <a:schemeClr val="tx1">
                  <a:lumMod val="75000"/>
                  <a:lumOff val="25000"/>
                </a:schemeClr>
              </a:solidFill>
              <a:ea typeface="Calibri"/>
              <a:cs typeface="Times New Roman"/>
            </a:endParaRPr>
          </a:p>
        </p:txBody>
      </p:sp>
      <p:sp>
        <p:nvSpPr>
          <p:cNvPr id="13" name="TextBox 12">
            <a:extLst>
              <a:ext uri="{FF2B5EF4-FFF2-40B4-BE49-F238E27FC236}">
                <a16:creationId xmlns:a16="http://schemas.microsoft.com/office/drawing/2014/main" id="{7D1A13CA-687A-20BA-4F8A-BE191CD24F97}"/>
              </a:ext>
            </a:extLst>
          </p:cNvPr>
          <p:cNvSpPr txBox="1"/>
          <p:nvPr/>
        </p:nvSpPr>
        <p:spPr bwMode="auto">
          <a:xfrm>
            <a:off x="6303934" y="19339740"/>
            <a:ext cx="2470036" cy="400110"/>
          </a:xfrm>
          <a:prstGeom prst="rect">
            <a:avLst/>
          </a:prstGeom>
          <a:noFill/>
        </p:spPr>
        <p:txBody>
          <a:bodyPr wrap="none" rtlCol="0">
            <a:spAutoFit/>
          </a:bodyPr>
          <a:lstStyle/>
          <a:p>
            <a:pPr algn="ctr"/>
            <a:r>
              <a:rPr lang="de-DE" sz="2000" dirty="0">
                <a:solidFill>
                  <a:schemeClr val="tx1">
                    <a:lumMod val="75000"/>
                    <a:lumOff val="25000"/>
                  </a:schemeClr>
                </a:solidFill>
                <a:latin typeface="+mj-lt"/>
              </a:rPr>
              <a:t>Material für Lehrende</a:t>
            </a:r>
          </a:p>
        </p:txBody>
      </p:sp>
      <p:grpSp>
        <p:nvGrpSpPr>
          <p:cNvPr id="24" name="Group 23">
            <a:extLst>
              <a:ext uri="{FF2B5EF4-FFF2-40B4-BE49-F238E27FC236}">
                <a16:creationId xmlns:a16="http://schemas.microsoft.com/office/drawing/2014/main" id="{A4007B15-7249-6021-DCC7-41CB2B22F428}"/>
              </a:ext>
            </a:extLst>
          </p:cNvPr>
          <p:cNvGrpSpPr/>
          <p:nvPr/>
        </p:nvGrpSpPr>
        <p:grpSpPr>
          <a:xfrm>
            <a:off x="9691207" y="4532728"/>
            <a:ext cx="4520093" cy="4520093"/>
            <a:chOff x="-590550" y="5867404"/>
            <a:chExt cx="11283372" cy="11283372"/>
          </a:xfrm>
        </p:grpSpPr>
        <p:sp>
          <p:nvSpPr>
            <p:cNvPr id="25" name="Oval 24">
              <a:extLst>
                <a:ext uri="{FF2B5EF4-FFF2-40B4-BE49-F238E27FC236}">
                  <a16:creationId xmlns:a16="http://schemas.microsoft.com/office/drawing/2014/main" id="{8F5CF8C6-BA40-DDC6-7B8D-3C4F475F43B7}"/>
                </a:ext>
              </a:extLst>
            </p:cNvPr>
            <p:cNvSpPr/>
            <p:nvPr/>
          </p:nvSpPr>
          <p:spPr>
            <a:xfrm>
              <a:off x="973681" y="7462274"/>
              <a:ext cx="8154910" cy="8154910"/>
            </a:xfrm>
            <a:prstGeom prst="ellipse">
              <a:avLst/>
            </a:prstGeom>
            <a:solidFill>
              <a:srgbClr val="82D3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8" name="Graphic 27" descr="Earth globe: Africa and Europe with solid fill">
              <a:extLst>
                <a:ext uri="{FF2B5EF4-FFF2-40B4-BE49-F238E27FC236}">
                  <a16:creationId xmlns:a16="http://schemas.microsoft.com/office/drawing/2014/main" id="{A9E84AF1-EA20-26BF-DEDA-3D38B92E31D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90550" y="5867404"/>
              <a:ext cx="11283372" cy="11283372"/>
            </a:xfrm>
            <a:prstGeom prst="rect">
              <a:avLst/>
            </a:prstGeom>
          </p:spPr>
        </p:pic>
        <p:sp>
          <p:nvSpPr>
            <p:cNvPr id="29" name="Oval 28">
              <a:extLst>
                <a:ext uri="{FF2B5EF4-FFF2-40B4-BE49-F238E27FC236}">
                  <a16:creationId xmlns:a16="http://schemas.microsoft.com/office/drawing/2014/main" id="{9385C1E0-1521-0955-C3E5-103D8ECB8EE0}"/>
                </a:ext>
              </a:extLst>
            </p:cNvPr>
            <p:cNvSpPr/>
            <p:nvPr/>
          </p:nvSpPr>
          <p:spPr>
            <a:xfrm>
              <a:off x="822036" y="7273752"/>
              <a:ext cx="8458200" cy="8478732"/>
            </a:xfrm>
            <a:prstGeom prst="ellipse">
              <a:avLst/>
            </a:prstGeom>
            <a:noFill/>
            <a:ln w="190500">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grpSp>
      <p:sp>
        <p:nvSpPr>
          <p:cNvPr id="4" name="TextBox 3">
            <a:extLst>
              <a:ext uri="{FF2B5EF4-FFF2-40B4-BE49-F238E27FC236}">
                <a16:creationId xmlns:a16="http://schemas.microsoft.com/office/drawing/2014/main" id="{97B78C23-B8D1-5C41-5C59-5CE4689510A1}"/>
              </a:ext>
            </a:extLst>
          </p:cNvPr>
          <p:cNvSpPr txBox="1"/>
          <p:nvPr/>
        </p:nvSpPr>
        <p:spPr>
          <a:xfrm>
            <a:off x="4467730" y="6165850"/>
            <a:ext cx="1037720" cy="523220"/>
          </a:xfrm>
          <a:prstGeom prst="rect">
            <a:avLst/>
          </a:prstGeom>
          <a:noFill/>
        </p:spPr>
        <p:txBody>
          <a:bodyPr wrap="none" rtlCol="0">
            <a:spAutoFit/>
          </a:bodyPr>
          <a:lstStyle/>
          <a:p>
            <a:r>
              <a:rPr lang="de-DE" sz="2800" dirty="0"/>
              <a:t>Afrika</a:t>
            </a:r>
          </a:p>
        </p:txBody>
      </p:sp>
      <p:sp>
        <p:nvSpPr>
          <p:cNvPr id="5" name="TextBox 4">
            <a:extLst>
              <a:ext uri="{FF2B5EF4-FFF2-40B4-BE49-F238E27FC236}">
                <a16:creationId xmlns:a16="http://schemas.microsoft.com/office/drawing/2014/main" id="{FA70DC51-B026-A522-4D55-706926299B74}"/>
              </a:ext>
            </a:extLst>
          </p:cNvPr>
          <p:cNvSpPr txBox="1"/>
          <p:nvPr/>
        </p:nvSpPr>
        <p:spPr>
          <a:xfrm>
            <a:off x="4314135" y="6699250"/>
            <a:ext cx="1496115" cy="523220"/>
          </a:xfrm>
          <a:prstGeom prst="rect">
            <a:avLst/>
          </a:prstGeom>
          <a:noFill/>
        </p:spPr>
        <p:txBody>
          <a:bodyPr wrap="none" rtlCol="0">
            <a:spAutoFit/>
          </a:bodyPr>
          <a:lstStyle/>
          <a:p>
            <a:r>
              <a:rPr lang="de-DE" sz="2800" dirty="0"/>
              <a:t>Antarktis</a:t>
            </a:r>
          </a:p>
        </p:txBody>
      </p:sp>
      <p:sp>
        <p:nvSpPr>
          <p:cNvPr id="14" name="TextBox 13">
            <a:extLst>
              <a:ext uri="{FF2B5EF4-FFF2-40B4-BE49-F238E27FC236}">
                <a16:creationId xmlns:a16="http://schemas.microsoft.com/office/drawing/2014/main" id="{DD397E54-C97B-EC74-3B1A-EB6DCBF71F82}"/>
              </a:ext>
            </a:extLst>
          </p:cNvPr>
          <p:cNvSpPr txBox="1"/>
          <p:nvPr/>
        </p:nvSpPr>
        <p:spPr>
          <a:xfrm>
            <a:off x="4522489" y="7232650"/>
            <a:ext cx="982961" cy="523220"/>
          </a:xfrm>
          <a:prstGeom prst="rect">
            <a:avLst/>
          </a:prstGeom>
          <a:noFill/>
        </p:spPr>
        <p:txBody>
          <a:bodyPr wrap="none" rtlCol="0">
            <a:spAutoFit/>
          </a:bodyPr>
          <a:lstStyle/>
          <a:p>
            <a:r>
              <a:rPr lang="de-DE" sz="2800" dirty="0"/>
              <a:t>Asien</a:t>
            </a:r>
          </a:p>
        </p:txBody>
      </p:sp>
      <p:sp>
        <p:nvSpPr>
          <p:cNvPr id="15" name="TextBox 14">
            <a:extLst>
              <a:ext uri="{FF2B5EF4-FFF2-40B4-BE49-F238E27FC236}">
                <a16:creationId xmlns:a16="http://schemas.microsoft.com/office/drawing/2014/main" id="{C5114D9D-1F12-2F68-D834-88DD0532ED57}"/>
              </a:ext>
            </a:extLst>
          </p:cNvPr>
          <p:cNvSpPr txBox="1"/>
          <p:nvPr/>
        </p:nvSpPr>
        <p:spPr>
          <a:xfrm>
            <a:off x="4440209" y="7766050"/>
            <a:ext cx="1217641" cy="523220"/>
          </a:xfrm>
          <a:prstGeom prst="rect">
            <a:avLst/>
          </a:prstGeom>
          <a:noFill/>
        </p:spPr>
        <p:txBody>
          <a:bodyPr wrap="none" rtlCol="0">
            <a:spAutoFit/>
          </a:bodyPr>
          <a:lstStyle/>
          <a:p>
            <a:r>
              <a:rPr lang="de-DE" sz="2800" dirty="0"/>
              <a:t>Europa</a:t>
            </a:r>
          </a:p>
        </p:txBody>
      </p:sp>
      <p:sp>
        <p:nvSpPr>
          <p:cNvPr id="16" name="TextBox 15">
            <a:extLst>
              <a:ext uri="{FF2B5EF4-FFF2-40B4-BE49-F238E27FC236}">
                <a16:creationId xmlns:a16="http://schemas.microsoft.com/office/drawing/2014/main" id="{D00F5692-B9D7-7CF2-3B82-0C16EB875B17}"/>
              </a:ext>
            </a:extLst>
          </p:cNvPr>
          <p:cNvSpPr txBox="1"/>
          <p:nvPr/>
        </p:nvSpPr>
        <p:spPr>
          <a:xfrm>
            <a:off x="4743450" y="8299450"/>
            <a:ext cx="2206181" cy="523220"/>
          </a:xfrm>
          <a:prstGeom prst="rect">
            <a:avLst/>
          </a:prstGeom>
          <a:noFill/>
        </p:spPr>
        <p:txBody>
          <a:bodyPr wrap="none" rtlCol="0">
            <a:spAutoFit/>
          </a:bodyPr>
          <a:lstStyle/>
          <a:p>
            <a:r>
              <a:rPr lang="de-DE" sz="2800" dirty="0"/>
              <a:t>Nord Amerika</a:t>
            </a:r>
          </a:p>
        </p:txBody>
      </p:sp>
      <p:sp>
        <p:nvSpPr>
          <p:cNvPr id="17" name="TextBox 16">
            <a:extLst>
              <a:ext uri="{FF2B5EF4-FFF2-40B4-BE49-F238E27FC236}">
                <a16:creationId xmlns:a16="http://schemas.microsoft.com/office/drawing/2014/main" id="{D31DF92C-A30E-5ECE-2DD9-4F396A65782F}"/>
              </a:ext>
            </a:extLst>
          </p:cNvPr>
          <p:cNvSpPr txBox="1"/>
          <p:nvPr/>
        </p:nvSpPr>
        <p:spPr>
          <a:xfrm>
            <a:off x="4878138" y="8756650"/>
            <a:ext cx="1659237" cy="523220"/>
          </a:xfrm>
          <a:prstGeom prst="rect">
            <a:avLst/>
          </a:prstGeom>
          <a:noFill/>
        </p:spPr>
        <p:txBody>
          <a:bodyPr wrap="none" rtlCol="0">
            <a:spAutoFit/>
          </a:bodyPr>
          <a:lstStyle/>
          <a:p>
            <a:r>
              <a:rPr lang="de-DE" sz="2800" dirty="0"/>
              <a:t>Australien</a:t>
            </a:r>
          </a:p>
        </p:txBody>
      </p:sp>
      <p:sp>
        <p:nvSpPr>
          <p:cNvPr id="19" name="TextBox 18">
            <a:extLst>
              <a:ext uri="{FF2B5EF4-FFF2-40B4-BE49-F238E27FC236}">
                <a16:creationId xmlns:a16="http://schemas.microsoft.com/office/drawing/2014/main" id="{D154E779-E29D-AE26-B70C-D571392E34B3}"/>
              </a:ext>
            </a:extLst>
          </p:cNvPr>
          <p:cNvSpPr txBox="1"/>
          <p:nvPr/>
        </p:nvSpPr>
        <p:spPr>
          <a:xfrm>
            <a:off x="4858292" y="9290050"/>
            <a:ext cx="2018758" cy="523220"/>
          </a:xfrm>
          <a:prstGeom prst="rect">
            <a:avLst/>
          </a:prstGeom>
          <a:noFill/>
        </p:spPr>
        <p:txBody>
          <a:bodyPr wrap="none" rtlCol="0">
            <a:spAutoFit/>
          </a:bodyPr>
          <a:lstStyle/>
          <a:p>
            <a:r>
              <a:rPr lang="de-DE" sz="2800" dirty="0"/>
              <a:t>Süd Amerika</a:t>
            </a:r>
          </a:p>
        </p:txBody>
      </p:sp>
      <p:sp>
        <p:nvSpPr>
          <p:cNvPr id="20" name="TextBox 19">
            <a:extLst>
              <a:ext uri="{FF2B5EF4-FFF2-40B4-BE49-F238E27FC236}">
                <a16:creationId xmlns:a16="http://schemas.microsoft.com/office/drawing/2014/main" id="{DDA983F1-8D38-7342-3CF9-5BC1FF4355C3}"/>
              </a:ext>
            </a:extLst>
          </p:cNvPr>
          <p:cNvSpPr txBox="1"/>
          <p:nvPr/>
        </p:nvSpPr>
        <p:spPr>
          <a:xfrm>
            <a:off x="2193140" y="12795250"/>
            <a:ext cx="1788310" cy="523220"/>
          </a:xfrm>
          <a:prstGeom prst="rect">
            <a:avLst/>
          </a:prstGeom>
          <a:noFill/>
        </p:spPr>
        <p:txBody>
          <a:bodyPr wrap="none" rtlCol="0">
            <a:spAutoFit/>
          </a:bodyPr>
          <a:lstStyle/>
          <a:p>
            <a:r>
              <a:rPr lang="de-DE" sz="2800" dirty="0"/>
              <a:t>Kontinente</a:t>
            </a:r>
          </a:p>
        </p:txBody>
      </p:sp>
      <p:sp>
        <p:nvSpPr>
          <p:cNvPr id="21" name="TextBox 20">
            <a:extLst>
              <a:ext uri="{FF2B5EF4-FFF2-40B4-BE49-F238E27FC236}">
                <a16:creationId xmlns:a16="http://schemas.microsoft.com/office/drawing/2014/main" id="{C5AFC636-FBA3-11F6-D250-60EF18FD491E}"/>
              </a:ext>
            </a:extLst>
          </p:cNvPr>
          <p:cNvSpPr txBox="1"/>
          <p:nvPr/>
        </p:nvSpPr>
        <p:spPr>
          <a:xfrm>
            <a:off x="6753730" y="14710430"/>
            <a:ext cx="1037720" cy="523220"/>
          </a:xfrm>
          <a:prstGeom prst="rect">
            <a:avLst/>
          </a:prstGeom>
          <a:noFill/>
        </p:spPr>
        <p:txBody>
          <a:bodyPr wrap="none" rtlCol="0">
            <a:spAutoFit/>
          </a:bodyPr>
          <a:lstStyle/>
          <a:p>
            <a:r>
              <a:rPr lang="de-DE" sz="2800" dirty="0"/>
              <a:t>Afrika</a:t>
            </a:r>
          </a:p>
        </p:txBody>
      </p:sp>
      <p:sp>
        <p:nvSpPr>
          <p:cNvPr id="22" name="TextBox 21">
            <a:extLst>
              <a:ext uri="{FF2B5EF4-FFF2-40B4-BE49-F238E27FC236}">
                <a16:creationId xmlns:a16="http://schemas.microsoft.com/office/drawing/2014/main" id="{FC6C6469-1E16-C185-E99C-055B22B4F8F9}"/>
              </a:ext>
            </a:extLst>
          </p:cNvPr>
          <p:cNvSpPr txBox="1"/>
          <p:nvPr/>
        </p:nvSpPr>
        <p:spPr>
          <a:xfrm>
            <a:off x="1799535" y="16681450"/>
            <a:ext cx="1496115" cy="523220"/>
          </a:xfrm>
          <a:prstGeom prst="rect">
            <a:avLst/>
          </a:prstGeom>
          <a:noFill/>
        </p:spPr>
        <p:txBody>
          <a:bodyPr wrap="none" rtlCol="0">
            <a:spAutoFit/>
          </a:bodyPr>
          <a:lstStyle/>
          <a:p>
            <a:r>
              <a:rPr lang="de-DE" sz="2800" dirty="0"/>
              <a:t>Antarktis</a:t>
            </a:r>
          </a:p>
        </p:txBody>
      </p:sp>
      <p:sp>
        <p:nvSpPr>
          <p:cNvPr id="23" name="TextBox 7">
            <a:extLst>
              <a:ext uri="{FF2B5EF4-FFF2-40B4-BE49-F238E27FC236}">
                <a16:creationId xmlns:a16="http://schemas.microsoft.com/office/drawing/2014/main" id="{9A3E7875-075D-C11E-1201-724C28CD8D8A}"/>
              </a:ext>
            </a:extLst>
          </p:cNvPr>
          <p:cNvSpPr txBox="1"/>
          <p:nvPr/>
        </p:nvSpPr>
        <p:spPr>
          <a:xfrm>
            <a:off x="3221199" y="2729532"/>
            <a:ext cx="7768901" cy="1498283"/>
          </a:xfrm>
          <a:prstGeom prst="roundRect">
            <a:avLst/>
          </a:prstGeom>
          <a:solidFill>
            <a:srgbClr val="FFFFFF">
              <a:alpha val="61176"/>
            </a:srgbClr>
          </a:solidFill>
          <a:ln w="19050">
            <a:solidFill>
              <a:srgbClr val="70AD47"/>
            </a:solidFill>
          </a:ln>
        </p:spPr>
        <p:style>
          <a:lnRef idx="2">
            <a:schemeClr val="accent5"/>
          </a:lnRef>
          <a:fillRef idx="1">
            <a:schemeClr val="lt1"/>
          </a:fillRef>
          <a:effectRef idx="0">
            <a:schemeClr val="accent5"/>
          </a:effectRef>
          <a:fontRef idx="minor">
            <a:schemeClr val="dk1"/>
          </a:fontRef>
        </p:style>
        <p:txBody>
          <a:bodyPr wrap="square" lIns="0" tIns="0" rIns="0" bIns="0" rtlCol="0" anchor="t">
            <a:spAutoFit/>
          </a:bodyPr>
          <a:lstStyle/>
          <a:p>
            <a:pPr>
              <a:spcBef>
                <a:spcPct val="0"/>
              </a:spcBef>
            </a:pPr>
            <a:r>
              <a:rPr lang="de-DE" sz="3200" b="1" spc="-137" dirty="0">
                <a:solidFill>
                  <a:srgbClr val="000000"/>
                </a:solidFill>
                <a:latin typeface="Calibri" panose="020F0502020204030204" pitchFamily="34" charset="0"/>
                <a:cs typeface="Calibri" panose="020F0502020204030204" pitchFamily="34" charset="0"/>
              </a:rPr>
              <a:t>Deine Aufgabe: </a:t>
            </a:r>
            <a:r>
              <a:rPr lang="de-DE" sz="2800" spc="-137" dirty="0">
                <a:solidFill>
                  <a:srgbClr val="000000"/>
                </a:solidFill>
                <a:latin typeface="Calibri Light" panose="020F0302020204030204" pitchFamily="34" charset="0"/>
                <a:cs typeface="Calibri Light" panose="020F0302020204030204" pitchFamily="34" charset="0"/>
              </a:rPr>
              <a:t>Entdeckte unsere Kontinente.</a:t>
            </a:r>
          </a:p>
          <a:p>
            <a:pPr>
              <a:spcBef>
                <a:spcPct val="0"/>
              </a:spcBef>
            </a:pPr>
            <a:r>
              <a:rPr lang="de-DE" sz="2800" spc="-69" dirty="0">
                <a:solidFill>
                  <a:srgbClr val="000000"/>
                </a:solidFill>
                <a:latin typeface="Calibri Light" panose="020F0302020204030204" pitchFamily="34" charset="0"/>
                <a:cs typeface="Calibri Light" panose="020F0302020204030204" pitchFamily="34" charset="0"/>
              </a:rPr>
              <a:t>Finde interessante Aspekte heraus und bearbeite die zwei Aufgaben.</a:t>
            </a:r>
          </a:p>
        </p:txBody>
      </p:sp>
      <p:sp>
        <p:nvSpPr>
          <p:cNvPr id="27" name="object 75">
            <a:extLst>
              <a:ext uri="{FF2B5EF4-FFF2-40B4-BE49-F238E27FC236}">
                <a16:creationId xmlns:a16="http://schemas.microsoft.com/office/drawing/2014/main" id="{B362A239-171A-BFC0-5974-1064B424D358}"/>
              </a:ext>
            </a:extLst>
          </p:cNvPr>
          <p:cNvSpPr txBox="1"/>
          <p:nvPr/>
        </p:nvSpPr>
        <p:spPr bwMode="auto">
          <a:xfrm>
            <a:off x="9391650" y="19051988"/>
            <a:ext cx="4572000" cy="692112"/>
          </a:xfrm>
          <a:prstGeom prst="rect">
            <a:avLst/>
          </a:prstGeom>
        </p:spPr>
        <p:txBody>
          <a:bodyPr vert="horz" wrap="square" lIns="0" tIns="45719" rIns="0" bIns="0" rtlCol="0">
            <a:spAutoFit/>
          </a:bodyPr>
          <a:lstStyle/>
          <a:p>
            <a:pPr marR="5080">
              <a:spcBef>
                <a:spcPts val="359"/>
              </a:spcBef>
              <a:defRPr/>
            </a:pPr>
            <a:r>
              <a:rPr lang="de-DE" sz="1399" spc="-10" dirty="0">
                <a:solidFill>
                  <a:schemeClr val="tx1">
                    <a:lumMod val="75000"/>
                    <a:lumOff val="25000"/>
                  </a:schemeClr>
                </a:solidFill>
                <a:latin typeface="+mj-lt"/>
              </a:rPr>
              <a:t>basierend auf Materialien von </a:t>
            </a:r>
            <a:r>
              <a:rPr lang="de-DE" sz="1399" spc="-10" dirty="0" err="1">
                <a:solidFill>
                  <a:schemeClr val="tx1">
                    <a:lumMod val="75000"/>
                    <a:lumOff val="25000"/>
                  </a:schemeClr>
                </a:solidFill>
                <a:latin typeface="+mj-lt"/>
              </a:rPr>
              <a:t>Sankofi</a:t>
            </a:r>
            <a:r>
              <a:rPr lang="de-DE" sz="1399" spc="-10" dirty="0">
                <a:solidFill>
                  <a:schemeClr val="tx1">
                    <a:lumMod val="75000"/>
                    <a:lumOff val="25000"/>
                  </a:schemeClr>
                </a:solidFill>
                <a:latin typeface="+mj-lt"/>
              </a:rPr>
              <a:t> (PH Wien, 2024) im EU-geförderten Projekt Teacher Academy Project – Teaching </a:t>
            </a:r>
            <a:r>
              <a:rPr lang="de-DE" sz="1399" spc="-10" dirty="0" err="1">
                <a:solidFill>
                  <a:schemeClr val="tx1">
                    <a:lumMod val="75000"/>
                    <a:lumOff val="25000"/>
                  </a:schemeClr>
                </a:solidFill>
                <a:latin typeface="+mj-lt"/>
              </a:rPr>
              <a:t>Sustainability</a:t>
            </a:r>
            <a:r>
              <a:rPr lang="de-DE" sz="1399" spc="-10" dirty="0">
                <a:solidFill>
                  <a:schemeClr val="tx1">
                    <a:lumMod val="75000"/>
                    <a:lumOff val="25000"/>
                  </a:schemeClr>
                </a:solidFill>
                <a:latin typeface="+mj-lt"/>
              </a:rPr>
              <a:t> (TAP-TS). </a:t>
            </a:r>
          </a:p>
        </p:txBody>
      </p:sp>
      <p:pic>
        <p:nvPicPr>
          <p:cNvPr id="30" name="Grafik 2" descr="Abzeichen Tick1 mit einfarbiger Füllung">
            <a:extLst>
              <a:ext uri="{FF2B5EF4-FFF2-40B4-BE49-F238E27FC236}">
                <a16:creationId xmlns:a16="http://schemas.microsoft.com/office/drawing/2014/main" id="{D1E4BF46-4B1A-000E-376C-5576A84E3272}"/>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bwMode="auto">
          <a:xfrm>
            <a:off x="12473836" y="2328744"/>
            <a:ext cx="1489814" cy="1489814"/>
          </a:xfrm>
          <a:prstGeom prst="rect">
            <a:avLst/>
          </a:prstGeom>
        </p:spPr>
      </p:pic>
      <p:sp>
        <p:nvSpPr>
          <p:cNvPr id="31" name="TextBox 30">
            <a:extLst>
              <a:ext uri="{FF2B5EF4-FFF2-40B4-BE49-F238E27FC236}">
                <a16:creationId xmlns:a16="http://schemas.microsoft.com/office/drawing/2014/main" id="{E8C7EE6B-F7E4-BD7C-F0D5-5508D2463559}"/>
              </a:ext>
            </a:extLst>
          </p:cNvPr>
          <p:cNvSpPr txBox="1"/>
          <p:nvPr/>
        </p:nvSpPr>
        <p:spPr bwMode="auto">
          <a:xfrm>
            <a:off x="12386309" y="3682777"/>
            <a:ext cx="1577341" cy="830997"/>
          </a:xfrm>
          <a:prstGeom prst="rect">
            <a:avLst/>
          </a:prstGeom>
          <a:noFill/>
        </p:spPr>
        <p:txBody>
          <a:bodyPr wrap="square" rtlCol="0">
            <a:spAutoFit/>
          </a:bodyPr>
          <a:lstStyle/>
          <a:p>
            <a:r>
              <a:rPr lang="de-DE" sz="2400" dirty="0">
                <a:latin typeface="Calibri" panose="020F0502020204030204" pitchFamily="34" charset="0"/>
                <a:cs typeface="Calibri" panose="020F0502020204030204" pitchFamily="34" charset="0"/>
              </a:rPr>
              <a:t>Lösung zu Seite 2/13</a:t>
            </a:r>
          </a:p>
        </p:txBody>
      </p:sp>
    </p:spTree>
    <p:extLst>
      <p:ext uri="{BB962C8B-B14F-4D97-AF65-F5344CB8AC3E}">
        <p14:creationId xmlns:p14="http://schemas.microsoft.com/office/powerpoint/2010/main" val="739670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904ECF-0AA3-A2C0-9860-A16F8F553034}"/>
            </a:ext>
          </a:extLst>
        </p:cNvPr>
        <p:cNvGrpSpPr/>
        <p:nvPr/>
      </p:nvGrpSpPr>
      <p:grpSpPr>
        <a:xfrm>
          <a:off x="0" y="0"/>
          <a:ext cx="0" cy="0"/>
          <a:chOff x="0" y="0"/>
          <a:chExt cx="0" cy="0"/>
        </a:xfrm>
      </p:grpSpPr>
      <p:sp>
        <p:nvSpPr>
          <p:cNvPr id="9" name="TextBox 9">
            <a:extLst>
              <a:ext uri="{FF2B5EF4-FFF2-40B4-BE49-F238E27FC236}">
                <a16:creationId xmlns:a16="http://schemas.microsoft.com/office/drawing/2014/main" id="{5B2739DE-8558-F5C2-A9A7-5F6CFDD306FA}"/>
              </a:ext>
            </a:extLst>
          </p:cNvPr>
          <p:cNvSpPr txBox="1">
            <a:spLocks/>
          </p:cNvSpPr>
          <p:nvPr/>
        </p:nvSpPr>
        <p:spPr>
          <a:xfrm>
            <a:off x="933450" y="3041650"/>
            <a:ext cx="12344400" cy="15445126"/>
          </a:xfrm>
          <a:prstGeom prst="rect">
            <a:avLst/>
          </a:prstGeom>
        </p:spPr>
        <p:txBody>
          <a:bodyPr wrap="square" lIns="0" tIns="0" rIns="0" bIns="0" rtlCol="0" anchor="t">
            <a:spAutoFit/>
          </a:bodyPr>
          <a:lstStyle/>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______________ ist der größte Kontinent, auf dem die meisten Menschen der </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Welt leben. Auf diesem Kontinent liegen die Länder China, Indien und Japan </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und der höchste Berg der Welt, der Mount Everest. Durch die Seidenstraße, </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eine alte Handelsstraße wurde Europa mit diesem Kontinent </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verbunden.</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______________ ist ein Kontinent, auf dem viele verschiedene </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Länder auf kleiner Fläche nebeneinander liegen. In der </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Geschichte spielten die Könige und Königinnen einige dieser </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Länder eine wichtige Rolle, was aber auch dazu führte, dass </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andere Länder der Welt von einem Teil dieser Länder beherrscht </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wurden und Kolonien dieser Länder waren.</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______________ ist der Kontinente, der die Vereinigten Staaten, </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Kanada und Mexiko beinhaltet. Dieser Kontinent hat verschiedenen </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Landschaften von hohe, schneebedeckten Bergen bis hin zu sonnigen Stränden ist alles dabei. In den Vereinigten Staaten liegt das Silicon Valley, der Ort, an dem viele IT-Firmen sitzen, wie beispielsweise Apple, Microsoft und Google.</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 ______________ ist der kleinste Kontinent der Erde. Außerdem ist er die Heimat von Kängurus, Koalas und dem Great </a:t>
            </a:r>
            <a:r>
              <a:rPr lang="de-DE" sz="2800" dirty="0" err="1">
                <a:solidFill>
                  <a:srgbClr val="000000"/>
                </a:solidFill>
                <a:latin typeface="Calibri" panose="020F0502020204030204" pitchFamily="34" charset="0"/>
                <a:cs typeface="Calibri" panose="020F0502020204030204" pitchFamily="34" charset="0"/>
              </a:rPr>
              <a:t>Barrier</a:t>
            </a:r>
            <a:r>
              <a:rPr lang="de-DE" sz="2800" dirty="0">
                <a:solidFill>
                  <a:srgbClr val="000000"/>
                </a:solidFill>
                <a:latin typeface="Calibri" panose="020F0502020204030204" pitchFamily="34" charset="0"/>
                <a:cs typeface="Calibri" panose="020F0502020204030204" pitchFamily="34" charset="0"/>
              </a:rPr>
              <a:t> </a:t>
            </a:r>
            <a:r>
              <a:rPr lang="de-DE" sz="2800" dirty="0" err="1">
                <a:solidFill>
                  <a:srgbClr val="000000"/>
                </a:solidFill>
                <a:latin typeface="Calibri" panose="020F0502020204030204" pitchFamily="34" charset="0"/>
                <a:cs typeface="Calibri" panose="020F0502020204030204" pitchFamily="34" charset="0"/>
              </a:rPr>
              <a:t>Reef</a:t>
            </a:r>
            <a:r>
              <a:rPr lang="de-DE" sz="2800" dirty="0">
                <a:solidFill>
                  <a:srgbClr val="000000"/>
                </a:solidFill>
                <a:latin typeface="Calibri" panose="020F0502020204030204" pitchFamily="34" charset="0"/>
                <a:cs typeface="Calibri" panose="020F0502020204030204" pitchFamily="34" charset="0"/>
              </a:rPr>
              <a:t>, dem größten Korallenriff der Welt. Auf diesem Kontinent wird eines der wichtigsten Materialien für das Smartphone abgebaut, nämlich Aluminium. </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______________ ist bekannt für seine lebhafte Musik und Tänze wie Salsa. Hier befindet sich auch der Amazonas Regenwald, ein Dschungel voller einzigartiger Pflanzen und Tiere. In dessen Erde sind viele seltene Erden, wie Silber, Zinn und Kupfer zu finden.</a:t>
            </a:r>
          </a:p>
        </p:txBody>
      </p:sp>
      <p:sp>
        <p:nvSpPr>
          <p:cNvPr id="10" name="Freeform 10">
            <a:extLst>
              <a:ext uri="{FF2B5EF4-FFF2-40B4-BE49-F238E27FC236}">
                <a16:creationId xmlns:a16="http://schemas.microsoft.com/office/drawing/2014/main" id="{58F10538-8DFD-9E57-9121-E775D5C1BACA}"/>
              </a:ext>
            </a:extLst>
          </p:cNvPr>
          <p:cNvSpPr/>
          <p:nvPr/>
        </p:nvSpPr>
        <p:spPr>
          <a:xfrm flipH="1">
            <a:off x="10534650" y="8735713"/>
            <a:ext cx="4093959" cy="2305157"/>
          </a:xfrm>
          <a:custGeom>
            <a:avLst/>
            <a:gdLst/>
            <a:ahLst/>
            <a:cxnLst/>
            <a:rect l="l" t="t" r="r" b="b"/>
            <a:pathLst>
              <a:path w="4093959" h="2305157">
                <a:moveTo>
                  <a:pt x="4093958" y="0"/>
                </a:moveTo>
                <a:lnTo>
                  <a:pt x="0" y="0"/>
                </a:lnTo>
                <a:lnTo>
                  <a:pt x="0" y="2305157"/>
                </a:lnTo>
                <a:lnTo>
                  <a:pt x="4093958" y="2305157"/>
                </a:lnTo>
                <a:lnTo>
                  <a:pt x="4093958" y="0"/>
                </a:lnTo>
                <a:close/>
              </a:path>
            </a:pathLst>
          </a:custGeom>
          <a:blipFill>
            <a:blip r:embed="rId2"/>
            <a:stretch>
              <a:fillRect/>
            </a:stretch>
          </a:blipFill>
        </p:spPr>
        <p:txBody>
          <a:bodyPr/>
          <a:lstStyle/>
          <a:p>
            <a:endParaRPr lang="de-DE" dirty="0"/>
          </a:p>
        </p:txBody>
      </p:sp>
      <p:sp>
        <p:nvSpPr>
          <p:cNvPr id="26" name="TextBox 26">
            <a:extLst>
              <a:ext uri="{FF2B5EF4-FFF2-40B4-BE49-F238E27FC236}">
                <a16:creationId xmlns:a16="http://schemas.microsoft.com/office/drawing/2014/main" id="{B67F7086-0667-35E6-9B16-6C9065E607F9}"/>
              </a:ext>
            </a:extLst>
          </p:cNvPr>
          <p:cNvSpPr txBox="1"/>
          <p:nvPr/>
        </p:nvSpPr>
        <p:spPr>
          <a:xfrm>
            <a:off x="0" y="718721"/>
            <a:ext cx="14211300" cy="1487458"/>
          </a:xfrm>
          <a:prstGeom prst="rect">
            <a:avLst/>
          </a:prstGeom>
        </p:spPr>
        <p:txBody>
          <a:bodyPr wrap="square" lIns="0" tIns="0" rIns="0" bIns="0" rtlCol="0" anchor="t">
            <a:spAutoFit/>
          </a:bodyPr>
          <a:lstStyle/>
          <a:p>
            <a:pPr algn="ctr" defTabSz="914363">
              <a:lnSpc>
                <a:spcPts val="8526"/>
              </a:lnSpc>
              <a:defRPr/>
            </a:pPr>
            <a:r>
              <a:rPr lang="de-DE" sz="7499" dirty="0">
                <a:solidFill>
                  <a:srgbClr val="09592B"/>
                </a:solidFill>
                <a:latin typeface="+mj-lt"/>
              </a:rPr>
              <a:t>FINDE DEINEN </a:t>
            </a:r>
            <a:r>
              <a:rPr lang="de-DE" sz="7499" dirty="0" err="1">
                <a:solidFill>
                  <a:srgbClr val="09592B"/>
                </a:solidFill>
                <a:latin typeface="+mj-lt"/>
              </a:rPr>
              <a:t>FUßABDRUCK</a:t>
            </a:r>
            <a:endParaRPr lang="de-DE" sz="7499" dirty="0">
              <a:solidFill>
                <a:srgbClr val="09592B"/>
              </a:solidFill>
              <a:latin typeface="+mj-lt"/>
            </a:endParaRPr>
          </a:p>
          <a:p>
            <a:pPr algn="ctr">
              <a:lnSpc>
                <a:spcPts val="2939"/>
              </a:lnSpc>
            </a:pPr>
            <a:r>
              <a:rPr lang="de-DE" sz="3501" dirty="0">
                <a:solidFill>
                  <a:srgbClr val="09592B"/>
                </a:solidFill>
                <a:latin typeface="+mj-lt"/>
              </a:rPr>
              <a:t>(1) WAS </a:t>
            </a:r>
            <a:r>
              <a:rPr lang="de-DE" sz="3501" dirty="0" err="1">
                <a:solidFill>
                  <a:srgbClr val="09592B"/>
                </a:solidFill>
                <a:latin typeface="+mj-lt"/>
              </a:rPr>
              <a:t>WEIßT</a:t>
            </a:r>
            <a:r>
              <a:rPr lang="de-DE" sz="3501" dirty="0">
                <a:solidFill>
                  <a:srgbClr val="09592B"/>
                </a:solidFill>
                <a:latin typeface="+mj-lt"/>
              </a:rPr>
              <a:t> DU ÜBER DIE KONTINENTE DES PLANETEN ERDE?</a:t>
            </a:r>
          </a:p>
        </p:txBody>
      </p:sp>
      <p:pic>
        <p:nvPicPr>
          <p:cNvPr id="2" name="Рисунок 81">
            <a:extLst>
              <a:ext uri="{FF2B5EF4-FFF2-40B4-BE49-F238E27FC236}">
                <a16:creationId xmlns:a16="http://schemas.microsoft.com/office/drawing/2014/main" id="{711ADFAB-01AA-0778-E101-2A54BF122F2D}"/>
              </a:ext>
            </a:extLst>
          </p:cNvPr>
          <p:cNvPicPr>
            <a:picLocks noChangeAspect="1"/>
          </p:cNvPicPr>
          <p:nvPr/>
        </p:nvPicPr>
        <p:blipFill>
          <a:blip r:embed="rId3"/>
          <a:stretch/>
        </p:blipFill>
        <p:spPr bwMode="auto">
          <a:xfrm>
            <a:off x="360000" y="19257450"/>
            <a:ext cx="1366451" cy="482400"/>
          </a:xfrm>
          <a:prstGeom prst="rect">
            <a:avLst/>
          </a:prstGeom>
        </p:spPr>
      </p:pic>
      <p:pic>
        <p:nvPicPr>
          <p:cNvPr id="6" name="Grafik 22">
            <a:extLst>
              <a:ext uri="{FF2B5EF4-FFF2-40B4-BE49-F238E27FC236}">
                <a16:creationId xmlns:a16="http://schemas.microsoft.com/office/drawing/2014/main" id="{20099BA0-A5C8-02A6-64BE-011E34DE0F74}"/>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bwMode="auto">
          <a:xfrm>
            <a:off x="363918" y="18519954"/>
            <a:ext cx="1362533" cy="565200"/>
          </a:xfrm>
          <a:prstGeom prst="rect">
            <a:avLst/>
          </a:prstGeom>
        </p:spPr>
      </p:pic>
      <p:sp>
        <p:nvSpPr>
          <p:cNvPr id="11" name="object 75">
            <a:extLst>
              <a:ext uri="{FF2B5EF4-FFF2-40B4-BE49-F238E27FC236}">
                <a16:creationId xmlns:a16="http://schemas.microsoft.com/office/drawing/2014/main" id="{0A7FE4ED-FFA7-86E5-E2E3-42E8A5FD9988}"/>
              </a:ext>
            </a:extLst>
          </p:cNvPr>
          <p:cNvSpPr txBox="1">
            <a:spLocks noChangeArrowheads="1"/>
          </p:cNvSpPr>
          <p:nvPr/>
        </p:nvSpPr>
        <p:spPr bwMode="auto">
          <a:xfrm>
            <a:off x="1906451" y="18476352"/>
            <a:ext cx="4190999" cy="1263498"/>
          </a:xfrm>
          <a:prstGeom prst="rect">
            <a:avLst/>
          </a:prstGeom>
          <a:noFill/>
          <a:ln>
            <a:noFill/>
          </a:ln>
        </p:spPr>
        <p:txBody>
          <a:bodyPr rot="0" vert="horz" wrap="square" lIns="0" tIns="45719" rIns="0" bIns="0" anchor="t" anchorCtr="0" upright="1">
            <a:noAutofit/>
          </a:bodyPr>
          <a:lstStyle/>
          <a:p>
            <a:pPr marR="8889">
              <a:spcAft>
                <a:spcPts val="800"/>
              </a:spcAft>
              <a:defRPr/>
            </a:pPr>
            <a:r>
              <a:rPr lang="de-DE" sz="1399" spc="-35" dirty="0">
                <a:solidFill>
                  <a:schemeClr val="tx1">
                    <a:lumMod val="75000"/>
                    <a:lumOff val="25000"/>
                  </a:schemeClr>
                </a:solidFill>
                <a:ea typeface="Calibri"/>
                <a:cs typeface="Trebuchet MS"/>
              </a:rPr>
              <a:t>Impressum: </a:t>
            </a:r>
            <a:endParaRPr lang="de-DE" sz="1399" dirty="0"/>
          </a:p>
          <a:p>
            <a:pPr marR="8889">
              <a:spcAft>
                <a:spcPts val="800"/>
              </a:spcAft>
              <a:defRPr/>
            </a:pPr>
            <a:r>
              <a:rPr lang="de-DE" sz="1399" spc="-35" dirty="0">
                <a:solidFill>
                  <a:schemeClr val="tx1">
                    <a:lumMod val="75000"/>
                    <a:lumOff val="25000"/>
                  </a:schemeClr>
                </a:solidFill>
                <a:ea typeface="Calibri"/>
                <a:cs typeface="Trebuchet MS"/>
              </a:rPr>
              <a:t>Arbeitsbereich Pädagogik in der Digitalität, </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Arbeitsbereich Medienpädagogik</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am Institut für Allgemeine Pädagogik und Berufspädagogik, Technische Universität Darmstadt, 2024.</a:t>
            </a:r>
            <a:endParaRPr lang="de-DE" sz="1399" dirty="0">
              <a:solidFill>
                <a:schemeClr val="tx1">
                  <a:lumMod val="75000"/>
                  <a:lumOff val="25000"/>
                </a:schemeClr>
              </a:solidFill>
              <a:ea typeface="Calibri"/>
              <a:cs typeface="Times New Roman"/>
            </a:endParaRPr>
          </a:p>
        </p:txBody>
      </p:sp>
      <p:grpSp>
        <p:nvGrpSpPr>
          <p:cNvPr id="24" name="Group 23">
            <a:extLst>
              <a:ext uri="{FF2B5EF4-FFF2-40B4-BE49-F238E27FC236}">
                <a16:creationId xmlns:a16="http://schemas.microsoft.com/office/drawing/2014/main" id="{67E7E1B7-4B15-C6C9-3E45-923511096AD2}"/>
              </a:ext>
            </a:extLst>
          </p:cNvPr>
          <p:cNvGrpSpPr/>
          <p:nvPr/>
        </p:nvGrpSpPr>
        <p:grpSpPr>
          <a:xfrm>
            <a:off x="9691207" y="4532728"/>
            <a:ext cx="4520093" cy="4520093"/>
            <a:chOff x="-590550" y="5867404"/>
            <a:chExt cx="11283372" cy="11283372"/>
          </a:xfrm>
        </p:grpSpPr>
        <p:sp>
          <p:nvSpPr>
            <p:cNvPr id="25" name="Oval 24">
              <a:extLst>
                <a:ext uri="{FF2B5EF4-FFF2-40B4-BE49-F238E27FC236}">
                  <a16:creationId xmlns:a16="http://schemas.microsoft.com/office/drawing/2014/main" id="{EB4A019F-356D-07A7-E233-80C0E2B5E498}"/>
                </a:ext>
              </a:extLst>
            </p:cNvPr>
            <p:cNvSpPr/>
            <p:nvPr/>
          </p:nvSpPr>
          <p:spPr>
            <a:xfrm>
              <a:off x="973681" y="7462274"/>
              <a:ext cx="8154910" cy="8154910"/>
            </a:xfrm>
            <a:prstGeom prst="ellipse">
              <a:avLst/>
            </a:prstGeom>
            <a:solidFill>
              <a:srgbClr val="82D3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8" name="Graphic 27" descr="Earth globe: Africa and Europe with solid fill">
              <a:extLst>
                <a:ext uri="{FF2B5EF4-FFF2-40B4-BE49-F238E27FC236}">
                  <a16:creationId xmlns:a16="http://schemas.microsoft.com/office/drawing/2014/main" id="{52E5AFFD-2635-BF36-2ECB-0363D9D8E77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90550" y="5867404"/>
              <a:ext cx="11283372" cy="11283372"/>
            </a:xfrm>
            <a:prstGeom prst="rect">
              <a:avLst/>
            </a:prstGeom>
          </p:spPr>
        </p:pic>
        <p:sp>
          <p:nvSpPr>
            <p:cNvPr id="29" name="Oval 28">
              <a:extLst>
                <a:ext uri="{FF2B5EF4-FFF2-40B4-BE49-F238E27FC236}">
                  <a16:creationId xmlns:a16="http://schemas.microsoft.com/office/drawing/2014/main" id="{19B2E9AC-DDB9-DBFB-58F8-1E9FB1961111}"/>
                </a:ext>
              </a:extLst>
            </p:cNvPr>
            <p:cNvSpPr/>
            <p:nvPr/>
          </p:nvSpPr>
          <p:spPr>
            <a:xfrm>
              <a:off x="822036" y="7273752"/>
              <a:ext cx="8458200" cy="8478732"/>
            </a:xfrm>
            <a:prstGeom prst="ellipse">
              <a:avLst/>
            </a:prstGeom>
            <a:noFill/>
            <a:ln w="190500">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grpSp>
      <p:sp>
        <p:nvSpPr>
          <p:cNvPr id="3" name="TextBox 2">
            <a:extLst>
              <a:ext uri="{FF2B5EF4-FFF2-40B4-BE49-F238E27FC236}">
                <a16:creationId xmlns:a16="http://schemas.microsoft.com/office/drawing/2014/main" id="{ED4898A9-0E5E-E593-BAFF-BCF031C7EA4E}"/>
              </a:ext>
            </a:extLst>
          </p:cNvPr>
          <p:cNvSpPr txBox="1"/>
          <p:nvPr/>
        </p:nvSpPr>
        <p:spPr>
          <a:xfrm>
            <a:off x="1769107" y="3041650"/>
            <a:ext cx="982961" cy="523220"/>
          </a:xfrm>
          <a:prstGeom prst="rect">
            <a:avLst/>
          </a:prstGeom>
          <a:noFill/>
        </p:spPr>
        <p:txBody>
          <a:bodyPr wrap="none" rtlCol="0">
            <a:spAutoFit/>
          </a:bodyPr>
          <a:lstStyle/>
          <a:p>
            <a:r>
              <a:rPr lang="de-DE" sz="2800" dirty="0"/>
              <a:t>Asien</a:t>
            </a:r>
          </a:p>
        </p:txBody>
      </p:sp>
      <p:sp>
        <p:nvSpPr>
          <p:cNvPr id="4" name="TextBox 3">
            <a:extLst>
              <a:ext uri="{FF2B5EF4-FFF2-40B4-BE49-F238E27FC236}">
                <a16:creationId xmlns:a16="http://schemas.microsoft.com/office/drawing/2014/main" id="{CBC82DEB-62D1-E147-9D85-56B5AFDB7BFA}"/>
              </a:ext>
            </a:extLst>
          </p:cNvPr>
          <p:cNvSpPr txBox="1"/>
          <p:nvPr/>
        </p:nvSpPr>
        <p:spPr>
          <a:xfrm>
            <a:off x="1529112" y="6298408"/>
            <a:ext cx="1217641" cy="523220"/>
          </a:xfrm>
          <a:prstGeom prst="rect">
            <a:avLst/>
          </a:prstGeom>
          <a:noFill/>
        </p:spPr>
        <p:txBody>
          <a:bodyPr wrap="none" rtlCol="0">
            <a:spAutoFit/>
          </a:bodyPr>
          <a:lstStyle/>
          <a:p>
            <a:r>
              <a:rPr lang="de-DE" sz="2800" dirty="0"/>
              <a:t>Europa</a:t>
            </a:r>
          </a:p>
        </p:txBody>
      </p:sp>
      <p:sp>
        <p:nvSpPr>
          <p:cNvPr id="5" name="TextBox 4">
            <a:extLst>
              <a:ext uri="{FF2B5EF4-FFF2-40B4-BE49-F238E27FC236}">
                <a16:creationId xmlns:a16="http://schemas.microsoft.com/office/drawing/2014/main" id="{964F2F37-9DC0-137F-82BA-FFF2C0BDE3DE}"/>
              </a:ext>
            </a:extLst>
          </p:cNvPr>
          <p:cNvSpPr txBox="1"/>
          <p:nvPr/>
        </p:nvSpPr>
        <p:spPr>
          <a:xfrm>
            <a:off x="1043225" y="10150672"/>
            <a:ext cx="2206181" cy="523220"/>
          </a:xfrm>
          <a:prstGeom prst="rect">
            <a:avLst/>
          </a:prstGeom>
          <a:noFill/>
        </p:spPr>
        <p:txBody>
          <a:bodyPr wrap="none" rtlCol="0">
            <a:spAutoFit/>
          </a:bodyPr>
          <a:lstStyle/>
          <a:p>
            <a:r>
              <a:rPr lang="de-DE" sz="2800" dirty="0"/>
              <a:t>Nord Amerika</a:t>
            </a:r>
          </a:p>
        </p:txBody>
      </p:sp>
      <p:sp>
        <p:nvSpPr>
          <p:cNvPr id="7" name="TextBox 6">
            <a:extLst>
              <a:ext uri="{FF2B5EF4-FFF2-40B4-BE49-F238E27FC236}">
                <a16:creationId xmlns:a16="http://schemas.microsoft.com/office/drawing/2014/main" id="{39045160-BC64-6A39-C9A5-B1DF67E3BC01}"/>
              </a:ext>
            </a:extLst>
          </p:cNvPr>
          <p:cNvSpPr txBox="1"/>
          <p:nvPr/>
        </p:nvSpPr>
        <p:spPr>
          <a:xfrm>
            <a:off x="1430968" y="13326785"/>
            <a:ext cx="1659237" cy="523220"/>
          </a:xfrm>
          <a:prstGeom prst="rect">
            <a:avLst/>
          </a:prstGeom>
          <a:noFill/>
        </p:spPr>
        <p:txBody>
          <a:bodyPr wrap="none" rtlCol="0">
            <a:spAutoFit/>
          </a:bodyPr>
          <a:lstStyle/>
          <a:p>
            <a:r>
              <a:rPr lang="de-DE" sz="2800" dirty="0"/>
              <a:t>Australien</a:t>
            </a:r>
          </a:p>
        </p:txBody>
      </p:sp>
      <p:sp>
        <p:nvSpPr>
          <p:cNvPr id="8" name="TextBox 7">
            <a:extLst>
              <a:ext uri="{FF2B5EF4-FFF2-40B4-BE49-F238E27FC236}">
                <a16:creationId xmlns:a16="http://schemas.microsoft.com/office/drawing/2014/main" id="{4720E019-7129-58E4-06C0-26EF3C838B1A}"/>
              </a:ext>
            </a:extLst>
          </p:cNvPr>
          <p:cNvSpPr txBox="1"/>
          <p:nvPr/>
        </p:nvSpPr>
        <p:spPr>
          <a:xfrm>
            <a:off x="1196101" y="15901568"/>
            <a:ext cx="2018758" cy="523220"/>
          </a:xfrm>
          <a:prstGeom prst="rect">
            <a:avLst/>
          </a:prstGeom>
          <a:noFill/>
        </p:spPr>
        <p:txBody>
          <a:bodyPr wrap="none" rtlCol="0">
            <a:spAutoFit/>
          </a:bodyPr>
          <a:lstStyle/>
          <a:p>
            <a:r>
              <a:rPr lang="de-DE" sz="2800" dirty="0"/>
              <a:t>Süd Amerika</a:t>
            </a:r>
          </a:p>
        </p:txBody>
      </p:sp>
      <p:sp>
        <p:nvSpPr>
          <p:cNvPr id="12" name="object 75">
            <a:extLst>
              <a:ext uri="{FF2B5EF4-FFF2-40B4-BE49-F238E27FC236}">
                <a16:creationId xmlns:a16="http://schemas.microsoft.com/office/drawing/2014/main" id="{75756C6B-3A24-57F6-92AA-16086A8F3EF5}"/>
              </a:ext>
            </a:extLst>
          </p:cNvPr>
          <p:cNvSpPr txBox="1"/>
          <p:nvPr/>
        </p:nvSpPr>
        <p:spPr bwMode="auto">
          <a:xfrm>
            <a:off x="9391650" y="19051988"/>
            <a:ext cx="4572000" cy="692112"/>
          </a:xfrm>
          <a:prstGeom prst="rect">
            <a:avLst/>
          </a:prstGeom>
        </p:spPr>
        <p:txBody>
          <a:bodyPr vert="horz" wrap="square" lIns="0" tIns="45719" rIns="0" bIns="0" rtlCol="0">
            <a:spAutoFit/>
          </a:bodyPr>
          <a:lstStyle/>
          <a:p>
            <a:pPr marR="5080">
              <a:spcBef>
                <a:spcPts val="359"/>
              </a:spcBef>
              <a:defRPr/>
            </a:pPr>
            <a:r>
              <a:rPr lang="de-DE" sz="1399" spc="-10" dirty="0">
                <a:solidFill>
                  <a:schemeClr val="tx1">
                    <a:lumMod val="75000"/>
                    <a:lumOff val="25000"/>
                  </a:schemeClr>
                </a:solidFill>
                <a:latin typeface="+mj-lt"/>
              </a:rPr>
              <a:t>basierend auf Materialien von </a:t>
            </a:r>
            <a:r>
              <a:rPr lang="de-DE" sz="1399" spc="-10" dirty="0" err="1">
                <a:solidFill>
                  <a:schemeClr val="tx1">
                    <a:lumMod val="75000"/>
                    <a:lumOff val="25000"/>
                  </a:schemeClr>
                </a:solidFill>
                <a:latin typeface="+mj-lt"/>
              </a:rPr>
              <a:t>Sankofi</a:t>
            </a:r>
            <a:r>
              <a:rPr lang="de-DE" sz="1399" spc="-10" dirty="0">
                <a:solidFill>
                  <a:schemeClr val="tx1">
                    <a:lumMod val="75000"/>
                    <a:lumOff val="25000"/>
                  </a:schemeClr>
                </a:solidFill>
                <a:latin typeface="+mj-lt"/>
              </a:rPr>
              <a:t> (PH Wien, 2024) im EU-geförderten Projekt Teacher Academy Project – Teaching </a:t>
            </a:r>
            <a:r>
              <a:rPr lang="de-DE" sz="1399" spc="-10" dirty="0" err="1">
                <a:solidFill>
                  <a:schemeClr val="tx1">
                    <a:lumMod val="75000"/>
                    <a:lumOff val="25000"/>
                  </a:schemeClr>
                </a:solidFill>
                <a:latin typeface="+mj-lt"/>
              </a:rPr>
              <a:t>Sustainability</a:t>
            </a:r>
            <a:r>
              <a:rPr lang="de-DE" sz="1399" spc="-10" dirty="0">
                <a:solidFill>
                  <a:schemeClr val="tx1">
                    <a:lumMod val="75000"/>
                    <a:lumOff val="25000"/>
                  </a:schemeClr>
                </a:solidFill>
                <a:latin typeface="+mj-lt"/>
              </a:rPr>
              <a:t> (TAP-TS). </a:t>
            </a:r>
          </a:p>
        </p:txBody>
      </p:sp>
      <p:pic>
        <p:nvPicPr>
          <p:cNvPr id="14" name="Grafik 2" descr="Abzeichen Tick1 mit einfarbiger Füllung">
            <a:extLst>
              <a:ext uri="{FF2B5EF4-FFF2-40B4-BE49-F238E27FC236}">
                <a16:creationId xmlns:a16="http://schemas.microsoft.com/office/drawing/2014/main" id="{3F2EFB6C-D375-B60B-FE38-5004368E199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bwMode="auto">
          <a:xfrm>
            <a:off x="12450977" y="2456820"/>
            <a:ext cx="1489814" cy="1489814"/>
          </a:xfrm>
          <a:prstGeom prst="rect">
            <a:avLst/>
          </a:prstGeom>
        </p:spPr>
      </p:pic>
      <p:sp>
        <p:nvSpPr>
          <p:cNvPr id="15" name="TextBox 14">
            <a:extLst>
              <a:ext uri="{FF2B5EF4-FFF2-40B4-BE49-F238E27FC236}">
                <a16:creationId xmlns:a16="http://schemas.microsoft.com/office/drawing/2014/main" id="{48430FD0-6072-8198-B103-9F405A1A59B5}"/>
              </a:ext>
            </a:extLst>
          </p:cNvPr>
          <p:cNvSpPr txBox="1"/>
          <p:nvPr/>
        </p:nvSpPr>
        <p:spPr bwMode="auto">
          <a:xfrm>
            <a:off x="12363450" y="3810853"/>
            <a:ext cx="1577341" cy="830997"/>
          </a:xfrm>
          <a:prstGeom prst="rect">
            <a:avLst/>
          </a:prstGeom>
          <a:noFill/>
        </p:spPr>
        <p:txBody>
          <a:bodyPr wrap="square" rtlCol="0">
            <a:spAutoFit/>
          </a:bodyPr>
          <a:lstStyle/>
          <a:p>
            <a:r>
              <a:rPr lang="de-DE" sz="2400" dirty="0">
                <a:latin typeface="Calibri" panose="020F0502020204030204" pitchFamily="34" charset="0"/>
                <a:cs typeface="Calibri" panose="020F0502020204030204" pitchFamily="34" charset="0"/>
              </a:rPr>
              <a:t>Lösung zu Seite 3/13</a:t>
            </a:r>
          </a:p>
        </p:txBody>
      </p:sp>
      <p:sp>
        <p:nvSpPr>
          <p:cNvPr id="16" name="TextBox 15">
            <a:extLst>
              <a:ext uri="{FF2B5EF4-FFF2-40B4-BE49-F238E27FC236}">
                <a16:creationId xmlns:a16="http://schemas.microsoft.com/office/drawing/2014/main" id="{B1A009F3-44A2-1800-48DC-71F1C1A79DAA}"/>
              </a:ext>
            </a:extLst>
          </p:cNvPr>
          <p:cNvSpPr txBox="1"/>
          <p:nvPr/>
        </p:nvSpPr>
        <p:spPr bwMode="auto">
          <a:xfrm>
            <a:off x="6303934" y="19339740"/>
            <a:ext cx="2470036" cy="400110"/>
          </a:xfrm>
          <a:prstGeom prst="rect">
            <a:avLst/>
          </a:prstGeom>
          <a:noFill/>
        </p:spPr>
        <p:txBody>
          <a:bodyPr wrap="none" rtlCol="0">
            <a:spAutoFit/>
          </a:bodyPr>
          <a:lstStyle/>
          <a:p>
            <a:pPr algn="ctr"/>
            <a:r>
              <a:rPr lang="de-DE" sz="2000" dirty="0">
                <a:solidFill>
                  <a:schemeClr val="tx1">
                    <a:lumMod val="75000"/>
                    <a:lumOff val="25000"/>
                  </a:schemeClr>
                </a:solidFill>
                <a:latin typeface="+mj-lt"/>
              </a:rPr>
              <a:t>Material für Lehrende</a:t>
            </a:r>
          </a:p>
        </p:txBody>
      </p:sp>
    </p:spTree>
    <p:extLst>
      <p:ext uri="{BB962C8B-B14F-4D97-AF65-F5344CB8AC3E}">
        <p14:creationId xmlns:p14="http://schemas.microsoft.com/office/powerpoint/2010/main" val="38723808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ED5F1C-B4CD-644A-2623-E1A0FE621FDB}"/>
            </a:ext>
          </a:extLst>
        </p:cNvPr>
        <p:cNvGrpSpPr/>
        <p:nvPr/>
      </p:nvGrpSpPr>
      <p:grpSpPr>
        <a:xfrm>
          <a:off x="0" y="0"/>
          <a:ext cx="0" cy="0"/>
          <a:chOff x="0" y="0"/>
          <a:chExt cx="0" cy="0"/>
        </a:xfrm>
      </p:grpSpPr>
      <p:grpSp>
        <p:nvGrpSpPr>
          <p:cNvPr id="6" name="Group 6">
            <a:extLst>
              <a:ext uri="{FF2B5EF4-FFF2-40B4-BE49-F238E27FC236}">
                <a16:creationId xmlns:a16="http://schemas.microsoft.com/office/drawing/2014/main" id="{0EB542BD-63B0-24C1-F402-DAE8BB5999FF}"/>
              </a:ext>
            </a:extLst>
          </p:cNvPr>
          <p:cNvGrpSpPr/>
          <p:nvPr/>
        </p:nvGrpSpPr>
        <p:grpSpPr>
          <a:xfrm>
            <a:off x="407767" y="7878006"/>
            <a:ext cx="3223308" cy="5703680"/>
            <a:chOff x="0" y="0"/>
            <a:chExt cx="5266702" cy="9319490"/>
          </a:xfrm>
        </p:grpSpPr>
        <p:sp>
          <p:nvSpPr>
            <p:cNvPr id="7" name="Freeform 7">
              <a:extLst>
                <a:ext uri="{FF2B5EF4-FFF2-40B4-BE49-F238E27FC236}">
                  <a16:creationId xmlns:a16="http://schemas.microsoft.com/office/drawing/2014/main" id="{13F4D373-9E6B-4CD4-1AB1-DDA63EBB686B}"/>
                </a:ext>
              </a:extLst>
            </p:cNvPr>
            <p:cNvSpPr/>
            <p:nvPr/>
          </p:nvSpPr>
          <p:spPr>
            <a:xfrm>
              <a:off x="0" y="0"/>
              <a:ext cx="5246286" cy="9319490"/>
            </a:xfrm>
            <a:custGeom>
              <a:avLst/>
              <a:gdLst/>
              <a:ahLst/>
              <a:cxnLst/>
              <a:rect l="l" t="t" r="r" b="b"/>
              <a:pathLst>
                <a:path w="5246286" h="9319490">
                  <a:moveTo>
                    <a:pt x="0" y="0"/>
                  </a:moveTo>
                  <a:lnTo>
                    <a:pt x="5246286" y="0"/>
                  </a:lnTo>
                  <a:lnTo>
                    <a:pt x="5246286" y="9319490"/>
                  </a:lnTo>
                  <a:lnTo>
                    <a:pt x="0" y="9319490"/>
                  </a:lnTo>
                  <a:lnTo>
                    <a:pt x="0" y="0"/>
                  </a:lnTo>
                  <a:close/>
                </a:path>
              </a:pathLst>
            </a:custGeom>
            <a:blipFill>
              <a:blip r:embed="rId2"/>
              <a:stretch>
                <a:fillRect/>
              </a:stretch>
            </a:blipFill>
            <a:ln cap="rnd">
              <a:noFill/>
              <a:prstDash val="solid"/>
              <a:round/>
            </a:ln>
          </p:spPr>
          <p:txBody>
            <a:bodyPr/>
            <a:lstStyle/>
            <a:p>
              <a:endParaRPr lang="de-DE"/>
            </a:p>
          </p:txBody>
        </p:sp>
        <p:sp>
          <p:nvSpPr>
            <p:cNvPr id="9" name="Freeform 9">
              <a:extLst>
                <a:ext uri="{FF2B5EF4-FFF2-40B4-BE49-F238E27FC236}">
                  <a16:creationId xmlns:a16="http://schemas.microsoft.com/office/drawing/2014/main" id="{2B9D8A82-A180-27E3-57EA-986CAC3E7F18}"/>
                </a:ext>
              </a:extLst>
            </p:cNvPr>
            <p:cNvSpPr/>
            <p:nvPr/>
          </p:nvSpPr>
          <p:spPr>
            <a:xfrm>
              <a:off x="3965155" y="5181024"/>
              <a:ext cx="1301547" cy="3440358"/>
            </a:xfrm>
            <a:custGeom>
              <a:avLst/>
              <a:gdLst/>
              <a:ahLst/>
              <a:cxnLst/>
              <a:rect l="l" t="t" r="r" b="b"/>
              <a:pathLst>
                <a:path w="307496" h="812800">
                  <a:moveTo>
                    <a:pt x="153748" y="0"/>
                  </a:moveTo>
                  <a:lnTo>
                    <a:pt x="153748" y="0"/>
                  </a:lnTo>
                  <a:cubicBezTo>
                    <a:pt x="238661" y="0"/>
                    <a:pt x="307496" y="68835"/>
                    <a:pt x="307496" y="153748"/>
                  </a:cubicBezTo>
                  <a:lnTo>
                    <a:pt x="307496" y="659052"/>
                  </a:lnTo>
                  <a:cubicBezTo>
                    <a:pt x="307496" y="743965"/>
                    <a:pt x="238661" y="812800"/>
                    <a:pt x="153748" y="812800"/>
                  </a:cubicBezTo>
                  <a:lnTo>
                    <a:pt x="153748" y="812800"/>
                  </a:lnTo>
                  <a:cubicBezTo>
                    <a:pt x="68835" y="812800"/>
                    <a:pt x="0" y="743965"/>
                    <a:pt x="0" y="659052"/>
                  </a:cubicBezTo>
                  <a:lnTo>
                    <a:pt x="0" y="153748"/>
                  </a:lnTo>
                  <a:cubicBezTo>
                    <a:pt x="0" y="68835"/>
                    <a:pt x="68835" y="0"/>
                    <a:pt x="153748" y="0"/>
                  </a:cubicBezTo>
                  <a:close/>
                </a:path>
              </a:pathLst>
            </a:custGeom>
            <a:solidFill>
              <a:srgbClr val="99D490"/>
            </a:solidFill>
          </p:spPr>
          <p:txBody>
            <a:bodyPr/>
            <a:lstStyle/>
            <a:p>
              <a:endParaRPr lang="de-DE" dirty="0"/>
            </a:p>
          </p:txBody>
        </p:sp>
        <p:grpSp>
          <p:nvGrpSpPr>
            <p:cNvPr id="11" name="Group 11">
              <a:extLst>
                <a:ext uri="{FF2B5EF4-FFF2-40B4-BE49-F238E27FC236}">
                  <a16:creationId xmlns:a16="http://schemas.microsoft.com/office/drawing/2014/main" id="{E9EB02AF-7958-2AD9-34FB-584F8066850C}"/>
                </a:ext>
              </a:extLst>
            </p:cNvPr>
            <p:cNvGrpSpPr/>
            <p:nvPr/>
          </p:nvGrpSpPr>
          <p:grpSpPr>
            <a:xfrm>
              <a:off x="1623310" y="2274509"/>
              <a:ext cx="1428857" cy="1276085"/>
              <a:chOff x="0" y="0"/>
              <a:chExt cx="337574" cy="301481"/>
            </a:xfrm>
          </p:grpSpPr>
          <p:sp>
            <p:nvSpPr>
              <p:cNvPr id="12" name="Freeform 12">
                <a:extLst>
                  <a:ext uri="{FF2B5EF4-FFF2-40B4-BE49-F238E27FC236}">
                    <a16:creationId xmlns:a16="http://schemas.microsoft.com/office/drawing/2014/main" id="{D56080C8-97CC-628C-1B81-097EDD5C6B39}"/>
                  </a:ext>
                </a:extLst>
              </p:cNvPr>
              <p:cNvSpPr/>
              <p:nvPr/>
            </p:nvSpPr>
            <p:spPr>
              <a:xfrm>
                <a:off x="0" y="0"/>
                <a:ext cx="337574" cy="301481"/>
              </a:xfrm>
              <a:custGeom>
                <a:avLst/>
                <a:gdLst/>
                <a:ahLst/>
                <a:cxnLst/>
                <a:rect l="l" t="t" r="r" b="b"/>
                <a:pathLst>
                  <a:path w="337574" h="301481">
                    <a:moveTo>
                      <a:pt x="150740" y="0"/>
                    </a:moveTo>
                    <a:lnTo>
                      <a:pt x="186834" y="0"/>
                    </a:lnTo>
                    <a:cubicBezTo>
                      <a:pt x="226812" y="0"/>
                      <a:pt x="265154" y="15882"/>
                      <a:pt x="293423" y="44151"/>
                    </a:cubicBezTo>
                    <a:cubicBezTo>
                      <a:pt x="321692" y="72420"/>
                      <a:pt x="337574" y="110762"/>
                      <a:pt x="337574" y="150740"/>
                    </a:cubicBezTo>
                    <a:lnTo>
                      <a:pt x="337574" y="150740"/>
                    </a:lnTo>
                    <a:cubicBezTo>
                      <a:pt x="337574" y="233992"/>
                      <a:pt x="270085" y="301481"/>
                      <a:pt x="186834" y="301481"/>
                    </a:cubicBezTo>
                    <a:lnTo>
                      <a:pt x="150740" y="301481"/>
                    </a:lnTo>
                    <a:cubicBezTo>
                      <a:pt x="110762" y="301481"/>
                      <a:pt x="72420" y="285599"/>
                      <a:pt x="44151" y="257330"/>
                    </a:cubicBezTo>
                    <a:cubicBezTo>
                      <a:pt x="15882" y="229061"/>
                      <a:pt x="0" y="190719"/>
                      <a:pt x="0" y="150740"/>
                    </a:cubicBezTo>
                    <a:lnTo>
                      <a:pt x="0" y="150740"/>
                    </a:lnTo>
                    <a:cubicBezTo>
                      <a:pt x="0" y="110762"/>
                      <a:pt x="15882" y="72420"/>
                      <a:pt x="44151" y="44151"/>
                    </a:cubicBezTo>
                    <a:cubicBezTo>
                      <a:pt x="72420" y="15882"/>
                      <a:pt x="110762" y="0"/>
                      <a:pt x="150740" y="0"/>
                    </a:cubicBezTo>
                    <a:close/>
                  </a:path>
                </a:pathLst>
              </a:custGeom>
              <a:solidFill>
                <a:srgbClr val="CCBEA2"/>
              </a:solidFill>
              <a:ln cap="rnd">
                <a:noFill/>
                <a:prstDash val="solid"/>
                <a:round/>
              </a:ln>
            </p:spPr>
            <p:txBody>
              <a:bodyPr/>
              <a:lstStyle/>
              <a:p>
                <a:endParaRPr lang="de-DE"/>
              </a:p>
            </p:txBody>
          </p:sp>
          <p:sp>
            <p:nvSpPr>
              <p:cNvPr id="13" name="TextBox 13">
                <a:extLst>
                  <a:ext uri="{FF2B5EF4-FFF2-40B4-BE49-F238E27FC236}">
                    <a16:creationId xmlns:a16="http://schemas.microsoft.com/office/drawing/2014/main" id="{00EE30FA-875F-E06B-E66E-CEDEDC7CCF79}"/>
                  </a:ext>
                </a:extLst>
              </p:cNvPr>
              <p:cNvSpPr txBox="1"/>
              <p:nvPr/>
            </p:nvSpPr>
            <p:spPr>
              <a:xfrm>
                <a:off x="0" y="57150"/>
                <a:ext cx="337574" cy="244331"/>
              </a:xfrm>
              <a:prstGeom prst="rect">
                <a:avLst/>
              </a:prstGeom>
            </p:spPr>
            <p:txBody>
              <a:bodyPr lIns="50800" tIns="50800" rIns="50800" bIns="50800" rtlCol="0" anchor="ctr"/>
              <a:lstStyle/>
              <a:p>
                <a:pPr algn="ctr">
                  <a:lnSpc>
                    <a:spcPts val="3626"/>
                  </a:lnSpc>
                </a:pPr>
                <a:endParaRPr/>
              </a:p>
            </p:txBody>
          </p:sp>
        </p:grpSp>
        <p:sp>
          <p:nvSpPr>
            <p:cNvPr id="14" name="TextBox 14">
              <a:extLst>
                <a:ext uri="{FF2B5EF4-FFF2-40B4-BE49-F238E27FC236}">
                  <a16:creationId xmlns:a16="http://schemas.microsoft.com/office/drawing/2014/main" id="{4F08E3E0-2AB6-5B78-EB00-703FDCB5F7C6}"/>
                </a:ext>
              </a:extLst>
            </p:cNvPr>
            <p:cNvSpPr txBox="1"/>
            <p:nvPr/>
          </p:nvSpPr>
          <p:spPr>
            <a:xfrm>
              <a:off x="1668330" y="2912956"/>
              <a:ext cx="830857" cy="1702347"/>
            </a:xfrm>
            <a:prstGeom prst="rect">
              <a:avLst/>
            </a:prstGeom>
          </p:spPr>
          <p:txBody>
            <a:bodyPr lIns="0" tIns="0" rIns="0" bIns="0" rtlCol="0" anchor="t">
              <a:spAutoFit/>
            </a:bodyPr>
            <a:lstStyle/>
            <a:p>
              <a:pPr algn="ctr">
                <a:lnSpc>
                  <a:spcPts val="10639"/>
                </a:lnSpc>
              </a:pPr>
              <a:r>
                <a:rPr lang="en-US" sz="7599" dirty="0">
                  <a:solidFill>
                    <a:srgbClr val="000000"/>
                  </a:solidFill>
                  <a:latin typeface="+mj-lt"/>
                </a:rPr>
                <a:t>9</a:t>
              </a:r>
            </a:p>
          </p:txBody>
        </p:sp>
      </p:grpSp>
      <p:grpSp>
        <p:nvGrpSpPr>
          <p:cNvPr id="26" name="Group 26">
            <a:extLst>
              <a:ext uri="{FF2B5EF4-FFF2-40B4-BE49-F238E27FC236}">
                <a16:creationId xmlns:a16="http://schemas.microsoft.com/office/drawing/2014/main" id="{7E36166E-EE5B-0A7A-D1DB-3244C18C5EC5}"/>
              </a:ext>
            </a:extLst>
          </p:cNvPr>
          <p:cNvGrpSpPr/>
          <p:nvPr/>
        </p:nvGrpSpPr>
        <p:grpSpPr>
          <a:xfrm rot="943635">
            <a:off x="1872791" y="12769799"/>
            <a:ext cx="3092180" cy="5471648"/>
            <a:chOff x="0" y="0"/>
            <a:chExt cx="5052446" cy="8940361"/>
          </a:xfrm>
        </p:grpSpPr>
        <p:sp>
          <p:nvSpPr>
            <p:cNvPr id="27" name="Freeform 27">
              <a:extLst>
                <a:ext uri="{FF2B5EF4-FFF2-40B4-BE49-F238E27FC236}">
                  <a16:creationId xmlns:a16="http://schemas.microsoft.com/office/drawing/2014/main" id="{9EA80485-BA09-7664-0C3F-929ECBCCDD01}"/>
                </a:ext>
              </a:extLst>
            </p:cNvPr>
            <p:cNvSpPr/>
            <p:nvPr/>
          </p:nvSpPr>
          <p:spPr>
            <a:xfrm>
              <a:off x="0" y="0"/>
              <a:ext cx="5032861" cy="8940361"/>
            </a:xfrm>
            <a:custGeom>
              <a:avLst/>
              <a:gdLst/>
              <a:ahLst/>
              <a:cxnLst/>
              <a:rect l="l" t="t" r="r" b="b"/>
              <a:pathLst>
                <a:path w="5032861" h="8940361">
                  <a:moveTo>
                    <a:pt x="0" y="0"/>
                  </a:moveTo>
                  <a:lnTo>
                    <a:pt x="5032861" y="0"/>
                  </a:lnTo>
                  <a:lnTo>
                    <a:pt x="5032861" y="8940361"/>
                  </a:lnTo>
                  <a:lnTo>
                    <a:pt x="0" y="8940361"/>
                  </a:lnTo>
                  <a:lnTo>
                    <a:pt x="0" y="0"/>
                  </a:lnTo>
                  <a:close/>
                </a:path>
              </a:pathLst>
            </a:custGeom>
            <a:blipFill>
              <a:blip r:embed="rId2"/>
              <a:stretch>
                <a:fillRect/>
              </a:stretch>
            </a:blipFill>
            <a:ln cap="rnd">
              <a:noFill/>
              <a:prstDash val="solid"/>
              <a:round/>
            </a:ln>
          </p:spPr>
          <p:txBody>
            <a:bodyPr/>
            <a:lstStyle/>
            <a:p>
              <a:endParaRPr lang="de-DE"/>
            </a:p>
          </p:txBody>
        </p:sp>
        <p:grpSp>
          <p:nvGrpSpPr>
            <p:cNvPr id="28" name="Group 28">
              <a:extLst>
                <a:ext uri="{FF2B5EF4-FFF2-40B4-BE49-F238E27FC236}">
                  <a16:creationId xmlns:a16="http://schemas.microsoft.com/office/drawing/2014/main" id="{8962FFE5-502D-2805-4963-CDBBCA9D398B}"/>
                </a:ext>
              </a:extLst>
            </p:cNvPr>
            <p:cNvGrpSpPr/>
            <p:nvPr/>
          </p:nvGrpSpPr>
          <p:grpSpPr>
            <a:xfrm>
              <a:off x="3803848" y="4970253"/>
              <a:ext cx="1248598" cy="3300399"/>
              <a:chOff x="0" y="0"/>
              <a:chExt cx="307496" cy="812800"/>
            </a:xfrm>
          </p:grpSpPr>
          <p:sp>
            <p:nvSpPr>
              <p:cNvPr id="29" name="Freeform 29">
                <a:extLst>
                  <a:ext uri="{FF2B5EF4-FFF2-40B4-BE49-F238E27FC236}">
                    <a16:creationId xmlns:a16="http://schemas.microsoft.com/office/drawing/2014/main" id="{A039C03B-E1DB-26BD-BCB6-662B0E1ED2C2}"/>
                  </a:ext>
                </a:extLst>
              </p:cNvPr>
              <p:cNvSpPr/>
              <p:nvPr/>
            </p:nvSpPr>
            <p:spPr>
              <a:xfrm>
                <a:off x="0" y="0"/>
                <a:ext cx="307496" cy="812800"/>
              </a:xfrm>
              <a:custGeom>
                <a:avLst/>
                <a:gdLst/>
                <a:ahLst/>
                <a:cxnLst/>
                <a:rect l="l" t="t" r="r" b="b"/>
                <a:pathLst>
                  <a:path w="307496" h="812800">
                    <a:moveTo>
                      <a:pt x="153748" y="0"/>
                    </a:moveTo>
                    <a:lnTo>
                      <a:pt x="153748" y="0"/>
                    </a:lnTo>
                    <a:cubicBezTo>
                      <a:pt x="238661" y="0"/>
                      <a:pt x="307496" y="68835"/>
                      <a:pt x="307496" y="153748"/>
                    </a:cubicBezTo>
                    <a:lnTo>
                      <a:pt x="307496" y="659052"/>
                    </a:lnTo>
                    <a:cubicBezTo>
                      <a:pt x="307496" y="743965"/>
                      <a:pt x="238661" y="812800"/>
                      <a:pt x="153748" y="812800"/>
                    </a:cubicBezTo>
                    <a:lnTo>
                      <a:pt x="153748" y="812800"/>
                    </a:lnTo>
                    <a:cubicBezTo>
                      <a:pt x="68835" y="812800"/>
                      <a:pt x="0" y="743965"/>
                      <a:pt x="0" y="659052"/>
                    </a:cubicBezTo>
                    <a:lnTo>
                      <a:pt x="0" y="153748"/>
                    </a:lnTo>
                    <a:cubicBezTo>
                      <a:pt x="0" y="68835"/>
                      <a:pt x="68835" y="0"/>
                      <a:pt x="153748" y="0"/>
                    </a:cubicBezTo>
                    <a:close/>
                  </a:path>
                </a:pathLst>
              </a:custGeom>
              <a:solidFill>
                <a:srgbClr val="99D490"/>
              </a:solidFill>
            </p:spPr>
            <p:txBody>
              <a:bodyPr/>
              <a:lstStyle/>
              <a:p>
                <a:endParaRPr lang="de-DE" dirty="0"/>
              </a:p>
            </p:txBody>
          </p:sp>
          <p:sp>
            <p:nvSpPr>
              <p:cNvPr id="30" name="TextBox 30">
                <a:extLst>
                  <a:ext uri="{FF2B5EF4-FFF2-40B4-BE49-F238E27FC236}">
                    <a16:creationId xmlns:a16="http://schemas.microsoft.com/office/drawing/2014/main" id="{59E8B1FE-E27F-A105-0727-48C49ADD973B}"/>
                  </a:ext>
                </a:extLst>
              </p:cNvPr>
              <p:cNvSpPr txBox="1"/>
              <p:nvPr/>
            </p:nvSpPr>
            <p:spPr>
              <a:xfrm>
                <a:off x="0" y="57150"/>
                <a:ext cx="307496" cy="755650"/>
              </a:xfrm>
              <a:prstGeom prst="rect">
                <a:avLst/>
              </a:prstGeom>
            </p:spPr>
            <p:txBody>
              <a:bodyPr lIns="50800" tIns="50800" rIns="50800" bIns="50800" rtlCol="0" anchor="ctr"/>
              <a:lstStyle/>
              <a:p>
                <a:pPr algn="ctr">
                  <a:lnSpc>
                    <a:spcPts val="3626"/>
                  </a:lnSpc>
                </a:pPr>
                <a:endParaRPr/>
              </a:p>
            </p:txBody>
          </p:sp>
        </p:grpSp>
        <p:grpSp>
          <p:nvGrpSpPr>
            <p:cNvPr id="31" name="Group 31">
              <a:extLst>
                <a:ext uri="{FF2B5EF4-FFF2-40B4-BE49-F238E27FC236}">
                  <a16:creationId xmlns:a16="http://schemas.microsoft.com/office/drawing/2014/main" id="{9E85A333-B151-6640-54E6-38D7BF04F0D2}"/>
                </a:ext>
              </a:extLst>
            </p:cNvPr>
            <p:cNvGrpSpPr/>
            <p:nvPr/>
          </p:nvGrpSpPr>
          <p:grpSpPr>
            <a:xfrm>
              <a:off x="1557272" y="2181979"/>
              <a:ext cx="1370729" cy="1224172"/>
              <a:chOff x="0" y="0"/>
              <a:chExt cx="337574" cy="301481"/>
            </a:xfrm>
          </p:grpSpPr>
          <p:sp>
            <p:nvSpPr>
              <p:cNvPr id="32" name="Freeform 32">
                <a:extLst>
                  <a:ext uri="{FF2B5EF4-FFF2-40B4-BE49-F238E27FC236}">
                    <a16:creationId xmlns:a16="http://schemas.microsoft.com/office/drawing/2014/main" id="{AD1CB73E-64AA-CBF6-B4B0-E2976191DAB7}"/>
                  </a:ext>
                </a:extLst>
              </p:cNvPr>
              <p:cNvSpPr/>
              <p:nvPr/>
            </p:nvSpPr>
            <p:spPr>
              <a:xfrm>
                <a:off x="0" y="0"/>
                <a:ext cx="337574" cy="301481"/>
              </a:xfrm>
              <a:custGeom>
                <a:avLst/>
                <a:gdLst/>
                <a:ahLst/>
                <a:cxnLst/>
                <a:rect l="l" t="t" r="r" b="b"/>
                <a:pathLst>
                  <a:path w="337574" h="301481">
                    <a:moveTo>
                      <a:pt x="150740" y="0"/>
                    </a:moveTo>
                    <a:lnTo>
                      <a:pt x="186834" y="0"/>
                    </a:lnTo>
                    <a:cubicBezTo>
                      <a:pt x="226812" y="0"/>
                      <a:pt x="265154" y="15882"/>
                      <a:pt x="293423" y="44151"/>
                    </a:cubicBezTo>
                    <a:cubicBezTo>
                      <a:pt x="321692" y="72420"/>
                      <a:pt x="337574" y="110762"/>
                      <a:pt x="337574" y="150740"/>
                    </a:cubicBezTo>
                    <a:lnTo>
                      <a:pt x="337574" y="150740"/>
                    </a:lnTo>
                    <a:cubicBezTo>
                      <a:pt x="337574" y="233992"/>
                      <a:pt x="270085" y="301481"/>
                      <a:pt x="186834" y="301481"/>
                    </a:cubicBezTo>
                    <a:lnTo>
                      <a:pt x="150740" y="301481"/>
                    </a:lnTo>
                    <a:cubicBezTo>
                      <a:pt x="110762" y="301481"/>
                      <a:pt x="72420" y="285599"/>
                      <a:pt x="44151" y="257330"/>
                    </a:cubicBezTo>
                    <a:cubicBezTo>
                      <a:pt x="15882" y="229061"/>
                      <a:pt x="0" y="190719"/>
                      <a:pt x="0" y="150740"/>
                    </a:cubicBezTo>
                    <a:lnTo>
                      <a:pt x="0" y="150740"/>
                    </a:lnTo>
                    <a:cubicBezTo>
                      <a:pt x="0" y="110762"/>
                      <a:pt x="15882" y="72420"/>
                      <a:pt x="44151" y="44151"/>
                    </a:cubicBezTo>
                    <a:cubicBezTo>
                      <a:pt x="72420" y="15882"/>
                      <a:pt x="110762" y="0"/>
                      <a:pt x="150740" y="0"/>
                    </a:cubicBezTo>
                    <a:close/>
                  </a:path>
                </a:pathLst>
              </a:custGeom>
              <a:solidFill>
                <a:srgbClr val="CCBEA2"/>
              </a:solidFill>
              <a:ln cap="rnd">
                <a:noFill/>
                <a:prstDash val="solid"/>
                <a:round/>
              </a:ln>
            </p:spPr>
            <p:txBody>
              <a:bodyPr/>
              <a:lstStyle/>
              <a:p>
                <a:endParaRPr lang="de-DE"/>
              </a:p>
            </p:txBody>
          </p:sp>
          <p:sp>
            <p:nvSpPr>
              <p:cNvPr id="33" name="TextBox 33">
                <a:extLst>
                  <a:ext uri="{FF2B5EF4-FFF2-40B4-BE49-F238E27FC236}">
                    <a16:creationId xmlns:a16="http://schemas.microsoft.com/office/drawing/2014/main" id="{46112A3F-9486-6ACF-0638-ED8463727FF4}"/>
                  </a:ext>
                </a:extLst>
              </p:cNvPr>
              <p:cNvSpPr txBox="1"/>
              <p:nvPr/>
            </p:nvSpPr>
            <p:spPr>
              <a:xfrm>
                <a:off x="0" y="57150"/>
                <a:ext cx="337574" cy="244331"/>
              </a:xfrm>
              <a:prstGeom prst="rect">
                <a:avLst/>
              </a:prstGeom>
            </p:spPr>
            <p:txBody>
              <a:bodyPr lIns="50800" tIns="50800" rIns="50800" bIns="50800" rtlCol="0" anchor="ctr"/>
              <a:lstStyle/>
              <a:p>
                <a:pPr algn="ctr">
                  <a:lnSpc>
                    <a:spcPts val="3626"/>
                  </a:lnSpc>
                </a:pPr>
                <a:endParaRPr/>
              </a:p>
            </p:txBody>
          </p:sp>
        </p:grpSp>
        <p:sp>
          <p:nvSpPr>
            <p:cNvPr id="34" name="TextBox 34">
              <a:extLst>
                <a:ext uri="{FF2B5EF4-FFF2-40B4-BE49-F238E27FC236}">
                  <a16:creationId xmlns:a16="http://schemas.microsoft.com/office/drawing/2014/main" id="{AE82D32C-4319-86F6-2BEF-307603BA5793}"/>
                </a:ext>
              </a:extLst>
            </p:cNvPr>
            <p:cNvSpPr txBox="1"/>
            <p:nvPr/>
          </p:nvSpPr>
          <p:spPr>
            <a:xfrm>
              <a:off x="1600457" y="2781619"/>
              <a:ext cx="797057" cy="1637199"/>
            </a:xfrm>
            <a:prstGeom prst="rect">
              <a:avLst/>
            </a:prstGeom>
          </p:spPr>
          <p:txBody>
            <a:bodyPr lIns="0" tIns="0" rIns="0" bIns="0" rtlCol="0" anchor="t">
              <a:spAutoFit/>
            </a:bodyPr>
            <a:lstStyle/>
            <a:p>
              <a:pPr algn="ctr">
                <a:lnSpc>
                  <a:spcPts val="10208"/>
                </a:lnSpc>
              </a:pPr>
              <a:r>
                <a:rPr lang="en-US" sz="7291" dirty="0">
                  <a:solidFill>
                    <a:srgbClr val="000000"/>
                  </a:solidFill>
                  <a:latin typeface="+mj-lt"/>
                </a:rPr>
                <a:t>9</a:t>
              </a:r>
            </a:p>
          </p:txBody>
        </p:sp>
      </p:grpSp>
      <p:grpSp>
        <p:nvGrpSpPr>
          <p:cNvPr id="17" name="Group 17">
            <a:extLst>
              <a:ext uri="{FF2B5EF4-FFF2-40B4-BE49-F238E27FC236}">
                <a16:creationId xmlns:a16="http://schemas.microsoft.com/office/drawing/2014/main" id="{E1622C31-8FFA-A6D3-EBF0-297FDAF6F513}"/>
              </a:ext>
            </a:extLst>
          </p:cNvPr>
          <p:cNvGrpSpPr/>
          <p:nvPr/>
        </p:nvGrpSpPr>
        <p:grpSpPr>
          <a:xfrm rot="-1436178">
            <a:off x="6625694" y="10327867"/>
            <a:ext cx="2341854" cy="4143938"/>
            <a:chOff x="0" y="0"/>
            <a:chExt cx="3826456" cy="6770957"/>
          </a:xfrm>
        </p:grpSpPr>
        <p:sp>
          <p:nvSpPr>
            <p:cNvPr id="18" name="Freeform 18">
              <a:extLst>
                <a:ext uri="{FF2B5EF4-FFF2-40B4-BE49-F238E27FC236}">
                  <a16:creationId xmlns:a16="http://schemas.microsoft.com/office/drawing/2014/main" id="{1EE742FB-DE9C-0B23-40FF-F7253C48C4C4}"/>
                </a:ext>
              </a:extLst>
            </p:cNvPr>
            <p:cNvSpPr/>
            <p:nvPr/>
          </p:nvSpPr>
          <p:spPr>
            <a:xfrm>
              <a:off x="0" y="0"/>
              <a:ext cx="3811623" cy="6770957"/>
            </a:xfrm>
            <a:custGeom>
              <a:avLst/>
              <a:gdLst/>
              <a:ahLst/>
              <a:cxnLst/>
              <a:rect l="l" t="t" r="r" b="b"/>
              <a:pathLst>
                <a:path w="3811623" h="6770957">
                  <a:moveTo>
                    <a:pt x="0" y="0"/>
                  </a:moveTo>
                  <a:lnTo>
                    <a:pt x="3811623" y="0"/>
                  </a:lnTo>
                  <a:lnTo>
                    <a:pt x="3811623" y="6770957"/>
                  </a:lnTo>
                  <a:lnTo>
                    <a:pt x="0" y="6770957"/>
                  </a:lnTo>
                  <a:lnTo>
                    <a:pt x="0" y="0"/>
                  </a:lnTo>
                  <a:close/>
                </a:path>
              </a:pathLst>
            </a:custGeom>
            <a:blipFill>
              <a:blip r:embed="rId2"/>
              <a:stretch>
                <a:fillRect/>
              </a:stretch>
            </a:blipFill>
            <a:ln cap="rnd">
              <a:noFill/>
              <a:prstDash val="solid"/>
              <a:round/>
            </a:ln>
          </p:spPr>
          <p:txBody>
            <a:bodyPr/>
            <a:lstStyle/>
            <a:p>
              <a:endParaRPr lang="de-DE" dirty="0"/>
            </a:p>
          </p:txBody>
        </p:sp>
        <p:grpSp>
          <p:nvGrpSpPr>
            <p:cNvPr id="19" name="Group 19">
              <a:extLst>
                <a:ext uri="{FF2B5EF4-FFF2-40B4-BE49-F238E27FC236}">
                  <a16:creationId xmlns:a16="http://schemas.microsoft.com/office/drawing/2014/main" id="{60AD19F1-3697-CBED-5318-87EFAFD04873}"/>
                </a:ext>
              </a:extLst>
            </p:cNvPr>
            <p:cNvGrpSpPr/>
            <p:nvPr/>
          </p:nvGrpSpPr>
          <p:grpSpPr>
            <a:xfrm>
              <a:off x="2880834" y="3764207"/>
              <a:ext cx="945622" cy="2499548"/>
              <a:chOff x="0" y="0"/>
              <a:chExt cx="307496" cy="812800"/>
            </a:xfrm>
          </p:grpSpPr>
          <p:sp>
            <p:nvSpPr>
              <p:cNvPr id="21" name="TextBox 21">
                <a:extLst>
                  <a:ext uri="{FF2B5EF4-FFF2-40B4-BE49-F238E27FC236}">
                    <a16:creationId xmlns:a16="http://schemas.microsoft.com/office/drawing/2014/main" id="{4C3F6C55-E739-09F3-7FBC-3E1C12173983}"/>
                  </a:ext>
                </a:extLst>
              </p:cNvPr>
              <p:cNvSpPr txBox="1"/>
              <p:nvPr/>
            </p:nvSpPr>
            <p:spPr>
              <a:xfrm>
                <a:off x="0" y="57150"/>
                <a:ext cx="307496" cy="755650"/>
              </a:xfrm>
              <a:prstGeom prst="rect">
                <a:avLst/>
              </a:prstGeom>
            </p:spPr>
            <p:txBody>
              <a:bodyPr lIns="50800" tIns="50800" rIns="50800" bIns="50800" rtlCol="0" anchor="ctr"/>
              <a:lstStyle/>
              <a:p>
                <a:pPr algn="ctr">
                  <a:lnSpc>
                    <a:spcPts val="3626"/>
                  </a:lnSpc>
                </a:pPr>
                <a:endParaRPr/>
              </a:p>
            </p:txBody>
          </p:sp>
          <p:sp>
            <p:nvSpPr>
              <p:cNvPr id="20" name="Freeform 20">
                <a:extLst>
                  <a:ext uri="{FF2B5EF4-FFF2-40B4-BE49-F238E27FC236}">
                    <a16:creationId xmlns:a16="http://schemas.microsoft.com/office/drawing/2014/main" id="{FE328134-6C74-D114-45B5-2E07F3484C27}"/>
                  </a:ext>
                </a:extLst>
              </p:cNvPr>
              <p:cNvSpPr/>
              <p:nvPr/>
            </p:nvSpPr>
            <p:spPr>
              <a:xfrm>
                <a:off x="0" y="0"/>
                <a:ext cx="307496" cy="812800"/>
              </a:xfrm>
              <a:custGeom>
                <a:avLst/>
                <a:gdLst/>
                <a:ahLst/>
                <a:cxnLst/>
                <a:rect l="l" t="t" r="r" b="b"/>
                <a:pathLst>
                  <a:path w="307496" h="812800">
                    <a:moveTo>
                      <a:pt x="153748" y="0"/>
                    </a:moveTo>
                    <a:lnTo>
                      <a:pt x="153748" y="0"/>
                    </a:lnTo>
                    <a:cubicBezTo>
                      <a:pt x="238661" y="0"/>
                      <a:pt x="307496" y="68835"/>
                      <a:pt x="307496" y="153748"/>
                    </a:cubicBezTo>
                    <a:lnTo>
                      <a:pt x="307496" y="659052"/>
                    </a:lnTo>
                    <a:cubicBezTo>
                      <a:pt x="307496" y="743965"/>
                      <a:pt x="238661" y="812800"/>
                      <a:pt x="153748" y="812800"/>
                    </a:cubicBezTo>
                    <a:lnTo>
                      <a:pt x="153748" y="812800"/>
                    </a:lnTo>
                    <a:cubicBezTo>
                      <a:pt x="68835" y="812800"/>
                      <a:pt x="0" y="743965"/>
                      <a:pt x="0" y="659052"/>
                    </a:cubicBezTo>
                    <a:lnTo>
                      <a:pt x="0" y="153748"/>
                    </a:lnTo>
                    <a:cubicBezTo>
                      <a:pt x="0" y="68835"/>
                      <a:pt x="68835" y="0"/>
                      <a:pt x="153748" y="0"/>
                    </a:cubicBezTo>
                    <a:close/>
                  </a:path>
                </a:pathLst>
              </a:custGeom>
              <a:solidFill>
                <a:srgbClr val="99D490"/>
              </a:solidFill>
            </p:spPr>
            <p:txBody>
              <a:bodyPr/>
              <a:lstStyle/>
              <a:p>
                <a:endParaRPr lang="de-DE" dirty="0"/>
              </a:p>
            </p:txBody>
          </p:sp>
        </p:grpSp>
        <p:grpSp>
          <p:nvGrpSpPr>
            <p:cNvPr id="22" name="Group 22">
              <a:extLst>
                <a:ext uri="{FF2B5EF4-FFF2-40B4-BE49-F238E27FC236}">
                  <a16:creationId xmlns:a16="http://schemas.microsoft.com/office/drawing/2014/main" id="{90525973-9EE2-92A3-D220-B9EE5252D4B2}"/>
                </a:ext>
              </a:extLst>
            </p:cNvPr>
            <p:cNvGrpSpPr/>
            <p:nvPr/>
          </p:nvGrpSpPr>
          <p:grpSpPr>
            <a:xfrm>
              <a:off x="1179395" y="1652516"/>
              <a:ext cx="1038118" cy="927123"/>
              <a:chOff x="0" y="0"/>
              <a:chExt cx="337574" cy="301481"/>
            </a:xfrm>
          </p:grpSpPr>
          <p:sp>
            <p:nvSpPr>
              <p:cNvPr id="23" name="Freeform 23">
                <a:extLst>
                  <a:ext uri="{FF2B5EF4-FFF2-40B4-BE49-F238E27FC236}">
                    <a16:creationId xmlns:a16="http://schemas.microsoft.com/office/drawing/2014/main" id="{0F6EDD0B-342F-1775-0CB2-1B29D91D7BC0}"/>
                  </a:ext>
                </a:extLst>
              </p:cNvPr>
              <p:cNvSpPr/>
              <p:nvPr/>
            </p:nvSpPr>
            <p:spPr>
              <a:xfrm>
                <a:off x="0" y="0"/>
                <a:ext cx="337574" cy="301481"/>
              </a:xfrm>
              <a:custGeom>
                <a:avLst/>
                <a:gdLst/>
                <a:ahLst/>
                <a:cxnLst/>
                <a:rect l="l" t="t" r="r" b="b"/>
                <a:pathLst>
                  <a:path w="337574" h="301481">
                    <a:moveTo>
                      <a:pt x="150740" y="0"/>
                    </a:moveTo>
                    <a:lnTo>
                      <a:pt x="186834" y="0"/>
                    </a:lnTo>
                    <a:cubicBezTo>
                      <a:pt x="226812" y="0"/>
                      <a:pt x="265154" y="15882"/>
                      <a:pt x="293423" y="44151"/>
                    </a:cubicBezTo>
                    <a:cubicBezTo>
                      <a:pt x="321692" y="72420"/>
                      <a:pt x="337574" y="110762"/>
                      <a:pt x="337574" y="150740"/>
                    </a:cubicBezTo>
                    <a:lnTo>
                      <a:pt x="337574" y="150740"/>
                    </a:lnTo>
                    <a:cubicBezTo>
                      <a:pt x="337574" y="233992"/>
                      <a:pt x="270085" y="301481"/>
                      <a:pt x="186834" y="301481"/>
                    </a:cubicBezTo>
                    <a:lnTo>
                      <a:pt x="150740" y="301481"/>
                    </a:lnTo>
                    <a:cubicBezTo>
                      <a:pt x="110762" y="301481"/>
                      <a:pt x="72420" y="285599"/>
                      <a:pt x="44151" y="257330"/>
                    </a:cubicBezTo>
                    <a:cubicBezTo>
                      <a:pt x="15882" y="229061"/>
                      <a:pt x="0" y="190719"/>
                      <a:pt x="0" y="150740"/>
                    </a:cubicBezTo>
                    <a:lnTo>
                      <a:pt x="0" y="150740"/>
                    </a:lnTo>
                    <a:cubicBezTo>
                      <a:pt x="0" y="110762"/>
                      <a:pt x="15882" y="72420"/>
                      <a:pt x="44151" y="44151"/>
                    </a:cubicBezTo>
                    <a:cubicBezTo>
                      <a:pt x="72420" y="15882"/>
                      <a:pt x="110762" y="0"/>
                      <a:pt x="150740" y="0"/>
                    </a:cubicBezTo>
                    <a:close/>
                  </a:path>
                </a:pathLst>
              </a:custGeom>
              <a:solidFill>
                <a:srgbClr val="CCBEA2"/>
              </a:solidFill>
              <a:ln cap="rnd">
                <a:noFill/>
                <a:prstDash val="solid"/>
                <a:round/>
              </a:ln>
            </p:spPr>
            <p:txBody>
              <a:bodyPr/>
              <a:lstStyle/>
              <a:p>
                <a:endParaRPr lang="de-DE"/>
              </a:p>
            </p:txBody>
          </p:sp>
          <p:sp>
            <p:nvSpPr>
              <p:cNvPr id="24" name="TextBox 24">
                <a:extLst>
                  <a:ext uri="{FF2B5EF4-FFF2-40B4-BE49-F238E27FC236}">
                    <a16:creationId xmlns:a16="http://schemas.microsoft.com/office/drawing/2014/main" id="{DB68C32A-09D3-8601-48CA-4F02EBF5C11D}"/>
                  </a:ext>
                </a:extLst>
              </p:cNvPr>
              <p:cNvSpPr txBox="1"/>
              <p:nvPr/>
            </p:nvSpPr>
            <p:spPr>
              <a:xfrm>
                <a:off x="0" y="57150"/>
                <a:ext cx="337574" cy="244331"/>
              </a:xfrm>
              <a:prstGeom prst="rect">
                <a:avLst/>
              </a:prstGeom>
            </p:spPr>
            <p:txBody>
              <a:bodyPr lIns="50800" tIns="50800" rIns="50800" bIns="50800" rtlCol="0" anchor="ctr"/>
              <a:lstStyle/>
              <a:p>
                <a:pPr algn="ctr">
                  <a:lnSpc>
                    <a:spcPts val="3626"/>
                  </a:lnSpc>
                </a:pPr>
                <a:endParaRPr/>
              </a:p>
            </p:txBody>
          </p:sp>
        </p:grpSp>
        <p:sp>
          <p:nvSpPr>
            <p:cNvPr id="25" name="TextBox 25">
              <a:extLst>
                <a:ext uri="{FF2B5EF4-FFF2-40B4-BE49-F238E27FC236}">
                  <a16:creationId xmlns:a16="http://schemas.microsoft.com/office/drawing/2014/main" id="{38C698C7-A945-8216-9B5C-A70A1A0E6448}"/>
                </a:ext>
              </a:extLst>
            </p:cNvPr>
            <p:cNvSpPr txBox="1"/>
            <p:nvPr/>
          </p:nvSpPr>
          <p:spPr>
            <a:xfrm>
              <a:off x="1212102" y="2114770"/>
              <a:ext cx="603649" cy="1236664"/>
            </a:xfrm>
            <a:prstGeom prst="rect">
              <a:avLst/>
            </a:prstGeom>
          </p:spPr>
          <p:txBody>
            <a:bodyPr lIns="0" tIns="0" rIns="0" bIns="0" rtlCol="0" anchor="t">
              <a:spAutoFit/>
            </a:bodyPr>
            <a:lstStyle/>
            <a:p>
              <a:pPr algn="ctr">
                <a:lnSpc>
                  <a:spcPts val="7730"/>
                </a:lnSpc>
              </a:pPr>
              <a:r>
                <a:rPr lang="en-US" sz="5521" dirty="0">
                  <a:solidFill>
                    <a:srgbClr val="000000"/>
                  </a:solidFill>
                  <a:latin typeface="+mj-lt"/>
                </a:rPr>
                <a:t>5</a:t>
              </a:r>
            </a:p>
          </p:txBody>
        </p:sp>
      </p:grpSp>
      <p:grpSp>
        <p:nvGrpSpPr>
          <p:cNvPr id="35" name="Group 35">
            <a:extLst>
              <a:ext uri="{FF2B5EF4-FFF2-40B4-BE49-F238E27FC236}">
                <a16:creationId xmlns:a16="http://schemas.microsoft.com/office/drawing/2014/main" id="{4251246D-09E8-B386-A231-3399EB17652F}"/>
              </a:ext>
            </a:extLst>
          </p:cNvPr>
          <p:cNvGrpSpPr/>
          <p:nvPr/>
        </p:nvGrpSpPr>
        <p:grpSpPr>
          <a:xfrm>
            <a:off x="9163050" y="10966450"/>
            <a:ext cx="4348378" cy="7555112"/>
            <a:chOff x="0" y="0"/>
            <a:chExt cx="7105003" cy="12344624"/>
          </a:xfrm>
        </p:grpSpPr>
        <p:sp>
          <p:nvSpPr>
            <p:cNvPr id="36" name="Freeform 36">
              <a:extLst>
                <a:ext uri="{FF2B5EF4-FFF2-40B4-BE49-F238E27FC236}">
                  <a16:creationId xmlns:a16="http://schemas.microsoft.com/office/drawing/2014/main" id="{D0742828-D064-9514-9019-1CB80BE65F26}"/>
                </a:ext>
              </a:extLst>
            </p:cNvPr>
            <p:cNvSpPr/>
            <p:nvPr/>
          </p:nvSpPr>
          <p:spPr>
            <a:xfrm>
              <a:off x="0" y="0"/>
              <a:ext cx="6949246" cy="12344624"/>
            </a:xfrm>
            <a:custGeom>
              <a:avLst/>
              <a:gdLst/>
              <a:ahLst/>
              <a:cxnLst/>
              <a:rect l="l" t="t" r="r" b="b"/>
              <a:pathLst>
                <a:path w="6949246" h="12344624">
                  <a:moveTo>
                    <a:pt x="0" y="0"/>
                  </a:moveTo>
                  <a:lnTo>
                    <a:pt x="6949246" y="0"/>
                  </a:lnTo>
                  <a:lnTo>
                    <a:pt x="6949246" y="12344624"/>
                  </a:lnTo>
                  <a:lnTo>
                    <a:pt x="0" y="12344624"/>
                  </a:lnTo>
                  <a:lnTo>
                    <a:pt x="0" y="0"/>
                  </a:lnTo>
                  <a:close/>
                </a:path>
              </a:pathLst>
            </a:custGeom>
            <a:blipFill>
              <a:blip r:embed="rId2"/>
              <a:stretch>
                <a:fillRect/>
              </a:stretch>
            </a:blipFill>
            <a:ln cap="rnd">
              <a:noFill/>
              <a:prstDash val="solid"/>
              <a:round/>
            </a:ln>
          </p:spPr>
          <p:txBody>
            <a:bodyPr/>
            <a:lstStyle/>
            <a:p>
              <a:endParaRPr lang="de-DE"/>
            </a:p>
          </p:txBody>
        </p:sp>
        <p:grpSp>
          <p:nvGrpSpPr>
            <p:cNvPr id="37" name="Group 37">
              <a:extLst>
                <a:ext uri="{FF2B5EF4-FFF2-40B4-BE49-F238E27FC236}">
                  <a16:creationId xmlns:a16="http://schemas.microsoft.com/office/drawing/2014/main" id="{3C137272-D893-1D0B-01F2-0B6B95A26CBA}"/>
                </a:ext>
              </a:extLst>
            </p:cNvPr>
            <p:cNvGrpSpPr/>
            <p:nvPr/>
          </p:nvGrpSpPr>
          <p:grpSpPr>
            <a:xfrm>
              <a:off x="5252257" y="6890396"/>
              <a:ext cx="1852746" cy="4557107"/>
              <a:chOff x="0" y="4922"/>
              <a:chExt cx="330453" cy="812800"/>
            </a:xfrm>
          </p:grpSpPr>
          <p:sp>
            <p:nvSpPr>
              <p:cNvPr id="38" name="Freeform 38">
                <a:extLst>
                  <a:ext uri="{FF2B5EF4-FFF2-40B4-BE49-F238E27FC236}">
                    <a16:creationId xmlns:a16="http://schemas.microsoft.com/office/drawing/2014/main" id="{E3AC926F-9F0D-1483-A4A5-9660CFBC7CFD}"/>
                  </a:ext>
                </a:extLst>
              </p:cNvPr>
              <p:cNvSpPr/>
              <p:nvPr/>
            </p:nvSpPr>
            <p:spPr>
              <a:xfrm>
                <a:off x="22957" y="4922"/>
                <a:ext cx="307496" cy="812800"/>
              </a:xfrm>
              <a:custGeom>
                <a:avLst/>
                <a:gdLst/>
                <a:ahLst/>
                <a:cxnLst/>
                <a:rect l="l" t="t" r="r" b="b"/>
                <a:pathLst>
                  <a:path w="307496" h="812800">
                    <a:moveTo>
                      <a:pt x="153748" y="0"/>
                    </a:moveTo>
                    <a:lnTo>
                      <a:pt x="153748" y="0"/>
                    </a:lnTo>
                    <a:cubicBezTo>
                      <a:pt x="238661" y="0"/>
                      <a:pt x="307496" y="68835"/>
                      <a:pt x="307496" y="153748"/>
                    </a:cubicBezTo>
                    <a:lnTo>
                      <a:pt x="307496" y="659052"/>
                    </a:lnTo>
                    <a:cubicBezTo>
                      <a:pt x="307496" y="743965"/>
                      <a:pt x="238661" y="812800"/>
                      <a:pt x="153748" y="812800"/>
                    </a:cubicBezTo>
                    <a:lnTo>
                      <a:pt x="153748" y="812800"/>
                    </a:lnTo>
                    <a:cubicBezTo>
                      <a:pt x="68835" y="812800"/>
                      <a:pt x="0" y="743965"/>
                      <a:pt x="0" y="659052"/>
                    </a:cubicBezTo>
                    <a:lnTo>
                      <a:pt x="0" y="153748"/>
                    </a:lnTo>
                    <a:cubicBezTo>
                      <a:pt x="0" y="68835"/>
                      <a:pt x="68835" y="0"/>
                      <a:pt x="153748" y="0"/>
                    </a:cubicBezTo>
                    <a:close/>
                  </a:path>
                </a:pathLst>
              </a:custGeom>
              <a:solidFill>
                <a:srgbClr val="99D490"/>
              </a:solidFill>
            </p:spPr>
            <p:txBody>
              <a:bodyPr/>
              <a:lstStyle/>
              <a:p>
                <a:endParaRPr lang="de-DE" dirty="0"/>
              </a:p>
            </p:txBody>
          </p:sp>
          <p:sp>
            <p:nvSpPr>
              <p:cNvPr id="39" name="TextBox 39">
                <a:extLst>
                  <a:ext uri="{FF2B5EF4-FFF2-40B4-BE49-F238E27FC236}">
                    <a16:creationId xmlns:a16="http://schemas.microsoft.com/office/drawing/2014/main" id="{279EAA09-F691-769A-0214-BDDB16AA6DF5}"/>
                  </a:ext>
                </a:extLst>
              </p:cNvPr>
              <p:cNvSpPr txBox="1"/>
              <p:nvPr/>
            </p:nvSpPr>
            <p:spPr>
              <a:xfrm>
                <a:off x="0" y="57150"/>
                <a:ext cx="307496" cy="755650"/>
              </a:xfrm>
              <a:prstGeom prst="rect">
                <a:avLst/>
              </a:prstGeom>
            </p:spPr>
            <p:txBody>
              <a:bodyPr lIns="38277" tIns="38277" rIns="38277" bIns="38277" rtlCol="0" anchor="ctr"/>
              <a:lstStyle/>
              <a:p>
                <a:pPr algn="ctr">
                  <a:lnSpc>
                    <a:spcPts val="3626"/>
                  </a:lnSpc>
                </a:pPr>
                <a:endParaRPr/>
              </a:p>
            </p:txBody>
          </p:sp>
        </p:grpSp>
        <p:grpSp>
          <p:nvGrpSpPr>
            <p:cNvPr id="40" name="Group 40">
              <a:extLst>
                <a:ext uri="{FF2B5EF4-FFF2-40B4-BE49-F238E27FC236}">
                  <a16:creationId xmlns:a16="http://schemas.microsoft.com/office/drawing/2014/main" id="{FDBF80E2-9BF9-BC2F-FC45-0766E6D763A8}"/>
                </a:ext>
              </a:extLst>
            </p:cNvPr>
            <p:cNvGrpSpPr/>
            <p:nvPr/>
          </p:nvGrpSpPr>
          <p:grpSpPr>
            <a:xfrm>
              <a:off x="2150242" y="3012821"/>
              <a:ext cx="1892668" cy="1690306"/>
              <a:chOff x="0" y="0"/>
              <a:chExt cx="337574" cy="301481"/>
            </a:xfrm>
          </p:grpSpPr>
          <p:sp>
            <p:nvSpPr>
              <p:cNvPr id="41" name="Freeform 41">
                <a:extLst>
                  <a:ext uri="{FF2B5EF4-FFF2-40B4-BE49-F238E27FC236}">
                    <a16:creationId xmlns:a16="http://schemas.microsoft.com/office/drawing/2014/main" id="{265E8847-8556-EDBD-5697-356201B5F2F1}"/>
                  </a:ext>
                </a:extLst>
              </p:cNvPr>
              <p:cNvSpPr/>
              <p:nvPr/>
            </p:nvSpPr>
            <p:spPr>
              <a:xfrm>
                <a:off x="0" y="0"/>
                <a:ext cx="337574" cy="301481"/>
              </a:xfrm>
              <a:custGeom>
                <a:avLst/>
                <a:gdLst/>
                <a:ahLst/>
                <a:cxnLst/>
                <a:rect l="l" t="t" r="r" b="b"/>
                <a:pathLst>
                  <a:path w="337574" h="301481">
                    <a:moveTo>
                      <a:pt x="150740" y="0"/>
                    </a:moveTo>
                    <a:lnTo>
                      <a:pt x="186834" y="0"/>
                    </a:lnTo>
                    <a:cubicBezTo>
                      <a:pt x="226812" y="0"/>
                      <a:pt x="265154" y="15882"/>
                      <a:pt x="293423" y="44151"/>
                    </a:cubicBezTo>
                    <a:cubicBezTo>
                      <a:pt x="321692" y="72420"/>
                      <a:pt x="337574" y="110762"/>
                      <a:pt x="337574" y="150740"/>
                    </a:cubicBezTo>
                    <a:lnTo>
                      <a:pt x="337574" y="150740"/>
                    </a:lnTo>
                    <a:cubicBezTo>
                      <a:pt x="337574" y="233992"/>
                      <a:pt x="270085" y="301481"/>
                      <a:pt x="186834" y="301481"/>
                    </a:cubicBezTo>
                    <a:lnTo>
                      <a:pt x="150740" y="301481"/>
                    </a:lnTo>
                    <a:cubicBezTo>
                      <a:pt x="110762" y="301481"/>
                      <a:pt x="72420" y="285599"/>
                      <a:pt x="44151" y="257330"/>
                    </a:cubicBezTo>
                    <a:cubicBezTo>
                      <a:pt x="15882" y="229061"/>
                      <a:pt x="0" y="190719"/>
                      <a:pt x="0" y="150740"/>
                    </a:cubicBezTo>
                    <a:lnTo>
                      <a:pt x="0" y="150740"/>
                    </a:lnTo>
                    <a:cubicBezTo>
                      <a:pt x="0" y="110762"/>
                      <a:pt x="15882" y="72420"/>
                      <a:pt x="44151" y="44151"/>
                    </a:cubicBezTo>
                    <a:cubicBezTo>
                      <a:pt x="72420" y="15882"/>
                      <a:pt x="110762" y="0"/>
                      <a:pt x="150740" y="0"/>
                    </a:cubicBezTo>
                    <a:close/>
                  </a:path>
                </a:pathLst>
              </a:custGeom>
              <a:solidFill>
                <a:srgbClr val="CCBEA2"/>
              </a:solidFill>
              <a:ln cap="rnd">
                <a:noFill/>
                <a:prstDash val="solid"/>
                <a:round/>
              </a:ln>
            </p:spPr>
            <p:txBody>
              <a:bodyPr/>
              <a:lstStyle/>
              <a:p>
                <a:endParaRPr lang="de-DE"/>
              </a:p>
            </p:txBody>
          </p:sp>
          <p:sp>
            <p:nvSpPr>
              <p:cNvPr id="42" name="TextBox 42">
                <a:extLst>
                  <a:ext uri="{FF2B5EF4-FFF2-40B4-BE49-F238E27FC236}">
                    <a16:creationId xmlns:a16="http://schemas.microsoft.com/office/drawing/2014/main" id="{10486728-EE47-A23B-1748-AD6006832471}"/>
                  </a:ext>
                </a:extLst>
              </p:cNvPr>
              <p:cNvSpPr txBox="1"/>
              <p:nvPr/>
            </p:nvSpPr>
            <p:spPr>
              <a:xfrm>
                <a:off x="0" y="57150"/>
                <a:ext cx="337574" cy="244331"/>
              </a:xfrm>
              <a:prstGeom prst="rect">
                <a:avLst/>
              </a:prstGeom>
            </p:spPr>
            <p:txBody>
              <a:bodyPr lIns="38277" tIns="38277" rIns="38277" bIns="38277" rtlCol="0" anchor="ctr"/>
              <a:lstStyle/>
              <a:p>
                <a:pPr algn="ctr">
                  <a:lnSpc>
                    <a:spcPts val="3626"/>
                  </a:lnSpc>
                </a:pPr>
                <a:endParaRPr/>
              </a:p>
            </p:txBody>
          </p:sp>
        </p:grpSp>
      </p:grpSp>
      <p:grpSp>
        <p:nvGrpSpPr>
          <p:cNvPr id="43" name="Group 43">
            <a:extLst>
              <a:ext uri="{FF2B5EF4-FFF2-40B4-BE49-F238E27FC236}">
                <a16:creationId xmlns:a16="http://schemas.microsoft.com/office/drawing/2014/main" id="{A73B50C6-6C3D-AF53-B753-B85351FD5072}"/>
              </a:ext>
            </a:extLst>
          </p:cNvPr>
          <p:cNvGrpSpPr/>
          <p:nvPr/>
        </p:nvGrpSpPr>
        <p:grpSpPr>
          <a:xfrm rot="854894">
            <a:off x="5924193" y="14653027"/>
            <a:ext cx="2386433" cy="4222820"/>
            <a:chOff x="0" y="0"/>
            <a:chExt cx="3899296" cy="6899848"/>
          </a:xfrm>
        </p:grpSpPr>
        <p:sp>
          <p:nvSpPr>
            <p:cNvPr id="44" name="Freeform 44">
              <a:extLst>
                <a:ext uri="{FF2B5EF4-FFF2-40B4-BE49-F238E27FC236}">
                  <a16:creationId xmlns:a16="http://schemas.microsoft.com/office/drawing/2014/main" id="{74ADD0C0-D613-27C4-841B-D4EAB27C7345}"/>
                </a:ext>
              </a:extLst>
            </p:cNvPr>
            <p:cNvSpPr/>
            <p:nvPr/>
          </p:nvSpPr>
          <p:spPr>
            <a:xfrm>
              <a:off x="0" y="0"/>
              <a:ext cx="3884180" cy="6899848"/>
            </a:xfrm>
            <a:custGeom>
              <a:avLst/>
              <a:gdLst/>
              <a:ahLst/>
              <a:cxnLst/>
              <a:rect l="l" t="t" r="r" b="b"/>
              <a:pathLst>
                <a:path w="3884180" h="6899848">
                  <a:moveTo>
                    <a:pt x="0" y="0"/>
                  </a:moveTo>
                  <a:lnTo>
                    <a:pt x="3884180" y="0"/>
                  </a:lnTo>
                  <a:lnTo>
                    <a:pt x="3884180" y="6899848"/>
                  </a:lnTo>
                  <a:lnTo>
                    <a:pt x="0" y="6899848"/>
                  </a:lnTo>
                  <a:lnTo>
                    <a:pt x="0" y="0"/>
                  </a:lnTo>
                  <a:close/>
                </a:path>
              </a:pathLst>
            </a:custGeom>
            <a:blipFill>
              <a:blip r:embed="rId2"/>
              <a:stretch>
                <a:fillRect/>
              </a:stretch>
            </a:blipFill>
            <a:ln cap="rnd">
              <a:noFill/>
              <a:prstDash val="solid"/>
              <a:round/>
            </a:ln>
          </p:spPr>
          <p:txBody>
            <a:bodyPr/>
            <a:lstStyle/>
            <a:p>
              <a:endParaRPr lang="de-DE"/>
            </a:p>
          </p:txBody>
        </p:sp>
        <p:grpSp>
          <p:nvGrpSpPr>
            <p:cNvPr id="45" name="Group 45">
              <a:extLst>
                <a:ext uri="{FF2B5EF4-FFF2-40B4-BE49-F238E27FC236}">
                  <a16:creationId xmlns:a16="http://schemas.microsoft.com/office/drawing/2014/main" id="{0C4D6F05-909F-21C0-3547-17E21709AC8A}"/>
                </a:ext>
              </a:extLst>
            </p:cNvPr>
            <p:cNvGrpSpPr/>
            <p:nvPr/>
          </p:nvGrpSpPr>
          <p:grpSpPr>
            <a:xfrm>
              <a:off x="2935673" y="3835862"/>
              <a:ext cx="963623" cy="2547129"/>
              <a:chOff x="0" y="0"/>
              <a:chExt cx="307496" cy="812800"/>
            </a:xfrm>
          </p:grpSpPr>
          <p:sp>
            <p:nvSpPr>
              <p:cNvPr id="46" name="Freeform 46">
                <a:extLst>
                  <a:ext uri="{FF2B5EF4-FFF2-40B4-BE49-F238E27FC236}">
                    <a16:creationId xmlns:a16="http://schemas.microsoft.com/office/drawing/2014/main" id="{1AF7892B-57A6-2817-B556-FF11AFD9C86B}"/>
                  </a:ext>
                </a:extLst>
              </p:cNvPr>
              <p:cNvSpPr/>
              <p:nvPr/>
            </p:nvSpPr>
            <p:spPr>
              <a:xfrm>
                <a:off x="0" y="0"/>
                <a:ext cx="307496" cy="812800"/>
              </a:xfrm>
              <a:custGeom>
                <a:avLst/>
                <a:gdLst/>
                <a:ahLst/>
                <a:cxnLst/>
                <a:rect l="l" t="t" r="r" b="b"/>
                <a:pathLst>
                  <a:path w="307496" h="812800">
                    <a:moveTo>
                      <a:pt x="153748" y="0"/>
                    </a:moveTo>
                    <a:lnTo>
                      <a:pt x="153748" y="0"/>
                    </a:lnTo>
                    <a:cubicBezTo>
                      <a:pt x="238661" y="0"/>
                      <a:pt x="307496" y="68835"/>
                      <a:pt x="307496" y="153748"/>
                    </a:cubicBezTo>
                    <a:lnTo>
                      <a:pt x="307496" y="659052"/>
                    </a:lnTo>
                    <a:cubicBezTo>
                      <a:pt x="307496" y="743965"/>
                      <a:pt x="238661" y="812800"/>
                      <a:pt x="153748" y="812800"/>
                    </a:cubicBezTo>
                    <a:lnTo>
                      <a:pt x="153748" y="812800"/>
                    </a:lnTo>
                    <a:cubicBezTo>
                      <a:pt x="68835" y="812800"/>
                      <a:pt x="0" y="743965"/>
                      <a:pt x="0" y="659052"/>
                    </a:cubicBezTo>
                    <a:lnTo>
                      <a:pt x="0" y="153748"/>
                    </a:lnTo>
                    <a:cubicBezTo>
                      <a:pt x="0" y="68835"/>
                      <a:pt x="68835" y="0"/>
                      <a:pt x="153748" y="0"/>
                    </a:cubicBezTo>
                    <a:close/>
                  </a:path>
                </a:pathLst>
              </a:custGeom>
              <a:solidFill>
                <a:srgbClr val="99D490"/>
              </a:solidFill>
            </p:spPr>
            <p:txBody>
              <a:bodyPr/>
              <a:lstStyle/>
              <a:p>
                <a:endParaRPr lang="de-DE" dirty="0"/>
              </a:p>
            </p:txBody>
          </p:sp>
          <p:sp>
            <p:nvSpPr>
              <p:cNvPr id="47" name="TextBox 47">
                <a:extLst>
                  <a:ext uri="{FF2B5EF4-FFF2-40B4-BE49-F238E27FC236}">
                    <a16:creationId xmlns:a16="http://schemas.microsoft.com/office/drawing/2014/main" id="{C4269A20-96E4-66A1-02CA-112C6D08E545}"/>
                  </a:ext>
                </a:extLst>
              </p:cNvPr>
              <p:cNvSpPr txBox="1"/>
              <p:nvPr/>
            </p:nvSpPr>
            <p:spPr>
              <a:xfrm>
                <a:off x="0" y="57150"/>
                <a:ext cx="307496" cy="755650"/>
              </a:xfrm>
              <a:prstGeom prst="rect">
                <a:avLst/>
              </a:prstGeom>
            </p:spPr>
            <p:txBody>
              <a:bodyPr lIns="50800" tIns="50800" rIns="50800" bIns="50800" rtlCol="0" anchor="ctr"/>
              <a:lstStyle/>
              <a:p>
                <a:pPr algn="ctr">
                  <a:lnSpc>
                    <a:spcPts val="3626"/>
                  </a:lnSpc>
                </a:pPr>
                <a:endParaRPr/>
              </a:p>
            </p:txBody>
          </p:sp>
        </p:grpSp>
        <p:grpSp>
          <p:nvGrpSpPr>
            <p:cNvPr id="48" name="Group 48">
              <a:extLst>
                <a:ext uri="{FF2B5EF4-FFF2-40B4-BE49-F238E27FC236}">
                  <a16:creationId xmlns:a16="http://schemas.microsoft.com/office/drawing/2014/main" id="{D20EF1F8-F040-10DD-95AD-1B359351C496}"/>
                </a:ext>
              </a:extLst>
            </p:cNvPr>
            <p:cNvGrpSpPr/>
            <p:nvPr/>
          </p:nvGrpSpPr>
          <p:grpSpPr>
            <a:xfrm>
              <a:off x="1201846" y="1683973"/>
              <a:ext cx="1057879" cy="944772"/>
              <a:chOff x="0" y="0"/>
              <a:chExt cx="337574" cy="301481"/>
            </a:xfrm>
          </p:grpSpPr>
          <p:sp>
            <p:nvSpPr>
              <p:cNvPr id="49" name="Freeform 49">
                <a:extLst>
                  <a:ext uri="{FF2B5EF4-FFF2-40B4-BE49-F238E27FC236}">
                    <a16:creationId xmlns:a16="http://schemas.microsoft.com/office/drawing/2014/main" id="{A906D974-36CC-1B4F-08E5-892271BDD672}"/>
                  </a:ext>
                </a:extLst>
              </p:cNvPr>
              <p:cNvSpPr/>
              <p:nvPr/>
            </p:nvSpPr>
            <p:spPr>
              <a:xfrm>
                <a:off x="0" y="0"/>
                <a:ext cx="337574" cy="301481"/>
              </a:xfrm>
              <a:custGeom>
                <a:avLst/>
                <a:gdLst/>
                <a:ahLst/>
                <a:cxnLst/>
                <a:rect l="l" t="t" r="r" b="b"/>
                <a:pathLst>
                  <a:path w="337574" h="301481">
                    <a:moveTo>
                      <a:pt x="150740" y="0"/>
                    </a:moveTo>
                    <a:lnTo>
                      <a:pt x="186834" y="0"/>
                    </a:lnTo>
                    <a:cubicBezTo>
                      <a:pt x="226812" y="0"/>
                      <a:pt x="265154" y="15882"/>
                      <a:pt x="293423" y="44151"/>
                    </a:cubicBezTo>
                    <a:cubicBezTo>
                      <a:pt x="321692" y="72420"/>
                      <a:pt x="337574" y="110762"/>
                      <a:pt x="337574" y="150740"/>
                    </a:cubicBezTo>
                    <a:lnTo>
                      <a:pt x="337574" y="150740"/>
                    </a:lnTo>
                    <a:cubicBezTo>
                      <a:pt x="337574" y="233992"/>
                      <a:pt x="270085" y="301481"/>
                      <a:pt x="186834" y="301481"/>
                    </a:cubicBezTo>
                    <a:lnTo>
                      <a:pt x="150740" y="301481"/>
                    </a:lnTo>
                    <a:cubicBezTo>
                      <a:pt x="110762" y="301481"/>
                      <a:pt x="72420" y="285599"/>
                      <a:pt x="44151" y="257330"/>
                    </a:cubicBezTo>
                    <a:cubicBezTo>
                      <a:pt x="15882" y="229061"/>
                      <a:pt x="0" y="190719"/>
                      <a:pt x="0" y="150740"/>
                    </a:cubicBezTo>
                    <a:lnTo>
                      <a:pt x="0" y="150740"/>
                    </a:lnTo>
                    <a:cubicBezTo>
                      <a:pt x="0" y="110762"/>
                      <a:pt x="15882" y="72420"/>
                      <a:pt x="44151" y="44151"/>
                    </a:cubicBezTo>
                    <a:cubicBezTo>
                      <a:pt x="72420" y="15882"/>
                      <a:pt x="110762" y="0"/>
                      <a:pt x="150740" y="0"/>
                    </a:cubicBezTo>
                    <a:close/>
                  </a:path>
                </a:pathLst>
              </a:custGeom>
              <a:solidFill>
                <a:srgbClr val="CCBEA2"/>
              </a:solidFill>
              <a:ln cap="rnd">
                <a:noFill/>
                <a:prstDash val="solid"/>
                <a:round/>
              </a:ln>
            </p:spPr>
            <p:txBody>
              <a:bodyPr/>
              <a:lstStyle/>
              <a:p>
                <a:endParaRPr lang="de-DE"/>
              </a:p>
            </p:txBody>
          </p:sp>
          <p:sp>
            <p:nvSpPr>
              <p:cNvPr id="50" name="TextBox 50">
                <a:extLst>
                  <a:ext uri="{FF2B5EF4-FFF2-40B4-BE49-F238E27FC236}">
                    <a16:creationId xmlns:a16="http://schemas.microsoft.com/office/drawing/2014/main" id="{DC60266E-4126-E882-AF11-4CF4FE18D259}"/>
                  </a:ext>
                </a:extLst>
              </p:cNvPr>
              <p:cNvSpPr txBox="1"/>
              <p:nvPr/>
            </p:nvSpPr>
            <p:spPr>
              <a:xfrm>
                <a:off x="0" y="57150"/>
                <a:ext cx="337574" cy="244331"/>
              </a:xfrm>
              <a:prstGeom prst="rect">
                <a:avLst/>
              </a:prstGeom>
            </p:spPr>
            <p:txBody>
              <a:bodyPr lIns="50800" tIns="50800" rIns="50800" bIns="50800" rtlCol="0" anchor="ctr"/>
              <a:lstStyle/>
              <a:p>
                <a:pPr algn="ctr">
                  <a:lnSpc>
                    <a:spcPts val="3626"/>
                  </a:lnSpc>
                </a:pPr>
                <a:endParaRPr/>
              </a:p>
            </p:txBody>
          </p:sp>
        </p:grpSp>
        <p:sp>
          <p:nvSpPr>
            <p:cNvPr id="51" name="TextBox 51">
              <a:extLst>
                <a:ext uri="{FF2B5EF4-FFF2-40B4-BE49-F238E27FC236}">
                  <a16:creationId xmlns:a16="http://schemas.microsoft.com/office/drawing/2014/main" id="{06B20F84-52AB-600F-6BFC-19AD50D6CD39}"/>
                </a:ext>
              </a:extLst>
            </p:cNvPr>
            <p:cNvSpPr txBox="1"/>
            <p:nvPr/>
          </p:nvSpPr>
          <p:spPr>
            <a:xfrm>
              <a:off x="1368631" y="1617675"/>
              <a:ext cx="615140" cy="1267013"/>
            </a:xfrm>
            <a:prstGeom prst="rect">
              <a:avLst/>
            </a:prstGeom>
          </p:spPr>
          <p:txBody>
            <a:bodyPr lIns="0" tIns="0" rIns="0" bIns="0" rtlCol="0" anchor="t">
              <a:spAutoFit/>
            </a:bodyPr>
            <a:lstStyle/>
            <a:p>
              <a:pPr algn="ctr">
                <a:lnSpc>
                  <a:spcPts val="7877"/>
                </a:lnSpc>
              </a:pPr>
              <a:r>
                <a:rPr lang="en-US" sz="5625" dirty="0">
                  <a:solidFill>
                    <a:srgbClr val="000000"/>
                  </a:solidFill>
                  <a:latin typeface="+mj-lt"/>
                </a:rPr>
                <a:t>6</a:t>
              </a:r>
            </a:p>
          </p:txBody>
        </p:sp>
      </p:grpSp>
      <p:sp>
        <p:nvSpPr>
          <p:cNvPr id="56" name="TextBox 56">
            <a:extLst>
              <a:ext uri="{FF2B5EF4-FFF2-40B4-BE49-F238E27FC236}">
                <a16:creationId xmlns:a16="http://schemas.microsoft.com/office/drawing/2014/main" id="{0C05C4A6-4499-54C3-1CB2-4A0F78EEA435}"/>
              </a:ext>
            </a:extLst>
          </p:cNvPr>
          <p:cNvSpPr txBox="1"/>
          <p:nvPr/>
        </p:nvSpPr>
        <p:spPr>
          <a:xfrm>
            <a:off x="933450" y="2752518"/>
            <a:ext cx="12344400" cy="3473291"/>
          </a:xfrm>
          <a:prstGeom prst="roundRect">
            <a:avLst/>
          </a:prstGeom>
          <a:solidFill>
            <a:srgbClr val="FFFFFF">
              <a:alpha val="61176"/>
            </a:srgbClr>
          </a:solidFill>
          <a:ln w="19050">
            <a:solidFill>
              <a:srgbClr val="70AD47"/>
            </a:solidFill>
          </a:ln>
        </p:spPr>
        <p:style>
          <a:lnRef idx="2">
            <a:schemeClr val="accent5"/>
          </a:lnRef>
          <a:fillRef idx="1">
            <a:schemeClr val="lt1"/>
          </a:fillRef>
          <a:effectRef idx="0">
            <a:schemeClr val="accent5"/>
          </a:effectRef>
          <a:fontRef idx="minor">
            <a:schemeClr val="dk1"/>
          </a:fontRef>
        </p:style>
        <p:txBody>
          <a:bodyPr wrap="square" lIns="0" tIns="0" rIns="0" bIns="0" rtlCol="0" anchor="t">
            <a:spAutoFit/>
          </a:bodyPr>
          <a:lstStyle/>
          <a:p>
            <a:pPr>
              <a:spcBef>
                <a:spcPct val="0"/>
              </a:spcBef>
            </a:pPr>
            <a:r>
              <a:rPr lang="de-DE" sz="3200" b="1" spc="-84" dirty="0">
                <a:solidFill>
                  <a:srgbClr val="000000"/>
                </a:solidFill>
                <a:latin typeface="Calibri" panose="020F0502020204030204" pitchFamily="34" charset="0"/>
                <a:cs typeface="Calibri" panose="020F0502020204030204" pitchFamily="34" charset="0"/>
              </a:rPr>
              <a:t>INTRO</a:t>
            </a:r>
            <a:endParaRPr lang="de-DE" sz="2800" b="1" spc="-84" dirty="0">
              <a:solidFill>
                <a:srgbClr val="000000"/>
              </a:solidFill>
              <a:latin typeface="Calibri" panose="020F0502020204030204" pitchFamily="34" charset="0"/>
              <a:cs typeface="Calibri" panose="020F0502020204030204" pitchFamily="34" charset="0"/>
            </a:endParaRPr>
          </a:p>
          <a:p>
            <a:pPr>
              <a:spcBef>
                <a:spcPct val="0"/>
              </a:spcBef>
            </a:pPr>
            <a:r>
              <a:rPr lang="de-DE" sz="2800" spc="-84" dirty="0">
                <a:solidFill>
                  <a:srgbClr val="000000"/>
                </a:solidFill>
                <a:latin typeface="Calibri Light" panose="020F0302020204030204" pitchFamily="34" charset="0"/>
                <a:cs typeface="Calibri Light" panose="020F0302020204030204" pitchFamily="34" charset="0"/>
              </a:rPr>
              <a:t>Kohlenstoffdioxid (CO2), ein Treibhausgas, ist zu einem wichtigen Thema im Hinblick auf den Klimawandel geworden. Die fünf größten C02-produzierenden Ländern im Jahr 2020 waren </a:t>
            </a:r>
            <a:r>
              <a:rPr lang="de-DE" sz="2800" b="1" spc="-84" dirty="0">
                <a:solidFill>
                  <a:srgbClr val="000000"/>
                </a:solidFill>
                <a:latin typeface="Calibri Light" panose="020F0302020204030204" pitchFamily="34" charset="0"/>
                <a:cs typeface="Calibri Light" panose="020F0302020204030204" pitchFamily="34" charset="0"/>
              </a:rPr>
              <a:t>China, die Vereinigten Staaten, Indien, Russland und Japan</a:t>
            </a:r>
            <a:r>
              <a:rPr lang="de-DE" sz="2800" spc="-84" dirty="0">
                <a:solidFill>
                  <a:srgbClr val="000000"/>
                </a:solidFill>
                <a:latin typeface="Calibri Light" panose="020F0302020204030204" pitchFamily="34" charset="0"/>
                <a:cs typeface="Calibri Light" panose="020F0302020204030204" pitchFamily="34" charset="0"/>
              </a:rPr>
              <a:t>. </a:t>
            </a:r>
          </a:p>
          <a:p>
            <a:pPr>
              <a:spcBef>
                <a:spcPct val="0"/>
              </a:spcBef>
            </a:pPr>
            <a:endParaRPr lang="de-DE" sz="2800" spc="-84" dirty="0">
              <a:solidFill>
                <a:srgbClr val="000000"/>
              </a:solidFill>
              <a:latin typeface="Calibri Light" panose="020F0302020204030204" pitchFamily="34" charset="0"/>
              <a:cs typeface="Calibri Light" panose="020F0302020204030204" pitchFamily="34" charset="0"/>
            </a:endParaRPr>
          </a:p>
          <a:p>
            <a:pPr>
              <a:spcBef>
                <a:spcPct val="0"/>
              </a:spcBef>
            </a:pPr>
            <a:r>
              <a:rPr lang="de-DE" sz="3200" b="1" spc="-84" dirty="0">
                <a:solidFill>
                  <a:srgbClr val="000000"/>
                </a:solidFill>
                <a:latin typeface="+mj-lt"/>
                <a:cs typeface="Calibri Light" panose="020F0302020204030204" pitchFamily="34" charset="0"/>
              </a:rPr>
              <a:t>Deine Aufgabe: </a:t>
            </a:r>
            <a:r>
              <a:rPr lang="de-DE" sz="2800" spc="-84" dirty="0">
                <a:solidFill>
                  <a:srgbClr val="000000"/>
                </a:solidFill>
                <a:latin typeface="Calibri Light" panose="020F0302020204030204" pitchFamily="34" charset="0"/>
                <a:cs typeface="Calibri Light" panose="020F0302020204030204" pitchFamily="34" charset="0"/>
              </a:rPr>
              <a:t>Gehe jetzt auf den </a:t>
            </a:r>
            <a:r>
              <a:rPr lang="de-DE" sz="2800" u="sng" spc="-84" dirty="0">
                <a:solidFill>
                  <a:srgbClr val="000000"/>
                </a:solidFill>
                <a:latin typeface="Calibri Light" panose="020F0302020204030204" pitchFamily="34" charset="0"/>
                <a:cs typeface="Calibri Light" panose="020F0302020204030204" pitchFamily="34" charset="0"/>
                <a:hlinkClick r:id="rId3" tooltip="https://footprintmap.org/map"/>
              </a:rPr>
              <a:t>Link </a:t>
            </a:r>
            <a:r>
              <a:rPr lang="de-DE" sz="2800" spc="-84" dirty="0">
                <a:solidFill>
                  <a:srgbClr val="000000"/>
                </a:solidFill>
                <a:latin typeface="Calibri Light" panose="020F0302020204030204" pitchFamily="34" charset="0"/>
                <a:cs typeface="Calibri Light" panose="020F0302020204030204" pitchFamily="34" charset="0"/>
              </a:rPr>
              <a:t> und ordne die unten aufgeführten Länder ihrem CO2-Fußabdruck zu! </a:t>
            </a:r>
          </a:p>
        </p:txBody>
      </p:sp>
      <p:sp>
        <p:nvSpPr>
          <p:cNvPr id="57" name="TextBox 57">
            <a:extLst>
              <a:ext uri="{FF2B5EF4-FFF2-40B4-BE49-F238E27FC236}">
                <a16:creationId xmlns:a16="http://schemas.microsoft.com/office/drawing/2014/main" id="{DD3B0F10-6A2C-2FC1-5129-F3A4FF970770}"/>
              </a:ext>
            </a:extLst>
          </p:cNvPr>
          <p:cNvSpPr txBox="1"/>
          <p:nvPr/>
        </p:nvSpPr>
        <p:spPr>
          <a:xfrm>
            <a:off x="0" y="721756"/>
            <a:ext cx="13963650" cy="1487458"/>
          </a:xfrm>
          <a:prstGeom prst="rect">
            <a:avLst/>
          </a:prstGeom>
        </p:spPr>
        <p:txBody>
          <a:bodyPr wrap="square" lIns="0" tIns="0" rIns="0" bIns="0" rtlCol="0" anchor="t">
            <a:spAutoFit/>
          </a:bodyPr>
          <a:lstStyle/>
          <a:p>
            <a:pPr algn="ctr" defTabSz="914363">
              <a:lnSpc>
                <a:spcPts val="8526"/>
              </a:lnSpc>
              <a:defRPr/>
            </a:pPr>
            <a:r>
              <a:rPr lang="de-DE" sz="7499" dirty="0">
                <a:solidFill>
                  <a:srgbClr val="09592B"/>
                </a:solidFill>
                <a:latin typeface="+mj-lt"/>
              </a:rPr>
              <a:t>FINDE DEINEN </a:t>
            </a:r>
            <a:r>
              <a:rPr lang="de-DE" sz="7499" dirty="0" err="1">
                <a:solidFill>
                  <a:srgbClr val="09592B"/>
                </a:solidFill>
                <a:latin typeface="+mj-lt"/>
              </a:rPr>
              <a:t>FUßABDRUCK</a:t>
            </a:r>
            <a:endParaRPr lang="en-US" sz="7499" dirty="0">
              <a:solidFill>
                <a:srgbClr val="09592B"/>
              </a:solidFill>
              <a:latin typeface="+mj-lt"/>
            </a:endParaRPr>
          </a:p>
          <a:p>
            <a:pPr algn="ctr">
              <a:lnSpc>
                <a:spcPts val="2939"/>
              </a:lnSpc>
            </a:pPr>
            <a:r>
              <a:rPr lang="en-US" sz="3501" dirty="0">
                <a:solidFill>
                  <a:srgbClr val="09592B"/>
                </a:solidFill>
                <a:latin typeface="+mj-lt"/>
              </a:rPr>
              <a:t>(2) WAS IST DER CO2-FUßABDRUCK?</a:t>
            </a:r>
          </a:p>
        </p:txBody>
      </p:sp>
      <p:sp>
        <p:nvSpPr>
          <p:cNvPr id="58" name="Freeform 58">
            <a:extLst>
              <a:ext uri="{FF2B5EF4-FFF2-40B4-BE49-F238E27FC236}">
                <a16:creationId xmlns:a16="http://schemas.microsoft.com/office/drawing/2014/main" id="{53C56477-1468-F3A3-CF59-0CAEAE90BC96}"/>
              </a:ext>
            </a:extLst>
          </p:cNvPr>
          <p:cNvSpPr/>
          <p:nvPr/>
        </p:nvSpPr>
        <p:spPr>
          <a:xfrm flipH="1">
            <a:off x="8116484" y="6091323"/>
            <a:ext cx="4093959" cy="2305157"/>
          </a:xfrm>
          <a:custGeom>
            <a:avLst/>
            <a:gdLst/>
            <a:ahLst/>
            <a:cxnLst/>
            <a:rect l="l" t="t" r="r" b="b"/>
            <a:pathLst>
              <a:path w="4093959" h="2305157">
                <a:moveTo>
                  <a:pt x="4093959" y="0"/>
                </a:moveTo>
                <a:lnTo>
                  <a:pt x="0" y="0"/>
                </a:lnTo>
                <a:lnTo>
                  <a:pt x="0" y="2305157"/>
                </a:lnTo>
                <a:lnTo>
                  <a:pt x="4093959" y="2305157"/>
                </a:lnTo>
                <a:lnTo>
                  <a:pt x="4093959" y="0"/>
                </a:lnTo>
                <a:close/>
              </a:path>
            </a:pathLst>
          </a:custGeom>
          <a:blipFill>
            <a:blip r:embed="rId4"/>
            <a:stretch>
              <a:fillRect/>
            </a:stretch>
          </a:blipFill>
        </p:spPr>
        <p:txBody>
          <a:bodyPr/>
          <a:lstStyle/>
          <a:p>
            <a:endParaRPr lang="de-DE"/>
          </a:p>
        </p:txBody>
      </p:sp>
      <p:sp>
        <p:nvSpPr>
          <p:cNvPr id="69" name="TextBox 69">
            <a:extLst>
              <a:ext uri="{FF2B5EF4-FFF2-40B4-BE49-F238E27FC236}">
                <a16:creationId xmlns:a16="http://schemas.microsoft.com/office/drawing/2014/main" id="{1AACF82E-70AE-F496-0D4E-B32A27A1C0EA}"/>
              </a:ext>
            </a:extLst>
          </p:cNvPr>
          <p:cNvSpPr txBox="1"/>
          <p:nvPr/>
        </p:nvSpPr>
        <p:spPr>
          <a:xfrm>
            <a:off x="10298532" y="12389048"/>
            <a:ext cx="1911911" cy="1696939"/>
          </a:xfrm>
          <a:prstGeom prst="rect">
            <a:avLst/>
          </a:prstGeom>
        </p:spPr>
        <p:txBody>
          <a:bodyPr lIns="0" tIns="0" rIns="0" bIns="0" rtlCol="0" anchor="t">
            <a:spAutoFit/>
          </a:bodyPr>
          <a:lstStyle/>
          <a:p>
            <a:pPr algn="ctr">
              <a:lnSpc>
                <a:spcPts val="14093"/>
              </a:lnSpc>
            </a:pPr>
            <a:r>
              <a:rPr lang="en-US" sz="10066" dirty="0">
                <a:solidFill>
                  <a:srgbClr val="000000"/>
                </a:solidFill>
                <a:latin typeface="+mj-lt"/>
              </a:rPr>
              <a:t>16</a:t>
            </a:r>
          </a:p>
        </p:txBody>
      </p:sp>
      <p:sp>
        <p:nvSpPr>
          <p:cNvPr id="71" name="TextBox 71">
            <a:extLst>
              <a:ext uri="{FF2B5EF4-FFF2-40B4-BE49-F238E27FC236}">
                <a16:creationId xmlns:a16="http://schemas.microsoft.com/office/drawing/2014/main" id="{4E3D7889-A662-254D-CBCC-3C2CFBD1303F}"/>
              </a:ext>
            </a:extLst>
          </p:cNvPr>
          <p:cNvSpPr txBox="1"/>
          <p:nvPr/>
        </p:nvSpPr>
        <p:spPr>
          <a:xfrm rot="1126067">
            <a:off x="6981895" y="8265332"/>
            <a:ext cx="4665315" cy="1332544"/>
          </a:xfrm>
          <a:prstGeom prst="rect">
            <a:avLst/>
          </a:prstGeom>
        </p:spPr>
        <p:txBody>
          <a:bodyPr lIns="0" tIns="0" rIns="0" bIns="0" rtlCol="0" anchor="t">
            <a:spAutoFit/>
          </a:bodyPr>
          <a:lstStyle/>
          <a:p>
            <a:pPr algn="ctr">
              <a:lnSpc>
                <a:spcPts val="5477"/>
              </a:lnSpc>
            </a:pPr>
            <a:r>
              <a:rPr lang="de-DE" sz="2800" b="1" dirty="0">
                <a:solidFill>
                  <a:srgbClr val="000000"/>
                </a:solidFill>
                <a:latin typeface="+mj-lt"/>
              </a:rPr>
              <a:t>Österreich, Portugal, USA, Schweden, Russland, China</a:t>
            </a:r>
          </a:p>
        </p:txBody>
      </p:sp>
      <p:grpSp>
        <p:nvGrpSpPr>
          <p:cNvPr id="52" name="Group 17">
            <a:extLst>
              <a:ext uri="{FF2B5EF4-FFF2-40B4-BE49-F238E27FC236}">
                <a16:creationId xmlns:a16="http://schemas.microsoft.com/office/drawing/2014/main" id="{809C08AE-0FE8-1AAC-B11F-E46D1DB0A272}"/>
              </a:ext>
            </a:extLst>
          </p:cNvPr>
          <p:cNvGrpSpPr/>
          <p:nvPr/>
        </p:nvGrpSpPr>
        <p:grpSpPr>
          <a:xfrm rot="1944306">
            <a:off x="4335465" y="7049698"/>
            <a:ext cx="2603313" cy="3303851"/>
            <a:chOff x="-427207" y="865449"/>
            <a:chExt cx="4253663" cy="5398306"/>
          </a:xfrm>
        </p:grpSpPr>
        <p:sp>
          <p:nvSpPr>
            <p:cNvPr id="53" name="Freeform 18">
              <a:extLst>
                <a:ext uri="{FF2B5EF4-FFF2-40B4-BE49-F238E27FC236}">
                  <a16:creationId xmlns:a16="http://schemas.microsoft.com/office/drawing/2014/main" id="{320FFF9C-3D0C-13A0-87AE-15B64D9114DA}"/>
                </a:ext>
              </a:extLst>
            </p:cNvPr>
            <p:cNvSpPr/>
            <p:nvPr/>
          </p:nvSpPr>
          <p:spPr>
            <a:xfrm rot="446577">
              <a:off x="-427207" y="865449"/>
              <a:ext cx="2848069" cy="5059303"/>
            </a:xfrm>
            <a:custGeom>
              <a:avLst/>
              <a:gdLst/>
              <a:ahLst/>
              <a:cxnLst/>
              <a:rect l="l" t="t" r="r" b="b"/>
              <a:pathLst>
                <a:path w="3811623" h="6770957">
                  <a:moveTo>
                    <a:pt x="0" y="0"/>
                  </a:moveTo>
                  <a:lnTo>
                    <a:pt x="3811623" y="0"/>
                  </a:lnTo>
                  <a:lnTo>
                    <a:pt x="3811623" y="6770957"/>
                  </a:lnTo>
                  <a:lnTo>
                    <a:pt x="0" y="6770957"/>
                  </a:lnTo>
                  <a:lnTo>
                    <a:pt x="0" y="0"/>
                  </a:lnTo>
                  <a:close/>
                </a:path>
              </a:pathLst>
            </a:custGeom>
            <a:blipFill>
              <a:blip r:embed="rId2"/>
              <a:stretch>
                <a:fillRect/>
              </a:stretch>
            </a:blipFill>
            <a:ln cap="rnd">
              <a:noFill/>
              <a:prstDash val="solid"/>
              <a:round/>
            </a:ln>
          </p:spPr>
          <p:txBody>
            <a:bodyPr/>
            <a:lstStyle/>
            <a:p>
              <a:endParaRPr lang="de-DE"/>
            </a:p>
          </p:txBody>
        </p:sp>
        <p:grpSp>
          <p:nvGrpSpPr>
            <p:cNvPr id="54" name="Group 19">
              <a:extLst>
                <a:ext uri="{FF2B5EF4-FFF2-40B4-BE49-F238E27FC236}">
                  <a16:creationId xmlns:a16="http://schemas.microsoft.com/office/drawing/2014/main" id="{DD5B808F-C081-12B3-1DC9-24DC09D30476}"/>
                </a:ext>
              </a:extLst>
            </p:cNvPr>
            <p:cNvGrpSpPr/>
            <p:nvPr/>
          </p:nvGrpSpPr>
          <p:grpSpPr>
            <a:xfrm>
              <a:off x="1579192" y="3065886"/>
              <a:ext cx="2247264" cy="3197869"/>
              <a:chOff x="-423266" y="-227079"/>
              <a:chExt cx="730762" cy="1039879"/>
            </a:xfrm>
          </p:grpSpPr>
          <p:sp>
            <p:nvSpPr>
              <p:cNvPr id="81" name="Freeform 20">
                <a:extLst>
                  <a:ext uri="{FF2B5EF4-FFF2-40B4-BE49-F238E27FC236}">
                    <a16:creationId xmlns:a16="http://schemas.microsoft.com/office/drawing/2014/main" id="{6B01BA9D-4E9E-6DE5-95AE-28BEF1F4A8FA}"/>
                  </a:ext>
                </a:extLst>
              </p:cNvPr>
              <p:cNvSpPr/>
              <p:nvPr/>
            </p:nvSpPr>
            <p:spPr>
              <a:xfrm>
                <a:off x="-423266" y="-227079"/>
                <a:ext cx="307496" cy="812800"/>
              </a:xfrm>
              <a:custGeom>
                <a:avLst/>
                <a:gdLst/>
                <a:ahLst/>
                <a:cxnLst/>
                <a:rect l="l" t="t" r="r" b="b"/>
                <a:pathLst>
                  <a:path w="307496" h="812800">
                    <a:moveTo>
                      <a:pt x="153748" y="0"/>
                    </a:moveTo>
                    <a:lnTo>
                      <a:pt x="153748" y="0"/>
                    </a:lnTo>
                    <a:cubicBezTo>
                      <a:pt x="238661" y="0"/>
                      <a:pt x="307496" y="68835"/>
                      <a:pt x="307496" y="153748"/>
                    </a:cubicBezTo>
                    <a:lnTo>
                      <a:pt x="307496" y="659052"/>
                    </a:lnTo>
                    <a:cubicBezTo>
                      <a:pt x="307496" y="743965"/>
                      <a:pt x="238661" y="812800"/>
                      <a:pt x="153748" y="812800"/>
                    </a:cubicBezTo>
                    <a:lnTo>
                      <a:pt x="153748" y="812800"/>
                    </a:lnTo>
                    <a:cubicBezTo>
                      <a:pt x="68835" y="812800"/>
                      <a:pt x="0" y="743965"/>
                      <a:pt x="0" y="659052"/>
                    </a:cubicBezTo>
                    <a:lnTo>
                      <a:pt x="0" y="153748"/>
                    </a:lnTo>
                    <a:cubicBezTo>
                      <a:pt x="0" y="68835"/>
                      <a:pt x="68835" y="0"/>
                      <a:pt x="153748" y="0"/>
                    </a:cubicBezTo>
                    <a:close/>
                  </a:path>
                </a:pathLst>
              </a:custGeom>
              <a:solidFill>
                <a:srgbClr val="99D490"/>
              </a:solidFill>
            </p:spPr>
            <p:txBody>
              <a:bodyPr/>
              <a:lstStyle/>
              <a:p>
                <a:endParaRPr lang="de-DE" dirty="0"/>
              </a:p>
            </p:txBody>
          </p:sp>
          <p:sp>
            <p:nvSpPr>
              <p:cNvPr id="82" name="TextBox 21">
                <a:extLst>
                  <a:ext uri="{FF2B5EF4-FFF2-40B4-BE49-F238E27FC236}">
                    <a16:creationId xmlns:a16="http://schemas.microsoft.com/office/drawing/2014/main" id="{E4454F03-2483-CCD4-2773-2F635ADB78D1}"/>
                  </a:ext>
                </a:extLst>
              </p:cNvPr>
              <p:cNvSpPr txBox="1"/>
              <p:nvPr/>
            </p:nvSpPr>
            <p:spPr>
              <a:xfrm>
                <a:off x="0" y="57150"/>
                <a:ext cx="307496" cy="755650"/>
              </a:xfrm>
              <a:prstGeom prst="rect">
                <a:avLst/>
              </a:prstGeom>
            </p:spPr>
            <p:txBody>
              <a:bodyPr lIns="50800" tIns="50800" rIns="50800" bIns="50800" rtlCol="0" anchor="ctr"/>
              <a:lstStyle/>
              <a:p>
                <a:pPr algn="ctr">
                  <a:lnSpc>
                    <a:spcPts val="3626"/>
                  </a:lnSpc>
                </a:pPr>
                <a:endParaRPr/>
              </a:p>
            </p:txBody>
          </p:sp>
        </p:grpSp>
        <p:grpSp>
          <p:nvGrpSpPr>
            <p:cNvPr id="77" name="Group 22">
              <a:extLst>
                <a:ext uri="{FF2B5EF4-FFF2-40B4-BE49-F238E27FC236}">
                  <a16:creationId xmlns:a16="http://schemas.microsoft.com/office/drawing/2014/main" id="{6AFDEECF-A7AB-768F-9972-55A6829AD783}"/>
                </a:ext>
              </a:extLst>
            </p:cNvPr>
            <p:cNvGrpSpPr/>
            <p:nvPr/>
          </p:nvGrpSpPr>
          <p:grpSpPr>
            <a:xfrm>
              <a:off x="716351" y="1828265"/>
              <a:ext cx="1501162" cy="1057756"/>
              <a:chOff x="-150572" y="57150"/>
              <a:chExt cx="488146" cy="343960"/>
            </a:xfrm>
          </p:grpSpPr>
          <p:sp>
            <p:nvSpPr>
              <p:cNvPr id="79" name="Freeform 23">
                <a:extLst>
                  <a:ext uri="{FF2B5EF4-FFF2-40B4-BE49-F238E27FC236}">
                    <a16:creationId xmlns:a16="http://schemas.microsoft.com/office/drawing/2014/main" id="{1D53C4F5-8438-25E6-3D16-BD3461EEFFE5}"/>
                  </a:ext>
                </a:extLst>
              </p:cNvPr>
              <p:cNvSpPr/>
              <p:nvPr/>
            </p:nvSpPr>
            <p:spPr>
              <a:xfrm>
                <a:off x="-150572" y="99629"/>
                <a:ext cx="337574" cy="301481"/>
              </a:xfrm>
              <a:custGeom>
                <a:avLst/>
                <a:gdLst/>
                <a:ahLst/>
                <a:cxnLst/>
                <a:rect l="l" t="t" r="r" b="b"/>
                <a:pathLst>
                  <a:path w="337574" h="301481">
                    <a:moveTo>
                      <a:pt x="150740" y="0"/>
                    </a:moveTo>
                    <a:lnTo>
                      <a:pt x="186834" y="0"/>
                    </a:lnTo>
                    <a:cubicBezTo>
                      <a:pt x="226812" y="0"/>
                      <a:pt x="265154" y="15882"/>
                      <a:pt x="293423" y="44151"/>
                    </a:cubicBezTo>
                    <a:cubicBezTo>
                      <a:pt x="321692" y="72420"/>
                      <a:pt x="337574" y="110762"/>
                      <a:pt x="337574" y="150740"/>
                    </a:cubicBezTo>
                    <a:lnTo>
                      <a:pt x="337574" y="150740"/>
                    </a:lnTo>
                    <a:cubicBezTo>
                      <a:pt x="337574" y="233992"/>
                      <a:pt x="270085" y="301481"/>
                      <a:pt x="186834" y="301481"/>
                    </a:cubicBezTo>
                    <a:lnTo>
                      <a:pt x="150740" y="301481"/>
                    </a:lnTo>
                    <a:cubicBezTo>
                      <a:pt x="110762" y="301481"/>
                      <a:pt x="72420" y="285599"/>
                      <a:pt x="44151" y="257330"/>
                    </a:cubicBezTo>
                    <a:cubicBezTo>
                      <a:pt x="15882" y="229061"/>
                      <a:pt x="0" y="190719"/>
                      <a:pt x="0" y="150740"/>
                    </a:cubicBezTo>
                    <a:lnTo>
                      <a:pt x="0" y="150740"/>
                    </a:lnTo>
                    <a:cubicBezTo>
                      <a:pt x="0" y="110762"/>
                      <a:pt x="15882" y="72420"/>
                      <a:pt x="44151" y="44151"/>
                    </a:cubicBezTo>
                    <a:cubicBezTo>
                      <a:pt x="72420" y="15882"/>
                      <a:pt x="110762" y="0"/>
                      <a:pt x="150740" y="0"/>
                    </a:cubicBezTo>
                    <a:close/>
                  </a:path>
                </a:pathLst>
              </a:custGeom>
              <a:solidFill>
                <a:srgbClr val="CCBEA2"/>
              </a:solidFill>
              <a:ln cap="rnd">
                <a:noFill/>
                <a:prstDash val="solid"/>
                <a:round/>
              </a:ln>
            </p:spPr>
            <p:txBody>
              <a:bodyPr/>
              <a:lstStyle/>
              <a:p>
                <a:endParaRPr lang="de-DE"/>
              </a:p>
            </p:txBody>
          </p:sp>
          <p:sp>
            <p:nvSpPr>
              <p:cNvPr id="80" name="TextBox 24">
                <a:extLst>
                  <a:ext uri="{FF2B5EF4-FFF2-40B4-BE49-F238E27FC236}">
                    <a16:creationId xmlns:a16="http://schemas.microsoft.com/office/drawing/2014/main" id="{09B696A8-90AC-F88C-F433-00472E9D26DB}"/>
                  </a:ext>
                </a:extLst>
              </p:cNvPr>
              <p:cNvSpPr txBox="1"/>
              <p:nvPr/>
            </p:nvSpPr>
            <p:spPr>
              <a:xfrm>
                <a:off x="0" y="57150"/>
                <a:ext cx="337574" cy="244331"/>
              </a:xfrm>
              <a:prstGeom prst="rect">
                <a:avLst/>
              </a:prstGeom>
            </p:spPr>
            <p:txBody>
              <a:bodyPr lIns="50800" tIns="50800" rIns="50800" bIns="50800" rtlCol="0" anchor="ctr"/>
              <a:lstStyle/>
              <a:p>
                <a:pPr algn="ctr">
                  <a:lnSpc>
                    <a:spcPts val="3626"/>
                  </a:lnSpc>
                </a:pPr>
                <a:endParaRPr/>
              </a:p>
            </p:txBody>
          </p:sp>
        </p:grpSp>
      </p:grpSp>
      <p:sp>
        <p:nvSpPr>
          <p:cNvPr id="70" name="TextBox 70">
            <a:extLst>
              <a:ext uri="{FF2B5EF4-FFF2-40B4-BE49-F238E27FC236}">
                <a16:creationId xmlns:a16="http://schemas.microsoft.com/office/drawing/2014/main" id="{DDE48B31-E245-4B0B-2DD9-8C2D75E05920}"/>
              </a:ext>
            </a:extLst>
          </p:cNvPr>
          <p:cNvSpPr txBox="1"/>
          <p:nvPr/>
        </p:nvSpPr>
        <p:spPr>
          <a:xfrm>
            <a:off x="5240434" y="7672667"/>
            <a:ext cx="318840" cy="651012"/>
          </a:xfrm>
          <a:prstGeom prst="rect">
            <a:avLst/>
          </a:prstGeom>
        </p:spPr>
        <p:txBody>
          <a:bodyPr lIns="0" tIns="0" rIns="0" bIns="0" rtlCol="0" anchor="t">
            <a:spAutoFit/>
          </a:bodyPr>
          <a:lstStyle/>
          <a:p>
            <a:pPr algn="ctr">
              <a:lnSpc>
                <a:spcPts val="5444"/>
              </a:lnSpc>
            </a:pPr>
            <a:r>
              <a:rPr lang="en-US" sz="3888" dirty="0">
                <a:solidFill>
                  <a:srgbClr val="000000"/>
                </a:solidFill>
                <a:latin typeface="+mj-lt"/>
              </a:rPr>
              <a:t>3</a:t>
            </a:r>
          </a:p>
        </p:txBody>
      </p:sp>
      <p:pic>
        <p:nvPicPr>
          <p:cNvPr id="3" name="Рисунок 81">
            <a:extLst>
              <a:ext uri="{FF2B5EF4-FFF2-40B4-BE49-F238E27FC236}">
                <a16:creationId xmlns:a16="http://schemas.microsoft.com/office/drawing/2014/main" id="{4A8732AA-EF19-81A1-109E-68D18B14A1FA}"/>
              </a:ext>
            </a:extLst>
          </p:cNvPr>
          <p:cNvPicPr>
            <a:picLocks noChangeAspect="1"/>
          </p:cNvPicPr>
          <p:nvPr/>
        </p:nvPicPr>
        <p:blipFill>
          <a:blip r:embed="rId5"/>
          <a:stretch/>
        </p:blipFill>
        <p:spPr bwMode="auto">
          <a:xfrm>
            <a:off x="360000" y="19257450"/>
            <a:ext cx="1366451" cy="482400"/>
          </a:xfrm>
          <a:prstGeom prst="rect">
            <a:avLst/>
          </a:prstGeom>
        </p:spPr>
      </p:pic>
      <p:pic>
        <p:nvPicPr>
          <p:cNvPr id="5" name="Grafik 22">
            <a:extLst>
              <a:ext uri="{FF2B5EF4-FFF2-40B4-BE49-F238E27FC236}">
                <a16:creationId xmlns:a16="http://schemas.microsoft.com/office/drawing/2014/main" id="{E92D1EF7-2305-470F-8450-C0A4E7F45698}"/>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bwMode="auto">
          <a:xfrm>
            <a:off x="363918" y="18519954"/>
            <a:ext cx="1362533" cy="565200"/>
          </a:xfrm>
          <a:prstGeom prst="rect">
            <a:avLst/>
          </a:prstGeom>
        </p:spPr>
      </p:pic>
      <p:sp>
        <p:nvSpPr>
          <p:cNvPr id="15" name="object 75">
            <a:extLst>
              <a:ext uri="{FF2B5EF4-FFF2-40B4-BE49-F238E27FC236}">
                <a16:creationId xmlns:a16="http://schemas.microsoft.com/office/drawing/2014/main" id="{362AC28F-AFBA-45CD-F832-106E2FC1B867}"/>
              </a:ext>
            </a:extLst>
          </p:cNvPr>
          <p:cNvSpPr txBox="1">
            <a:spLocks noChangeArrowheads="1"/>
          </p:cNvSpPr>
          <p:nvPr/>
        </p:nvSpPr>
        <p:spPr bwMode="auto">
          <a:xfrm>
            <a:off x="1906451" y="18476352"/>
            <a:ext cx="4190999" cy="1263498"/>
          </a:xfrm>
          <a:prstGeom prst="rect">
            <a:avLst/>
          </a:prstGeom>
          <a:noFill/>
          <a:ln>
            <a:noFill/>
          </a:ln>
        </p:spPr>
        <p:txBody>
          <a:bodyPr rot="0" vert="horz" wrap="square" lIns="0" tIns="45719" rIns="0" bIns="0" anchor="t" anchorCtr="0" upright="1">
            <a:noAutofit/>
          </a:bodyPr>
          <a:lstStyle/>
          <a:p>
            <a:pPr marR="8889">
              <a:lnSpc>
                <a:spcPct val="107000"/>
              </a:lnSpc>
              <a:spcAft>
                <a:spcPts val="800"/>
              </a:spcAft>
              <a:defRPr/>
            </a:pPr>
            <a:r>
              <a:rPr lang="de-DE" sz="1399" spc="-35" dirty="0">
                <a:solidFill>
                  <a:schemeClr val="tx1">
                    <a:lumMod val="75000"/>
                    <a:lumOff val="25000"/>
                  </a:schemeClr>
                </a:solidFill>
                <a:ea typeface="Calibri"/>
                <a:cs typeface="Trebuchet MS"/>
              </a:rPr>
              <a:t>Impressum: </a:t>
            </a:r>
            <a:endParaRPr lang="de-DE" sz="1399" dirty="0"/>
          </a:p>
          <a:p>
            <a:pPr marR="8889">
              <a:lnSpc>
                <a:spcPct val="107000"/>
              </a:lnSpc>
              <a:spcAft>
                <a:spcPts val="800"/>
              </a:spcAft>
              <a:defRPr/>
            </a:pPr>
            <a:r>
              <a:rPr lang="de-DE" sz="1399" spc="-35" dirty="0">
                <a:solidFill>
                  <a:schemeClr val="tx1">
                    <a:lumMod val="75000"/>
                    <a:lumOff val="25000"/>
                  </a:schemeClr>
                </a:solidFill>
                <a:ea typeface="Calibri"/>
                <a:cs typeface="Trebuchet MS"/>
              </a:rPr>
              <a:t>Arbeitsbereich Pädagogik in der Digitalität, </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Arbeitsbereich Medienpädagogik</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am Institut für Allgemeine Pädagogik und Berufspädagogik, Technische Universität Darmstadt, 2024.</a:t>
            </a:r>
            <a:endParaRPr lang="de-DE" sz="1399" dirty="0">
              <a:solidFill>
                <a:schemeClr val="tx1">
                  <a:lumMod val="75000"/>
                  <a:lumOff val="25000"/>
                </a:schemeClr>
              </a:solidFill>
              <a:ea typeface="Calibri"/>
              <a:cs typeface="Times New Roman"/>
            </a:endParaRPr>
          </a:p>
        </p:txBody>
      </p:sp>
      <p:sp>
        <p:nvSpPr>
          <p:cNvPr id="8" name="TextBox 75">
            <a:extLst>
              <a:ext uri="{FF2B5EF4-FFF2-40B4-BE49-F238E27FC236}">
                <a16:creationId xmlns:a16="http://schemas.microsoft.com/office/drawing/2014/main" id="{D7F968D6-268D-455D-2F49-F15C5B59271A}"/>
              </a:ext>
            </a:extLst>
          </p:cNvPr>
          <p:cNvSpPr txBox="1"/>
          <p:nvPr/>
        </p:nvSpPr>
        <p:spPr>
          <a:xfrm>
            <a:off x="933450" y="9330166"/>
            <a:ext cx="1963587" cy="709618"/>
          </a:xfrm>
          <a:prstGeom prst="rect">
            <a:avLst/>
          </a:prstGeom>
        </p:spPr>
        <p:txBody>
          <a:bodyPr wrap="square" lIns="0" tIns="0" rIns="0" bIns="0" rtlCol="0" anchor="t">
            <a:spAutoFit/>
          </a:bodyPr>
          <a:lstStyle/>
          <a:p>
            <a:pPr algn="ctr">
              <a:lnSpc>
                <a:spcPts val="5881"/>
              </a:lnSpc>
            </a:pPr>
            <a:r>
              <a:rPr lang="en-US" sz="3600" dirty="0" err="1">
                <a:solidFill>
                  <a:srgbClr val="000000"/>
                </a:solidFill>
                <a:latin typeface="+mj-lt"/>
              </a:rPr>
              <a:t>Österreich</a:t>
            </a:r>
            <a:endParaRPr lang="en-US" sz="3600" dirty="0">
              <a:solidFill>
                <a:srgbClr val="000000"/>
              </a:solidFill>
              <a:latin typeface="+mj-lt"/>
            </a:endParaRPr>
          </a:p>
        </p:txBody>
      </p:sp>
      <p:sp>
        <p:nvSpPr>
          <p:cNvPr id="10" name="TextBox 75">
            <a:extLst>
              <a:ext uri="{FF2B5EF4-FFF2-40B4-BE49-F238E27FC236}">
                <a16:creationId xmlns:a16="http://schemas.microsoft.com/office/drawing/2014/main" id="{2765AA59-720A-7C5B-FA21-66015E817271}"/>
              </a:ext>
            </a:extLst>
          </p:cNvPr>
          <p:cNvSpPr txBox="1"/>
          <p:nvPr/>
        </p:nvSpPr>
        <p:spPr>
          <a:xfrm rot="18777596">
            <a:off x="3755893" y="8270736"/>
            <a:ext cx="1963587" cy="709618"/>
          </a:xfrm>
          <a:prstGeom prst="rect">
            <a:avLst/>
          </a:prstGeom>
        </p:spPr>
        <p:txBody>
          <a:bodyPr wrap="square" lIns="0" tIns="0" rIns="0" bIns="0" rtlCol="0" anchor="t">
            <a:spAutoFit/>
          </a:bodyPr>
          <a:lstStyle/>
          <a:p>
            <a:pPr algn="ctr">
              <a:lnSpc>
                <a:spcPts val="5881"/>
              </a:lnSpc>
            </a:pPr>
            <a:r>
              <a:rPr lang="en-US" sz="3600" dirty="0">
                <a:solidFill>
                  <a:srgbClr val="000000"/>
                </a:solidFill>
                <a:latin typeface="+mj-lt"/>
              </a:rPr>
              <a:t>China</a:t>
            </a:r>
          </a:p>
        </p:txBody>
      </p:sp>
      <p:sp>
        <p:nvSpPr>
          <p:cNvPr id="16" name="TextBox 75">
            <a:extLst>
              <a:ext uri="{FF2B5EF4-FFF2-40B4-BE49-F238E27FC236}">
                <a16:creationId xmlns:a16="http://schemas.microsoft.com/office/drawing/2014/main" id="{8D85E7A0-C7BF-3393-5178-CC2AEA1E923C}"/>
              </a:ext>
            </a:extLst>
          </p:cNvPr>
          <p:cNvSpPr txBox="1"/>
          <p:nvPr/>
        </p:nvSpPr>
        <p:spPr>
          <a:xfrm rot="20293993">
            <a:off x="6417210" y="11320222"/>
            <a:ext cx="1963587" cy="709618"/>
          </a:xfrm>
          <a:prstGeom prst="rect">
            <a:avLst/>
          </a:prstGeom>
        </p:spPr>
        <p:txBody>
          <a:bodyPr wrap="square" lIns="0" tIns="0" rIns="0" bIns="0" rtlCol="0" anchor="t">
            <a:spAutoFit/>
          </a:bodyPr>
          <a:lstStyle/>
          <a:p>
            <a:pPr algn="ctr">
              <a:lnSpc>
                <a:spcPts val="5881"/>
              </a:lnSpc>
            </a:pPr>
            <a:r>
              <a:rPr lang="en-US" sz="3600" dirty="0">
                <a:solidFill>
                  <a:srgbClr val="000000"/>
                </a:solidFill>
                <a:latin typeface="+mj-lt"/>
              </a:rPr>
              <a:t>Portugal</a:t>
            </a:r>
          </a:p>
        </p:txBody>
      </p:sp>
      <p:sp>
        <p:nvSpPr>
          <p:cNvPr id="59" name="TextBox 75">
            <a:extLst>
              <a:ext uri="{FF2B5EF4-FFF2-40B4-BE49-F238E27FC236}">
                <a16:creationId xmlns:a16="http://schemas.microsoft.com/office/drawing/2014/main" id="{F9BD308E-7259-0C81-BFF2-F93A21DA9AE8}"/>
              </a:ext>
            </a:extLst>
          </p:cNvPr>
          <p:cNvSpPr txBox="1"/>
          <p:nvPr/>
        </p:nvSpPr>
        <p:spPr>
          <a:xfrm rot="767618">
            <a:off x="2636785" y="14007755"/>
            <a:ext cx="1963587" cy="709618"/>
          </a:xfrm>
          <a:prstGeom prst="rect">
            <a:avLst/>
          </a:prstGeom>
        </p:spPr>
        <p:txBody>
          <a:bodyPr wrap="square" lIns="0" tIns="0" rIns="0" bIns="0" rtlCol="0" anchor="t">
            <a:spAutoFit/>
          </a:bodyPr>
          <a:lstStyle/>
          <a:p>
            <a:pPr algn="ctr">
              <a:lnSpc>
                <a:spcPts val="5881"/>
              </a:lnSpc>
            </a:pPr>
            <a:r>
              <a:rPr lang="en-US" sz="3600" dirty="0" err="1">
                <a:solidFill>
                  <a:srgbClr val="000000"/>
                </a:solidFill>
                <a:latin typeface="+mj-lt"/>
              </a:rPr>
              <a:t>Russland</a:t>
            </a:r>
            <a:endParaRPr lang="en-US" sz="3600" dirty="0">
              <a:solidFill>
                <a:srgbClr val="000000"/>
              </a:solidFill>
              <a:latin typeface="+mj-lt"/>
            </a:endParaRPr>
          </a:p>
        </p:txBody>
      </p:sp>
      <p:sp>
        <p:nvSpPr>
          <p:cNvPr id="61" name="TextBox 75">
            <a:extLst>
              <a:ext uri="{FF2B5EF4-FFF2-40B4-BE49-F238E27FC236}">
                <a16:creationId xmlns:a16="http://schemas.microsoft.com/office/drawing/2014/main" id="{420DA7C0-BDCA-16E7-6510-DB4D930E6C92}"/>
              </a:ext>
            </a:extLst>
          </p:cNvPr>
          <p:cNvSpPr txBox="1"/>
          <p:nvPr/>
        </p:nvSpPr>
        <p:spPr>
          <a:xfrm>
            <a:off x="9773959" y="13862539"/>
            <a:ext cx="1963587" cy="709618"/>
          </a:xfrm>
          <a:prstGeom prst="rect">
            <a:avLst/>
          </a:prstGeom>
        </p:spPr>
        <p:txBody>
          <a:bodyPr wrap="square" lIns="0" tIns="0" rIns="0" bIns="0" rtlCol="0" anchor="t">
            <a:spAutoFit/>
          </a:bodyPr>
          <a:lstStyle/>
          <a:p>
            <a:pPr algn="ctr">
              <a:lnSpc>
                <a:spcPts val="5881"/>
              </a:lnSpc>
            </a:pPr>
            <a:r>
              <a:rPr lang="en-US" sz="3600" dirty="0">
                <a:solidFill>
                  <a:srgbClr val="000000"/>
                </a:solidFill>
                <a:latin typeface="+mj-lt"/>
              </a:rPr>
              <a:t>USA</a:t>
            </a:r>
          </a:p>
        </p:txBody>
      </p:sp>
      <p:sp>
        <p:nvSpPr>
          <p:cNvPr id="62" name="TextBox 75">
            <a:extLst>
              <a:ext uri="{FF2B5EF4-FFF2-40B4-BE49-F238E27FC236}">
                <a16:creationId xmlns:a16="http://schemas.microsoft.com/office/drawing/2014/main" id="{4C47AA3F-8209-7AD4-A510-CAD3EC76C568}"/>
              </a:ext>
            </a:extLst>
          </p:cNvPr>
          <p:cNvSpPr txBox="1"/>
          <p:nvPr/>
        </p:nvSpPr>
        <p:spPr>
          <a:xfrm rot="17789564">
            <a:off x="5554587" y="17006221"/>
            <a:ext cx="1963587" cy="709618"/>
          </a:xfrm>
          <a:prstGeom prst="rect">
            <a:avLst/>
          </a:prstGeom>
        </p:spPr>
        <p:txBody>
          <a:bodyPr wrap="square" lIns="0" tIns="0" rIns="0" bIns="0" rtlCol="0" anchor="t">
            <a:spAutoFit/>
          </a:bodyPr>
          <a:lstStyle/>
          <a:p>
            <a:pPr algn="ctr">
              <a:lnSpc>
                <a:spcPts val="5881"/>
              </a:lnSpc>
            </a:pPr>
            <a:r>
              <a:rPr lang="en-US" sz="3600" dirty="0" err="1">
                <a:solidFill>
                  <a:srgbClr val="000000"/>
                </a:solidFill>
                <a:latin typeface="+mj-lt"/>
              </a:rPr>
              <a:t>Schweden</a:t>
            </a:r>
            <a:endParaRPr lang="en-US" sz="3600" dirty="0">
              <a:solidFill>
                <a:srgbClr val="000000"/>
              </a:solidFill>
              <a:latin typeface="+mj-lt"/>
            </a:endParaRPr>
          </a:p>
        </p:txBody>
      </p:sp>
      <p:sp>
        <p:nvSpPr>
          <p:cNvPr id="64" name="TextBox 63">
            <a:extLst>
              <a:ext uri="{FF2B5EF4-FFF2-40B4-BE49-F238E27FC236}">
                <a16:creationId xmlns:a16="http://schemas.microsoft.com/office/drawing/2014/main" id="{DF36A1E5-19EE-FB99-1EEE-ADAD3F32EA62}"/>
              </a:ext>
            </a:extLst>
          </p:cNvPr>
          <p:cNvSpPr txBox="1"/>
          <p:nvPr/>
        </p:nvSpPr>
        <p:spPr bwMode="auto">
          <a:xfrm>
            <a:off x="6325803" y="19085154"/>
            <a:ext cx="1619937" cy="707886"/>
          </a:xfrm>
          <a:prstGeom prst="rect">
            <a:avLst/>
          </a:prstGeom>
          <a:noFill/>
        </p:spPr>
        <p:txBody>
          <a:bodyPr wrap="square" rtlCol="0">
            <a:spAutoFit/>
          </a:bodyPr>
          <a:lstStyle/>
          <a:p>
            <a:pPr algn="ctr"/>
            <a:r>
              <a:rPr lang="de-DE" sz="2000" dirty="0">
                <a:solidFill>
                  <a:schemeClr val="tx1">
                    <a:lumMod val="75000"/>
                    <a:lumOff val="25000"/>
                  </a:schemeClr>
                </a:solidFill>
                <a:latin typeface="+mj-lt"/>
              </a:rPr>
              <a:t>Material für Lehrende</a:t>
            </a:r>
          </a:p>
        </p:txBody>
      </p:sp>
      <p:pic>
        <p:nvPicPr>
          <p:cNvPr id="65" name="Grafik 2" descr="Abzeichen Tick1 mit einfarbiger Füllung">
            <a:extLst>
              <a:ext uri="{FF2B5EF4-FFF2-40B4-BE49-F238E27FC236}">
                <a16:creationId xmlns:a16="http://schemas.microsoft.com/office/drawing/2014/main" id="{CCE68462-8860-0275-CA79-8D60AEB7B8F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bwMode="auto">
          <a:xfrm>
            <a:off x="12543818" y="496816"/>
            <a:ext cx="1489814" cy="1489814"/>
          </a:xfrm>
          <a:prstGeom prst="rect">
            <a:avLst/>
          </a:prstGeom>
        </p:spPr>
      </p:pic>
      <p:sp>
        <p:nvSpPr>
          <p:cNvPr id="66" name="TextBox 65">
            <a:extLst>
              <a:ext uri="{FF2B5EF4-FFF2-40B4-BE49-F238E27FC236}">
                <a16:creationId xmlns:a16="http://schemas.microsoft.com/office/drawing/2014/main" id="{128A2B49-9C73-E525-BD34-2235C6A025F4}"/>
              </a:ext>
            </a:extLst>
          </p:cNvPr>
          <p:cNvSpPr txBox="1"/>
          <p:nvPr/>
        </p:nvSpPr>
        <p:spPr bwMode="auto">
          <a:xfrm>
            <a:off x="12456291" y="1850849"/>
            <a:ext cx="1577341" cy="830997"/>
          </a:xfrm>
          <a:prstGeom prst="rect">
            <a:avLst/>
          </a:prstGeom>
          <a:noFill/>
        </p:spPr>
        <p:txBody>
          <a:bodyPr wrap="square" rtlCol="0">
            <a:spAutoFit/>
          </a:bodyPr>
          <a:lstStyle/>
          <a:p>
            <a:r>
              <a:rPr lang="de-DE" sz="2400" dirty="0">
                <a:latin typeface="Calibri" panose="020F0502020204030204" pitchFamily="34" charset="0"/>
                <a:cs typeface="Calibri" panose="020F0502020204030204" pitchFamily="34" charset="0"/>
              </a:rPr>
              <a:t>Lösung zu Seite 8/13</a:t>
            </a:r>
          </a:p>
        </p:txBody>
      </p:sp>
      <p:sp>
        <p:nvSpPr>
          <p:cNvPr id="67" name="object 75">
            <a:extLst>
              <a:ext uri="{FF2B5EF4-FFF2-40B4-BE49-F238E27FC236}">
                <a16:creationId xmlns:a16="http://schemas.microsoft.com/office/drawing/2014/main" id="{871420F3-D0AF-6E33-97AC-BEDA94F29761}"/>
              </a:ext>
            </a:extLst>
          </p:cNvPr>
          <p:cNvSpPr txBox="1"/>
          <p:nvPr/>
        </p:nvSpPr>
        <p:spPr bwMode="auto">
          <a:xfrm>
            <a:off x="8113851" y="19007732"/>
            <a:ext cx="5849799" cy="692112"/>
          </a:xfrm>
          <a:prstGeom prst="rect">
            <a:avLst/>
          </a:prstGeom>
        </p:spPr>
        <p:txBody>
          <a:bodyPr vert="horz" wrap="square" lIns="0" tIns="45719" rIns="0" bIns="0" rtlCol="0">
            <a:spAutoFit/>
          </a:bodyPr>
          <a:lstStyle/>
          <a:p>
            <a:pPr marR="5080">
              <a:spcBef>
                <a:spcPts val="359"/>
              </a:spcBef>
              <a:defRPr/>
            </a:pPr>
            <a:r>
              <a:rPr lang="de-DE" sz="1399" spc="-10" dirty="0">
                <a:solidFill>
                  <a:schemeClr val="tx1">
                    <a:lumMod val="75000"/>
                    <a:lumOff val="25000"/>
                  </a:schemeClr>
                </a:solidFill>
                <a:latin typeface="+mj-lt"/>
              </a:rPr>
              <a:t>basierend auf Materialien von </a:t>
            </a:r>
            <a:r>
              <a:rPr lang="de-DE" sz="1399" spc="-10" dirty="0" err="1">
                <a:solidFill>
                  <a:schemeClr val="tx1">
                    <a:lumMod val="75000"/>
                    <a:lumOff val="25000"/>
                  </a:schemeClr>
                </a:solidFill>
                <a:latin typeface="+mj-lt"/>
              </a:rPr>
              <a:t>Szucsich</a:t>
            </a:r>
            <a:r>
              <a:rPr lang="de-DE" sz="1399" spc="-10" dirty="0">
                <a:solidFill>
                  <a:schemeClr val="tx1">
                    <a:lumMod val="75000"/>
                    <a:lumOff val="25000"/>
                  </a:schemeClr>
                </a:solidFill>
                <a:latin typeface="+mj-lt"/>
              </a:rPr>
              <a:t> (PH Wien, 2024) im EU-geförderten Projekt Teacher Academy Project – Teaching </a:t>
            </a:r>
            <a:r>
              <a:rPr lang="de-DE" sz="1399" spc="-10" dirty="0" err="1">
                <a:solidFill>
                  <a:schemeClr val="tx1">
                    <a:lumMod val="75000"/>
                    <a:lumOff val="25000"/>
                  </a:schemeClr>
                </a:solidFill>
                <a:latin typeface="+mj-lt"/>
              </a:rPr>
              <a:t>Sustainability</a:t>
            </a:r>
            <a:r>
              <a:rPr lang="de-DE" sz="1399" spc="-10" dirty="0">
                <a:solidFill>
                  <a:schemeClr val="tx1">
                    <a:lumMod val="75000"/>
                    <a:lumOff val="25000"/>
                  </a:schemeClr>
                </a:solidFill>
                <a:latin typeface="+mj-lt"/>
              </a:rPr>
              <a:t> (TAP-TS). </a:t>
            </a:r>
            <a:br>
              <a:rPr lang="de-DE" sz="1399" spc="-10" dirty="0">
                <a:solidFill>
                  <a:schemeClr val="tx1">
                    <a:lumMod val="75000"/>
                    <a:lumOff val="25000"/>
                  </a:schemeClr>
                </a:solidFill>
                <a:latin typeface="+mj-lt"/>
              </a:rPr>
            </a:br>
            <a:r>
              <a:rPr lang="de-DE" sz="1399" spc="-10" dirty="0">
                <a:solidFill>
                  <a:schemeClr val="tx1">
                    <a:lumMod val="75000"/>
                    <a:lumOff val="25000"/>
                  </a:schemeClr>
                </a:solidFill>
                <a:latin typeface="+mj-lt"/>
              </a:rPr>
              <a:t>(Bild-)</a:t>
            </a:r>
            <a:r>
              <a:rPr lang="it-IT" sz="1399" spc="-10" dirty="0" err="1">
                <a:solidFill>
                  <a:schemeClr val="tx1">
                    <a:lumMod val="75000"/>
                    <a:lumOff val="25000"/>
                  </a:schemeClr>
                </a:solidFill>
                <a:latin typeface="+mj-lt"/>
              </a:rPr>
              <a:t>Quellen</a:t>
            </a:r>
            <a:r>
              <a:rPr lang="it-IT" sz="1399" spc="-10" dirty="0">
                <a:solidFill>
                  <a:schemeClr val="tx1">
                    <a:lumMod val="75000"/>
                    <a:lumOff val="25000"/>
                  </a:schemeClr>
                </a:solidFill>
                <a:latin typeface="+mj-lt"/>
              </a:rPr>
              <a:t>: </a:t>
            </a:r>
            <a:r>
              <a:rPr lang="it-IT" sz="1399" dirty="0">
                <a:solidFill>
                  <a:schemeClr val="tx1">
                    <a:lumMod val="75000"/>
                    <a:lumOff val="25000"/>
                  </a:schemeClr>
                </a:solidFill>
                <a:latin typeface="Calibri" panose="020F0502020204030204" pitchFamily="34" charset="0"/>
                <a:cs typeface="Calibri" panose="020F0502020204030204" pitchFamily="34" charset="0"/>
              </a:rPr>
              <a:t>https://footprintmap.org/map (2020), </a:t>
            </a:r>
            <a:r>
              <a:rPr lang="it-IT" sz="1399" dirty="0">
                <a:solidFill>
                  <a:schemeClr val="tx1">
                    <a:lumMod val="75000"/>
                    <a:lumOff val="25000"/>
                    <a:alpha val="98824"/>
                  </a:schemeClr>
                </a:solidFill>
                <a:latin typeface="Calibri" panose="020F0502020204030204" pitchFamily="34" charset="0"/>
                <a:cs typeface="Calibri" panose="020F0502020204030204" pitchFamily="34" charset="0"/>
              </a:rPr>
              <a:t>https://oeha.phwien.ac.at/ </a:t>
            </a:r>
            <a:endParaRPr lang="it-IT" sz="1399" dirty="0">
              <a:solidFill>
                <a:schemeClr val="tx1">
                  <a:lumMod val="75000"/>
                  <a:lumOff val="25000"/>
                </a:schemeClr>
              </a:solidFill>
              <a:latin typeface="Calibri" panose="020F0502020204030204" pitchFamily="34" charset="0"/>
              <a:cs typeface="Calibri" panose="020F0502020204030204" pitchFamily="34" charset="0"/>
            </a:endParaRPr>
          </a:p>
        </p:txBody>
      </p:sp>
      <p:sp>
        <p:nvSpPr>
          <p:cNvPr id="68" name="Freeform 55">
            <a:extLst>
              <a:ext uri="{FF2B5EF4-FFF2-40B4-BE49-F238E27FC236}">
                <a16:creationId xmlns:a16="http://schemas.microsoft.com/office/drawing/2014/main" id="{D75D5CD8-CC08-FC34-3941-442521814C3B}"/>
              </a:ext>
            </a:extLst>
          </p:cNvPr>
          <p:cNvSpPr/>
          <p:nvPr/>
        </p:nvSpPr>
        <p:spPr>
          <a:xfrm>
            <a:off x="12231539" y="7398076"/>
            <a:ext cx="1360800" cy="1332000"/>
          </a:xfrm>
          <a:custGeom>
            <a:avLst/>
            <a:gdLst/>
            <a:ahLst/>
            <a:cxnLst/>
            <a:rect l="l" t="t" r="r" b="b"/>
            <a:pathLst>
              <a:path w="1772834" h="1738073">
                <a:moveTo>
                  <a:pt x="0" y="0"/>
                </a:moveTo>
                <a:lnTo>
                  <a:pt x="1772834" y="0"/>
                </a:lnTo>
                <a:lnTo>
                  <a:pt x="1772834" y="1738073"/>
                </a:lnTo>
                <a:lnTo>
                  <a:pt x="0" y="1738073"/>
                </a:lnTo>
                <a:lnTo>
                  <a:pt x="0" y="0"/>
                </a:lnTo>
                <a:close/>
              </a:path>
            </a:pathLst>
          </a:custGeom>
          <a:blipFill>
            <a:blip r:embed="rId9" cstate="print">
              <a:extLst>
                <a:ext uri="{28A0092B-C50C-407E-A947-70E740481C1C}">
                  <a14:useLocalDpi xmlns:a14="http://schemas.microsoft.com/office/drawing/2010/main" val="0"/>
                </a:ext>
              </a:extLst>
            </a:blip>
            <a:stretch>
              <a:fillRect/>
            </a:stretch>
          </a:blipFill>
        </p:spPr>
        <p:txBody>
          <a:bodyPr/>
          <a:lstStyle/>
          <a:p>
            <a:endParaRPr lang="de-DE" dirty="0"/>
          </a:p>
        </p:txBody>
      </p:sp>
      <p:sp>
        <p:nvSpPr>
          <p:cNvPr id="72" name="TextBox 74">
            <a:extLst>
              <a:ext uri="{FF2B5EF4-FFF2-40B4-BE49-F238E27FC236}">
                <a16:creationId xmlns:a16="http://schemas.microsoft.com/office/drawing/2014/main" id="{9932FE15-DF2A-D8C7-FE7D-6C9CF3B89295}"/>
              </a:ext>
            </a:extLst>
          </p:cNvPr>
          <p:cNvSpPr txBox="1"/>
          <p:nvPr/>
        </p:nvSpPr>
        <p:spPr>
          <a:xfrm>
            <a:off x="12210443" y="8702108"/>
            <a:ext cx="1753208" cy="1346522"/>
          </a:xfrm>
          <a:prstGeom prst="rect">
            <a:avLst/>
          </a:prstGeom>
        </p:spPr>
        <p:txBody>
          <a:bodyPr wrap="square" lIns="0" tIns="0" rIns="0" bIns="0" rtlCol="0" anchor="t">
            <a:spAutoFit/>
          </a:bodyPr>
          <a:lstStyle/>
          <a:p>
            <a:pPr>
              <a:lnSpc>
                <a:spcPts val="3641"/>
              </a:lnSpc>
            </a:pPr>
            <a:r>
              <a:rPr lang="en-US" sz="2400" u="sng" dirty="0" err="1">
                <a:solidFill>
                  <a:srgbClr val="000000"/>
                </a:solidFill>
                <a:hlinkClick r:id="rId3" tooltip="https://footprintmap.org/map"/>
              </a:rPr>
              <a:t>Fußabdruck</a:t>
            </a:r>
            <a:r>
              <a:rPr lang="en-US" sz="2400" u="sng" dirty="0">
                <a:solidFill>
                  <a:srgbClr val="000000"/>
                </a:solidFill>
                <a:hlinkClick r:id="rId3" tooltip="https://footprintmap.org/map"/>
              </a:rPr>
              <a:t> Karte </a:t>
            </a:r>
            <a:r>
              <a:rPr lang="en-US" sz="2400" dirty="0">
                <a:solidFill>
                  <a:srgbClr val="000000"/>
                </a:solidFill>
              </a:rPr>
              <a:t>(auf </a:t>
            </a:r>
            <a:r>
              <a:rPr lang="en-US" sz="2400" dirty="0" err="1">
                <a:solidFill>
                  <a:srgbClr val="000000"/>
                </a:solidFill>
              </a:rPr>
              <a:t>Englisch</a:t>
            </a:r>
            <a:r>
              <a:rPr lang="en-US" sz="2400" dirty="0">
                <a:solidFill>
                  <a:srgbClr val="000000"/>
                </a:solidFill>
              </a:rPr>
              <a:t>)</a:t>
            </a:r>
            <a:endParaRPr lang="en-US" sz="2400" dirty="0">
              <a:solidFill>
                <a:srgbClr val="000000"/>
              </a:solidFill>
              <a:hlinkClick r:id="rId3" tooltip="https://footprintmap.org/map"/>
            </a:endParaRPr>
          </a:p>
        </p:txBody>
      </p:sp>
      <p:sp>
        <p:nvSpPr>
          <p:cNvPr id="73" name="Freeform 55">
            <a:extLst>
              <a:ext uri="{FF2B5EF4-FFF2-40B4-BE49-F238E27FC236}">
                <a16:creationId xmlns:a16="http://schemas.microsoft.com/office/drawing/2014/main" id="{0B08F56E-8502-E828-9798-7155CE6488E6}"/>
              </a:ext>
            </a:extLst>
          </p:cNvPr>
          <p:cNvSpPr/>
          <p:nvPr/>
        </p:nvSpPr>
        <p:spPr>
          <a:xfrm>
            <a:off x="12232301" y="14848367"/>
            <a:ext cx="1359275" cy="1332623"/>
          </a:xfrm>
          <a:custGeom>
            <a:avLst/>
            <a:gdLst/>
            <a:ahLst/>
            <a:cxnLst/>
            <a:rect l="l" t="t" r="r" b="b"/>
            <a:pathLst>
              <a:path w="1772834" h="1738073">
                <a:moveTo>
                  <a:pt x="0" y="0"/>
                </a:moveTo>
                <a:lnTo>
                  <a:pt x="1772834" y="0"/>
                </a:lnTo>
                <a:lnTo>
                  <a:pt x="1772834" y="1738073"/>
                </a:lnTo>
                <a:lnTo>
                  <a:pt x="0" y="1738073"/>
                </a:lnTo>
                <a:lnTo>
                  <a:pt x="0" y="0"/>
                </a:lnTo>
                <a:close/>
              </a:path>
            </a:pathLst>
          </a:custGeom>
          <a:blipFill>
            <a:blip r:embed="rId10" cstate="print">
              <a:extLst>
                <a:ext uri="{28A0092B-C50C-407E-A947-70E740481C1C}">
                  <a14:useLocalDpi xmlns:a14="http://schemas.microsoft.com/office/drawing/2010/main" val="0"/>
                </a:ext>
              </a:extLst>
            </a:blip>
            <a:stretch>
              <a:fillRect/>
            </a:stretch>
          </a:blipFill>
        </p:spPr>
        <p:txBody>
          <a:bodyPr/>
          <a:lstStyle/>
          <a:p>
            <a:endParaRPr lang="de-DE" dirty="0"/>
          </a:p>
        </p:txBody>
      </p:sp>
      <p:sp>
        <p:nvSpPr>
          <p:cNvPr id="75" name="TextBox 74">
            <a:extLst>
              <a:ext uri="{FF2B5EF4-FFF2-40B4-BE49-F238E27FC236}">
                <a16:creationId xmlns:a16="http://schemas.microsoft.com/office/drawing/2014/main" id="{69C0241B-B2A6-19B3-558C-F931DBEF7FDD}"/>
              </a:ext>
            </a:extLst>
          </p:cNvPr>
          <p:cNvSpPr txBox="1"/>
          <p:nvPr/>
        </p:nvSpPr>
        <p:spPr>
          <a:xfrm>
            <a:off x="12134851" y="16166921"/>
            <a:ext cx="1828800" cy="1200329"/>
          </a:xfrm>
          <a:prstGeom prst="rect">
            <a:avLst/>
          </a:prstGeom>
          <a:noFill/>
        </p:spPr>
        <p:txBody>
          <a:bodyPr wrap="square" rtlCol="0">
            <a:spAutoFit/>
          </a:bodyPr>
          <a:lstStyle/>
          <a:p>
            <a:r>
              <a:rPr lang="de-DE" sz="2400" dirty="0">
                <a:hlinkClick r:id="rId11"/>
              </a:rPr>
              <a:t>Fußabdruck Karte </a:t>
            </a:r>
            <a:r>
              <a:rPr lang="de-DE" sz="2400" dirty="0"/>
              <a:t>(auf Deutsch)</a:t>
            </a:r>
          </a:p>
        </p:txBody>
      </p:sp>
    </p:spTree>
    <p:extLst>
      <p:ext uri="{BB962C8B-B14F-4D97-AF65-F5344CB8AC3E}">
        <p14:creationId xmlns:p14="http://schemas.microsoft.com/office/powerpoint/2010/main" val="2798820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4ADB8C-D298-A01D-8A5B-8FAC1BDCA206}"/>
            </a:ext>
          </a:extLst>
        </p:cNvPr>
        <p:cNvGrpSpPr/>
        <p:nvPr/>
      </p:nvGrpSpPr>
      <p:grpSpPr>
        <a:xfrm>
          <a:off x="0" y="0"/>
          <a:ext cx="0" cy="0"/>
          <a:chOff x="0" y="0"/>
          <a:chExt cx="0" cy="0"/>
        </a:xfrm>
      </p:grpSpPr>
      <p:sp>
        <p:nvSpPr>
          <p:cNvPr id="26" name="Rectangle 25">
            <a:extLst>
              <a:ext uri="{FF2B5EF4-FFF2-40B4-BE49-F238E27FC236}">
                <a16:creationId xmlns:a16="http://schemas.microsoft.com/office/drawing/2014/main" id="{D835A6EB-F130-79B1-3F9C-57A03C409255}"/>
              </a:ext>
            </a:extLst>
          </p:cNvPr>
          <p:cNvSpPr/>
          <p:nvPr/>
        </p:nvSpPr>
        <p:spPr>
          <a:xfrm>
            <a:off x="0" y="0"/>
            <a:ext cx="14211300" cy="20104100"/>
          </a:xfrm>
          <a:prstGeom prst="rect">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extfeld 1">
            <a:extLst>
              <a:ext uri="{FF2B5EF4-FFF2-40B4-BE49-F238E27FC236}">
                <a16:creationId xmlns:a16="http://schemas.microsoft.com/office/drawing/2014/main" id="{D6104B3C-9B62-F3AE-8773-28252B49257B}"/>
              </a:ext>
            </a:extLst>
          </p:cNvPr>
          <p:cNvSpPr txBox="1"/>
          <p:nvPr/>
        </p:nvSpPr>
        <p:spPr>
          <a:xfrm>
            <a:off x="0" y="720000"/>
            <a:ext cx="14211300" cy="1246495"/>
          </a:xfrm>
          <a:prstGeom prst="rect">
            <a:avLst/>
          </a:prstGeom>
          <a:noFill/>
        </p:spPr>
        <p:txBody>
          <a:bodyPr wrap="square" rtlCol="0">
            <a:spAutoFit/>
          </a:bodyPr>
          <a:lstStyle/>
          <a:p>
            <a:pPr algn="ctr"/>
            <a:r>
              <a:rPr lang="de-DE" sz="7500" dirty="0">
                <a:latin typeface="Calibri" panose="020F0502020204030204" pitchFamily="34" charset="0"/>
                <a:cs typeface="Calibri" panose="020F0502020204030204" pitchFamily="34" charset="0"/>
              </a:rPr>
              <a:t>Hinweis für Lehrende</a:t>
            </a:r>
          </a:p>
        </p:txBody>
      </p:sp>
      <p:pic>
        <p:nvPicPr>
          <p:cNvPr id="5" name="Рисунок 81">
            <a:extLst>
              <a:ext uri="{FF2B5EF4-FFF2-40B4-BE49-F238E27FC236}">
                <a16:creationId xmlns:a16="http://schemas.microsoft.com/office/drawing/2014/main" id="{AB8A99C0-53A6-6ED1-A45B-8FEB33CD4BB7}"/>
              </a:ext>
            </a:extLst>
          </p:cNvPr>
          <p:cNvPicPr>
            <a:picLocks noChangeAspect="1"/>
          </p:cNvPicPr>
          <p:nvPr/>
        </p:nvPicPr>
        <p:blipFill>
          <a:blip r:embed="rId3"/>
          <a:stretch/>
        </p:blipFill>
        <p:spPr bwMode="auto">
          <a:xfrm>
            <a:off x="360000" y="19257450"/>
            <a:ext cx="1366451" cy="482400"/>
          </a:xfrm>
          <a:prstGeom prst="rect">
            <a:avLst/>
          </a:prstGeom>
        </p:spPr>
      </p:pic>
      <p:pic>
        <p:nvPicPr>
          <p:cNvPr id="11" name="Grafik 22">
            <a:extLst>
              <a:ext uri="{FF2B5EF4-FFF2-40B4-BE49-F238E27FC236}">
                <a16:creationId xmlns:a16="http://schemas.microsoft.com/office/drawing/2014/main" id="{87F32CDE-DA0B-B752-D3A2-8B9A36D0B8E9}"/>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bwMode="auto">
          <a:xfrm>
            <a:off x="363918" y="18519954"/>
            <a:ext cx="1362533" cy="565200"/>
          </a:xfrm>
          <a:prstGeom prst="rect">
            <a:avLst/>
          </a:prstGeom>
        </p:spPr>
      </p:pic>
      <p:sp>
        <p:nvSpPr>
          <p:cNvPr id="13" name="object 75">
            <a:extLst>
              <a:ext uri="{FF2B5EF4-FFF2-40B4-BE49-F238E27FC236}">
                <a16:creationId xmlns:a16="http://schemas.microsoft.com/office/drawing/2014/main" id="{448F6E13-278D-3807-A4D2-EE0958A59763}"/>
              </a:ext>
            </a:extLst>
          </p:cNvPr>
          <p:cNvSpPr txBox="1">
            <a:spLocks noChangeArrowheads="1"/>
          </p:cNvSpPr>
          <p:nvPr/>
        </p:nvSpPr>
        <p:spPr bwMode="auto">
          <a:xfrm>
            <a:off x="1906451" y="18476352"/>
            <a:ext cx="4190999" cy="1263498"/>
          </a:xfrm>
          <a:prstGeom prst="rect">
            <a:avLst/>
          </a:prstGeom>
          <a:noFill/>
          <a:ln>
            <a:noFill/>
          </a:ln>
        </p:spPr>
        <p:txBody>
          <a:bodyPr rot="0" vert="horz" wrap="square" lIns="0" tIns="45719" rIns="0" bIns="0" anchor="t" anchorCtr="0" upright="1">
            <a:noAutofit/>
          </a:bodyPr>
          <a:lstStyle/>
          <a:p>
            <a:pPr marR="8889">
              <a:spcAft>
                <a:spcPts val="800"/>
              </a:spcAft>
              <a:defRPr/>
            </a:pPr>
            <a:r>
              <a:rPr lang="de-DE" sz="1399" spc="-35" dirty="0">
                <a:solidFill>
                  <a:schemeClr val="tx1">
                    <a:lumMod val="75000"/>
                    <a:lumOff val="25000"/>
                  </a:schemeClr>
                </a:solidFill>
                <a:ea typeface="Calibri"/>
                <a:cs typeface="Trebuchet MS"/>
              </a:rPr>
              <a:t>Impressum: </a:t>
            </a:r>
            <a:endParaRPr lang="de-DE" sz="1399" dirty="0"/>
          </a:p>
          <a:p>
            <a:pPr marR="8889">
              <a:spcAft>
                <a:spcPts val="800"/>
              </a:spcAft>
              <a:defRPr/>
            </a:pPr>
            <a:r>
              <a:rPr lang="de-DE" sz="1399" spc="-35" dirty="0">
                <a:solidFill>
                  <a:schemeClr val="tx1">
                    <a:lumMod val="75000"/>
                    <a:lumOff val="25000"/>
                  </a:schemeClr>
                </a:solidFill>
                <a:ea typeface="Calibri"/>
                <a:cs typeface="Trebuchet MS"/>
              </a:rPr>
              <a:t>Arbeitsbereich Pädagogik in der Digitalität, </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Arbeitsbereich Medienpädagogik</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am Institut für Allgemeine Pädagogik und Berufspädagogik, Technische Universität Darmstadt, 2024.</a:t>
            </a:r>
            <a:endParaRPr lang="de-DE" sz="1399" dirty="0">
              <a:solidFill>
                <a:schemeClr val="tx1">
                  <a:lumMod val="75000"/>
                  <a:lumOff val="25000"/>
                </a:schemeClr>
              </a:solidFill>
              <a:ea typeface="Calibri"/>
              <a:cs typeface="Times New Roman"/>
            </a:endParaRPr>
          </a:p>
        </p:txBody>
      </p:sp>
      <p:pic>
        <p:nvPicPr>
          <p:cNvPr id="16" name="Grafik 1" descr="Lehrer mit einfarbiger Füllung">
            <a:extLst>
              <a:ext uri="{FF2B5EF4-FFF2-40B4-BE49-F238E27FC236}">
                <a16:creationId xmlns:a16="http://schemas.microsoft.com/office/drawing/2014/main" id="{56B707D9-2D6D-7566-310E-40903AF7405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bwMode="auto">
          <a:xfrm>
            <a:off x="12362818" y="450850"/>
            <a:ext cx="1490400" cy="1490400"/>
          </a:xfrm>
          <a:prstGeom prst="rect">
            <a:avLst/>
          </a:prstGeom>
        </p:spPr>
      </p:pic>
      <p:sp>
        <p:nvSpPr>
          <p:cNvPr id="17" name="TextBox 16">
            <a:extLst>
              <a:ext uri="{FF2B5EF4-FFF2-40B4-BE49-F238E27FC236}">
                <a16:creationId xmlns:a16="http://schemas.microsoft.com/office/drawing/2014/main" id="{381BEEC5-631D-DBA3-B228-4F384A0D58A7}"/>
              </a:ext>
            </a:extLst>
          </p:cNvPr>
          <p:cNvSpPr txBox="1"/>
          <p:nvPr/>
        </p:nvSpPr>
        <p:spPr bwMode="auto">
          <a:xfrm>
            <a:off x="12134850" y="1668918"/>
            <a:ext cx="1869423" cy="461665"/>
          </a:xfrm>
          <a:prstGeom prst="rect">
            <a:avLst/>
          </a:prstGeom>
          <a:noFill/>
        </p:spPr>
        <p:txBody>
          <a:bodyPr wrap="none" rtlCol="0">
            <a:spAutoFit/>
          </a:bodyPr>
          <a:lstStyle/>
          <a:p>
            <a:r>
              <a:rPr lang="de-DE" sz="2400" dirty="0">
                <a:latin typeface="Calibri" panose="020F0502020204030204" pitchFamily="34" charset="0"/>
                <a:cs typeface="Calibri" panose="020F0502020204030204" pitchFamily="34" charset="0"/>
              </a:rPr>
              <a:t>für Lehrende</a:t>
            </a:r>
          </a:p>
        </p:txBody>
      </p:sp>
      <p:sp>
        <p:nvSpPr>
          <p:cNvPr id="8" name="Textfeld 3">
            <a:extLst>
              <a:ext uri="{FF2B5EF4-FFF2-40B4-BE49-F238E27FC236}">
                <a16:creationId xmlns:a16="http://schemas.microsoft.com/office/drawing/2014/main" id="{1596987B-8DF7-6028-C944-5728CF08D3B1}"/>
              </a:ext>
            </a:extLst>
          </p:cNvPr>
          <p:cNvSpPr txBox="1"/>
          <p:nvPr/>
        </p:nvSpPr>
        <p:spPr>
          <a:xfrm>
            <a:off x="933450" y="3139697"/>
            <a:ext cx="12344400" cy="7048083"/>
          </a:xfrm>
          <a:prstGeom prst="rect">
            <a:avLst/>
          </a:prstGeom>
          <a:noFill/>
        </p:spPr>
        <p:txBody>
          <a:bodyPr wrap="square" rtlCol="0">
            <a:spAutoFit/>
          </a:bodyPr>
          <a:lstStyle/>
          <a:p>
            <a:r>
              <a:rPr lang="de-DE" sz="3200" b="1" dirty="0">
                <a:latin typeface="Calibri" panose="020F0502020204030204" pitchFamily="34" charset="0"/>
                <a:cs typeface="Calibri" panose="020F0502020204030204" pitchFamily="34" charset="0"/>
              </a:rPr>
              <a:t>Hinweis zu „Finde deinen Fußabdruck“ Seite 6/13:  </a:t>
            </a:r>
          </a:p>
          <a:p>
            <a:r>
              <a:rPr lang="de-DE" sz="2800" dirty="0">
                <a:latin typeface="Calibri" panose="020F0502020204030204" pitchFamily="34" charset="0"/>
                <a:cs typeface="Calibri" panose="020F0502020204030204" pitchFamily="34" charset="0"/>
              </a:rPr>
              <a:t>Hier gibt es einen deutschen und einen englischen Link. Im deutschen Link geht es um die Kosten von Haushaltsgeräten, wofür die </a:t>
            </a:r>
            <a:r>
              <a:rPr lang="de-DE" sz="2800" dirty="0" err="1">
                <a:latin typeface="Calibri" panose="020F0502020204030204" pitchFamily="34" charset="0"/>
                <a:cs typeface="Calibri" panose="020F0502020204030204" pitchFamily="34" charset="0"/>
              </a:rPr>
              <a:t>Schüler:innen</a:t>
            </a:r>
            <a:r>
              <a:rPr lang="de-DE" sz="2800" dirty="0">
                <a:latin typeface="Calibri" panose="020F0502020204030204" pitchFamily="34" charset="0"/>
                <a:cs typeface="Calibri" panose="020F0502020204030204" pitchFamily="34" charset="0"/>
              </a:rPr>
              <a:t> ein paar Zusatzinformationen zur Berechnung der Gesamtkosten des Geräts und den CO2-Ausstoß benötigen. Da in diesem Rechner zwei Geräte miteinander verglichen werden können, sollten die </a:t>
            </a:r>
            <a:r>
              <a:rPr lang="de-DE" sz="2800" dirty="0" err="1">
                <a:latin typeface="Calibri" panose="020F0502020204030204" pitchFamily="34" charset="0"/>
                <a:cs typeface="Calibri" panose="020F0502020204030204" pitchFamily="34" charset="0"/>
              </a:rPr>
              <a:t>Schüler:innen</a:t>
            </a:r>
            <a:r>
              <a:rPr lang="de-DE" sz="2800" dirty="0">
                <a:latin typeface="Calibri" panose="020F0502020204030204" pitchFamily="34" charset="0"/>
                <a:cs typeface="Calibri" panose="020F0502020204030204" pitchFamily="34" charset="0"/>
              </a:rPr>
              <a:t> den Kaufpreis und den Stromverbrauch von zwei Geräten haben (es bietet sich an ein „älteres“ Gerät mit einem aktuellen Gerät zu vergleichen). Zusätzlich wäre der aktuelle Strompreis hilfreich, um ein genaueres Bild zu erhalten. Am Ende können die </a:t>
            </a:r>
            <a:r>
              <a:rPr lang="de-DE" sz="2800" dirty="0" err="1">
                <a:latin typeface="Calibri" panose="020F0502020204030204" pitchFamily="34" charset="0"/>
                <a:cs typeface="Calibri" panose="020F0502020204030204" pitchFamily="34" charset="0"/>
              </a:rPr>
              <a:t>Schüler:innen</a:t>
            </a:r>
            <a:r>
              <a:rPr lang="de-DE" sz="2800" dirty="0">
                <a:latin typeface="Calibri" panose="020F0502020204030204" pitchFamily="34" charset="0"/>
                <a:cs typeface="Calibri" panose="020F0502020204030204" pitchFamily="34" charset="0"/>
              </a:rPr>
              <a:t> erfahren, wie viel das Gerät insgesamt über seine Nutzungsdauer und pro Jahr kostet und außerdem den CO2-Ausstroß insgesamt und pro Jahr.</a:t>
            </a:r>
            <a:br>
              <a:rPr lang="de-DE" sz="2800" dirty="0">
                <a:latin typeface="Calibri" panose="020F0502020204030204" pitchFamily="34" charset="0"/>
                <a:cs typeface="Calibri" panose="020F0502020204030204" pitchFamily="34" charset="0"/>
              </a:rPr>
            </a:br>
            <a:r>
              <a:rPr lang="de-DE" sz="2800" dirty="0">
                <a:latin typeface="Calibri" panose="020F0502020204030204" pitchFamily="34" charset="0"/>
                <a:cs typeface="Calibri" panose="020F0502020204030204" pitchFamily="34" charset="0"/>
              </a:rPr>
              <a:t>Mit dem englischen Link können der Stromverbrauch einer Spielekonsole, Computer und viele andere Gegenstände berechnet werden. Auch hierfür benötigen die </a:t>
            </a:r>
            <a:r>
              <a:rPr lang="de-DE" sz="2800" dirty="0" err="1">
                <a:latin typeface="Calibri" panose="020F0502020204030204" pitchFamily="34" charset="0"/>
                <a:cs typeface="Calibri" panose="020F0502020204030204" pitchFamily="34" charset="0"/>
              </a:rPr>
              <a:t>Schüler:innen</a:t>
            </a:r>
            <a:r>
              <a:rPr lang="de-DE" sz="2800" dirty="0">
                <a:latin typeface="Calibri" panose="020F0502020204030204" pitchFamily="34" charset="0"/>
                <a:cs typeface="Calibri" panose="020F0502020204030204" pitchFamily="34" charset="0"/>
              </a:rPr>
              <a:t> den aktuellen Strompreis, um ein genaueres Bild zu erhalten. Für einige Geräte sind in einer Tabelle die Wattzahlen angegeben und die </a:t>
            </a:r>
            <a:r>
              <a:rPr lang="de-DE" sz="2800" dirty="0" err="1">
                <a:latin typeface="Calibri" panose="020F0502020204030204" pitchFamily="34" charset="0"/>
                <a:cs typeface="Calibri" panose="020F0502020204030204" pitchFamily="34" charset="0"/>
              </a:rPr>
              <a:t>Schüler:innen</a:t>
            </a:r>
            <a:r>
              <a:rPr lang="de-DE" sz="2800" dirty="0">
                <a:latin typeface="Calibri" panose="020F0502020204030204" pitchFamily="34" charset="0"/>
                <a:cs typeface="Calibri" panose="020F0502020204030204" pitchFamily="34" charset="0"/>
              </a:rPr>
              <a:t> müssen nur noch die Nutzungsdauer angeben.</a:t>
            </a:r>
          </a:p>
        </p:txBody>
      </p:sp>
      <p:sp>
        <p:nvSpPr>
          <p:cNvPr id="22" name="TextBox 21">
            <a:extLst>
              <a:ext uri="{FF2B5EF4-FFF2-40B4-BE49-F238E27FC236}">
                <a16:creationId xmlns:a16="http://schemas.microsoft.com/office/drawing/2014/main" id="{4BA1F252-106D-D6EA-0B9D-4B2456422B43}"/>
              </a:ext>
            </a:extLst>
          </p:cNvPr>
          <p:cNvSpPr txBox="1"/>
          <p:nvPr/>
        </p:nvSpPr>
        <p:spPr>
          <a:xfrm>
            <a:off x="933451" y="10437039"/>
            <a:ext cx="12344399" cy="3170099"/>
          </a:xfrm>
          <a:prstGeom prst="rect">
            <a:avLst/>
          </a:prstGeom>
          <a:noFill/>
        </p:spPr>
        <p:txBody>
          <a:bodyPr wrap="square" rtlCol="0">
            <a:spAutoFit/>
          </a:bodyPr>
          <a:lstStyle/>
          <a:p>
            <a:r>
              <a:rPr lang="de-DE" sz="3200" b="1" dirty="0">
                <a:latin typeface="Calibri" panose="020F0502020204030204" pitchFamily="34" charset="0"/>
                <a:cs typeface="Calibri" panose="020F0502020204030204" pitchFamily="34" charset="0"/>
              </a:rPr>
              <a:t>Hinweis zu „Finde deinen Fußabdruck“ Seite 8/13:</a:t>
            </a:r>
          </a:p>
          <a:p>
            <a:r>
              <a:rPr lang="de-DE" sz="2800" dirty="0">
                <a:latin typeface="Calibri" panose="020F0502020204030204" pitchFamily="34" charset="0"/>
                <a:cs typeface="Calibri" panose="020F0502020204030204" pitchFamily="34" charset="0"/>
              </a:rPr>
              <a:t>Auch hier gibt es einen deutschen und englischen Link. Die Aufgabe sollte mit dem englischen Link bearbeitet werden, da die Zahlen im deutschen Link leicht anders sind. </a:t>
            </a:r>
            <a:br>
              <a:rPr lang="de-DE" sz="2800" dirty="0">
                <a:latin typeface="Calibri" panose="020F0502020204030204" pitchFamily="34" charset="0"/>
                <a:cs typeface="Calibri" panose="020F0502020204030204" pitchFamily="34" charset="0"/>
              </a:rPr>
            </a:br>
            <a:r>
              <a:rPr lang="de-DE" sz="2800" dirty="0">
                <a:latin typeface="Calibri" panose="020F0502020204030204" pitchFamily="34" charset="0"/>
                <a:cs typeface="Calibri" panose="020F0502020204030204" pitchFamily="34" charset="0"/>
              </a:rPr>
              <a:t>Bei der Nutzung des deutschen Links sollte darauf geachtet werden, dass „Pro-Kopf-CO2-Ausstoß 1990-2015 im Kilotonnen“, sowie das Jahr „2015“ ausgewählt wurde, um ähnliche Zahlen zum englischen Link zu erhalten.</a:t>
            </a:r>
            <a:endParaRPr lang="de-DE" sz="2800" dirty="0"/>
          </a:p>
        </p:txBody>
      </p:sp>
      <p:sp>
        <p:nvSpPr>
          <p:cNvPr id="25" name="TextBox 24">
            <a:extLst>
              <a:ext uri="{FF2B5EF4-FFF2-40B4-BE49-F238E27FC236}">
                <a16:creationId xmlns:a16="http://schemas.microsoft.com/office/drawing/2014/main" id="{D200664C-9E61-AF49-874B-CA3F5AD54354}"/>
              </a:ext>
            </a:extLst>
          </p:cNvPr>
          <p:cNvSpPr txBox="1"/>
          <p:nvPr/>
        </p:nvSpPr>
        <p:spPr bwMode="auto">
          <a:xfrm>
            <a:off x="6277450" y="19339740"/>
            <a:ext cx="2470036" cy="400110"/>
          </a:xfrm>
          <a:prstGeom prst="rect">
            <a:avLst/>
          </a:prstGeom>
          <a:noFill/>
        </p:spPr>
        <p:txBody>
          <a:bodyPr wrap="none" rtlCol="0">
            <a:spAutoFit/>
          </a:bodyPr>
          <a:lstStyle/>
          <a:p>
            <a:pPr algn="ctr"/>
            <a:r>
              <a:rPr lang="de-DE" sz="2000" dirty="0">
                <a:solidFill>
                  <a:schemeClr val="tx1">
                    <a:lumMod val="75000"/>
                    <a:lumOff val="25000"/>
                  </a:schemeClr>
                </a:solidFill>
                <a:latin typeface="+mj-lt"/>
              </a:rPr>
              <a:t>Material für Lehrende</a:t>
            </a:r>
          </a:p>
        </p:txBody>
      </p:sp>
    </p:spTree>
    <p:extLst>
      <p:ext uri="{BB962C8B-B14F-4D97-AF65-F5344CB8AC3E}">
        <p14:creationId xmlns:p14="http://schemas.microsoft.com/office/powerpoint/2010/main" val="730796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Рисунок 81">
            <a:extLst>
              <a:ext uri="{FF2B5EF4-FFF2-40B4-BE49-F238E27FC236}">
                <a16:creationId xmlns:a16="http://schemas.microsoft.com/office/drawing/2014/main" id="{9B6FB030-0F93-3DC2-ACFA-19142534C962}"/>
              </a:ext>
            </a:extLst>
          </p:cNvPr>
          <p:cNvPicPr>
            <a:picLocks noChangeAspect="1"/>
          </p:cNvPicPr>
          <p:nvPr/>
        </p:nvPicPr>
        <p:blipFill>
          <a:blip r:embed="rId3"/>
          <a:stretch/>
        </p:blipFill>
        <p:spPr bwMode="auto">
          <a:xfrm>
            <a:off x="360000" y="19257450"/>
            <a:ext cx="1366451" cy="482400"/>
          </a:xfrm>
          <a:prstGeom prst="rect">
            <a:avLst/>
          </a:prstGeom>
        </p:spPr>
      </p:pic>
      <p:pic>
        <p:nvPicPr>
          <p:cNvPr id="32" name="Grafik 22">
            <a:extLst>
              <a:ext uri="{FF2B5EF4-FFF2-40B4-BE49-F238E27FC236}">
                <a16:creationId xmlns:a16="http://schemas.microsoft.com/office/drawing/2014/main" id="{9359E1A9-6B26-A2D0-7E55-3B6A69370904}"/>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bwMode="auto">
          <a:xfrm>
            <a:off x="363918" y="18519954"/>
            <a:ext cx="1362533" cy="565200"/>
          </a:xfrm>
          <a:prstGeom prst="rect">
            <a:avLst/>
          </a:prstGeom>
        </p:spPr>
      </p:pic>
      <p:sp>
        <p:nvSpPr>
          <p:cNvPr id="33" name="object 75">
            <a:extLst>
              <a:ext uri="{FF2B5EF4-FFF2-40B4-BE49-F238E27FC236}">
                <a16:creationId xmlns:a16="http://schemas.microsoft.com/office/drawing/2014/main" id="{F0C25522-995F-B457-AB67-B5913876F64F}"/>
              </a:ext>
            </a:extLst>
          </p:cNvPr>
          <p:cNvSpPr txBox="1">
            <a:spLocks noChangeArrowheads="1"/>
          </p:cNvSpPr>
          <p:nvPr/>
        </p:nvSpPr>
        <p:spPr bwMode="auto">
          <a:xfrm>
            <a:off x="1906451" y="18476352"/>
            <a:ext cx="4190999" cy="1263498"/>
          </a:xfrm>
          <a:prstGeom prst="rect">
            <a:avLst/>
          </a:prstGeom>
          <a:noFill/>
          <a:ln>
            <a:noFill/>
          </a:ln>
        </p:spPr>
        <p:txBody>
          <a:bodyPr rot="0" vert="horz" wrap="square" lIns="0" tIns="45719" rIns="0" bIns="0" anchor="t" anchorCtr="0" upright="1">
            <a:noAutofit/>
          </a:bodyPr>
          <a:lstStyle/>
          <a:p>
            <a:pPr marR="8889">
              <a:spcAft>
                <a:spcPts val="800"/>
              </a:spcAft>
              <a:defRPr/>
            </a:pPr>
            <a:r>
              <a:rPr lang="de-DE" sz="1399" spc="-35" dirty="0">
                <a:solidFill>
                  <a:schemeClr val="tx1">
                    <a:lumMod val="75000"/>
                    <a:lumOff val="25000"/>
                  </a:schemeClr>
                </a:solidFill>
                <a:ea typeface="Calibri"/>
                <a:cs typeface="Trebuchet MS"/>
              </a:rPr>
              <a:t>Impressum: </a:t>
            </a:r>
            <a:endParaRPr lang="de-DE" sz="1399" dirty="0"/>
          </a:p>
          <a:p>
            <a:pPr marR="8889">
              <a:spcAft>
                <a:spcPts val="800"/>
              </a:spcAft>
              <a:defRPr/>
            </a:pPr>
            <a:r>
              <a:rPr lang="de-DE" sz="1399" spc="-35" dirty="0">
                <a:solidFill>
                  <a:schemeClr val="tx1">
                    <a:lumMod val="75000"/>
                    <a:lumOff val="25000"/>
                  </a:schemeClr>
                </a:solidFill>
                <a:ea typeface="Calibri"/>
                <a:cs typeface="Trebuchet MS"/>
              </a:rPr>
              <a:t>Arbeitsbereich Pädagogik in der Digitalität, </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Arbeitsbereich Medienpädagogik</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am Institut für Allgemeine Pädagogik und Berufspädagogik, Technische Universität Darmstadt, 2024.</a:t>
            </a:r>
            <a:endParaRPr lang="de-DE" sz="1399" dirty="0">
              <a:solidFill>
                <a:schemeClr val="tx1">
                  <a:lumMod val="75000"/>
                  <a:lumOff val="25000"/>
                </a:schemeClr>
              </a:solidFill>
              <a:ea typeface="Calibri"/>
              <a:cs typeface="Times New Roman"/>
            </a:endParaRPr>
          </a:p>
        </p:txBody>
      </p:sp>
      <p:sp>
        <p:nvSpPr>
          <p:cNvPr id="11" name="TextBox 11"/>
          <p:cNvSpPr txBox="1"/>
          <p:nvPr/>
        </p:nvSpPr>
        <p:spPr>
          <a:xfrm>
            <a:off x="4057650" y="2736850"/>
            <a:ext cx="6096000" cy="2644696"/>
          </a:xfrm>
          <a:prstGeom prst="roundRect">
            <a:avLst/>
          </a:prstGeom>
          <a:solidFill>
            <a:srgbClr val="FFFFFF">
              <a:alpha val="61176"/>
            </a:srgbClr>
          </a:solidFill>
          <a:ln w="19050">
            <a:solidFill>
              <a:srgbClr val="70AD47"/>
            </a:solidFill>
          </a:ln>
        </p:spPr>
        <p:txBody>
          <a:bodyPr wrap="square" lIns="0" tIns="0" rIns="0" bIns="0" rtlCol="0" anchor="t">
            <a:spAutoFit/>
          </a:bodyPr>
          <a:lstStyle/>
          <a:p>
            <a:pPr>
              <a:lnSpc>
                <a:spcPts val="5200"/>
              </a:lnSpc>
            </a:pPr>
            <a:r>
              <a:rPr lang="de-DE" sz="3200" b="1" spc="-98" dirty="0">
                <a:solidFill>
                  <a:srgbClr val="000000"/>
                </a:solidFill>
                <a:latin typeface="Calibri" panose="020F0502020204030204" pitchFamily="34" charset="0"/>
                <a:cs typeface="Calibri" panose="020F0502020204030204" pitchFamily="34" charset="0"/>
              </a:rPr>
              <a:t>      INTRO </a:t>
            </a:r>
          </a:p>
          <a:p>
            <a:pPr lvl="1"/>
            <a:r>
              <a:rPr lang="de-DE" sz="2800" spc="-98" dirty="0">
                <a:solidFill>
                  <a:srgbClr val="000000"/>
                </a:solidFill>
                <a:latin typeface="Calibri Light" panose="020F0302020204030204" pitchFamily="34" charset="0"/>
                <a:cs typeface="Calibri Light" panose="020F0302020204030204" pitchFamily="34" charset="0"/>
              </a:rPr>
              <a:t>Tauscht euch in kleinen Gruppen aus:</a:t>
            </a:r>
          </a:p>
          <a:p>
            <a:pPr lvl="1"/>
            <a:r>
              <a:rPr lang="de-DE" sz="2800" spc="-84" dirty="0">
                <a:solidFill>
                  <a:srgbClr val="000000"/>
                </a:solidFill>
                <a:latin typeface="Calibri Light" panose="020F0302020204030204" pitchFamily="34" charset="0"/>
                <a:cs typeface="Calibri Light" panose="020F0302020204030204" pitchFamily="34" charset="0"/>
              </a:rPr>
              <a:t>Wie viele Kontinente gibt es?</a:t>
            </a:r>
          </a:p>
          <a:p>
            <a:pPr lvl="1"/>
            <a:r>
              <a:rPr lang="de-DE" sz="2800" spc="-84" dirty="0">
                <a:solidFill>
                  <a:srgbClr val="000000"/>
                </a:solidFill>
                <a:latin typeface="Calibri Light" panose="020F0302020204030204" pitchFamily="34" charset="0"/>
                <a:cs typeface="Calibri Light" panose="020F0302020204030204" pitchFamily="34" charset="0"/>
              </a:rPr>
              <a:t>Was wisst ihr über diese Kontinente?</a:t>
            </a:r>
          </a:p>
          <a:p>
            <a:pPr lvl="1"/>
            <a:r>
              <a:rPr lang="de-DE" sz="2800" spc="-84" dirty="0">
                <a:solidFill>
                  <a:srgbClr val="000000"/>
                </a:solidFill>
                <a:latin typeface="Calibri Light" panose="020F0302020204030204" pitchFamily="34" charset="0"/>
                <a:cs typeface="Calibri Light" panose="020F0302020204030204" pitchFamily="34" charset="0"/>
              </a:rPr>
              <a:t>Was macht die Kontinente besonders?</a:t>
            </a:r>
          </a:p>
        </p:txBody>
      </p:sp>
      <p:sp>
        <p:nvSpPr>
          <p:cNvPr id="13" name="TextBox 13"/>
          <p:cNvSpPr txBox="1"/>
          <p:nvPr/>
        </p:nvSpPr>
        <p:spPr>
          <a:xfrm>
            <a:off x="0" y="721667"/>
            <a:ext cx="14211300" cy="1487458"/>
          </a:xfrm>
          <a:prstGeom prst="rect">
            <a:avLst/>
          </a:prstGeom>
        </p:spPr>
        <p:txBody>
          <a:bodyPr wrap="square" lIns="0" tIns="0" rIns="0" bIns="0" rtlCol="0" anchor="t">
            <a:spAutoFit/>
          </a:bodyPr>
          <a:lstStyle/>
          <a:p>
            <a:pPr algn="ctr">
              <a:lnSpc>
                <a:spcPts val="8526"/>
              </a:lnSpc>
            </a:pPr>
            <a:r>
              <a:rPr lang="de-DE" sz="7499" dirty="0">
                <a:solidFill>
                  <a:srgbClr val="09592B"/>
                </a:solidFill>
                <a:latin typeface="+mj-lt"/>
              </a:rPr>
              <a:t>FINDE DEINEN </a:t>
            </a:r>
            <a:r>
              <a:rPr lang="de-DE" sz="7499" dirty="0" err="1">
                <a:solidFill>
                  <a:srgbClr val="09592B"/>
                </a:solidFill>
                <a:latin typeface="+mj-lt"/>
              </a:rPr>
              <a:t>FUßABDRUCK</a:t>
            </a:r>
            <a:endParaRPr lang="de-DE" sz="7499" dirty="0">
              <a:solidFill>
                <a:srgbClr val="09592B"/>
              </a:solidFill>
              <a:latin typeface="+mj-lt"/>
            </a:endParaRPr>
          </a:p>
          <a:p>
            <a:pPr algn="ctr">
              <a:lnSpc>
                <a:spcPts val="2939"/>
              </a:lnSpc>
            </a:pPr>
            <a:r>
              <a:rPr lang="de-DE" sz="3501" dirty="0">
                <a:solidFill>
                  <a:srgbClr val="09592B"/>
                </a:solidFill>
                <a:latin typeface="+mj-lt"/>
              </a:rPr>
              <a:t>(1) WAS </a:t>
            </a:r>
            <a:r>
              <a:rPr lang="de-DE" sz="3501" dirty="0" err="1">
                <a:solidFill>
                  <a:srgbClr val="09592B"/>
                </a:solidFill>
                <a:latin typeface="+mj-lt"/>
              </a:rPr>
              <a:t>WEIßT</a:t>
            </a:r>
            <a:r>
              <a:rPr lang="de-DE" sz="3501" dirty="0">
                <a:solidFill>
                  <a:srgbClr val="09592B"/>
                </a:solidFill>
                <a:latin typeface="+mj-lt"/>
              </a:rPr>
              <a:t> DU ÜBER DIE KONTINENTE DES PLANETEN ERDE?</a:t>
            </a:r>
          </a:p>
        </p:txBody>
      </p:sp>
      <p:sp>
        <p:nvSpPr>
          <p:cNvPr id="14" name="Freeform 14"/>
          <p:cNvSpPr/>
          <p:nvPr/>
        </p:nvSpPr>
        <p:spPr>
          <a:xfrm flipH="1">
            <a:off x="10766944" y="8370659"/>
            <a:ext cx="2965334" cy="1669670"/>
          </a:xfrm>
          <a:custGeom>
            <a:avLst/>
            <a:gdLst/>
            <a:ahLst/>
            <a:cxnLst/>
            <a:rect l="l" t="t" r="r" b="b"/>
            <a:pathLst>
              <a:path w="4093959" h="2305157">
                <a:moveTo>
                  <a:pt x="4093958" y="0"/>
                </a:moveTo>
                <a:lnTo>
                  <a:pt x="0" y="0"/>
                </a:lnTo>
                <a:lnTo>
                  <a:pt x="0" y="2305157"/>
                </a:lnTo>
                <a:lnTo>
                  <a:pt x="4093958" y="2305157"/>
                </a:lnTo>
                <a:lnTo>
                  <a:pt x="4093958" y="0"/>
                </a:lnTo>
                <a:close/>
              </a:path>
            </a:pathLst>
          </a:custGeom>
          <a:blipFill>
            <a:blip r:embed="rId5"/>
            <a:stretch>
              <a:fillRect/>
            </a:stretch>
          </a:blipFill>
        </p:spPr>
        <p:txBody>
          <a:bodyPr/>
          <a:lstStyle/>
          <a:p>
            <a:endParaRPr lang="de-DE"/>
          </a:p>
        </p:txBody>
      </p:sp>
      <p:sp>
        <p:nvSpPr>
          <p:cNvPr id="27" name="TextBox 26">
            <a:extLst>
              <a:ext uri="{FF2B5EF4-FFF2-40B4-BE49-F238E27FC236}">
                <a16:creationId xmlns:a16="http://schemas.microsoft.com/office/drawing/2014/main" id="{5AAD1EAD-9B68-1208-35D2-6758709F75CE}"/>
              </a:ext>
            </a:extLst>
          </p:cNvPr>
          <p:cNvSpPr txBox="1"/>
          <p:nvPr/>
        </p:nvSpPr>
        <p:spPr bwMode="auto">
          <a:xfrm>
            <a:off x="6480896" y="19337484"/>
            <a:ext cx="1249509" cy="400110"/>
          </a:xfrm>
          <a:prstGeom prst="rect">
            <a:avLst/>
          </a:prstGeom>
          <a:noFill/>
        </p:spPr>
        <p:txBody>
          <a:bodyPr wrap="none" rtlCol="0">
            <a:spAutoFit/>
          </a:bodyPr>
          <a:lstStyle/>
          <a:p>
            <a:pPr algn="ctr"/>
            <a:r>
              <a:rPr lang="de-DE" sz="2000" dirty="0">
                <a:solidFill>
                  <a:schemeClr val="tx1">
                    <a:lumMod val="75000"/>
                    <a:lumOff val="25000"/>
                  </a:schemeClr>
                </a:solidFill>
                <a:latin typeface="+mj-lt"/>
              </a:rPr>
              <a:t>Seite 1/12</a:t>
            </a:r>
          </a:p>
        </p:txBody>
      </p:sp>
      <p:sp>
        <p:nvSpPr>
          <p:cNvPr id="28" name="object 75">
            <a:extLst>
              <a:ext uri="{FF2B5EF4-FFF2-40B4-BE49-F238E27FC236}">
                <a16:creationId xmlns:a16="http://schemas.microsoft.com/office/drawing/2014/main" id="{3A4E7239-36C9-C4BA-82FB-0659E5652C01}"/>
              </a:ext>
            </a:extLst>
          </p:cNvPr>
          <p:cNvSpPr txBox="1"/>
          <p:nvPr/>
        </p:nvSpPr>
        <p:spPr bwMode="auto">
          <a:xfrm>
            <a:off x="9450619" y="19045482"/>
            <a:ext cx="4411050" cy="692112"/>
          </a:xfrm>
          <a:prstGeom prst="rect">
            <a:avLst/>
          </a:prstGeom>
        </p:spPr>
        <p:txBody>
          <a:bodyPr vert="horz" wrap="square" lIns="0" tIns="45719" rIns="0" bIns="0" rtlCol="0">
            <a:spAutoFit/>
          </a:bodyPr>
          <a:lstStyle/>
          <a:p>
            <a:pPr marR="5080">
              <a:spcBef>
                <a:spcPts val="359"/>
              </a:spcBef>
              <a:defRPr/>
            </a:pPr>
            <a:r>
              <a:rPr lang="de-DE" sz="1399" spc="-10" dirty="0">
                <a:solidFill>
                  <a:schemeClr val="tx1">
                    <a:lumMod val="75000"/>
                    <a:lumOff val="25000"/>
                  </a:schemeClr>
                </a:solidFill>
                <a:latin typeface="+mj-lt"/>
              </a:rPr>
              <a:t>basierend auf Materialien von </a:t>
            </a:r>
            <a:r>
              <a:rPr lang="de-DE" sz="1399" spc="-10" dirty="0" err="1">
                <a:solidFill>
                  <a:schemeClr val="tx1">
                    <a:lumMod val="75000"/>
                    <a:lumOff val="25000"/>
                  </a:schemeClr>
                </a:solidFill>
                <a:latin typeface="+mj-lt"/>
              </a:rPr>
              <a:t>Sankofi</a:t>
            </a:r>
            <a:r>
              <a:rPr lang="de-DE" sz="1399" spc="-10" dirty="0">
                <a:solidFill>
                  <a:schemeClr val="tx1">
                    <a:lumMod val="75000"/>
                    <a:lumOff val="25000"/>
                  </a:schemeClr>
                </a:solidFill>
                <a:latin typeface="+mj-lt"/>
              </a:rPr>
              <a:t> (PH Wien, 2024) im EU-geförderten Projekt Teacher Academy Project – Teaching </a:t>
            </a:r>
            <a:r>
              <a:rPr lang="de-DE" sz="1399" spc="-10" dirty="0" err="1">
                <a:solidFill>
                  <a:schemeClr val="tx1">
                    <a:lumMod val="75000"/>
                    <a:lumOff val="25000"/>
                  </a:schemeClr>
                </a:solidFill>
                <a:latin typeface="+mj-lt"/>
              </a:rPr>
              <a:t>Sustainability</a:t>
            </a:r>
            <a:r>
              <a:rPr lang="de-DE" sz="1399" spc="-10" dirty="0">
                <a:solidFill>
                  <a:schemeClr val="tx1">
                    <a:lumMod val="75000"/>
                    <a:lumOff val="25000"/>
                  </a:schemeClr>
                </a:solidFill>
                <a:latin typeface="+mj-lt"/>
              </a:rPr>
              <a:t> (TAP-TS).</a:t>
            </a:r>
            <a:endParaRPr sz="1399" dirty="0">
              <a:solidFill>
                <a:schemeClr val="tx1">
                  <a:lumMod val="75000"/>
                  <a:lumOff val="25000"/>
                </a:schemeClr>
              </a:solidFill>
              <a:latin typeface="+mj-lt"/>
            </a:endParaRPr>
          </a:p>
        </p:txBody>
      </p:sp>
      <p:grpSp>
        <p:nvGrpSpPr>
          <p:cNvPr id="20" name="Group 19">
            <a:extLst>
              <a:ext uri="{FF2B5EF4-FFF2-40B4-BE49-F238E27FC236}">
                <a16:creationId xmlns:a16="http://schemas.microsoft.com/office/drawing/2014/main" id="{E2582F47-7AB0-860D-B971-991E0DB742AE}"/>
              </a:ext>
            </a:extLst>
          </p:cNvPr>
          <p:cNvGrpSpPr/>
          <p:nvPr/>
        </p:nvGrpSpPr>
        <p:grpSpPr>
          <a:xfrm>
            <a:off x="-443922" y="6242050"/>
            <a:ext cx="11277600" cy="11277600"/>
            <a:chOff x="-590550" y="5873176"/>
            <a:chExt cx="11277600" cy="11277600"/>
          </a:xfrm>
        </p:grpSpPr>
        <p:sp>
          <p:nvSpPr>
            <p:cNvPr id="10" name="Oval 9">
              <a:extLst>
                <a:ext uri="{FF2B5EF4-FFF2-40B4-BE49-F238E27FC236}">
                  <a16:creationId xmlns:a16="http://schemas.microsoft.com/office/drawing/2014/main" id="{72DB72B7-854B-DC75-7D7C-513A8CD01DE7}"/>
                </a:ext>
              </a:extLst>
            </p:cNvPr>
            <p:cNvSpPr/>
            <p:nvPr/>
          </p:nvSpPr>
          <p:spPr>
            <a:xfrm>
              <a:off x="973681" y="7462274"/>
              <a:ext cx="8154910" cy="8154910"/>
            </a:xfrm>
            <a:prstGeom prst="ellipse">
              <a:avLst/>
            </a:prstGeom>
            <a:solidFill>
              <a:srgbClr val="82D3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8" name="Graphic 7" descr="Earth globe: Africa and Europe with solid fill">
              <a:extLst>
                <a:ext uri="{FF2B5EF4-FFF2-40B4-BE49-F238E27FC236}">
                  <a16:creationId xmlns:a16="http://schemas.microsoft.com/office/drawing/2014/main" id="{7FDBC49D-466E-4687-912C-2AE911BFE9FB}"/>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90550" y="5873176"/>
              <a:ext cx="11277600" cy="11277600"/>
            </a:xfrm>
            <a:prstGeom prst="rect">
              <a:avLst/>
            </a:prstGeom>
          </p:spPr>
        </p:pic>
        <p:sp>
          <p:nvSpPr>
            <p:cNvPr id="9" name="Oval 8">
              <a:extLst>
                <a:ext uri="{FF2B5EF4-FFF2-40B4-BE49-F238E27FC236}">
                  <a16:creationId xmlns:a16="http://schemas.microsoft.com/office/drawing/2014/main" id="{ECBD38E8-C65F-57D6-CC16-99C3AFF23547}"/>
                </a:ext>
              </a:extLst>
            </p:cNvPr>
            <p:cNvSpPr/>
            <p:nvPr/>
          </p:nvSpPr>
          <p:spPr>
            <a:xfrm>
              <a:off x="822036" y="7273752"/>
              <a:ext cx="8458200" cy="8478732"/>
            </a:xfrm>
            <a:prstGeom prst="ellipse">
              <a:avLst/>
            </a:prstGeom>
            <a:noFill/>
            <a:ln w="508000">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5" name="Rectangle: Rounded Corners 14">
            <a:extLst>
              <a:ext uri="{FF2B5EF4-FFF2-40B4-BE49-F238E27FC236}">
                <a16:creationId xmlns:a16="http://schemas.microsoft.com/office/drawing/2014/main" id="{2698C81A-D1C2-56C6-7D4F-FE70A906DAD4}"/>
              </a:ext>
            </a:extLst>
          </p:cNvPr>
          <p:cNvSpPr/>
          <p:nvPr/>
        </p:nvSpPr>
        <p:spPr>
          <a:xfrm>
            <a:off x="10467108" y="9968410"/>
            <a:ext cx="3276600" cy="3880385"/>
          </a:xfrm>
          <a:prstGeom prst="roundRect">
            <a:avLst/>
          </a:prstGeom>
          <a:solidFill>
            <a:srgbClr val="FFFFFF">
              <a:alpha val="61176"/>
            </a:srgbClr>
          </a:solidFill>
          <a:ln w="1905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dirty="0">
                <a:solidFill>
                  <a:schemeClr val="tx1"/>
                </a:solidFill>
              </a:rPr>
              <a:t>Was weißt du über unsere Kontinente?</a:t>
            </a:r>
          </a:p>
          <a:p>
            <a:pPr algn="ctr"/>
            <a:endParaRPr lang="de-DE" sz="2800" dirty="0">
              <a:solidFill>
                <a:schemeClr val="tx1"/>
              </a:solidFill>
            </a:endParaRPr>
          </a:p>
          <a:p>
            <a:pPr algn="ctr"/>
            <a:r>
              <a:rPr lang="de-DE" sz="2800" dirty="0">
                <a:solidFill>
                  <a:schemeClr val="tx1"/>
                </a:solidFill>
              </a:rPr>
              <a:t>Finde die verschiedenen Kontinente auf der Weltkarte.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A788B2-C126-75C2-290A-30F5A244382E}"/>
            </a:ext>
          </a:extLst>
        </p:cNvPr>
        <p:cNvGrpSpPr/>
        <p:nvPr/>
      </p:nvGrpSpPr>
      <p:grpSpPr>
        <a:xfrm>
          <a:off x="0" y="0"/>
          <a:ext cx="0" cy="0"/>
          <a:chOff x="0" y="0"/>
          <a:chExt cx="0" cy="0"/>
        </a:xfrm>
      </p:grpSpPr>
      <p:sp>
        <p:nvSpPr>
          <p:cNvPr id="7" name="TextBox 7">
            <a:extLst>
              <a:ext uri="{FF2B5EF4-FFF2-40B4-BE49-F238E27FC236}">
                <a16:creationId xmlns:a16="http://schemas.microsoft.com/office/drawing/2014/main" id="{AD7BAA10-7D3F-E6B5-F64A-ED4F495E0582}"/>
              </a:ext>
            </a:extLst>
          </p:cNvPr>
          <p:cNvSpPr txBox="1"/>
          <p:nvPr/>
        </p:nvSpPr>
        <p:spPr>
          <a:xfrm>
            <a:off x="3221199" y="2729532"/>
            <a:ext cx="7768901" cy="1498283"/>
          </a:xfrm>
          <a:prstGeom prst="roundRect">
            <a:avLst/>
          </a:prstGeom>
          <a:solidFill>
            <a:srgbClr val="FFFFFF">
              <a:alpha val="61176"/>
            </a:srgbClr>
          </a:solidFill>
          <a:ln w="19050">
            <a:solidFill>
              <a:srgbClr val="70AD47"/>
            </a:solidFill>
          </a:ln>
        </p:spPr>
        <p:style>
          <a:lnRef idx="2">
            <a:schemeClr val="accent5"/>
          </a:lnRef>
          <a:fillRef idx="1">
            <a:schemeClr val="lt1"/>
          </a:fillRef>
          <a:effectRef idx="0">
            <a:schemeClr val="accent5"/>
          </a:effectRef>
          <a:fontRef idx="minor">
            <a:schemeClr val="dk1"/>
          </a:fontRef>
        </p:style>
        <p:txBody>
          <a:bodyPr wrap="square" lIns="0" tIns="0" rIns="0" bIns="0" rtlCol="0" anchor="t">
            <a:spAutoFit/>
          </a:bodyPr>
          <a:lstStyle/>
          <a:p>
            <a:pPr>
              <a:spcBef>
                <a:spcPct val="0"/>
              </a:spcBef>
            </a:pPr>
            <a:r>
              <a:rPr lang="de-DE" sz="3200" b="1" spc="-137" dirty="0">
                <a:solidFill>
                  <a:srgbClr val="000000"/>
                </a:solidFill>
                <a:latin typeface="Calibri" panose="020F0502020204030204" pitchFamily="34" charset="0"/>
                <a:cs typeface="Calibri" panose="020F0502020204030204" pitchFamily="34" charset="0"/>
              </a:rPr>
              <a:t>Deine Aufgabe: </a:t>
            </a:r>
            <a:r>
              <a:rPr lang="de-DE" sz="2800" spc="-137" dirty="0">
                <a:solidFill>
                  <a:srgbClr val="000000"/>
                </a:solidFill>
                <a:latin typeface="Calibri Light" panose="020F0302020204030204" pitchFamily="34" charset="0"/>
                <a:cs typeface="Calibri Light" panose="020F0302020204030204" pitchFamily="34" charset="0"/>
              </a:rPr>
              <a:t>Entdeckte unsere Kontinente.</a:t>
            </a:r>
          </a:p>
          <a:p>
            <a:pPr>
              <a:spcBef>
                <a:spcPct val="0"/>
              </a:spcBef>
            </a:pPr>
            <a:r>
              <a:rPr lang="de-DE" sz="2800" spc="-69" dirty="0">
                <a:solidFill>
                  <a:srgbClr val="000000"/>
                </a:solidFill>
                <a:latin typeface="Calibri Light" panose="020F0302020204030204" pitchFamily="34" charset="0"/>
                <a:cs typeface="Calibri Light" panose="020F0302020204030204" pitchFamily="34" charset="0"/>
              </a:rPr>
              <a:t>Finde interessante Aspekte heraus und bearbeite die zwei Aufgaben.</a:t>
            </a:r>
          </a:p>
        </p:txBody>
      </p:sp>
      <p:sp>
        <p:nvSpPr>
          <p:cNvPr id="8" name="TextBox 8">
            <a:extLst>
              <a:ext uri="{FF2B5EF4-FFF2-40B4-BE49-F238E27FC236}">
                <a16:creationId xmlns:a16="http://schemas.microsoft.com/office/drawing/2014/main" id="{F8B97150-15B3-E147-566B-A9CC3D12F251}"/>
              </a:ext>
            </a:extLst>
          </p:cNvPr>
          <p:cNvSpPr txBox="1"/>
          <p:nvPr/>
        </p:nvSpPr>
        <p:spPr>
          <a:xfrm>
            <a:off x="933450" y="4568088"/>
            <a:ext cx="9952156" cy="5367367"/>
          </a:xfrm>
          <a:prstGeom prst="rect">
            <a:avLst/>
          </a:prstGeom>
        </p:spPr>
        <p:txBody>
          <a:bodyPr wrap="square" lIns="0" tIns="0" rIns="0" bIns="0" rtlCol="0" anchor="t">
            <a:spAutoFit/>
          </a:bodyPr>
          <a:lstStyle/>
          <a:p>
            <a:r>
              <a:rPr lang="de-DE" sz="2800" b="1" dirty="0">
                <a:solidFill>
                  <a:srgbClr val="000000"/>
                </a:solidFill>
                <a:latin typeface="+mj-lt"/>
              </a:rPr>
              <a:t>Aufgabe 1: </a:t>
            </a:r>
            <a:r>
              <a:rPr lang="de-DE" sz="2800" dirty="0">
                <a:solidFill>
                  <a:srgbClr val="000000"/>
                </a:solidFill>
                <a:latin typeface="+mj-lt"/>
              </a:rPr>
              <a:t>Da ist was durcheinander gekommen. Welche Kontinente verstecken sich hinter dem Buchstabensalat? Bringe die Buchstaben in die richtige Reihenfolge! </a:t>
            </a:r>
          </a:p>
          <a:p>
            <a:endParaRPr lang="de-DE" sz="2800" dirty="0">
              <a:solidFill>
                <a:srgbClr val="000000"/>
              </a:solidFill>
              <a:latin typeface="+mj-lt"/>
            </a:endParaRPr>
          </a:p>
          <a:p>
            <a:pPr>
              <a:lnSpc>
                <a:spcPts val="4145"/>
              </a:lnSpc>
            </a:pPr>
            <a:r>
              <a:rPr lang="de-DE" sz="2800" dirty="0">
                <a:solidFill>
                  <a:srgbClr val="000000"/>
                </a:solidFill>
                <a:latin typeface="+mj-lt"/>
              </a:rPr>
              <a:t>	1. </a:t>
            </a:r>
            <a:r>
              <a:rPr lang="de-DE" sz="2800" dirty="0" err="1">
                <a:solidFill>
                  <a:srgbClr val="000000"/>
                </a:solidFill>
                <a:latin typeface="+mj-lt"/>
              </a:rPr>
              <a:t>Aikraf</a:t>
            </a:r>
            <a:r>
              <a:rPr lang="de-DE" sz="2800" dirty="0">
                <a:solidFill>
                  <a:srgbClr val="000000"/>
                </a:solidFill>
                <a:latin typeface="+mj-lt"/>
              </a:rPr>
              <a:t> ____________________</a:t>
            </a:r>
          </a:p>
          <a:p>
            <a:pPr>
              <a:lnSpc>
                <a:spcPts val="4145"/>
              </a:lnSpc>
            </a:pPr>
            <a:r>
              <a:rPr lang="de-DE" sz="2800" dirty="0">
                <a:solidFill>
                  <a:srgbClr val="000000"/>
                </a:solidFill>
                <a:latin typeface="+mj-lt"/>
              </a:rPr>
              <a:t>	2. </a:t>
            </a:r>
            <a:r>
              <a:rPr lang="de-DE" sz="2800" dirty="0" err="1">
                <a:solidFill>
                  <a:srgbClr val="000000"/>
                </a:solidFill>
                <a:latin typeface="+mj-lt"/>
              </a:rPr>
              <a:t>Atnskirta</a:t>
            </a:r>
            <a:r>
              <a:rPr lang="de-DE" sz="2800" dirty="0">
                <a:solidFill>
                  <a:srgbClr val="000000"/>
                </a:solidFill>
                <a:latin typeface="+mj-lt"/>
              </a:rPr>
              <a:t> ____________________</a:t>
            </a:r>
          </a:p>
          <a:p>
            <a:pPr>
              <a:lnSpc>
                <a:spcPts val="4145"/>
              </a:lnSpc>
            </a:pPr>
            <a:r>
              <a:rPr lang="de-DE" sz="2800" dirty="0">
                <a:solidFill>
                  <a:srgbClr val="000000"/>
                </a:solidFill>
                <a:latin typeface="+mj-lt"/>
              </a:rPr>
              <a:t>	3. </a:t>
            </a:r>
            <a:r>
              <a:rPr lang="de-DE" sz="2800" dirty="0" err="1">
                <a:solidFill>
                  <a:srgbClr val="000000"/>
                </a:solidFill>
                <a:latin typeface="+mj-lt"/>
              </a:rPr>
              <a:t>Aesin</a:t>
            </a:r>
            <a:r>
              <a:rPr lang="de-DE" sz="2800" dirty="0">
                <a:solidFill>
                  <a:srgbClr val="000000"/>
                </a:solidFill>
                <a:latin typeface="+mj-lt"/>
              </a:rPr>
              <a:t> ____________________</a:t>
            </a:r>
          </a:p>
          <a:p>
            <a:pPr>
              <a:lnSpc>
                <a:spcPts val="4145"/>
              </a:lnSpc>
            </a:pPr>
            <a:r>
              <a:rPr lang="de-DE" sz="2800" dirty="0">
                <a:solidFill>
                  <a:srgbClr val="000000"/>
                </a:solidFill>
                <a:latin typeface="+mj-lt"/>
              </a:rPr>
              <a:t>	4. </a:t>
            </a:r>
            <a:r>
              <a:rPr lang="de-DE" sz="2800" dirty="0" err="1">
                <a:solidFill>
                  <a:srgbClr val="000000"/>
                </a:solidFill>
                <a:latin typeface="+mj-lt"/>
              </a:rPr>
              <a:t>Euorpa</a:t>
            </a:r>
            <a:r>
              <a:rPr lang="de-DE" sz="2800" dirty="0">
                <a:solidFill>
                  <a:srgbClr val="000000"/>
                </a:solidFill>
                <a:latin typeface="+mj-lt"/>
              </a:rPr>
              <a:t> ____________________</a:t>
            </a:r>
          </a:p>
          <a:p>
            <a:pPr>
              <a:lnSpc>
                <a:spcPts val="4145"/>
              </a:lnSpc>
            </a:pPr>
            <a:r>
              <a:rPr lang="de-DE" sz="2800" dirty="0">
                <a:solidFill>
                  <a:srgbClr val="000000"/>
                </a:solidFill>
                <a:latin typeface="+mj-lt"/>
              </a:rPr>
              <a:t>	5. </a:t>
            </a:r>
            <a:r>
              <a:rPr lang="de-DE" sz="2800" dirty="0" err="1">
                <a:solidFill>
                  <a:srgbClr val="000000"/>
                </a:solidFill>
                <a:latin typeface="+mj-lt"/>
              </a:rPr>
              <a:t>Ndor</a:t>
            </a:r>
            <a:r>
              <a:rPr lang="de-DE" sz="2800" dirty="0">
                <a:solidFill>
                  <a:srgbClr val="000000"/>
                </a:solidFill>
                <a:latin typeface="+mj-lt"/>
              </a:rPr>
              <a:t> </a:t>
            </a:r>
            <a:r>
              <a:rPr lang="de-DE" sz="2800" dirty="0" err="1">
                <a:solidFill>
                  <a:srgbClr val="000000"/>
                </a:solidFill>
                <a:latin typeface="+mj-lt"/>
              </a:rPr>
              <a:t>Aamrike</a:t>
            </a:r>
            <a:r>
              <a:rPr lang="de-DE" sz="2800" dirty="0">
                <a:solidFill>
                  <a:srgbClr val="000000"/>
                </a:solidFill>
                <a:latin typeface="+mj-lt"/>
              </a:rPr>
              <a:t> ____________________</a:t>
            </a:r>
          </a:p>
          <a:p>
            <a:pPr>
              <a:lnSpc>
                <a:spcPts val="4145"/>
              </a:lnSpc>
            </a:pPr>
            <a:r>
              <a:rPr lang="de-DE" sz="2800" dirty="0">
                <a:solidFill>
                  <a:srgbClr val="000000"/>
                </a:solidFill>
                <a:latin typeface="+mj-lt"/>
              </a:rPr>
              <a:t>	6. </a:t>
            </a:r>
            <a:r>
              <a:rPr lang="de-DE" sz="2800" dirty="0" err="1">
                <a:solidFill>
                  <a:srgbClr val="000000"/>
                </a:solidFill>
                <a:latin typeface="+mj-lt"/>
              </a:rPr>
              <a:t>Aaliesutrn</a:t>
            </a:r>
            <a:r>
              <a:rPr lang="de-DE" sz="2800" dirty="0">
                <a:solidFill>
                  <a:srgbClr val="000000"/>
                </a:solidFill>
                <a:latin typeface="+mj-lt"/>
              </a:rPr>
              <a:t> ____________________</a:t>
            </a:r>
          </a:p>
          <a:p>
            <a:pPr>
              <a:lnSpc>
                <a:spcPts val="4145"/>
              </a:lnSpc>
            </a:pPr>
            <a:r>
              <a:rPr lang="de-DE" sz="2800" dirty="0">
                <a:solidFill>
                  <a:srgbClr val="000000"/>
                </a:solidFill>
                <a:latin typeface="+mj-lt"/>
              </a:rPr>
              <a:t>	7. </a:t>
            </a:r>
            <a:r>
              <a:rPr lang="de-DE" sz="2800" dirty="0" err="1">
                <a:solidFill>
                  <a:srgbClr val="000000"/>
                </a:solidFill>
                <a:latin typeface="+mj-lt"/>
              </a:rPr>
              <a:t>Sdü</a:t>
            </a:r>
            <a:r>
              <a:rPr lang="de-DE" sz="2800" dirty="0">
                <a:solidFill>
                  <a:srgbClr val="000000"/>
                </a:solidFill>
                <a:latin typeface="+mj-lt"/>
              </a:rPr>
              <a:t> </a:t>
            </a:r>
            <a:r>
              <a:rPr lang="de-DE" sz="2800" dirty="0" err="1">
                <a:solidFill>
                  <a:srgbClr val="000000"/>
                </a:solidFill>
                <a:latin typeface="+mj-lt"/>
              </a:rPr>
              <a:t>Aekrima</a:t>
            </a:r>
            <a:r>
              <a:rPr lang="de-DE" sz="2800" dirty="0">
                <a:solidFill>
                  <a:srgbClr val="000000"/>
                </a:solidFill>
                <a:latin typeface="+mj-lt"/>
              </a:rPr>
              <a:t> ____________________</a:t>
            </a:r>
          </a:p>
        </p:txBody>
      </p:sp>
      <p:sp>
        <p:nvSpPr>
          <p:cNvPr id="9" name="TextBox 9">
            <a:extLst>
              <a:ext uri="{FF2B5EF4-FFF2-40B4-BE49-F238E27FC236}">
                <a16:creationId xmlns:a16="http://schemas.microsoft.com/office/drawing/2014/main" id="{D2D23D1E-B443-C418-9B46-0279C5215EF5}"/>
              </a:ext>
            </a:extLst>
          </p:cNvPr>
          <p:cNvSpPr txBox="1">
            <a:spLocks/>
          </p:cNvSpPr>
          <p:nvPr/>
        </p:nvSpPr>
        <p:spPr>
          <a:xfrm>
            <a:off x="933450" y="9899650"/>
            <a:ext cx="12344400" cy="7994368"/>
          </a:xfrm>
          <a:prstGeom prst="rect">
            <a:avLst/>
          </a:prstGeom>
        </p:spPr>
        <p:txBody>
          <a:bodyPr wrap="square" lIns="0" tIns="0" rIns="0" bIns="0" rtlCol="0" anchor="t">
            <a:spAutoFit/>
          </a:bodyPr>
          <a:lstStyle/>
          <a:p>
            <a:pPr>
              <a:lnSpc>
                <a:spcPts val="3500"/>
              </a:lnSpc>
              <a:spcBef>
                <a:spcPct val="0"/>
              </a:spcBef>
            </a:pPr>
            <a:endParaRPr lang="de-DE" sz="2800" b="1" dirty="0">
              <a:solidFill>
                <a:srgbClr val="000000"/>
              </a:solidFill>
              <a:latin typeface="Calibri" panose="020F0502020204030204" pitchFamily="34" charset="0"/>
              <a:cs typeface="Calibri" panose="020F0502020204030204" pitchFamily="34" charset="0"/>
            </a:endParaRPr>
          </a:p>
          <a:p>
            <a:pPr>
              <a:lnSpc>
                <a:spcPts val="3500"/>
              </a:lnSpc>
              <a:spcBef>
                <a:spcPct val="0"/>
              </a:spcBef>
            </a:pPr>
            <a:endParaRPr lang="de-DE" sz="2800" b="1" dirty="0">
              <a:solidFill>
                <a:srgbClr val="000000"/>
              </a:solidFill>
              <a:latin typeface="Calibri" panose="020F0502020204030204" pitchFamily="34" charset="0"/>
              <a:cs typeface="Calibri" panose="020F0502020204030204" pitchFamily="34" charset="0"/>
            </a:endParaRPr>
          </a:p>
          <a:p>
            <a:pPr>
              <a:lnSpc>
                <a:spcPts val="3500"/>
              </a:lnSpc>
              <a:spcBef>
                <a:spcPct val="0"/>
              </a:spcBef>
            </a:pPr>
            <a:r>
              <a:rPr lang="de-DE" sz="2800" b="1" dirty="0">
                <a:solidFill>
                  <a:srgbClr val="000000"/>
                </a:solidFill>
                <a:latin typeface="Calibri" panose="020F0502020204030204" pitchFamily="34" charset="0"/>
                <a:cs typeface="Calibri" panose="020F0502020204030204" pitchFamily="34" charset="0"/>
              </a:rPr>
              <a:t>Aufgabe 2: </a:t>
            </a:r>
            <a:r>
              <a:rPr lang="de-DE" sz="2800" dirty="0" err="1">
                <a:solidFill>
                  <a:srgbClr val="000000"/>
                </a:solidFill>
                <a:latin typeface="Calibri" panose="020F0502020204030204" pitchFamily="34" charset="0"/>
                <a:cs typeface="Calibri" panose="020F0502020204030204" pitchFamily="34" charset="0"/>
              </a:rPr>
              <a:t>Lies</a:t>
            </a:r>
            <a:r>
              <a:rPr lang="de-DE" sz="2800" dirty="0">
                <a:solidFill>
                  <a:srgbClr val="000000"/>
                </a:solidFill>
                <a:latin typeface="Calibri" panose="020F0502020204030204" pitchFamily="34" charset="0"/>
                <a:cs typeface="Calibri" panose="020F0502020204030204" pitchFamily="34" charset="0"/>
              </a:rPr>
              <a:t> die interessanten Informationen und trage dazu die passenden Kontinente ein.</a:t>
            </a:r>
          </a:p>
          <a:p>
            <a:pPr>
              <a:lnSpc>
                <a:spcPts val="3500"/>
              </a:lnSpc>
              <a:spcBef>
                <a:spcPct val="0"/>
              </a:spcBef>
            </a:pPr>
            <a:endParaRPr lang="de-DE" sz="2800" dirty="0">
              <a:solidFill>
                <a:srgbClr val="000000"/>
              </a:solidFill>
              <a:latin typeface="Calibri" panose="020F0502020204030204" pitchFamily="34" charset="0"/>
              <a:cs typeface="Calibri" panose="020F0502020204030204" pitchFamily="34" charset="0"/>
            </a:endParaRP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Wusstest du, dass unsere große, runde Erde in sieben riesige Teile, auch ________________________ genannt, aufgeteilt ist? Jeder dieser Teile ist wie ein Stück von einem großen Mosaik. Alle Mosaiksteinchen ergeben gemeinsam mit den Ozeanen unseren Planeten und ermöglichen eine bunte Pflanzen- und Naturwelt.</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Stell dir vor, du gehst auf Safari in ______________! Das ist die Heimat von erstaunlichen Tieren, wie Elefanten, Löwen und Giraffen. Es ist der zweit größte Kontinent auf unserem Planeten. </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Die______________ ist mit Eis bedeckt und umgeben von einem kalten Ozean. Hier leben Tiere wie beispielsweise Pinguine und Robben. </a:t>
            </a:r>
          </a:p>
        </p:txBody>
      </p:sp>
      <p:sp>
        <p:nvSpPr>
          <p:cNvPr id="26" name="TextBox 26">
            <a:extLst>
              <a:ext uri="{FF2B5EF4-FFF2-40B4-BE49-F238E27FC236}">
                <a16:creationId xmlns:a16="http://schemas.microsoft.com/office/drawing/2014/main" id="{1D34BEFF-6F6A-E1D6-6C04-958DE7CD98A8}"/>
              </a:ext>
            </a:extLst>
          </p:cNvPr>
          <p:cNvSpPr txBox="1"/>
          <p:nvPr/>
        </p:nvSpPr>
        <p:spPr>
          <a:xfrm>
            <a:off x="0" y="718721"/>
            <a:ext cx="14211300" cy="1487458"/>
          </a:xfrm>
          <a:prstGeom prst="rect">
            <a:avLst/>
          </a:prstGeom>
        </p:spPr>
        <p:txBody>
          <a:bodyPr wrap="square" lIns="0" tIns="0" rIns="0" bIns="0" rtlCol="0" anchor="t">
            <a:spAutoFit/>
          </a:bodyPr>
          <a:lstStyle/>
          <a:p>
            <a:pPr algn="ctr" defTabSz="914363">
              <a:lnSpc>
                <a:spcPts val="8526"/>
              </a:lnSpc>
              <a:defRPr/>
            </a:pPr>
            <a:r>
              <a:rPr lang="de-DE" sz="7499" dirty="0">
                <a:solidFill>
                  <a:srgbClr val="09592B"/>
                </a:solidFill>
                <a:latin typeface="+mj-lt"/>
              </a:rPr>
              <a:t>FINDE DEINEN </a:t>
            </a:r>
            <a:r>
              <a:rPr lang="de-DE" sz="7499" dirty="0" err="1">
                <a:solidFill>
                  <a:srgbClr val="09592B"/>
                </a:solidFill>
                <a:latin typeface="+mj-lt"/>
              </a:rPr>
              <a:t>FUßABDRUCK</a:t>
            </a:r>
            <a:endParaRPr lang="de-DE" sz="7499" dirty="0">
              <a:solidFill>
                <a:srgbClr val="09592B"/>
              </a:solidFill>
              <a:latin typeface="+mj-lt"/>
            </a:endParaRPr>
          </a:p>
          <a:p>
            <a:pPr algn="ctr">
              <a:lnSpc>
                <a:spcPts val="2939"/>
              </a:lnSpc>
            </a:pPr>
            <a:r>
              <a:rPr lang="de-DE" sz="3501" dirty="0">
                <a:solidFill>
                  <a:srgbClr val="09592B"/>
                </a:solidFill>
                <a:latin typeface="+mj-lt"/>
              </a:rPr>
              <a:t>(1) WAS </a:t>
            </a:r>
            <a:r>
              <a:rPr lang="de-DE" sz="3501" dirty="0" err="1">
                <a:solidFill>
                  <a:srgbClr val="09592B"/>
                </a:solidFill>
                <a:latin typeface="+mj-lt"/>
              </a:rPr>
              <a:t>WEIßT</a:t>
            </a:r>
            <a:r>
              <a:rPr lang="de-DE" sz="3501" dirty="0">
                <a:solidFill>
                  <a:srgbClr val="09592B"/>
                </a:solidFill>
                <a:latin typeface="+mj-lt"/>
              </a:rPr>
              <a:t> DU ÜBER DIE KONTINENTE DES PLANETEN ERDE?</a:t>
            </a:r>
          </a:p>
        </p:txBody>
      </p:sp>
      <p:pic>
        <p:nvPicPr>
          <p:cNvPr id="12" name="Graphic 11" descr="Pencil with solid fill">
            <a:extLst>
              <a:ext uri="{FF2B5EF4-FFF2-40B4-BE49-F238E27FC236}">
                <a16:creationId xmlns:a16="http://schemas.microsoft.com/office/drawing/2014/main" id="{A54323D0-4711-D014-BD79-A7A3FDF066F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5889371" flipH="1">
            <a:off x="6382540" y="5576944"/>
            <a:ext cx="1219200" cy="1219200"/>
          </a:xfrm>
          <a:prstGeom prst="rect">
            <a:avLst/>
          </a:prstGeom>
        </p:spPr>
      </p:pic>
      <p:pic>
        <p:nvPicPr>
          <p:cNvPr id="2" name="Рисунок 81">
            <a:extLst>
              <a:ext uri="{FF2B5EF4-FFF2-40B4-BE49-F238E27FC236}">
                <a16:creationId xmlns:a16="http://schemas.microsoft.com/office/drawing/2014/main" id="{39A99DE1-B964-2357-A1C1-D880A7443281}"/>
              </a:ext>
            </a:extLst>
          </p:cNvPr>
          <p:cNvPicPr>
            <a:picLocks noChangeAspect="1"/>
          </p:cNvPicPr>
          <p:nvPr/>
        </p:nvPicPr>
        <p:blipFill>
          <a:blip r:embed="rId4"/>
          <a:stretch/>
        </p:blipFill>
        <p:spPr bwMode="auto">
          <a:xfrm>
            <a:off x="360000" y="19257450"/>
            <a:ext cx="1366451" cy="482400"/>
          </a:xfrm>
          <a:prstGeom prst="rect">
            <a:avLst/>
          </a:prstGeom>
        </p:spPr>
      </p:pic>
      <p:pic>
        <p:nvPicPr>
          <p:cNvPr id="6" name="Grafik 22">
            <a:extLst>
              <a:ext uri="{FF2B5EF4-FFF2-40B4-BE49-F238E27FC236}">
                <a16:creationId xmlns:a16="http://schemas.microsoft.com/office/drawing/2014/main" id="{5AF8F727-AF6B-F90E-CE89-3A9FE6468AD5}"/>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bwMode="auto">
          <a:xfrm>
            <a:off x="363918" y="18519954"/>
            <a:ext cx="1362533" cy="565200"/>
          </a:xfrm>
          <a:prstGeom prst="rect">
            <a:avLst/>
          </a:prstGeom>
        </p:spPr>
      </p:pic>
      <p:sp>
        <p:nvSpPr>
          <p:cNvPr id="11" name="object 75">
            <a:extLst>
              <a:ext uri="{FF2B5EF4-FFF2-40B4-BE49-F238E27FC236}">
                <a16:creationId xmlns:a16="http://schemas.microsoft.com/office/drawing/2014/main" id="{D0065EFD-17D5-9A98-CD67-3DA535032FA1}"/>
              </a:ext>
            </a:extLst>
          </p:cNvPr>
          <p:cNvSpPr txBox="1">
            <a:spLocks noChangeArrowheads="1"/>
          </p:cNvSpPr>
          <p:nvPr/>
        </p:nvSpPr>
        <p:spPr bwMode="auto">
          <a:xfrm>
            <a:off x="1906451" y="18476352"/>
            <a:ext cx="4190999" cy="1263498"/>
          </a:xfrm>
          <a:prstGeom prst="rect">
            <a:avLst/>
          </a:prstGeom>
          <a:noFill/>
          <a:ln>
            <a:noFill/>
          </a:ln>
        </p:spPr>
        <p:txBody>
          <a:bodyPr rot="0" vert="horz" wrap="square" lIns="0" tIns="45719" rIns="0" bIns="0" anchor="t" anchorCtr="0" upright="1">
            <a:noAutofit/>
          </a:bodyPr>
          <a:lstStyle/>
          <a:p>
            <a:pPr marR="8889">
              <a:spcAft>
                <a:spcPts val="800"/>
              </a:spcAft>
              <a:defRPr/>
            </a:pPr>
            <a:r>
              <a:rPr lang="de-DE" sz="1399" spc="-35" dirty="0">
                <a:solidFill>
                  <a:schemeClr val="tx1">
                    <a:lumMod val="75000"/>
                    <a:lumOff val="25000"/>
                  </a:schemeClr>
                </a:solidFill>
                <a:ea typeface="Calibri"/>
                <a:cs typeface="Trebuchet MS"/>
              </a:rPr>
              <a:t>Impressum: </a:t>
            </a:r>
            <a:endParaRPr lang="de-DE" sz="1399" dirty="0"/>
          </a:p>
          <a:p>
            <a:pPr marR="8889">
              <a:spcAft>
                <a:spcPts val="800"/>
              </a:spcAft>
              <a:defRPr/>
            </a:pPr>
            <a:r>
              <a:rPr lang="de-DE" sz="1399" spc="-35" dirty="0">
                <a:solidFill>
                  <a:schemeClr val="tx1">
                    <a:lumMod val="75000"/>
                    <a:lumOff val="25000"/>
                  </a:schemeClr>
                </a:solidFill>
                <a:ea typeface="Calibri"/>
                <a:cs typeface="Trebuchet MS"/>
              </a:rPr>
              <a:t>Arbeitsbereich Pädagogik in der Digitalität, </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Arbeitsbereich Medienpädagogik</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am Institut für Allgemeine Pädagogik und Berufspädagogik, Technische Universität Darmstadt, 2024.</a:t>
            </a:r>
            <a:endParaRPr lang="de-DE" sz="1399" dirty="0">
              <a:solidFill>
                <a:schemeClr val="tx1">
                  <a:lumMod val="75000"/>
                  <a:lumOff val="25000"/>
                </a:schemeClr>
              </a:solidFill>
              <a:ea typeface="Calibri"/>
              <a:cs typeface="Times New Roman"/>
            </a:endParaRPr>
          </a:p>
        </p:txBody>
      </p:sp>
      <p:sp>
        <p:nvSpPr>
          <p:cNvPr id="13" name="TextBox 12">
            <a:extLst>
              <a:ext uri="{FF2B5EF4-FFF2-40B4-BE49-F238E27FC236}">
                <a16:creationId xmlns:a16="http://schemas.microsoft.com/office/drawing/2014/main" id="{F1D51195-287D-4E76-337F-2D95812353F2}"/>
              </a:ext>
            </a:extLst>
          </p:cNvPr>
          <p:cNvSpPr txBox="1"/>
          <p:nvPr/>
        </p:nvSpPr>
        <p:spPr bwMode="auto">
          <a:xfrm>
            <a:off x="6480896" y="19337484"/>
            <a:ext cx="1249509" cy="400110"/>
          </a:xfrm>
          <a:prstGeom prst="rect">
            <a:avLst/>
          </a:prstGeom>
          <a:noFill/>
        </p:spPr>
        <p:txBody>
          <a:bodyPr wrap="none" rtlCol="0">
            <a:spAutoFit/>
          </a:bodyPr>
          <a:lstStyle/>
          <a:p>
            <a:pPr algn="ctr"/>
            <a:r>
              <a:rPr lang="de-DE" sz="2000" dirty="0">
                <a:solidFill>
                  <a:schemeClr val="tx1">
                    <a:lumMod val="75000"/>
                    <a:lumOff val="25000"/>
                  </a:schemeClr>
                </a:solidFill>
                <a:latin typeface="+mj-lt"/>
              </a:rPr>
              <a:t>Seite 2/12</a:t>
            </a:r>
          </a:p>
        </p:txBody>
      </p:sp>
      <p:grpSp>
        <p:nvGrpSpPr>
          <p:cNvPr id="24" name="Group 23">
            <a:extLst>
              <a:ext uri="{FF2B5EF4-FFF2-40B4-BE49-F238E27FC236}">
                <a16:creationId xmlns:a16="http://schemas.microsoft.com/office/drawing/2014/main" id="{34CB6F8F-81C1-D5BE-9C58-7C40605EEC20}"/>
              </a:ext>
            </a:extLst>
          </p:cNvPr>
          <p:cNvGrpSpPr/>
          <p:nvPr/>
        </p:nvGrpSpPr>
        <p:grpSpPr>
          <a:xfrm>
            <a:off x="9691207" y="4532728"/>
            <a:ext cx="4520093" cy="4520093"/>
            <a:chOff x="-590550" y="5867404"/>
            <a:chExt cx="11283372" cy="11283372"/>
          </a:xfrm>
        </p:grpSpPr>
        <p:sp>
          <p:nvSpPr>
            <p:cNvPr id="25" name="Oval 24">
              <a:extLst>
                <a:ext uri="{FF2B5EF4-FFF2-40B4-BE49-F238E27FC236}">
                  <a16:creationId xmlns:a16="http://schemas.microsoft.com/office/drawing/2014/main" id="{18F97788-2F38-8B9E-2286-6800B3EBA5E4}"/>
                </a:ext>
              </a:extLst>
            </p:cNvPr>
            <p:cNvSpPr/>
            <p:nvPr/>
          </p:nvSpPr>
          <p:spPr>
            <a:xfrm>
              <a:off x="973681" y="7462274"/>
              <a:ext cx="8154910" cy="8154910"/>
            </a:xfrm>
            <a:prstGeom prst="ellipse">
              <a:avLst/>
            </a:prstGeom>
            <a:solidFill>
              <a:srgbClr val="82D3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8" name="Graphic 27" descr="Earth globe: Africa and Europe with solid fill">
              <a:extLst>
                <a:ext uri="{FF2B5EF4-FFF2-40B4-BE49-F238E27FC236}">
                  <a16:creationId xmlns:a16="http://schemas.microsoft.com/office/drawing/2014/main" id="{CC66CC92-D4A1-824E-F8E9-1D42F579B00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90550" y="5867404"/>
              <a:ext cx="11283372" cy="11283372"/>
            </a:xfrm>
            <a:prstGeom prst="rect">
              <a:avLst/>
            </a:prstGeom>
          </p:spPr>
        </p:pic>
        <p:sp>
          <p:nvSpPr>
            <p:cNvPr id="29" name="Oval 28">
              <a:extLst>
                <a:ext uri="{FF2B5EF4-FFF2-40B4-BE49-F238E27FC236}">
                  <a16:creationId xmlns:a16="http://schemas.microsoft.com/office/drawing/2014/main" id="{31B84F7D-D77A-03BE-427B-99CCACE0BC6B}"/>
                </a:ext>
              </a:extLst>
            </p:cNvPr>
            <p:cNvSpPr/>
            <p:nvPr/>
          </p:nvSpPr>
          <p:spPr>
            <a:xfrm>
              <a:off x="822036" y="7273752"/>
              <a:ext cx="8458200" cy="8478732"/>
            </a:xfrm>
            <a:prstGeom prst="ellipse">
              <a:avLst/>
            </a:prstGeom>
            <a:noFill/>
            <a:ln w="190500">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grpSp>
      <p:sp>
        <p:nvSpPr>
          <p:cNvPr id="4" name="Freeform 10">
            <a:extLst>
              <a:ext uri="{FF2B5EF4-FFF2-40B4-BE49-F238E27FC236}">
                <a16:creationId xmlns:a16="http://schemas.microsoft.com/office/drawing/2014/main" id="{5DFE5BBE-42BB-1183-CA51-7AFCA2147E06}"/>
              </a:ext>
            </a:extLst>
          </p:cNvPr>
          <p:cNvSpPr/>
          <p:nvPr/>
        </p:nvSpPr>
        <p:spPr>
          <a:xfrm flipH="1">
            <a:off x="-140529" y="2149665"/>
            <a:ext cx="4093959" cy="2305157"/>
          </a:xfrm>
          <a:custGeom>
            <a:avLst/>
            <a:gdLst/>
            <a:ahLst/>
            <a:cxnLst/>
            <a:rect l="l" t="t" r="r" b="b"/>
            <a:pathLst>
              <a:path w="4093959" h="2305157">
                <a:moveTo>
                  <a:pt x="4093958" y="0"/>
                </a:moveTo>
                <a:lnTo>
                  <a:pt x="0" y="0"/>
                </a:lnTo>
                <a:lnTo>
                  <a:pt x="0" y="2305157"/>
                </a:lnTo>
                <a:lnTo>
                  <a:pt x="4093958" y="2305157"/>
                </a:lnTo>
                <a:lnTo>
                  <a:pt x="4093958" y="0"/>
                </a:lnTo>
                <a:close/>
              </a:path>
            </a:pathLst>
          </a:custGeom>
          <a:blipFill>
            <a:blip r:embed="rId8"/>
            <a:stretch>
              <a:fillRect/>
            </a:stretch>
          </a:blipFill>
        </p:spPr>
        <p:txBody>
          <a:bodyPr/>
          <a:lstStyle/>
          <a:p>
            <a:endParaRPr lang="de-DE" dirty="0"/>
          </a:p>
        </p:txBody>
      </p:sp>
      <p:sp>
        <p:nvSpPr>
          <p:cNvPr id="5" name="object 75">
            <a:extLst>
              <a:ext uri="{FF2B5EF4-FFF2-40B4-BE49-F238E27FC236}">
                <a16:creationId xmlns:a16="http://schemas.microsoft.com/office/drawing/2014/main" id="{1E8BAD37-5619-B241-16F3-A95BA952F8AE}"/>
              </a:ext>
            </a:extLst>
          </p:cNvPr>
          <p:cNvSpPr txBox="1"/>
          <p:nvPr/>
        </p:nvSpPr>
        <p:spPr bwMode="auto">
          <a:xfrm>
            <a:off x="9391650" y="19051988"/>
            <a:ext cx="4572000" cy="692112"/>
          </a:xfrm>
          <a:prstGeom prst="rect">
            <a:avLst/>
          </a:prstGeom>
        </p:spPr>
        <p:txBody>
          <a:bodyPr vert="horz" wrap="square" lIns="0" tIns="45719" rIns="0" bIns="0" rtlCol="0">
            <a:spAutoFit/>
          </a:bodyPr>
          <a:lstStyle/>
          <a:p>
            <a:pPr marR="5080">
              <a:spcBef>
                <a:spcPts val="359"/>
              </a:spcBef>
              <a:defRPr/>
            </a:pPr>
            <a:r>
              <a:rPr lang="de-DE" sz="1399" spc="-10" dirty="0">
                <a:solidFill>
                  <a:schemeClr val="tx1">
                    <a:lumMod val="75000"/>
                    <a:lumOff val="25000"/>
                  </a:schemeClr>
                </a:solidFill>
                <a:latin typeface="+mj-lt"/>
              </a:rPr>
              <a:t>basierend auf Materialien von </a:t>
            </a:r>
            <a:r>
              <a:rPr lang="de-DE" sz="1399" spc="-10" dirty="0" err="1">
                <a:solidFill>
                  <a:schemeClr val="tx1">
                    <a:lumMod val="75000"/>
                    <a:lumOff val="25000"/>
                  </a:schemeClr>
                </a:solidFill>
                <a:latin typeface="+mj-lt"/>
              </a:rPr>
              <a:t>Sankofi</a:t>
            </a:r>
            <a:r>
              <a:rPr lang="de-DE" sz="1399" spc="-10" dirty="0">
                <a:solidFill>
                  <a:schemeClr val="tx1">
                    <a:lumMod val="75000"/>
                    <a:lumOff val="25000"/>
                  </a:schemeClr>
                </a:solidFill>
                <a:latin typeface="+mj-lt"/>
              </a:rPr>
              <a:t> (PH Wien, 2024) im EU-geförderten Projekt Teacher Academy Project – Teaching </a:t>
            </a:r>
            <a:r>
              <a:rPr lang="de-DE" sz="1399" spc="-10" dirty="0" err="1">
                <a:solidFill>
                  <a:schemeClr val="tx1">
                    <a:lumMod val="75000"/>
                    <a:lumOff val="25000"/>
                  </a:schemeClr>
                </a:solidFill>
                <a:latin typeface="+mj-lt"/>
              </a:rPr>
              <a:t>Sustainability</a:t>
            </a:r>
            <a:r>
              <a:rPr lang="de-DE" sz="1399" spc="-10" dirty="0">
                <a:solidFill>
                  <a:schemeClr val="tx1">
                    <a:lumMod val="75000"/>
                    <a:lumOff val="25000"/>
                  </a:schemeClr>
                </a:solidFill>
                <a:latin typeface="+mj-lt"/>
              </a:rPr>
              <a:t> (TAP-TS). </a:t>
            </a:r>
          </a:p>
        </p:txBody>
      </p:sp>
    </p:spTree>
    <p:extLst>
      <p:ext uri="{BB962C8B-B14F-4D97-AF65-F5344CB8AC3E}">
        <p14:creationId xmlns:p14="http://schemas.microsoft.com/office/powerpoint/2010/main" val="2220655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9"/>
          <p:cNvSpPr txBox="1">
            <a:spLocks/>
          </p:cNvSpPr>
          <p:nvPr/>
        </p:nvSpPr>
        <p:spPr>
          <a:xfrm>
            <a:off x="933450" y="3041650"/>
            <a:ext cx="12344400" cy="15445126"/>
          </a:xfrm>
          <a:prstGeom prst="rect">
            <a:avLst/>
          </a:prstGeom>
        </p:spPr>
        <p:txBody>
          <a:bodyPr wrap="square" lIns="0" tIns="0" rIns="0" bIns="0" rtlCol="0" anchor="t">
            <a:spAutoFit/>
          </a:bodyPr>
          <a:lstStyle/>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______________ ist der größte Kontinent, auf dem die meisten Menschen der </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Welt leben. Auf diesem Kontinent liegen die Länder China, Indien und Japan </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und der höchste Berg der Welt, der Mount Everest. Durch die Seidenstraße, </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eine alte Handelsstraße, wurde Europa mit diesem Kontinent </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verbunden.</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______________ ist ein Kontinent, auf dem viele verschiedene </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Länder auf kleiner Fläche nebeneinander liegen. In der </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Geschichte spielten die Könige und Königinnen einige dieser </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Länder eine wichtige Rolle, was aber auch dazu führte, dass </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andere Länder der Welt von einem Teil dieser Länder beherrscht </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wurden und Kolonien dieser Länder waren.</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______________ ist der Kontinente, der die Vereinigten Staaten, </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Kanada und Mexiko beinhaltet. Dieser Kontinent hat verschiedenen </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Landschaften von hohe, schneebedeckten Bergen bis hin zu sonnigen Stränden ist alles dabei. In den Vereinigten Staaten liegt das Silicon Valley, der Ort, an dem viele IT-Firmen sitzen, wie beispielsweise Apple, Microsoft und Google.</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 ______________ ist der kleinste Kontinent der Erde. Außerdem ist er die Heimat von Kängurus, Koalas und dem Great </a:t>
            </a:r>
            <a:r>
              <a:rPr lang="de-DE" sz="2800" dirty="0" err="1">
                <a:solidFill>
                  <a:srgbClr val="000000"/>
                </a:solidFill>
                <a:latin typeface="Calibri" panose="020F0502020204030204" pitchFamily="34" charset="0"/>
                <a:cs typeface="Calibri" panose="020F0502020204030204" pitchFamily="34" charset="0"/>
              </a:rPr>
              <a:t>Barrier</a:t>
            </a:r>
            <a:r>
              <a:rPr lang="de-DE" sz="2800" dirty="0">
                <a:solidFill>
                  <a:srgbClr val="000000"/>
                </a:solidFill>
                <a:latin typeface="Calibri" panose="020F0502020204030204" pitchFamily="34" charset="0"/>
                <a:cs typeface="Calibri" panose="020F0502020204030204" pitchFamily="34" charset="0"/>
              </a:rPr>
              <a:t> </a:t>
            </a:r>
            <a:r>
              <a:rPr lang="de-DE" sz="2800" dirty="0" err="1">
                <a:solidFill>
                  <a:srgbClr val="000000"/>
                </a:solidFill>
                <a:latin typeface="Calibri" panose="020F0502020204030204" pitchFamily="34" charset="0"/>
                <a:cs typeface="Calibri" panose="020F0502020204030204" pitchFamily="34" charset="0"/>
              </a:rPr>
              <a:t>Reef</a:t>
            </a:r>
            <a:r>
              <a:rPr lang="de-DE" sz="2800" dirty="0">
                <a:solidFill>
                  <a:srgbClr val="000000"/>
                </a:solidFill>
                <a:latin typeface="Calibri" panose="020F0502020204030204" pitchFamily="34" charset="0"/>
                <a:cs typeface="Calibri" panose="020F0502020204030204" pitchFamily="34" charset="0"/>
              </a:rPr>
              <a:t>, dem größten Korallenriff der Welt. Auf diesem Kontinent wird eines der wichtigsten Materialien für das Smartphone abgebaut, nämlich Aluminium. </a:t>
            </a:r>
          </a:p>
          <a:p>
            <a:pPr>
              <a:lnSpc>
                <a:spcPct val="150000"/>
              </a:lnSpc>
              <a:spcBef>
                <a:spcPct val="0"/>
              </a:spcBef>
            </a:pPr>
            <a:r>
              <a:rPr lang="de-DE" sz="2800" dirty="0">
                <a:solidFill>
                  <a:srgbClr val="000000"/>
                </a:solidFill>
                <a:latin typeface="Calibri" panose="020F0502020204030204" pitchFamily="34" charset="0"/>
                <a:cs typeface="Calibri" panose="020F0502020204030204" pitchFamily="34" charset="0"/>
              </a:rPr>
              <a:t>______________ ist bekannt für seine lebhafte Musik und Tänze wie Salsa. Hier befindet sich auch der Amazonas Regenwald, ein Dschungel voller einzigartiger Pflanzen und Tiere. In dessen Erde sind viele seltene Erden, wie Silber, Zinn und Kupfer zu finden.</a:t>
            </a:r>
          </a:p>
        </p:txBody>
      </p:sp>
      <p:sp>
        <p:nvSpPr>
          <p:cNvPr id="26" name="TextBox 26"/>
          <p:cNvSpPr txBox="1"/>
          <p:nvPr/>
        </p:nvSpPr>
        <p:spPr>
          <a:xfrm>
            <a:off x="0" y="718721"/>
            <a:ext cx="14211300" cy="1487458"/>
          </a:xfrm>
          <a:prstGeom prst="rect">
            <a:avLst/>
          </a:prstGeom>
        </p:spPr>
        <p:txBody>
          <a:bodyPr wrap="square" lIns="0" tIns="0" rIns="0" bIns="0" rtlCol="0" anchor="t">
            <a:spAutoFit/>
          </a:bodyPr>
          <a:lstStyle/>
          <a:p>
            <a:pPr algn="ctr" defTabSz="914363">
              <a:lnSpc>
                <a:spcPts val="8526"/>
              </a:lnSpc>
              <a:defRPr/>
            </a:pPr>
            <a:r>
              <a:rPr lang="de-DE" sz="7499" dirty="0">
                <a:solidFill>
                  <a:srgbClr val="09592B"/>
                </a:solidFill>
                <a:latin typeface="+mj-lt"/>
              </a:rPr>
              <a:t>FINDE DEINEN </a:t>
            </a:r>
            <a:r>
              <a:rPr lang="de-DE" sz="7499" dirty="0" err="1">
                <a:solidFill>
                  <a:srgbClr val="09592B"/>
                </a:solidFill>
                <a:latin typeface="+mj-lt"/>
              </a:rPr>
              <a:t>FUßABDRUCK</a:t>
            </a:r>
            <a:endParaRPr lang="de-DE" sz="7499" dirty="0">
              <a:solidFill>
                <a:srgbClr val="09592B"/>
              </a:solidFill>
              <a:latin typeface="+mj-lt"/>
            </a:endParaRPr>
          </a:p>
          <a:p>
            <a:pPr algn="ctr">
              <a:lnSpc>
                <a:spcPts val="2939"/>
              </a:lnSpc>
            </a:pPr>
            <a:r>
              <a:rPr lang="de-DE" sz="3501" dirty="0">
                <a:solidFill>
                  <a:srgbClr val="09592B"/>
                </a:solidFill>
                <a:latin typeface="+mj-lt"/>
              </a:rPr>
              <a:t>(1) WAS </a:t>
            </a:r>
            <a:r>
              <a:rPr lang="de-DE" sz="3501" dirty="0" err="1">
                <a:solidFill>
                  <a:srgbClr val="09592B"/>
                </a:solidFill>
                <a:latin typeface="+mj-lt"/>
              </a:rPr>
              <a:t>WEIßT</a:t>
            </a:r>
            <a:r>
              <a:rPr lang="de-DE" sz="3501" dirty="0">
                <a:solidFill>
                  <a:srgbClr val="09592B"/>
                </a:solidFill>
                <a:latin typeface="+mj-lt"/>
              </a:rPr>
              <a:t> DU ÜBER DIE KONTINENTE DES PLANETEN ERDE?</a:t>
            </a:r>
          </a:p>
        </p:txBody>
      </p:sp>
      <p:pic>
        <p:nvPicPr>
          <p:cNvPr id="2" name="Рисунок 81">
            <a:extLst>
              <a:ext uri="{FF2B5EF4-FFF2-40B4-BE49-F238E27FC236}">
                <a16:creationId xmlns:a16="http://schemas.microsoft.com/office/drawing/2014/main" id="{90B566EF-0C03-2319-9A9E-F3A4C06DD7FA}"/>
              </a:ext>
            </a:extLst>
          </p:cNvPr>
          <p:cNvPicPr>
            <a:picLocks noChangeAspect="1"/>
          </p:cNvPicPr>
          <p:nvPr/>
        </p:nvPicPr>
        <p:blipFill>
          <a:blip r:embed="rId2"/>
          <a:stretch/>
        </p:blipFill>
        <p:spPr bwMode="auto">
          <a:xfrm>
            <a:off x="360000" y="19257450"/>
            <a:ext cx="1366451" cy="482400"/>
          </a:xfrm>
          <a:prstGeom prst="rect">
            <a:avLst/>
          </a:prstGeom>
        </p:spPr>
      </p:pic>
      <p:pic>
        <p:nvPicPr>
          <p:cNvPr id="6" name="Grafik 22">
            <a:extLst>
              <a:ext uri="{FF2B5EF4-FFF2-40B4-BE49-F238E27FC236}">
                <a16:creationId xmlns:a16="http://schemas.microsoft.com/office/drawing/2014/main" id="{427A38A6-4FC7-FA55-BF3A-BD496FC47808}"/>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bwMode="auto">
          <a:xfrm>
            <a:off x="363918" y="18519954"/>
            <a:ext cx="1362533" cy="565200"/>
          </a:xfrm>
          <a:prstGeom prst="rect">
            <a:avLst/>
          </a:prstGeom>
        </p:spPr>
      </p:pic>
      <p:sp>
        <p:nvSpPr>
          <p:cNvPr id="11" name="object 75">
            <a:extLst>
              <a:ext uri="{FF2B5EF4-FFF2-40B4-BE49-F238E27FC236}">
                <a16:creationId xmlns:a16="http://schemas.microsoft.com/office/drawing/2014/main" id="{24300F79-3CF2-5649-6334-87B93863AEDE}"/>
              </a:ext>
            </a:extLst>
          </p:cNvPr>
          <p:cNvSpPr txBox="1">
            <a:spLocks noChangeArrowheads="1"/>
          </p:cNvSpPr>
          <p:nvPr/>
        </p:nvSpPr>
        <p:spPr bwMode="auto">
          <a:xfrm>
            <a:off x="1906451" y="18476352"/>
            <a:ext cx="4190999" cy="1263498"/>
          </a:xfrm>
          <a:prstGeom prst="rect">
            <a:avLst/>
          </a:prstGeom>
          <a:noFill/>
          <a:ln>
            <a:noFill/>
          </a:ln>
        </p:spPr>
        <p:txBody>
          <a:bodyPr rot="0" vert="horz" wrap="square" lIns="0" tIns="45719" rIns="0" bIns="0" anchor="t" anchorCtr="0" upright="1">
            <a:noAutofit/>
          </a:bodyPr>
          <a:lstStyle/>
          <a:p>
            <a:pPr marR="8889">
              <a:spcAft>
                <a:spcPts val="800"/>
              </a:spcAft>
              <a:defRPr/>
            </a:pPr>
            <a:r>
              <a:rPr lang="de-DE" sz="1399" spc="-35" dirty="0">
                <a:solidFill>
                  <a:schemeClr val="tx1">
                    <a:lumMod val="75000"/>
                    <a:lumOff val="25000"/>
                  </a:schemeClr>
                </a:solidFill>
                <a:ea typeface="Calibri"/>
                <a:cs typeface="Trebuchet MS"/>
              </a:rPr>
              <a:t>Impressum: </a:t>
            </a:r>
            <a:endParaRPr lang="de-DE" sz="1399" dirty="0"/>
          </a:p>
          <a:p>
            <a:pPr marR="8889">
              <a:spcAft>
                <a:spcPts val="800"/>
              </a:spcAft>
              <a:defRPr/>
            </a:pPr>
            <a:r>
              <a:rPr lang="de-DE" sz="1399" spc="-35" dirty="0">
                <a:solidFill>
                  <a:schemeClr val="tx1">
                    <a:lumMod val="75000"/>
                    <a:lumOff val="25000"/>
                  </a:schemeClr>
                </a:solidFill>
                <a:ea typeface="Calibri"/>
                <a:cs typeface="Trebuchet MS"/>
              </a:rPr>
              <a:t>Arbeitsbereich Pädagogik in der Digitalität, </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Arbeitsbereich Medienpädagogik</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am Institut für Allgemeine Pädagogik und Berufspädagogik, Technische Universität Darmstadt, 2024.</a:t>
            </a:r>
            <a:endParaRPr lang="de-DE" sz="1399" dirty="0">
              <a:solidFill>
                <a:schemeClr val="tx1">
                  <a:lumMod val="75000"/>
                  <a:lumOff val="25000"/>
                </a:schemeClr>
              </a:solidFill>
              <a:ea typeface="Calibri"/>
              <a:cs typeface="Times New Roman"/>
            </a:endParaRPr>
          </a:p>
        </p:txBody>
      </p:sp>
      <p:sp>
        <p:nvSpPr>
          <p:cNvPr id="13" name="TextBox 12">
            <a:extLst>
              <a:ext uri="{FF2B5EF4-FFF2-40B4-BE49-F238E27FC236}">
                <a16:creationId xmlns:a16="http://schemas.microsoft.com/office/drawing/2014/main" id="{3987C670-BC36-E21C-4A0F-C2B8AFFEC8AA}"/>
              </a:ext>
            </a:extLst>
          </p:cNvPr>
          <p:cNvSpPr txBox="1"/>
          <p:nvPr/>
        </p:nvSpPr>
        <p:spPr bwMode="auto">
          <a:xfrm>
            <a:off x="6480896" y="19337484"/>
            <a:ext cx="1249509" cy="400110"/>
          </a:xfrm>
          <a:prstGeom prst="rect">
            <a:avLst/>
          </a:prstGeom>
          <a:noFill/>
        </p:spPr>
        <p:txBody>
          <a:bodyPr wrap="none" rtlCol="0">
            <a:spAutoFit/>
          </a:bodyPr>
          <a:lstStyle/>
          <a:p>
            <a:pPr algn="ctr"/>
            <a:r>
              <a:rPr lang="de-DE" sz="2000" dirty="0">
                <a:solidFill>
                  <a:schemeClr val="tx1">
                    <a:lumMod val="75000"/>
                    <a:lumOff val="25000"/>
                  </a:schemeClr>
                </a:solidFill>
                <a:latin typeface="+mj-lt"/>
              </a:rPr>
              <a:t>Seite 3/12</a:t>
            </a:r>
          </a:p>
        </p:txBody>
      </p:sp>
      <p:grpSp>
        <p:nvGrpSpPr>
          <p:cNvPr id="24" name="Group 23">
            <a:extLst>
              <a:ext uri="{FF2B5EF4-FFF2-40B4-BE49-F238E27FC236}">
                <a16:creationId xmlns:a16="http://schemas.microsoft.com/office/drawing/2014/main" id="{56066241-156C-E835-9C74-54523FFF9EC7}"/>
              </a:ext>
            </a:extLst>
          </p:cNvPr>
          <p:cNvGrpSpPr/>
          <p:nvPr/>
        </p:nvGrpSpPr>
        <p:grpSpPr>
          <a:xfrm>
            <a:off x="9691207" y="4532728"/>
            <a:ext cx="4520093" cy="4520093"/>
            <a:chOff x="-590550" y="5867404"/>
            <a:chExt cx="11283372" cy="11283372"/>
          </a:xfrm>
        </p:grpSpPr>
        <p:sp>
          <p:nvSpPr>
            <p:cNvPr id="25" name="Oval 24">
              <a:extLst>
                <a:ext uri="{FF2B5EF4-FFF2-40B4-BE49-F238E27FC236}">
                  <a16:creationId xmlns:a16="http://schemas.microsoft.com/office/drawing/2014/main" id="{70AA6044-7A8B-FC0E-89CB-44265C1A05B1}"/>
                </a:ext>
              </a:extLst>
            </p:cNvPr>
            <p:cNvSpPr/>
            <p:nvPr/>
          </p:nvSpPr>
          <p:spPr>
            <a:xfrm>
              <a:off x="973681" y="7462274"/>
              <a:ext cx="8154910" cy="8154910"/>
            </a:xfrm>
            <a:prstGeom prst="ellipse">
              <a:avLst/>
            </a:prstGeom>
            <a:solidFill>
              <a:srgbClr val="82D3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8" name="Graphic 27" descr="Earth globe: Africa and Europe with solid fill">
              <a:extLst>
                <a:ext uri="{FF2B5EF4-FFF2-40B4-BE49-F238E27FC236}">
                  <a16:creationId xmlns:a16="http://schemas.microsoft.com/office/drawing/2014/main" id="{445FF704-D758-7BD0-1935-D6C3A2FA666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90550" y="5867404"/>
              <a:ext cx="11283372" cy="11283372"/>
            </a:xfrm>
            <a:prstGeom prst="rect">
              <a:avLst/>
            </a:prstGeom>
          </p:spPr>
        </p:pic>
        <p:sp>
          <p:nvSpPr>
            <p:cNvPr id="29" name="Oval 28">
              <a:extLst>
                <a:ext uri="{FF2B5EF4-FFF2-40B4-BE49-F238E27FC236}">
                  <a16:creationId xmlns:a16="http://schemas.microsoft.com/office/drawing/2014/main" id="{067A1278-1C01-3A62-D10A-7676819151B4}"/>
                </a:ext>
              </a:extLst>
            </p:cNvPr>
            <p:cNvSpPr/>
            <p:nvPr/>
          </p:nvSpPr>
          <p:spPr>
            <a:xfrm>
              <a:off x="822036" y="7273752"/>
              <a:ext cx="8458200" cy="8478732"/>
            </a:xfrm>
            <a:prstGeom prst="ellipse">
              <a:avLst/>
            </a:prstGeom>
            <a:noFill/>
            <a:ln w="190500">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grpSp>
      <p:sp>
        <p:nvSpPr>
          <p:cNvPr id="5" name="object 75">
            <a:extLst>
              <a:ext uri="{FF2B5EF4-FFF2-40B4-BE49-F238E27FC236}">
                <a16:creationId xmlns:a16="http://schemas.microsoft.com/office/drawing/2014/main" id="{C605C2FA-D4D7-05AD-A523-BEC64F08B405}"/>
              </a:ext>
            </a:extLst>
          </p:cNvPr>
          <p:cNvSpPr txBox="1"/>
          <p:nvPr/>
        </p:nvSpPr>
        <p:spPr bwMode="auto">
          <a:xfrm>
            <a:off x="9391650" y="19051988"/>
            <a:ext cx="4572000" cy="692112"/>
          </a:xfrm>
          <a:prstGeom prst="rect">
            <a:avLst/>
          </a:prstGeom>
        </p:spPr>
        <p:txBody>
          <a:bodyPr vert="horz" wrap="square" lIns="0" tIns="45719" rIns="0" bIns="0" rtlCol="0">
            <a:spAutoFit/>
          </a:bodyPr>
          <a:lstStyle/>
          <a:p>
            <a:pPr marR="5080">
              <a:spcBef>
                <a:spcPts val="359"/>
              </a:spcBef>
              <a:defRPr/>
            </a:pPr>
            <a:r>
              <a:rPr lang="de-DE" sz="1399" spc="-10" dirty="0">
                <a:solidFill>
                  <a:schemeClr val="tx1">
                    <a:lumMod val="75000"/>
                    <a:lumOff val="25000"/>
                  </a:schemeClr>
                </a:solidFill>
                <a:latin typeface="+mj-lt"/>
              </a:rPr>
              <a:t>basierend auf Materialien von </a:t>
            </a:r>
            <a:r>
              <a:rPr lang="de-DE" sz="1399" spc="-10" dirty="0" err="1">
                <a:solidFill>
                  <a:schemeClr val="tx1">
                    <a:lumMod val="75000"/>
                    <a:lumOff val="25000"/>
                  </a:schemeClr>
                </a:solidFill>
                <a:latin typeface="+mj-lt"/>
              </a:rPr>
              <a:t>Sankofi</a:t>
            </a:r>
            <a:r>
              <a:rPr lang="de-DE" sz="1399" spc="-10" dirty="0">
                <a:solidFill>
                  <a:schemeClr val="tx1">
                    <a:lumMod val="75000"/>
                    <a:lumOff val="25000"/>
                  </a:schemeClr>
                </a:solidFill>
                <a:latin typeface="+mj-lt"/>
              </a:rPr>
              <a:t> (PH Wien, 2024) im EU-geförderten Projekt Teacher Academy Project – Teaching </a:t>
            </a:r>
            <a:r>
              <a:rPr lang="de-DE" sz="1399" spc="-10" dirty="0" err="1">
                <a:solidFill>
                  <a:schemeClr val="tx1">
                    <a:lumMod val="75000"/>
                    <a:lumOff val="25000"/>
                  </a:schemeClr>
                </a:solidFill>
                <a:latin typeface="+mj-lt"/>
              </a:rPr>
              <a:t>Sustainability</a:t>
            </a:r>
            <a:r>
              <a:rPr lang="de-DE" sz="1399" spc="-10" dirty="0">
                <a:solidFill>
                  <a:schemeClr val="tx1">
                    <a:lumMod val="75000"/>
                    <a:lumOff val="25000"/>
                  </a:schemeClr>
                </a:solidFill>
                <a:latin typeface="+mj-lt"/>
              </a:rPr>
              <a:t> (TAP-TS). </a:t>
            </a:r>
          </a:p>
        </p:txBody>
      </p:sp>
      <p:sp>
        <p:nvSpPr>
          <p:cNvPr id="4" name="Freeform 10">
            <a:extLst>
              <a:ext uri="{FF2B5EF4-FFF2-40B4-BE49-F238E27FC236}">
                <a16:creationId xmlns:a16="http://schemas.microsoft.com/office/drawing/2014/main" id="{419052C1-5B93-F672-81E2-276E98FBCE9B}"/>
              </a:ext>
            </a:extLst>
          </p:cNvPr>
          <p:cNvSpPr/>
          <p:nvPr/>
        </p:nvSpPr>
        <p:spPr>
          <a:xfrm flipH="1">
            <a:off x="10534650" y="8735713"/>
            <a:ext cx="4093959" cy="2305157"/>
          </a:xfrm>
          <a:custGeom>
            <a:avLst/>
            <a:gdLst/>
            <a:ahLst/>
            <a:cxnLst/>
            <a:rect l="l" t="t" r="r" b="b"/>
            <a:pathLst>
              <a:path w="4093959" h="2305157">
                <a:moveTo>
                  <a:pt x="4093958" y="0"/>
                </a:moveTo>
                <a:lnTo>
                  <a:pt x="0" y="0"/>
                </a:lnTo>
                <a:lnTo>
                  <a:pt x="0" y="2305157"/>
                </a:lnTo>
                <a:lnTo>
                  <a:pt x="4093958" y="2305157"/>
                </a:lnTo>
                <a:lnTo>
                  <a:pt x="4093958" y="0"/>
                </a:lnTo>
                <a:close/>
              </a:path>
            </a:pathLst>
          </a:custGeom>
          <a:blipFill>
            <a:blip r:embed="rId6"/>
            <a:stretch>
              <a:fillRect/>
            </a:stretch>
          </a:blipFill>
        </p:spPr>
        <p:txBody>
          <a:bodyPr/>
          <a:lstStyle/>
          <a:p>
            <a:endParaRPr lang="de-D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reeform 19"/>
          <p:cNvSpPr/>
          <p:nvPr/>
        </p:nvSpPr>
        <p:spPr>
          <a:xfrm>
            <a:off x="933450" y="2841129"/>
            <a:ext cx="12344400" cy="4043937"/>
          </a:xfrm>
          <a:prstGeom prst="roundRect">
            <a:avLst/>
          </a:prstGeom>
          <a:solidFill>
            <a:srgbClr val="FFFFFF">
              <a:alpha val="61176"/>
            </a:srgbClr>
          </a:solidFill>
          <a:ln w="19050">
            <a:solidFill>
              <a:srgbClr val="70AD47"/>
            </a:solidFill>
          </a:ln>
        </p:spPr>
        <p:txBody>
          <a:bodyPr/>
          <a:lstStyle/>
          <a:p>
            <a:r>
              <a:rPr lang="de-DE" sz="3200" b="1" dirty="0"/>
              <a:t>Deine Aufgabe: </a:t>
            </a:r>
            <a:r>
              <a:rPr lang="de-DE" sz="2800" dirty="0">
                <a:latin typeface="Calibri Light" panose="020F0302020204030204" pitchFamily="34" charset="0"/>
                <a:cs typeface="Calibri Light" panose="020F0302020204030204" pitchFamily="34" charset="0"/>
              </a:rPr>
              <a:t>Schritt 1: Schneidet die Boxen aus, legt sie verdeckt und gut verstreut auf eine Arbeitsfläche. Findet nun die Paare von Dingen, die Energie (Elektrizität) in unserem täglichen Leben verbrauchen (wie bei dem bekannten Spiel „Memory“). </a:t>
            </a:r>
            <a:br>
              <a:rPr lang="de-DE" sz="2800" dirty="0">
                <a:latin typeface="Calibri Light" panose="020F0302020204030204" pitchFamily="34" charset="0"/>
                <a:cs typeface="Calibri Light" panose="020F0302020204030204" pitchFamily="34" charset="0"/>
              </a:rPr>
            </a:br>
            <a:r>
              <a:rPr lang="de-DE" sz="2800" dirty="0">
                <a:latin typeface="Calibri Light" panose="020F0302020204030204" pitchFamily="34" charset="0"/>
                <a:cs typeface="Calibri Light" panose="020F0302020204030204" pitchFamily="34" charset="0"/>
              </a:rPr>
              <a:t>Denkt daran: es ist wichtig wann immer möglich Energie zu sparen! Deshalb schaltet das Licht und elektronische Geräte aus, wenn ihr sie</a:t>
            </a:r>
          </a:p>
          <a:p>
            <a:r>
              <a:rPr lang="de-DE" sz="2800" dirty="0">
                <a:latin typeface="Calibri Light" panose="020F0302020204030204" pitchFamily="34" charset="0"/>
                <a:cs typeface="Calibri Light" panose="020F0302020204030204" pitchFamily="34" charset="0"/>
              </a:rPr>
              <a:t>nicht benutzt, duscht nur kurz oder fahrt mit dem Fahrrad – das sind drei Beispiele für gute Möglichkeiten, um Energie zu sparen!</a:t>
            </a:r>
            <a:endParaRPr lang="de-DE" sz="2800" dirty="0"/>
          </a:p>
        </p:txBody>
      </p:sp>
      <p:grpSp>
        <p:nvGrpSpPr>
          <p:cNvPr id="89" name="Group 88">
            <a:extLst>
              <a:ext uri="{FF2B5EF4-FFF2-40B4-BE49-F238E27FC236}">
                <a16:creationId xmlns:a16="http://schemas.microsoft.com/office/drawing/2014/main" id="{4FD9E61B-2953-2F5A-DDBA-044972681430}"/>
              </a:ext>
            </a:extLst>
          </p:cNvPr>
          <p:cNvGrpSpPr/>
          <p:nvPr/>
        </p:nvGrpSpPr>
        <p:grpSpPr>
          <a:xfrm>
            <a:off x="1483382" y="7232650"/>
            <a:ext cx="11261068" cy="11202484"/>
            <a:chOff x="376257" y="5395640"/>
            <a:chExt cx="13485480" cy="13415324"/>
          </a:xfrm>
        </p:grpSpPr>
        <p:grpSp>
          <p:nvGrpSpPr>
            <p:cNvPr id="44" name="Group 43">
              <a:extLst>
                <a:ext uri="{FF2B5EF4-FFF2-40B4-BE49-F238E27FC236}">
                  <a16:creationId xmlns:a16="http://schemas.microsoft.com/office/drawing/2014/main" id="{9A6DF8EE-258A-340D-C93D-7C5C4ECB4E3C}"/>
                </a:ext>
              </a:extLst>
            </p:cNvPr>
            <p:cNvGrpSpPr/>
            <p:nvPr/>
          </p:nvGrpSpPr>
          <p:grpSpPr>
            <a:xfrm>
              <a:off x="3801774" y="5403853"/>
              <a:ext cx="3219909" cy="3202145"/>
              <a:chOff x="3801774" y="5403853"/>
              <a:chExt cx="3219909" cy="3202145"/>
            </a:xfrm>
          </p:grpSpPr>
          <p:sp>
            <p:nvSpPr>
              <p:cNvPr id="5" name="Rectangle 4">
                <a:extLst>
                  <a:ext uri="{FF2B5EF4-FFF2-40B4-BE49-F238E27FC236}">
                    <a16:creationId xmlns:a16="http://schemas.microsoft.com/office/drawing/2014/main" id="{3860A975-F434-1539-56F0-191FC45E429F}"/>
                  </a:ext>
                </a:extLst>
              </p:cNvPr>
              <p:cNvSpPr>
                <a:spLocks/>
              </p:cNvSpPr>
              <p:nvPr/>
            </p:nvSpPr>
            <p:spPr>
              <a:xfrm>
                <a:off x="3801774" y="5403853"/>
                <a:ext cx="3219909" cy="3202145"/>
              </a:xfrm>
              <a:prstGeom prst="rect">
                <a:avLst/>
              </a:prstGeom>
              <a:solidFill>
                <a:srgbClr val="F5F5EF"/>
              </a:solidFill>
              <a:ln>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TextBox 29"/>
              <p:cNvSpPr txBox="1"/>
              <p:nvPr/>
            </p:nvSpPr>
            <p:spPr>
              <a:xfrm>
                <a:off x="4396534" y="5883929"/>
                <a:ext cx="2030388" cy="2241993"/>
              </a:xfrm>
              <a:prstGeom prst="rect">
                <a:avLst/>
              </a:prstGeom>
            </p:spPr>
            <p:txBody>
              <a:bodyPr lIns="0" tIns="0" rIns="0" bIns="0" rtlCol="0" anchor="t">
                <a:spAutoFit/>
              </a:bodyPr>
              <a:lstStyle/>
              <a:p>
                <a:pPr algn="ctr">
                  <a:lnSpc>
                    <a:spcPct val="150000"/>
                  </a:lnSpc>
                </a:pPr>
                <a:r>
                  <a:rPr lang="en-US" sz="2800" b="1" dirty="0" err="1">
                    <a:solidFill>
                      <a:srgbClr val="000000"/>
                    </a:solidFill>
                    <a:latin typeface="+mj-lt"/>
                  </a:rPr>
                  <a:t>mit</a:t>
                </a:r>
                <a:r>
                  <a:rPr lang="en-US" sz="2800" b="1" dirty="0">
                    <a:solidFill>
                      <a:srgbClr val="000000"/>
                    </a:solidFill>
                    <a:latin typeface="+mj-lt"/>
                  </a:rPr>
                  <a:t> dem Auto </a:t>
                </a:r>
                <a:r>
                  <a:rPr lang="en-US" sz="2800" b="1" dirty="0" err="1">
                    <a:solidFill>
                      <a:srgbClr val="000000"/>
                    </a:solidFill>
                    <a:latin typeface="+mj-lt"/>
                  </a:rPr>
                  <a:t>fahren</a:t>
                </a:r>
                <a:endParaRPr lang="en-US" sz="2800" b="1" dirty="0">
                  <a:solidFill>
                    <a:srgbClr val="000000"/>
                  </a:solidFill>
                  <a:latin typeface="+mj-lt"/>
                </a:endParaRPr>
              </a:p>
            </p:txBody>
          </p:sp>
        </p:grpSp>
        <p:grpSp>
          <p:nvGrpSpPr>
            <p:cNvPr id="67" name="Group 66">
              <a:extLst>
                <a:ext uri="{FF2B5EF4-FFF2-40B4-BE49-F238E27FC236}">
                  <a16:creationId xmlns:a16="http://schemas.microsoft.com/office/drawing/2014/main" id="{9339039F-6AC9-F0A1-3262-FEC7DADCC644}"/>
                </a:ext>
              </a:extLst>
            </p:cNvPr>
            <p:cNvGrpSpPr/>
            <p:nvPr/>
          </p:nvGrpSpPr>
          <p:grpSpPr>
            <a:xfrm>
              <a:off x="3801774" y="8830203"/>
              <a:ext cx="3219909" cy="3180358"/>
              <a:chOff x="3801774" y="8830203"/>
              <a:chExt cx="3219909" cy="3180358"/>
            </a:xfrm>
          </p:grpSpPr>
          <p:sp>
            <p:nvSpPr>
              <p:cNvPr id="48" name="Rectangle 47">
                <a:extLst>
                  <a:ext uri="{FF2B5EF4-FFF2-40B4-BE49-F238E27FC236}">
                    <a16:creationId xmlns:a16="http://schemas.microsoft.com/office/drawing/2014/main" id="{CBA1FA6A-F2F5-4E61-85F0-AA9EEF0D31EA}"/>
                  </a:ext>
                </a:extLst>
              </p:cNvPr>
              <p:cNvSpPr>
                <a:spLocks/>
              </p:cNvSpPr>
              <p:nvPr/>
            </p:nvSpPr>
            <p:spPr>
              <a:xfrm>
                <a:off x="3801774" y="8830203"/>
                <a:ext cx="3219909" cy="3180358"/>
              </a:xfrm>
              <a:prstGeom prst="rect">
                <a:avLst/>
              </a:prstGeom>
              <a:solidFill>
                <a:srgbClr val="F5F5EF"/>
              </a:solidFill>
              <a:ln>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Box 30"/>
              <p:cNvSpPr txBox="1"/>
              <p:nvPr/>
            </p:nvSpPr>
            <p:spPr>
              <a:xfrm>
                <a:off x="4167912" y="9594896"/>
                <a:ext cx="2487633" cy="1650973"/>
              </a:xfrm>
              <a:prstGeom prst="rect">
                <a:avLst/>
              </a:prstGeom>
            </p:spPr>
            <p:txBody>
              <a:bodyPr wrap="square" lIns="0" tIns="0" rIns="0" bIns="0" rtlCol="0" anchor="t">
                <a:spAutoFit/>
              </a:bodyPr>
              <a:lstStyle/>
              <a:p>
                <a:pPr algn="ctr">
                  <a:lnSpc>
                    <a:spcPts val="5598"/>
                  </a:lnSpc>
                </a:pPr>
                <a:r>
                  <a:rPr lang="en-US" sz="2800" b="1" dirty="0" err="1">
                    <a:solidFill>
                      <a:srgbClr val="000000"/>
                    </a:solidFill>
                    <a:latin typeface="+mj-lt"/>
                  </a:rPr>
                  <a:t>einkaufen</a:t>
                </a:r>
                <a:r>
                  <a:rPr lang="en-US" sz="2800" b="1" dirty="0">
                    <a:solidFill>
                      <a:srgbClr val="000000"/>
                    </a:solidFill>
                    <a:latin typeface="+mj-lt"/>
                  </a:rPr>
                  <a:t> </a:t>
                </a:r>
                <a:r>
                  <a:rPr lang="en-US" sz="2800" b="1" dirty="0" err="1">
                    <a:solidFill>
                      <a:srgbClr val="000000"/>
                    </a:solidFill>
                    <a:latin typeface="+mj-lt"/>
                  </a:rPr>
                  <a:t>gehen</a:t>
                </a:r>
                <a:endParaRPr lang="en-US" sz="2800" b="1" dirty="0">
                  <a:solidFill>
                    <a:srgbClr val="000000"/>
                  </a:solidFill>
                  <a:latin typeface="+mj-lt"/>
                </a:endParaRPr>
              </a:p>
            </p:txBody>
          </p:sp>
        </p:grpSp>
        <p:grpSp>
          <p:nvGrpSpPr>
            <p:cNvPr id="75" name="Group 74">
              <a:extLst>
                <a:ext uri="{FF2B5EF4-FFF2-40B4-BE49-F238E27FC236}">
                  <a16:creationId xmlns:a16="http://schemas.microsoft.com/office/drawing/2014/main" id="{0C32F8EB-38B5-12D7-F5F7-AD7F3897B719}"/>
                </a:ext>
              </a:extLst>
            </p:cNvPr>
            <p:cNvGrpSpPr/>
            <p:nvPr/>
          </p:nvGrpSpPr>
          <p:grpSpPr>
            <a:xfrm>
              <a:off x="10599196" y="8830203"/>
              <a:ext cx="3219909" cy="3180358"/>
              <a:chOff x="10599196" y="8830203"/>
              <a:chExt cx="3219909" cy="3180358"/>
            </a:xfrm>
          </p:grpSpPr>
          <p:sp>
            <p:nvSpPr>
              <p:cNvPr id="50" name="Rectangle 49">
                <a:extLst>
                  <a:ext uri="{FF2B5EF4-FFF2-40B4-BE49-F238E27FC236}">
                    <a16:creationId xmlns:a16="http://schemas.microsoft.com/office/drawing/2014/main" id="{6B14F43D-A36D-DBEF-68BD-B5F6BD2EE2CF}"/>
                  </a:ext>
                </a:extLst>
              </p:cNvPr>
              <p:cNvSpPr>
                <a:spLocks/>
              </p:cNvSpPr>
              <p:nvPr/>
            </p:nvSpPr>
            <p:spPr>
              <a:xfrm>
                <a:off x="10599196" y="8830203"/>
                <a:ext cx="3219909" cy="3180358"/>
              </a:xfrm>
              <a:prstGeom prst="rect">
                <a:avLst/>
              </a:prstGeom>
              <a:solidFill>
                <a:srgbClr val="F5F5EF"/>
              </a:solidFill>
              <a:ln>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TextBox 31"/>
              <p:cNvSpPr txBox="1"/>
              <p:nvPr/>
            </p:nvSpPr>
            <p:spPr>
              <a:xfrm>
                <a:off x="10959090" y="10041137"/>
                <a:ext cx="2500121" cy="758491"/>
              </a:xfrm>
              <a:prstGeom prst="rect">
                <a:avLst/>
              </a:prstGeom>
            </p:spPr>
            <p:txBody>
              <a:bodyPr wrap="square" lIns="0" tIns="0" rIns="0" bIns="0" rtlCol="0" anchor="t">
                <a:spAutoFit/>
              </a:bodyPr>
              <a:lstStyle/>
              <a:p>
                <a:pPr algn="ctr">
                  <a:lnSpc>
                    <a:spcPts val="5600"/>
                  </a:lnSpc>
                </a:pPr>
                <a:r>
                  <a:rPr lang="en-US" sz="2800" b="1" dirty="0">
                    <a:solidFill>
                      <a:srgbClr val="000000"/>
                    </a:solidFill>
                    <a:latin typeface="+mj-lt"/>
                  </a:rPr>
                  <a:t>live streaming</a:t>
                </a:r>
              </a:p>
            </p:txBody>
          </p:sp>
        </p:grpSp>
        <p:grpSp>
          <p:nvGrpSpPr>
            <p:cNvPr id="78" name="Group 77">
              <a:extLst>
                <a:ext uri="{FF2B5EF4-FFF2-40B4-BE49-F238E27FC236}">
                  <a16:creationId xmlns:a16="http://schemas.microsoft.com/office/drawing/2014/main" id="{104F1F46-5E4B-9110-1804-827275EE1940}"/>
                </a:ext>
              </a:extLst>
            </p:cNvPr>
            <p:cNvGrpSpPr/>
            <p:nvPr/>
          </p:nvGrpSpPr>
          <p:grpSpPr>
            <a:xfrm>
              <a:off x="3801774" y="12232271"/>
              <a:ext cx="3219909" cy="3180358"/>
              <a:chOff x="3801774" y="12232271"/>
              <a:chExt cx="3219909" cy="3180358"/>
            </a:xfrm>
          </p:grpSpPr>
          <p:sp>
            <p:nvSpPr>
              <p:cNvPr id="52" name="Rectangle 51">
                <a:extLst>
                  <a:ext uri="{FF2B5EF4-FFF2-40B4-BE49-F238E27FC236}">
                    <a16:creationId xmlns:a16="http://schemas.microsoft.com/office/drawing/2014/main" id="{F4ACDB9B-CCC5-E110-6F5B-F67AE887C29E}"/>
                  </a:ext>
                </a:extLst>
              </p:cNvPr>
              <p:cNvSpPr>
                <a:spLocks/>
              </p:cNvSpPr>
              <p:nvPr/>
            </p:nvSpPr>
            <p:spPr>
              <a:xfrm>
                <a:off x="3801774" y="12232271"/>
                <a:ext cx="3219909" cy="3180358"/>
              </a:xfrm>
              <a:prstGeom prst="rect">
                <a:avLst/>
              </a:prstGeom>
              <a:solidFill>
                <a:srgbClr val="F5F5EF"/>
              </a:solidFill>
              <a:ln>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TextBox 32"/>
              <p:cNvSpPr txBox="1"/>
              <p:nvPr/>
            </p:nvSpPr>
            <p:spPr>
              <a:xfrm>
                <a:off x="4020465" y="12996964"/>
                <a:ext cx="2782526" cy="1650973"/>
              </a:xfrm>
              <a:prstGeom prst="rect">
                <a:avLst/>
              </a:prstGeom>
            </p:spPr>
            <p:txBody>
              <a:bodyPr wrap="square" lIns="0" tIns="0" rIns="0" bIns="0" rtlCol="0" anchor="t">
                <a:spAutoFit/>
              </a:bodyPr>
              <a:lstStyle/>
              <a:p>
                <a:pPr algn="ctr">
                  <a:lnSpc>
                    <a:spcPts val="5598"/>
                  </a:lnSpc>
                </a:pPr>
                <a:r>
                  <a:rPr lang="en-US" sz="2800" b="1" dirty="0">
                    <a:solidFill>
                      <a:srgbClr val="000000"/>
                    </a:solidFill>
                    <a:latin typeface="+mj-lt"/>
                  </a:rPr>
                  <a:t>das Licht </a:t>
                </a:r>
                <a:r>
                  <a:rPr lang="en-US" sz="2800" b="1" dirty="0" err="1">
                    <a:solidFill>
                      <a:srgbClr val="000000"/>
                    </a:solidFill>
                    <a:latin typeface="+mj-lt"/>
                  </a:rPr>
                  <a:t>anschalten</a:t>
                </a:r>
                <a:endParaRPr lang="en-US" sz="2800" b="1" dirty="0">
                  <a:solidFill>
                    <a:srgbClr val="000000"/>
                  </a:solidFill>
                  <a:latin typeface="+mj-lt"/>
                </a:endParaRPr>
              </a:p>
            </p:txBody>
          </p:sp>
        </p:grpSp>
        <p:grpSp>
          <p:nvGrpSpPr>
            <p:cNvPr id="80" name="Group 79">
              <a:extLst>
                <a:ext uri="{FF2B5EF4-FFF2-40B4-BE49-F238E27FC236}">
                  <a16:creationId xmlns:a16="http://schemas.microsoft.com/office/drawing/2014/main" id="{4CA09CFE-F699-E4B5-FEF9-2B52073A50E5}"/>
                </a:ext>
              </a:extLst>
            </p:cNvPr>
            <p:cNvGrpSpPr/>
            <p:nvPr/>
          </p:nvGrpSpPr>
          <p:grpSpPr>
            <a:xfrm>
              <a:off x="10622030" y="12232271"/>
              <a:ext cx="3219909" cy="3180358"/>
              <a:chOff x="10622030" y="12232271"/>
              <a:chExt cx="3219909" cy="3180358"/>
            </a:xfrm>
          </p:grpSpPr>
          <p:sp>
            <p:nvSpPr>
              <p:cNvPr id="54" name="Rectangle 53">
                <a:extLst>
                  <a:ext uri="{FF2B5EF4-FFF2-40B4-BE49-F238E27FC236}">
                    <a16:creationId xmlns:a16="http://schemas.microsoft.com/office/drawing/2014/main" id="{3D90C811-7A00-26C7-895F-9ECCC548E689}"/>
                  </a:ext>
                </a:extLst>
              </p:cNvPr>
              <p:cNvSpPr>
                <a:spLocks/>
              </p:cNvSpPr>
              <p:nvPr/>
            </p:nvSpPr>
            <p:spPr>
              <a:xfrm>
                <a:off x="10622030" y="12232271"/>
                <a:ext cx="3219909" cy="3180358"/>
              </a:xfrm>
              <a:prstGeom prst="rect">
                <a:avLst/>
              </a:prstGeom>
              <a:solidFill>
                <a:srgbClr val="F5F5EF"/>
              </a:solidFill>
              <a:ln>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TextBox 33"/>
              <p:cNvSpPr txBox="1"/>
              <p:nvPr/>
            </p:nvSpPr>
            <p:spPr>
              <a:xfrm>
                <a:off x="10921404" y="13013204"/>
                <a:ext cx="2621161" cy="1618492"/>
              </a:xfrm>
              <a:prstGeom prst="rect">
                <a:avLst/>
              </a:prstGeom>
            </p:spPr>
            <p:txBody>
              <a:bodyPr lIns="0" tIns="0" rIns="0" bIns="0" rtlCol="0" anchor="t">
                <a:spAutoFit/>
              </a:bodyPr>
              <a:lstStyle/>
              <a:p>
                <a:pPr algn="ctr">
                  <a:lnSpc>
                    <a:spcPts val="5598"/>
                  </a:lnSpc>
                </a:pPr>
                <a:r>
                  <a:rPr lang="en-US" sz="2800" b="1" dirty="0" err="1">
                    <a:solidFill>
                      <a:srgbClr val="000000"/>
                    </a:solidFill>
                    <a:latin typeface="+mj-lt"/>
                  </a:rPr>
                  <a:t>elektrische</a:t>
                </a:r>
                <a:r>
                  <a:rPr lang="en-US" sz="2800" b="1" dirty="0">
                    <a:solidFill>
                      <a:srgbClr val="000000"/>
                    </a:solidFill>
                    <a:latin typeface="+mj-lt"/>
                  </a:rPr>
                  <a:t> </a:t>
                </a:r>
                <a:r>
                  <a:rPr lang="en-US" sz="2800" b="1" dirty="0" err="1">
                    <a:solidFill>
                      <a:srgbClr val="000000"/>
                    </a:solidFill>
                    <a:latin typeface="+mj-lt"/>
                  </a:rPr>
                  <a:t>Geräte</a:t>
                </a:r>
                <a:r>
                  <a:rPr lang="en-US" sz="2800" b="1" dirty="0">
                    <a:solidFill>
                      <a:srgbClr val="000000"/>
                    </a:solidFill>
                    <a:latin typeface="+mj-lt"/>
                  </a:rPr>
                  <a:t> </a:t>
                </a:r>
                <a:r>
                  <a:rPr lang="en-US" sz="2800" b="1" dirty="0" err="1">
                    <a:solidFill>
                      <a:srgbClr val="000000"/>
                    </a:solidFill>
                    <a:latin typeface="+mj-lt"/>
                  </a:rPr>
                  <a:t>nutzen</a:t>
                </a:r>
                <a:endParaRPr lang="en-US" sz="2800" b="1" dirty="0">
                  <a:solidFill>
                    <a:srgbClr val="000000"/>
                  </a:solidFill>
                  <a:latin typeface="+mj-lt"/>
                </a:endParaRPr>
              </a:p>
            </p:txBody>
          </p:sp>
        </p:grpSp>
        <p:grpSp>
          <p:nvGrpSpPr>
            <p:cNvPr id="85" name="Group 84">
              <a:extLst>
                <a:ext uri="{FF2B5EF4-FFF2-40B4-BE49-F238E27FC236}">
                  <a16:creationId xmlns:a16="http://schemas.microsoft.com/office/drawing/2014/main" id="{DAECF5B0-D0F0-98E6-60B8-AC845CBEDE39}"/>
                </a:ext>
              </a:extLst>
            </p:cNvPr>
            <p:cNvGrpSpPr/>
            <p:nvPr/>
          </p:nvGrpSpPr>
          <p:grpSpPr>
            <a:xfrm>
              <a:off x="3801774" y="15614512"/>
              <a:ext cx="3219909" cy="3180358"/>
              <a:chOff x="3801774" y="15614512"/>
              <a:chExt cx="3219909" cy="3180358"/>
            </a:xfrm>
          </p:grpSpPr>
          <p:sp>
            <p:nvSpPr>
              <p:cNvPr id="56" name="Rectangle 55">
                <a:extLst>
                  <a:ext uri="{FF2B5EF4-FFF2-40B4-BE49-F238E27FC236}">
                    <a16:creationId xmlns:a16="http://schemas.microsoft.com/office/drawing/2014/main" id="{947B7712-0BBD-8576-43C7-6B1600B11F44}"/>
                  </a:ext>
                </a:extLst>
              </p:cNvPr>
              <p:cNvSpPr>
                <a:spLocks/>
              </p:cNvSpPr>
              <p:nvPr/>
            </p:nvSpPr>
            <p:spPr>
              <a:xfrm>
                <a:off x="3801774" y="15614512"/>
                <a:ext cx="3219909" cy="3180358"/>
              </a:xfrm>
              <a:prstGeom prst="rect">
                <a:avLst/>
              </a:prstGeom>
              <a:solidFill>
                <a:srgbClr val="F5F5EF"/>
              </a:solidFill>
              <a:ln>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Box 34"/>
              <p:cNvSpPr txBox="1"/>
              <p:nvPr/>
            </p:nvSpPr>
            <p:spPr>
              <a:xfrm>
                <a:off x="4192045" y="16395445"/>
                <a:ext cx="2439366" cy="1618492"/>
              </a:xfrm>
              <a:prstGeom prst="rect">
                <a:avLst/>
              </a:prstGeom>
            </p:spPr>
            <p:txBody>
              <a:bodyPr lIns="0" tIns="0" rIns="0" bIns="0" rtlCol="0" anchor="t">
                <a:spAutoFit/>
              </a:bodyPr>
              <a:lstStyle/>
              <a:p>
                <a:pPr algn="ctr">
                  <a:lnSpc>
                    <a:spcPts val="5598"/>
                  </a:lnSpc>
                </a:pPr>
                <a:r>
                  <a:rPr lang="en-US" sz="2800" b="1" dirty="0">
                    <a:solidFill>
                      <a:srgbClr val="000000"/>
                    </a:solidFill>
                    <a:latin typeface="+mj-lt"/>
                  </a:rPr>
                  <a:t>das </a:t>
                </a:r>
                <a:r>
                  <a:rPr lang="en-US" sz="2800" b="1" dirty="0" err="1">
                    <a:solidFill>
                      <a:srgbClr val="000000"/>
                    </a:solidFill>
                    <a:latin typeface="+mj-lt"/>
                  </a:rPr>
                  <a:t>Zuhause</a:t>
                </a:r>
                <a:r>
                  <a:rPr lang="en-US" sz="2800" b="1" dirty="0">
                    <a:solidFill>
                      <a:srgbClr val="000000"/>
                    </a:solidFill>
                    <a:latin typeface="+mj-lt"/>
                  </a:rPr>
                  <a:t> </a:t>
                </a:r>
                <a:r>
                  <a:rPr lang="en-US" sz="2800" b="1" dirty="0" err="1">
                    <a:solidFill>
                      <a:srgbClr val="000000"/>
                    </a:solidFill>
                    <a:latin typeface="+mj-lt"/>
                  </a:rPr>
                  <a:t>heizen</a:t>
                </a:r>
                <a:endParaRPr lang="en-US" sz="2800" b="1" dirty="0">
                  <a:solidFill>
                    <a:srgbClr val="000000"/>
                  </a:solidFill>
                  <a:latin typeface="+mj-lt"/>
                </a:endParaRPr>
              </a:p>
            </p:txBody>
          </p:sp>
        </p:grpSp>
        <p:grpSp>
          <p:nvGrpSpPr>
            <p:cNvPr id="88" name="Group 87">
              <a:extLst>
                <a:ext uri="{FF2B5EF4-FFF2-40B4-BE49-F238E27FC236}">
                  <a16:creationId xmlns:a16="http://schemas.microsoft.com/office/drawing/2014/main" id="{A59E91EA-48EE-5464-DA31-66179C334AF8}"/>
                </a:ext>
              </a:extLst>
            </p:cNvPr>
            <p:cNvGrpSpPr/>
            <p:nvPr/>
          </p:nvGrpSpPr>
          <p:grpSpPr>
            <a:xfrm>
              <a:off x="10641828" y="15630606"/>
              <a:ext cx="3219909" cy="3180358"/>
              <a:chOff x="10641828" y="15630606"/>
              <a:chExt cx="3219909" cy="3180358"/>
            </a:xfrm>
          </p:grpSpPr>
          <p:sp>
            <p:nvSpPr>
              <p:cNvPr id="58" name="Rectangle 57">
                <a:extLst>
                  <a:ext uri="{FF2B5EF4-FFF2-40B4-BE49-F238E27FC236}">
                    <a16:creationId xmlns:a16="http://schemas.microsoft.com/office/drawing/2014/main" id="{D613AFD2-BB09-960B-F27A-76C5255F87B8}"/>
                  </a:ext>
                </a:extLst>
              </p:cNvPr>
              <p:cNvSpPr>
                <a:spLocks/>
              </p:cNvSpPr>
              <p:nvPr/>
            </p:nvSpPr>
            <p:spPr>
              <a:xfrm>
                <a:off x="10641828" y="15630606"/>
                <a:ext cx="3219909" cy="3180358"/>
              </a:xfrm>
              <a:prstGeom prst="rect">
                <a:avLst/>
              </a:prstGeom>
              <a:solidFill>
                <a:srgbClr val="F5F5EF"/>
              </a:solidFill>
              <a:ln>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TextBox 35"/>
              <p:cNvSpPr txBox="1"/>
              <p:nvPr/>
            </p:nvSpPr>
            <p:spPr>
              <a:xfrm>
                <a:off x="11083972" y="15965298"/>
                <a:ext cx="2250357" cy="2510974"/>
              </a:xfrm>
              <a:prstGeom prst="rect">
                <a:avLst/>
              </a:prstGeom>
            </p:spPr>
            <p:txBody>
              <a:bodyPr lIns="0" tIns="0" rIns="0" bIns="0" rtlCol="0" anchor="t">
                <a:spAutoFit/>
              </a:bodyPr>
              <a:lstStyle/>
              <a:p>
                <a:pPr algn="ctr">
                  <a:lnSpc>
                    <a:spcPts val="5599"/>
                  </a:lnSpc>
                </a:pPr>
                <a:r>
                  <a:rPr lang="en-US" sz="2800" b="1" dirty="0" err="1">
                    <a:solidFill>
                      <a:srgbClr val="000000"/>
                    </a:solidFill>
                    <a:latin typeface="+mj-lt"/>
                  </a:rPr>
                  <a:t>warmes</a:t>
                </a:r>
                <a:r>
                  <a:rPr lang="en-US" sz="2800" b="1" dirty="0">
                    <a:solidFill>
                      <a:srgbClr val="000000"/>
                    </a:solidFill>
                    <a:latin typeface="+mj-lt"/>
                  </a:rPr>
                  <a:t> Wasser </a:t>
                </a:r>
                <a:r>
                  <a:rPr lang="en-US" sz="2800" b="1" dirty="0" err="1">
                    <a:solidFill>
                      <a:srgbClr val="000000"/>
                    </a:solidFill>
                    <a:latin typeface="+mj-lt"/>
                  </a:rPr>
                  <a:t>nutzen</a:t>
                </a:r>
                <a:endParaRPr lang="en-US" sz="2800" b="1" dirty="0">
                  <a:solidFill>
                    <a:srgbClr val="000000"/>
                  </a:solidFill>
                  <a:latin typeface="+mj-lt"/>
                </a:endParaRPr>
              </a:p>
            </p:txBody>
          </p:sp>
        </p:grpSp>
        <p:grpSp>
          <p:nvGrpSpPr>
            <p:cNvPr id="63" name="Group 62">
              <a:extLst>
                <a:ext uri="{FF2B5EF4-FFF2-40B4-BE49-F238E27FC236}">
                  <a16:creationId xmlns:a16="http://schemas.microsoft.com/office/drawing/2014/main" id="{94EC2CE3-F018-5C49-DB1C-B4B7ABF3CA29}"/>
                </a:ext>
              </a:extLst>
            </p:cNvPr>
            <p:cNvGrpSpPr/>
            <p:nvPr/>
          </p:nvGrpSpPr>
          <p:grpSpPr>
            <a:xfrm>
              <a:off x="10599197" y="5395640"/>
              <a:ext cx="3219909" cy="3180358"/>
              <a:chOff x="10599197" y="5395640"/>
              <a:chExt cx="3219909" cy="3180358"/>
            </a:xfrm>
          </p:grpSpPr>
          <p:sp>
            <p:nvSpPr>
              <p:cNvPr id="15" name="Rectangle 14">
                <a:extLst>
                  <a:ext uri="{FF2B5EF4-FFF2-40B4-BE49-F238E27FC236}">
                    <a16:creationId xmlns:a16="http://schemas.microsoft.com/office/drawing/2014/main" id="{B7CC812C-60CA-3E33-CB40-7553D078947D}"/>
                  </a:ext>
                </a:extLst>
              </p:cNvPr>
              <p:cNvSpPr>
                <a:spLocks/>
              </p:cNvSpPr>
              <p:nvPr/>
            </p:nvSpPr>
            <p:spPr>
              <a:xfrm>
                <a:off x="10599197" y="5395640"/>
                <a:ext cx="3219909" cy="3180358"/>
              </a:xfrm>
              <a:prstGeom prst="rect">
                <a:avLst/>
              </a:prstGeom>
              <a:solidFill>
                <a:srgbClr val="F5F5EF"/>
              </a:solidFill>
              <a:ln>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TextBox 36"/>
              <p:cNvSpPr txBox="1"/>
              <p:nvPr/>
            </p:nvSpPr>
            <p:spPr>
              <a:xfrm>
                <a:off x="11010824" y="5722232"/>
                <a:ext cx="2396654" cy="2527175"/>
              </a:xfrm>
              <a:prstGeom prst="rect">
                <a:avLst/>
              </a:prstGeom>
            </p:spPr>
            <p:txBody>
              <a:bodyPr wrap="square" lIns="0" tIns="0" rIns="0" bIns="0" rtlCol="0" anchor="t">
                <a:spAutoFit/>
              </a:bodyPr>
              <a:lstStyle/>
              <a:p>
                <a:pPr algn="ctr">
                  <a:lnSpc>
                    <a:spcPts val="5600"/>
                  </a:lnSpc>
                </a:pPr>
                <a:r>
                  <a:rPr lang="en-US" sz="2800" b="1" dirty="0" err="1">
                    <a:solidFill>
                      <a:srgbClr val="000000"/>
                    </a:solidFill>
                    <a:latin typeface="+mj-lt"/>
                  </a:rPr>
                  <a:t>mit</a:t>
                </a:r>
                <a:r>
                  <a:rPr lang="en-US" sz="2800" b="1" dirty="0">
                    <a:solidFill>
                      <a:srgbClr val="000000"/>
                    </a:solidFill>
                    <a:latin typeface="+mj-lt"/>
                  </a:rPr>
                  <a:t> dem </a:t>
                </a:r>
                <a:r>
                  <a:rPr lang="en-US" sz="2800" b="1" dirty="0" err="1">
                    <a:solidFill>
                      <a:srgbClr val="000000"/>
                    </a:solidFill>
                    <a:latin typeface="+mj-lt"/>
                  </a:rPr>
                  <a:t>Flugzeug</a:t>
                </a:r>
                <a:r>
                  <a:rPr lang="en-US" sz="2800" b="1" dirty="0">
                    <a:solidFill>
                      <a:srgbClr val="000000"/>
                    </a:solidFill>
                    <a:latin typeface="+mj-lt"/>
                  </a:rPr>
                  <a:t> </a:t>
                </a:r>
                <a:r>
                  <a:rPr lang="en-US" sz="2800" b="1" dirty="0" err="1">
                    <a:solidFill>
                      <a:srgbClr val="000000"/>
                    </a:solidFill>
                    <a:latin typeface="+mj-lt"/>
                  </a:rPr>
                  <a:t>fliegen</a:t>
                </a:r>
                <a:endParaRPr lang="en-US" sz="2800" b="1" dirty="0">
                  <a:solidFill>
                    <a:srgbClr val="000000"/>
                  </a:solidFill>
                  <a:latin typeface="+mj-lt"/>
                </a:endParaRPr>
              </a:p>
            </p:txBody>
          </p:sp>
        </p:grpSp>
        <p:grpSp>
          <p:nvGrpSpPr>
            <p:cNvPr id="43" name="Group 42">
              <a:extLst>
                <a:ext uri="{FF2B5EF4-FFF2-40B4-BE49-F238E27FC236}">
                  <a16:creationId xmlns:a16="http://schemas.microsoft.com/office/drawing/2014/main" id="{8D0376FE-4DB9-690C-F519-99542E2F6AC6}"/>
                </a:ext>
              </a:extLst>
            </p:cNvPr>
            <p:cNvGrpSpPr/>
            <p:nvPr/>
          </p:nvGrpSpPr>
          <p:grpSpPr>
            <a:xfrm>
              <a:off x="380543" y="5403850"/>
              <a:ext cx="3219909" cy="3180358"/>
              <a:chOff x="380543" y="5403850"/>
              <a:chExt cx="3219909" cy="3180358"/>
            </a:xfrm>
          </p:grpSpPr>
          <p:sp>
            <p:nvSpPr>
              <p:cNvPr id="4" name="Rectangle 3">
                <a:extLst>
                  <a:ext uri="{FF2B5EF4-FFF2-40B4-BE49-F238E27FC236}">
                    <a16:creationId xmlns:a16="http://schemas.microsoft.com/office/drawing/2014/main" id="{C87648D7-165A-F0F2-59AA-8F3542D1B5F4}"/>
                  </a:ext>
                </a:extLst>
              </p:cNvPr>
              <p:cNvSpPr>
                <a:spLocks/>
              </p:cNvSpPr>
              <p:nvPr/>
            </p:nvSpPr>
            <p:spPr>
              <a:xfrm>
                <a:off x="380543" y="5403850"/>
                <a:ext cx="3219909" cy="3180358"/>
              </a:xfrm>
              <a:prstGeom prst="rect">
                <a:avLst/>
              </a:prstGeom>
              <a:solidFill>
                <a:srgbClr val="F5F5EF"/>
              </a:solidFill>
              <a:ln>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3" name="Graphic 2" descr="Car with solid fill">
                <a:extLst>
                  <a:ext uri="{FF2B5EF4-FFF2-40B4-BE49-F238E27FC236}">
                    <a16:creationId xmlns:a16="http://schemas.microsoft.com/office/drawing/2014/main" id="{4FB7D103-688E-C7B0-28D8-63B75D4F186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38082" y="5941614"/>
                <a:ext cx="2104830" cy="2104830"/>
              </a:xfrm>
              <a:prstGeom prst="rect">
                <a:avLst/>
              </a:prstGeom>
            </p:spPr>
          </p:pic>
        </p:grpSp>
        <p:grpSp>
          <p:nvGrpSpPr>
            <p:cNvPr id="47" name="Group 46">
              <a:extLst>
                <a:ext uri="{FF2B5EF4-FFF2-40B4-BE49-F238E27FC236}">
                  <a16:creationId xmlns:a16="http://schemas.microsoft.com/office/drawing/2014/main" id="{ADFFE7BD-1B30-9962-78E3-03299966B01A}"/>
                </a:ext>
              </a:extLst>
            </p:cNvPr>
            <p:cNvGrpSpPr/>
            <p:nvPr/>
          </p:nvGrpSpPr>
          <p:grpSpPr>
            <a:xfrm>
              <a:off x="7226153" y="5395640"/>
              <a:ext cx="3219909" cy="3180358"/>
              <a:chOff x="7226153" y="5395640"/>
              <a:chExt cx="3219909" cy="3180358"/>
            </a:xfrm>
          </p:grpSpPr>
          <p:sp>
            <p:nvSpPr>
              <p:cNvPr id="14" name="Rectangle 13">
                <a:extLst>
                  <a:ext uri="{FF2B5EF4-FFF2-40B4-BE49-F238E27FC236}">
                    <a16:creationId xmlns:a16="http://schemas.microsoft.com/office/drawing/2014/main" id="{93FE3892-8E13-F209-992C-C8A61A3C4AAB}"/>
                  </a:ext>
                </a:extLst>
              </p:cNvPr>
              <p:cNvSpPr>
                <a:spLocks/>
              </p:cNvSpPr>
              <p:nvPr/>
            </p:nvSpPr>
            <p:spPr>
              <a:xfrm>
                <a:off x="7226153" y="5395640"/>
                <a:ext cx="3219909" cy="3180358"/>
              </a:xfrm>
              <a:prstGeom prst="rect">
                <a:avLst/>
              </a:prstGeom>
              <a:solidFill>
                <a:srgbClr val="F5F5EF"/>
              </a:solidFill>
              <a:ln>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38" name="Graphic 37" descr="Airplane with solid fill">
                <a:extLst>
                  <a:ext uri="{FF2B5EF4-FFF2-40B4-BE49-F238E27FC236}">
                    <a16:creationId xmlns:a16="http://schemas.microsoft.com/office/drawing/2014/main" id="{C2C51361-5994-D3DF-9A6F-4DEB4135603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3240459">
                <a:off x="7829095" y="5978807"/>
                <a:ext cx="2014024" cy="2014024"/>
              </a:xfrm>
              <a:prstGeom prst="rect">
                <a:avLst/>
              </a:prstGeom>
            </p:spPr>
          </p:pic>
        </p:grpSp>
        <p:grpSp>
          <p:nvGrpSpPr>
            <p:cNvPr id="65" name="Group 64">
              <a:extLst>
                <a:ext uri="{FF2B5EF4-FFF2-40B4-BE49-F238E27FC236}">
                  <a16:creationId xmlns:a16="http://schemas.microsoft.com/office/drawing/2014/main" id="{0845C5AD-234E-6006-F3E1-11C48F8BD66A}"/>
                </a:ext>
              </a:extLst>
            </p:cNvPr>
            <p:cNvGrpSpPr/>
            <p:nvPr/>
          </p:nvGrpSpPr>
          <p:grpSpPr>
            <a:xfrm>
              <a:off x="380542" y="8830203"/>
              <a:ext cx="3219909" cy="3180358"/>
              <a:chOff x="380542" y="8830203"/>
              <a:chExt cx="3219909" cy="3180358"/>
            </a:xfrm>
          </p:grpSpPr>
          <p:sp>
            <p:nvSpPr>
              <p:cNvPr id="16" name="Rectangle 15">
                <a:extLst>
                  <a:ext uri="{FF2B5EF4-FFF2-40B4-BE49-F238E27FC236}">
                    <a16:creationId xmlns:a16="http://schemas.microsoft.com/office/drawing/2014/main" id="{8051FE83-CE36-4037-DD6E-6C6FF7543506}"/>
                  </a:ext>
                </a:extLst>
              </p:cNvPr>
              <p:cNvSpPr>
                <a:spLocks/>
              </p:cNvSpPr>
              <p:nvPr/>
            </p:nvSpPr>
            <p:spPr>
              <a:xfrm>
                <a:off x="380542" y="8830203"/>
                <a:ext cx="3219909" cy="3180358"/>
              </a:xfrm>
              <a:prstGeom prst="rect">
                <a:avLst/>
              </a:prstGeom>
              <a:solidFill>
                <a:srgbClr val="F5F5EF"/>
              </a:solidFill>
              <a:ln>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40" name="Graphic 39" descr="Shopping cart outline">
                <a:extLst>
                  <a:ext uri="{FF2B5EF4-FFF2-40B4-BE49-F238E27FC236}">
                    <a16:creationId xmlns:a16="http://schemas.microsoft.com/office/drawing/2014/main" id="{1F8BF801-1F24-1768-C8EC-63676FA56F4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54889" y="9384775"/>
                <a:ext cx="2071214" cy="2071214"/>
              </a:xfrm>
              <a:prstGeom prst="rect">
                <a:avLst/>
              </a:prstGeom>
            </p:spPr>
          </p:pic>
        </p:grpSp>
        <p:grpSp>
          <p:nvGrpSpPr>
            <p:cNvPr id="77" name="Group 76">
              <a:extLst>
                <a:ext uri="{FF2B5EF4-FFF2-40B4-BE49-F238E27FC236}">
                  <a16:creationId xmlns:a16="http://schemas.microsoft.com/office/drawing/2014/main" id="{D3478EC3-C51B-85F2-503E-AAD787964C87}"/>
                </a:ext>
              </a:extLst>
            </p:cNvPr>
            <p:cNvGrpSpPr/>
            <p:nvPr/>
          </p:nvGrpSpPr>
          <p:grpSpPr>
            <a:xfrm>
              <a:off x="380541" y="12238672"/>
              <a:ext cx="3219909" cy="3180358"/>
              <a:chOff x="380541" y="12238672"/>
              <a:chExt cx="3219909" cy="3180358"/>
            </a:xfrm>
          </p:grpSpPr>
          <p:sp>
            <p:nvSpPr>
              <p:cNvPr id="51" name="Rectangle 50">
                <a:extLst>
                  <a:ext uri="{FF2B5EF4-FFF2-40B4-BE49-F238E27FC236}">
                    <a16:creationId xmlns:a16="http://schemas.microsoft.com/office/drawing/2014/main" id="{A529FFF6-617B-B001-89F0-D38BF409A521}"/>
                  </a:ext>
                </a:extLst>
              </p:cNvPr>
              <p:cNvSpPr>
                <a:spLocks/>
              </p:cNvSpPr>
              <p:nvPr/>
            </p:nvSpPr>
            <p:spPr>
              <a:xfrm>
                <a:off x="380541" y="12238672"/>
                <a:ext cx="3219909" cy="3180358"/>
              </a:xfrm>
              <a:prstGeom prst="rect">
                <a:avLst/>
              </a:prstGeom>
              <a:solidFill>
                <a:srgbClr val="F5F5EF"/>
              </a:solidFill>
              <a:ln>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42" name="Graphic 41" descr="Lights On with solid fill">
                <a:extLst>
                  <a:ext uri="{FF2B5EF4-FFF2-40B4-BE49-F238E27FC236}">
                    <a16:creationId xmlns:a16="http://schemas.microsoft.com/office/drawing/2014/main" id="{9EAFF409-C2A8-832F-36DF-7D5F78800D43}"/>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18820" y="12757176"/>
                <a:ext cx="2143350" cy="2143350"/>
              </a:xfrm>
              <a:prstGeom prst="rect">
                <a:avLst/>
              </a:prstGeom>
            </p:spPr>
          </p:pic>
        </p:grpSp>
        <p:grpSp>
          <p:nvGrpSpPr>
            <p:cNvPr id="74" name="Group 73">
              <a:extLst>
                <a:ext uri="{FF2B5EF4-FFF2-40B4-BE49-F238E27FC236}">
                  <a16:creationId xmlns:a16="http://schemas.microsoft.com/office/drawing/2014/main" id="{7D8FA17F-F4AE-F977-04A2-92A96F40E02E}"/>
                </a:ext>
              </a:extLst>
            </p:cNvPr>
            <p:cNvGrpSpPr/>
            <p:nvPr/>
          </p:nvGrpSpPr>
          <p:grpSpPr>
            <a:xfrm>
              <a:off x="7223002" y="8830203"/>
              <a:ext cx="3219909" cy="3180358"/>
              <a:chOff x="7223002" y="8830203"/>
              <a:chExt cx="3219909" cy="3180358"/>
            </a:xfrm>
          </p:grpSpPr>
          <p:sp>
            <p:nvSpPr>
              <p:cNvPr id="49" name="Rectangle 48">
                <a:extLst>
                  <a:ext uri="{FF2B5EF4-FFF2-40B4-BE49-F238E27FC236}">
                    <a16:creationId xmlns:a16="http://schemas.microsoft.com/office/drawing/2014/main" id="{E5F87782-F3A4-9154-AD54-39C291C81273}"/>
                  </a:ext>
                </a:extLst>
              </p:cNvPr>
              <p:cNvSpPr>
                <a:spLocks/>
              </p:cNvSpPr>
              <p:nvPr/>
            </p:nvSpPr>
            <p:spPr>
              <a:xfrm>
                <a:off x="7223002" y="8830203"/>
                <a:ext cx="3219909" cy="3180358"/>
              </a:xfrm>
              <a:prstGeom prst="rect">
                <a:avLst/>
              </a:prstGeom>
              <a:solidFill>
                <a:srgbClr val="F5F5EF"/>
              </a:solidFill>
              <a:ln>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73" name="Group 72">
                <a:extLst>
                  <a:ext uri="{FF2B5EF4-FFF2-40B4-BE49-F238E27FC236}">
                    <a16:creationId xmlns:a16="http://schemas.microsoft.com/office/drawing/2014/main" id="{635486B8-B160-EEAC-35D3-7075E0BDAAC9}"/>
                  </a:ext>
                </a:extLst>
              </p:cNvPr>
              <p:cNvGrpSpPr/>
              <p:nvPr/>
            </p:nvGrpSpPr>
            <p:grpSpPr>
              <a:xfrm>
                <a:off x="7719891" y="9286893"/>
                <a:ext cx="2226131" cy="2266978"/>
                <a:chOff x="7862955" y="9319131"/>
                <a:chExt cx="2226131" cy="2266978"/>
              </a:xfrm>
            </p:grpSpPr>
            <p:pic>
              <p:nvPicPr>
                <p:cNvPr id="46" name="Graphic 45" descr="Television with solid fill">
                  <a:extLst>
                    <a:ext uri="{FF2B5EF4-FFF2-40B4-BE49-F238E27FC236}">
                      <a16:creationId xmlns:a16="http://schemas.microsoft.com/office/drawing/2014/main" id="{FC496895-6226-862D-F01E-92C468670E24}"/>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862955" y="9319131"/>
                  <a:ext cx="1842525" cy="1842525"/>
                </a:xfrm>
                <a:prstGeom prst="rect">
                  <a:avLst/>
                </a:prstGeom>
              </p:spPr>
            </p:pic>
            <p:pic>
              <p:nvPicPr>
                <p:cNvPr id="61" name="Graphic 60" descr="Popcorn with solid fill">
                  <a:extLst>
                    <a:ext uri="{FF2B5EF4-FFF2-40B4-BE49-F238E27FC236}">
                      <a16:creationId xmlns:a16="http://schemas.microsoft.com/office/drawing/2014/main" id="{78E71A18-87FF-47C0-D60A-2749BF7306E0}"/>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9174686" y="10671709"/>
                  <a:ext cx="914400" cy="914400"/>
                </a:xfrm>
                <a:prstGeom prst="rect">
                  <a:avLst/>
                </a:prstGeom>
              </p:spPr>
            </p:pic>
            <p:sp>
              <p:nvSpPr>
                <p:cNvPr id="62" name="Isosceles Triangle 61">
                  <a:extLst>
                    <a:ext uri="{FF2B5EF4-FFF2-40B4-BE49-F238E27FC236}">
                      <a16:creationId xmlns:a16="http://schemas.microsoft.com/office/drawing/2014/main" id="{C4D5BA25-DBCA-E299-3073-ABFC894B0DF1}"/>
                    </a:ext>
                  </a:extLst>
                </p:cNvPr>
                <p:cNvSpPr/>
                <p:nvPr/>
              </p:nvSpPr>
              <p:spPr>
                <a:xfrm rot="5400000">
                  <a:off x="8595083" y="9896609"/>
                  <a:ext cx="556923" cy="480106"/>
                </a:xfrm>
                <a:prstGeom prst="triangl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grpSp>
        </p:grpSp>
        <p:grpSp>
          <p:nvGrpSpPr>
            <p:cNvPr id="82" name="Group 81">
              <a:extLst>
                <a:ext uri="{FF2B5EF4-FFF2-40B4-BE49-F238E27FC236}">
                  <a16:creationId xmlns:a16="http://schemas.microsoft.com/office/drawing/2014/main" id="{52D48E18-E1A9-4CAA-61E5-2C7760E6822A}"/>
                </a:ext>
              </a:extLst>
            </p:cNvPr>
            <p:cNvGrpSpPr/>
            <p:nvPr/>
          </p:nvGrpSpPr>
          <p:grpSpPr>
            <a:xfrm>
              <a:off x="7223002" y="12232271"/>
              <a:ext cx="3219909" cy="3180358"/>
              <a:chOff x="7223002" y="12232271"/>
              <a:chExt cx="3219909" cy="3180358"/>
            </a:xfrm>
          </p:grpSpPr>
          <p:sp>
            <p:nvSpPr>
              <p:cNvPr id="53" name="Rectangle 52">
                <a:extLst>
                  <a:ext uri="{FF2B5EF4-FFF2-40B4-BE49-F238E27FC236}">
                    <a16:creationId xmlns:a16="http://schemas.microsoft.com/office/drawing/2014/main" id="{E80F504E-2204-17A0-90AB-55C69C44B026}"/>
                  </a:ext>
                </a:extLst>
              </p:cNvPr>
              <p:cNvSpPr>
                <a:spLocks/>
              </p:cNvSpPr>
              <p:nvPr/>
            </p:nvSpPr>
            <p:spPr>
              <a:xfrm>
                <a:off x="7223002" y="12232271"/>
                <a:ext cx="3219909" cy="3180358"/>
              </a:xfrm>
              <a:prstGeom prst="rect">
                <a:avLst/>
              </a:prstGeom>
              <a:solidFill>
                <a:srgbClr val="F5F5EF"/>
              </a:solidFill>
              <a:ln>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81" name="Group 80">
                <a:extLst>
                  <a:ext uri="{FF2B5EF4-FFF2-40B4-BE49-F238E27FC236}">
                    <a16:creationId xmlns:a16="http://schemas.microsoft.com/office/drawing/2014/main" id="{732743FB-AEB3-25D4-6161-E3FB33497905}"/>
                  </a:ext>
                </a:extLst>
              </p:cNvPr>
              <p:cNvGrpSpPr/>
              <p:nvPr/>
            </p:nvGrpSpPr>
            <p:grpSpPr>
              <a:xfrm>
                <a:off x="7742745" y="13166609"/>
                <a:ext cx="2180423" cy="1311682"/>
                <a:chOff x="7639051" y="13224525"/>
                <a:chExt cx="2180423" cy="1311682"/>
              </a:xfrm>
            </p:grpSpPr>
            <p:pic>
              <p:nvPicPr>
                <p:cNvPr id="64" name="Graphic 63" descr="Washing Machine outline">
                  <a:extLst>
                    <a:ext uri="{FF2B5EF4-FFF2-40B4-BE49-F238E27FC236}">
                      <a16:creationId xmlns:a16="http://schemas.microsoft.com/office/drawing/2014/main" id="{8B905A51-6D34-C608-5EDD-CC0F195618F3}"/>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7639051" y="13224525"/>
                  <a:ext cx="1311682" cy="1311682"/>
                </a:xfrm>
                <a:prstGeom prst="rect">
                  <a:avLst/>
                </a:prstGeom>
              </p:spPr>
            </p:pic>
            <p:pic>
              <p:nvPicPr>
                <p:cNvPr id="66" name="Graphic 65" descr="Television with solid fill">
                  <a:extLst>
                    <a:ext uri="{FF2B5EF4-FFF2-40B4-BE49-F238E27FC236}">
                      <a16:creationId xmlns:a16="http://schemas.microsoft.com/office/drawing/2014/main" id="{FAECFA48-02F2-B3E4-12F0-603293D40D83}"/>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8905074" y="13405553"/>
                  <a:ext cx="914400" cy="914400"/>
                </a:xfrm>
                <a:prstGeom prst="rect">
                  <a:avLst/>
                </a:prstGeom>
              </p:spPr>
            </p:pic>
          </p:grpSp>
        </p:grpSp>
        <p:grpSp>
          <p:nvGrpSpPr>
            <p:cNvPr id="86" name="Group 85">
              <a:extLst>
                <a:ext uri="{FF2B5EF4-FFF2-40B4-BE49-F238E27FC236}">
                  <a16:creationId xmlns:a16="http://schemas.microsoft.com/office/drawing/2014/main" id="{27E10C4A-9263-B675-B5BE-0B3E7A05ECBB}"/>
                </a:ext>
              </a:extLst>
            </p:cNvPr>
            <p:cNvGrpSpPr/>
            <p:nvPr/>
          </p:nvGrpSpPr>
          <p:grpSpPr>
            <a:xfrm>
              <a:off x="7222366" y="15630606"/>
              <a:ext cx="3219909" cy="3180358"/>
              <a:chOff x="7222366" y="15630606"/>
              <a:chExt cx="3219909" cy="3180358"/>
            </a:xfrm>
          </p:grpSpPr>
          <p:sp>
            <p:nvSpPr>
              <p:cNvPr id="57" name="Rectangle 56">
                <a:extLst>
                  <a:ext uri="{FF2B5EF4-FFF2-40B4-BE49-F238E27FC236}">
                    <a16:creationId xmlns:a16="http://schemas.microsoft.com/office/drawing/2014/main" id="{0DC86C78-254E-63AD-CDCB-2D5C4D6F03A4}"/>
                  </a:ext>
                </a:extLst>
              </p:cNvPr>
              <p:cNvSpPr>
                <a:spLocks/>
              </p:cNvSpPr>
              <p:nvPr/>
            </p:nvSpPr>
            <p:spPr>
              <a:xfrm>
                <a:off x="7222366" y="15630606"/>
                <a:ext cx="3219909" cy="3180358"/>
              </a:xfrm>
              <a:prstGeom prst="rect">
                <a:avLst/>
              </a:prstGeom>
              <a:solidFill>
                <a:srgbClr val="F5F5EF"/>
              </a:solidFill>
              <a:ln>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70" name="Graphic 69" descr="Shower with solid fill">
                <a:extLst>
                  <a:ext uri="{FF2B5EF4-FFF2-40B4-BE49-F238E27FC236}">
                    <a16:creationId xmlns:a16="http://schemas.microsoft.com/office/drawing/2014/main" id="{3FADB6C0-2284-8D4D-BFD1-62BF1E2A5971}"/>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7892229" y="16280694"/>
                <a:ext cx="1880182" cy="1880182"/>
              </a:xfrm>
              <a:prstGeom prst="rect">
                <a:avLst/>
              </a:prstGeom>
            </p:spPr>
          </p:pic>
        </p:grpSp>
        <p:grpSp>
          <p:nvGrpSpPr>
            <p:cNvPr id="84" name="Group 83">
              <a:extLst>
                <a:ext uri="{FF2B5EF4-FFF2-40B4-BE49-F238E27FC236}">
                  <a16:creationId xmlns:a16="http://schemas.microsoft.com/office/drawing/2014/main" id="{BB0855FB-7CDA-E107-36FA-1CDB257D2EB9}"/>
                </a:ext>
              </a:extLst>
            </p:cNvPr>
            <p:cNvGrpSpPr/>
            <p:nvPr/>
          </p:nvGrpSpPr>
          <p:grpSpPr>
            <a:xfrm>
              <a:off x="376257" y="15618032"/>
              <a:ext cx="3219909" cy="3180358"/>
              <a:chOff x="376257" y="15618032"/>
              <a:chExt cx="3219909" cy="3180358"/>
            </a:xfrm>
          </p:grpSpPr>
          <p:sp>
            <p:nvSpPr>
              <p:cNvPr id="55" name="Rectangle 54">
                <a:extLst>
                  <a:ext uri="{FF2B5EF4-FFF2-40B4-BE49-F238E27FC236}">
                    <a16:creationId xmlns:a16="http://schemas.microsoft.com/office/drawing/2014/main" id="{1C05253F-23D9-6E60-1130-9A5EC0596AC1}"/>
                  </a:ext>
                </a:extLst>
              </p:cNvPr>
              <p:cNvSpPr>
                <a:spLocks/>
              </p:cNvSpPr>
              <p:nvPr/>
            </p:nvSpPr>
            <p:spPr>
              <a:xfrm>
                <a:off x="376257" y="15618032"/>
                <a:ext cx="3219909" cy="3180358"/>
              </a:xfrm>
              <a:prstGeom prst="rect">
                <a:avLst/>
              </a:prstGeom>
              <a:solidFill>
                <a:srgbClr val="F5F5EF"/>
              </a:solidFill>
              <a:ln>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83" name="Group 82">
                <a:extLst>
                  <a:ext uri="{FF2B5EF4-FFF2-40B4-BE49-F238E27FC236}">
                    <a16:creationId xmlns:a16="http://schemas.microsoft.com/office/drawing/2014/main" id="{A9B7D57D-42D5-A522-42B5-F0AAD44973CC}"/>
                  </a:ext>
                </a:extLst>
              </p:cNvPr>
              <p:cNvGrpSpPr/>
              <p:nvPr/>
            </p:nvGrpSpPr>
            <p:grpSpPr>
              <a:xfrm>
                <a:off x="552450" y="16199471"/>
                <a:ext cx="2106787" cy="2017480"/>
                <a:chOff x="758734" y="16163188"/>
                <a:chExt cx="2106787" cy="2017480"/>
              </a:xfrm>
            </p:grpSpPr>
            <p:pic>
              <p:nvPicPr>
                <p:cNvPr id="72" name="Graphic 71" descr="Thermometer with solid fill">
                  <a:extLst>
                    <a:ext uri="{FF2B5EF4-FFF2-40B4-BE49-F238E27FC236}">
                      <a16:creationId xmlns:a16="http://schemas.microsoft.com/office/drawing/2014/main" id="{6A6364F3-61BB-F04C-F394-4BCD75600EE6}"/>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758734" y="16163188"/>
                  <a:ext cx="2017480" cy="2017480"/>
                </a:xfrm>
                <a:prstGeom prst="rect">
                  <a:avLst/>
                </a:prstGeom>
              </p:spPr>
            </p:pic>
            <p:sp>
              <p:nvSpPr>
                <p:cNvPr id="76" name="Arrow: Up 75">
                  <a:extLst>
                    <a:ext uri="{FF2B5EF4-FFF2-40B4-BE49-F238E27FC236}">
                      <a16:creationId xmlns:a16="http://schemas.microsoft.com/office/drawing/2014/main" id="{3E65768A-2D0C-6C9D-7AD2-45884B10DEAE}"/>
                    </a:ext>
                  </a:extLst>
                </p:cNvPr>
                <p:cNvSpPr/>
                <p:nvPr/>
              </p:nvSpPr>
              <p:spPr>
                <a:xfrm>
                  <a:off x="2313637" y="16278011"/>
                  <a:ext cx="551884" cy="1622641"/>
                </a:xfrm>
                <a:prstGeom prst="upArrow">
                  <a:avLst/>
                </a:prstGeom>
                <a:noFill/>
                <a:ln w="762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grpSp>
        </p:grpSp>
      </p:grpSp>
      <p:pic>
        <p:nvPicPr>
          <p:cNvPr id="2" name="Рисунок 81">
            <a:extLst>
              <a:ext uri="{FF2B5EF4-FFF2-40B4-BE49-F238E27FC236}">
                <a16:creationId xmlns:a16="http://schemas.microsoft.com/office/drawing/2014/main" id="{437EB975-AEBD-450B-FB34-C7B6E900146B}"/>
              </a:ext>
            </a:extLst>
          </p:cNvPr>
          <p:cNvPicPr>
            <a:picLocks noChangeAspect="1"/>
          </p:cNvPicPr>
          <p:nvPr/>
        </p:nvPicPr>
        <p:blipFill>
          <a:blip r:embed="rId20"/>
          <a:stretch/>
        </p:blipFill>
        <p:spPr bwMode="auto">
          <a:xfrm>
            <a:off x="360000" y="19257450"/>
            <a:ext cx="1366451" cy="482400"/>
          </a:xfrm>
          <a:prstGeom prst="rect">
            <a:avLst/>
          </a:prstGeom>
        </p:spPr>
      </p:pic>
      <p:pic>
        <p:nvPicPr>
          <p:cNvPr id="10" name="Grafik 22">
            <a:extLst>
              <a:ext uri="{FF2B5EF4-FFF2-40B4-BE49-F238E27FC236}">
                <a16:creationId xmlns:a16="http://schemas.microsoft.com/office/drawing/2014/main" id="{4FA0FA47-B9C1-9CFC-D7DD-7D6E7FA244CA}"/>
              </a:ext>
            </a:extLst>
          </p:cNvPr>
          <p:cNvPicPr>
            <a:picLocks noChangeAspect="1"/>
          </p:cNvPicPr>
          <p:nvPr/>
        </p:nvPicPr>
        <p:blipFill>
          <a:blip r:embed="rId21">
            <a:extLst>
              <a:ext uri="{28A0092B-C50C-407E-A947-70E740481C1C}">
                <a14:useLocalDpi xmlns:a14="http://schemas.microsoft.com/office/drawing/2010/main" val="0"/>
              </a:ext>
            </a:extLst>
          </a:blip>
          <a:srcRect/>
          <a:stretch/>
        </p:blipFill>
        <p:spPr bwMode="auto">
          <a:xfrm>
            <a:off x="363918" y="18519954"/>
            <a:ext cx="1362533" cy="565200"/>
          </a:xfrm>
          <a:prstGeom prst="rect">
            <a:avLst/>
          </a:prstGeom>
        </p:spPr>
      </p:pic>
      <p:sp>
        <p:nvSpPr>
          <p:cNvPr id="18" name="object 75">
            <a:extLst>
              <a:ext uri="{FF2B5EF4-FFF2-40B4-BE49-F238E27FC236}">
                <a16:creationId xmlns:a16="http://schemas.microsoft.com/office/drawing/2014/main" id="{8F95741D-921D-C3F5-6357-7B4A0716A3C7}"/>
              </a:ext>
            </a:extLst>
          </p:cNvPr>
          <p:cNvSpPr txBox="1">
            <a:spLocks noChangeArrowheads="1"/>
          </p:cNvSpPr>
          <p:nvPr/>
        </p:nvSpPr>
        <p:spPr bwMode="auto">
          <a:xfrm>
            <a:off x="1906451" y="18476352"/>
            <a:ext cx="4190999" cy="1263498"/>
          </a:xfrm>
          <a:prstGeom prst="rect">
            <a:avLst/>
          </a:prstGeom>
          <a:noFill/>
          <a:ln>
            <a:noFill/>
          </a:ln>
        </p:spPr>
        <p:txBody>
          <a:bodyPr rot="0" vert="horz" wrap="square" lIns="0" tIns="45719" rIns="0" bIns="0" anchor="t" anchorCtr="0" upright="1">
            <a:noAutofit/>
          </a:bodyPr>
          <a:lstStyle/>
          <a:p>
            <a:pPr marR="8889">
              <a:spcAft>
                <a:spcPts val="800"/>
              </a:spcAft>
              <a:defRPr/>
            </a:pPr>
            <a:r>
              <a:rPr lang="de-DE" sz="1399" spc="-35" dirty="0">
                <a:solidFill>
                  <a:schemeClr val="tx1">
                    <a:lumMod val="75000"/>
                    <a:lumOff val="25000"/>
                  </a:schemeClr>
                </a:solidFill>
                <a:ea typeface="Calibri"/>
                <a:cs typeface="Trebuchet MS"/>
              </a:rPr>
              <a:t>Impressum: </a:t>
            </a:r>
            <a:endParaRPr lang="de-DE" sz="1399" dirty="0"/>
          </a:p>
          <a:p>
            <a:pPr marR="8889">
              <a:spcAft>
                <a:spcPts val="800"/>
              </a:spcAft>
              <a:defRPr/>
            </a:pPr>
            <a:r>
              <a:rPr lang="de-DE" sz="1399" spc="-35" dirty="0">
                <a:solidFill>
                  <a:schemeClr val="tx1">
                    <a:lumMod val="75000"/>
                    <a:lumOff val="25000"/>
                  </a:schemeClr>
                </a:solidFill>
                <a:ea typeface="Calibri"/>
                <a:cs typeface="Trebuchet MS"/>
              </a:rPr>
              <a:t>Arbeitsbereich Pädagogik in der Digitalität, </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Arbeitsbereich Medienpädagogik</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am Institut für Allgemeine Pädagogik und Berufspädagogik, Technische Universität Darmstadt, 2024.</a:t>
            </a:r>
            <a:endParaRPr lang="de-DE" sz="1399" dirty="0">
              <a:solidFill>
                <a:schemeClr val="tx1">
                  <a:lumMod val="75000"/>
                  <a:lumOff val="25000"/>
                </a:schemeClr>
              </a:solidFill>
              <a:ea typeface="Calibri"/>
              <a:cs typeface="Times New Roman"/>
            </a:endParaRPr>
          </a:p>
        </p:txBody>
      </p:sp>
      <p:sp>
        <p:nvSpPr>
          <p:cNvPr id="20" name="TextBox 19">
            <a:extLst>
              <a:ext uri="{FF2B5EF4-FFF2-40B4-BE49-F238E27FC236}">
                <a16:creationId xmlns:a16="http://schemas.microsoft.com/office/drawing/2014/main" id="{3591630C-44F6-EC12-5DC2-6444FCE188D3}"/>
              </a:ext>
            </a:extLst>
          </p:cNvPr>
          <p:cNvSpPr txBox="1"/>
          <p:nvPr/>
        </p:nvSpPr>
        <p:spPr bwMode="auto">
          <a:xfrm>
            <a:off x="6480896" y="19337484"/>
            <a:ext cx="1249509" cy="400110"/>
          </a:xfrm>
          <a:prstGeom prst="rect">
            <a:avLst/>
          </a:prstGeom>
          <a:noFill/>
        </p:spPr>
        <p:txBody>
          <a:bodyPr wrap="none" rtlCol="0">
            <a:spAutoFit/>
          </a:bodyPr>
          <a:lstStyle/>
          <a:p>
            <a:pPr algn="ctr"/>
            <a:r>
              <a:rPr lang="de-DE" sz="2000" dirty="0">
                <a:solidFill>
                  <a:schemeClr val="tx1">
                    <a:lumMod val="75000"/>
                    <a:lumOff val="25000"/>
                  </a:schemeClr>
                </a:solidFill>
                <a:latin typeface="+mj-lt"/>
              </a:rPr>
              <a:t>Seite 4/12</a:t>
            </a:r>
          </a:p>
        </p:txBody>
      </p:sp>
      <p:sp>
        <p:nvSpPr>
          <p:cNvPr id="21" name="object 75">
            <a:extLst>
              <a:ext uri="{FF2B5EF4-FFF2-40B4-BE49-F238E27FC236}">
                <a16:creationId xmlns:a16="http://schemas.microsoft.com/office/drawing/2014/main" id="{DF70437C-8F03-AB24-5BAC-43F7A45BFA81}"/>
              </a:ext>
            </a:extLst>
          </p:cNvPr>
          <p:cNvSpPr txBox="1"/>
          <p:nvPr/>
        </p:nvSpPr>
        <p:spPr bwMode="auto">
          <a:xfrm>
            <a:off x="9350748" y="19048657"/>
            <a:ext cx="4917702" cy="692112"/>
          </a:xfrm>
          <a:prstGeom prst="rect">
            <a:avLst/>
          </a:prstGeom>
        </p:spPr>
        <p:txBody>
          <a:bodyPr vert="horz" wrap="square" lIns="0" tIns="45719" rIns="0" bIns="0" rtlCol="0">
            <a:spAutoFit/>
          </a:bodyPr>
          <a:lstStyle/>
          <a:p>
            <a:pPr marR="5080">
              <a:spcBef>
                <a:spcPts val="359"/>
              </a:spcBef>
              <a:defRPr/>
            </a:pPr>
            <a:r>
              <a:rPr lang="de-DE" sz="1399" spc="-10" dirty="0">
                <a:solidFill>
                  <a:schemeClr val="tx1">
                    <a:lumMod val="75000"/>
                    <a:lumOff val="25000"/>
                  </a:schemeClr>
                </a:solidFill>
                <a:latin typeface="+mj-lt"/>
              </a:rPr>
              <a:t>basierend auf Materialien von </a:t>
            </a:r>
            <a:r>
              <a:rPr lang="de-DE" sz="1399" spc="-10" dirty="0" err="1">
                <a:solidFill>
                  <a:schemeClr val="tx1">
                    <a:lumMod val="75000"/>
                    <a:lumOff val="25000"/>
                  </a:schemeClr>
                </a:solidFill>
                <a:latin typeface="+mj-lt"/>
              </a:rPr>
              <a:t>Szucsich</a:t>
            </a:r>
            <a:r>
              <a:rPr lang="de-DE" sz="1399" spc="-10" dirty="0">
                <a:solidFill>
                  <a:schemeClr val="tx1">
                    <a:lumMod val="75000"/>
                    <a:lumOff val="25000"/>
                  </a:schemeClr>
                </a:solidFill>
                <a:latin typeface="+mj-lt"/>
              </a:rPr>
              <a:t> (PH Wien, 2024) im EU-geförderten Projekt Teacher Academy Project – Teaching </a:t>
            </a:r>
            <a:r>
              <a:rPr lang="de-DE" sz="1399" spc="-10" dirty="0" err="1">
                <a:solidFill>
                  <a:schemeClr val="tx1">
                    <a:lumMod val="75000"/>
                    <a:lumOff val="25000"/>
                  </a:schemeClr>
                </a:solidFill>
                <a:latin typeface="+mj-lt"/>
              </a:rPr>
              <a:t>Sustainability</a:t>
            </a:r>
            <a:r>
              <a:rPr lang="de-DE" sz="1399" spc="-10" dirty="0">
                <a:solidFill>
                  <a:schemeClr val="tx1">
                    <a:lumMod val="75000"/>
                    <a:lumOff val="25000"/>
                  </a:schemeClr>
                </a:solidFill>
                <a:latin typeface="+mj-lt"/>
              </a:rPr>
              <a:t> (TAP-TS).</a:t>
            </a:r>
            <a:endParaRPr sz="1399" dirty="0">
              <a:solidFill>
                <a:schemeClr val="tx1">
                  <a:lumMod val="75000"/>
                  <a:lumOff val="25000"/>
                </a:schemeClr>
              </a:solidFill>
              <a:latin typeface="+mj-lt"/>
            </a:endParaRPr>
          </a:p>
        </p:txBody>
      </p:sp>
      <p:sp>
        <p:nvSpPr>
          <p:cNvPr id="24" name="TextBox 23">
            <a:extLst>
              <a:ext uri="{FF2B5EF4-FFF2-40B4-BE49-F238E27FC236}">
                <a16:creationId xmlns:a16="http://schemas.microsoft.com/office/drawing/2014/main" id="{65BF3217-6AB3-DB9E-109A-C262261891F2}"/>
              </a:ext>
            </a:extLst>
          </p:cNvPr>
          <p:cNvSpPr txBox="1"/>
          <p:nvPr/>
        </p:nvSpPr>
        <p:spPr>
          <a:xfrm>
            <a:off x="1085317" y="718159"/>
            <a:ext cx="12040668" cy="1579791"/>
          </a:xfrm>
          <a:prstGeom prst="rect">
            <a:avLst/>
          </a:prstGeom>
          <a:noFill/>
        </p:spPr>
        <p:txBody>
          <a:bodyPr wrap="none" rtlCol="0">
            <a:spAutoFit/>
          </a:bodyPr>
          <a:lstStyle/>
          <a:p>
            <a:pPr algn="ctr" defTabSz="914363">
              <a:lnSpc>
                <a:spcPts val="8526"/>
              </a:lnSpc>
              <a:defRPr/>
            </a:pPr>
            <a:r>
              <a:rPr lang="de-DE" sz="7500" dirty="0">
                <a:solidFill>
                  <a:srgbClr val="09592B"/>
                </a:solidFill>
                <a:latin typeface="+mj-lt"/>
              </a:rPr>
              <a:t>FINDE DEINEN </a:t>
            </a:r>
            <a:r>
              <a:rPr lang="de-DE" sz="7500" dirty="0" err="1">
                <a:solidFill>
                  <a:srgbClr val="09592B"/>
                </a:solidFill>
                <a:latin typeface="+mj-lt"/>
              </a:rPr>
              <a:t>FUßABDRUCK</a:t>
            </a:r>
            <a:endParaRPr lang="en-US" sz="7500" dirty="0">
              <a:solidFill>
                <a:srgbClr val="09592B"/>
              </a:solidFill>
              <a:latin typeface="+mj-lt"/>
            </a:endParaRPr>
          </a:p>
          <a:p>
            <a:pPr algn="ctr">
              <a:lnSpc>
                <a:spcPts val="2939"/>
              </a:lnSpc>
            </a:pPr>
            <a:r>
              <a:rPr lang="en-US" sz="3500" dirty="0">
                <a:solidFill>
                  <a:srgbClr val="09592B"/>
                </a:solidFill>
                <a:latin typeface="+mj-lt"/>
              </a:rPr>
              <a:t>(2) WIE VIEL ENERGIE VERBRAUCHEN WIR IM TÄGLICHEN LEBEN?</a:t>
            </a:r>
          </a:p>
        </p:txBody>
      </p:sp>
      <p:sp>
        <p:nvSpPr>
          <p:cNvPr id="7" name="Freeform 7"/>
          <p:cNvSpPr/>
          <p:nvPr/>
        </p:nvSpPr>
        <p:spPr>
          <a:xfrm flipH="1">
            <a:off x="10909791" y="3727450"/>
            <a:ext cx="4093959" cy="2305157"/>
          </a:xfrm>
          <a:custGeom>
            <a:avLst/>
            <a:gdLst/>
            <a:ahLst/>
            <a:cxnLst/>
            <a:rect l="l" t="t" r="r" b="b"/>
            <a:pathLst>
              <a:path w="4093959" h="2305157">
                <a:moveTo>
                  <a:pt x="4093959" y="0"/>
                </a:moveTo>
                <a:lnTo>
                  <a:pt x="0" y="0"/>
                </a:lnTo>
                <a:lnTo>
                  <a:pt x="0" y="2305157"/>
                </a:lnTo>
                <a:lnTo>
                  <a:pt x="4093959" y="2305157"/>
                </a:lnTo>
                <a:lnTo>
                  <a:pt x="4093959" y="0"/>
                </a:lnTo>
                <a:close/>
              </a:path>
            </a:pathLst>
          </a:custGeom>
          <a:blipFill>
            <a:blip r:embed="rId22"/>
            <a:stretch>
              <a:fillRect/>
            </a:stretch>
          </a:blipFill>
        </p:spPr>
        <p:txBody>
          <a:bodyPr/>
          <a:lstStyle/>
          <a:p>
            <a:endParaRPr lang="de-DE" dirty="0"/>
          </a:p>
        </p:txBody>
      </p:sp>
      <p:pic>
        <p:nvPicPr>
          <p:cNvPr id="8" name="Graphic 7" descr="Scissors with solid fill">
            <a:extLst>
              <a:ext uri="{FF2B5EF4-FFF2-40B4-BE49-F238E27FC236}">
                <a16:creationId xmlns:a16="http://schemas.microsoft.com/office/drawing/2014/main" id="{52169C52-7ADD-98AF-1663-BBC46BCE9EE1}"/>
              </a:ext>
            </a:extLst>
          </p:cNvPr>
          <p:cNvPicPr>
            <a:picLocks noChangeAspect="1"/>
          </p:cNvPicPr>
          <p:nvPr/>
        </p:nvPicPr>
        <p:blipFill>
          <a:blip r:embed="rId23">
            <a:extLst>
              <a:ext uri="{96DAC541-7B7A-43D3-8B79-37D633B846F1}">
                <asvg:svgBlip xmlns:asvg="http://schemas.microsoft.com/office/drawing/2016/SVG/main" r:embed="rId24"/>
              </a:ext>
            </a:extLst>
          </a:blip>
          <a:stretch>
            <a:fillRect/>
          </a:stretch>
        </p:blipFill>
        <p:spPr>
          <a:xfrm>
            <a:off x="12592050" y="6497382"/>
            <a:ext cx="914400" cy="9144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A41154-5ED1-C7F2-1B14-FF6F80175CD7}"/>
            </a:ext>
          </a:extLst>
        </p:cNvPr>
        <p:cNvGrpSpPr/>
        <p:nvPr/>
      </p:nvGrpSpPr>
      <p:grpSpPr>
        <a:xfrm>
          <a:off x="0" y="0"/>
          <a:ext cx="0" cy="0"/>
          <a:chOff x="0" y="0"/>
          <a:chExt cx="0" cy="0"/>
        </a:xfrm>
      </p:grpSpPr>
      <p:sp>
        <p:nvSpPr>
          <p:cNvPr id="19" name="Freeform 19">
            <a:extLst>
              <a:ext uri="{FF2B5EF4-FFF2-40B4-BE49-F238E27FC236}">
                <a16:creationId xmlns:a16="http://schemas.microsoft.com/office/drawing/2014/main" id="{3FBEB31F-1F9A-1964-E9BC-CC576C6DB7BA}"/>
              </a:ext>
            </a:extLst>
          </p:cNvPr>
          <p:cNvSpPr/>
          <p:nvPr/>
        </p:nvSpPr>
        <p:spPr>
          <a:xfrm>
            <a:off x="933450" y="2841128"/>
            <a:ext cx="12344400" cy="3024947"/>
          </a:xfrm>
          <a:prstGeom prst="roundRect">
            <a:avLst/>
          </a:prstGeom>
          <a:solidFill>
            <a:srgbClr val="FFFFFF">
              <a:alpha val="61176"/>
            </a:srgbClr>
          </a:solidFill>
          <a:ln w="19050">
            <a:solidFill>
              <a:srgbClr val="70AD47"/>
            </a:solidFill>
          </a:ln>
        </p:spPr>
        <p:txBody>
          <a:bodyPr/>
          <a:lstStyle/>
          <a:p>
            <a:r>
              <a:rPr lang="de-DE" sz="3200" b="1" dirty="0"/>
              <a:t>Deine Aufgabe: </a:t>
            </a:r>
            <a:r>
              <a:rPr lang="de-DE" sz="2800" dirty="0">
                <a:latin typeface="Calibri Light" panose="020F0302020204030204" pitchFamily="34" charset="0"/>
                <a:cs typeface="Calibri Light" panose="020F0302020204030204" pitchFamily="34" charset="0"/>
              </a:rPr>
              <a:t>Schritt 2: Nach dem Memory-Spiel könnt ihr überlegen, welches der Aktivitäten am meisten Energie verbrauchen. Sortiert die Karten von „am wenigsten Energie“ bis „am meisten Energie“. Diskutiert, ob es Alternativen zu den Aktivitäten gibt. Malt und schreibt diese auf zusätzlichen Karten.</a:t>
            </a:r>
          </a:p>
          <a:p>
            <a:r>
              <a:rPr lang="de-DE" sz="2800" dirty="0">
                <a:latin typeface="Calibri Light" panose="020F0302020204030204" pitchFamily="34" charset="0"/>
                <a:cs typeface="Calibri Light" panose="020F0302020204030204" pitchFamily="34" charset="0"/>
              </a:rPr>
              <a:t>Beachtet: Es müssen immer Paare sein. Nun könnt ihr noch einmal Memory-Spielen.</a:t>
            </a:r>
          </a:p>
        </p:txBody>
      </p:sp>
      <p:grpSp>
        <p:nvGrpSpPr>
          <p:cNvPr id="89" name="Group 88">
            <a:extLst>
              <a:ext uri="{FF2B5EF4-FFF2-40B4-BE49-F238E27FC236}">
                <a16:creationId xmlns:a16="http://schemas.microsoft.com/office/drawing/2014/main" id="{EE4865CD-D2D2-D1F0-2E0B-DC94147B4333}"/>
              </a:ext>
            </a:extLst>
          </p:cNvPr>
          <p:cNvGrpSpPr/>
          <p:nvPr/>
        </p:nvGrpSpPr>
        <p:grpSpPr>
          <a:xfrm>
            <a:off x="1483382" y="7115832"/>
            <a:ext cx="11261068" cy="11202484"/>
            <a:chOff x="376257" y="5395640"/>
            <a:chExt cx="13485480" cy="13415324"/>
          </a:xfrm>
        </p:grpSpPr>
        <p:sp>
          <p:nvSpPr>
            <p:cNvPr id="5" name="Rectangle 4">
              <a:extLst>
                <a:ext uri="{FF2B5EF4-FFF2-40B4-BE49-F238E27FC236}">
                  <a16:creationId xmlns:a16="http://schemas.microsoft.com/office/drawing/2014/main" id="{82335139-83C3-85F5-F153-788F37AF8485}"/>
                </a:ext>
              </a:extLst>
            </p:cNvPr>
            <p:cNvSpPr>
              <a:spLocks/>
            </p:cNvSpPr>
            <p:nvPr/>
          </p:nvSpPr>
          <p:spPr>
            <a:xfrm>
              <a:off x="3801775" y="5403853"/>
              <a:ext cx="3219909" cy="3202145"/>
            </a:xfrm>
            <a:prstGeom prst="rect">
              <a:avLst/>
            </a:prstGeom>
            <a:solidFill>
              <a:srgbClr val="F5F5EF"/>
            </a:solidFill>
            <a:ln>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8" name="Rectangle 47">
              <a:extLst>
                <a:ext uri="{FF2B5EF4-FFF2-40B4-BE49-F238E27FC236}">
                  <a16:creationId xmlns:a16="http://schemas.microsoft.com/office/drawing/2014/main" id="{E8B486A6-AF01-497B-F898-D6D787681379}"/>
                </a:ext>
              </a:extLst>
            </p:cNvPr>
            <p:cNvSpPr>
              <a:spLocks/>
            </p:cNvSpPr>
            <p:nvPr/>
          </p:nvSpPr>
          <p:spPr>
            <a:xfrm>
              <a:off x="3801775" y="8830203"/>
              <a:ext cx="3219909" cy="3180358"/>
            </a:xfrm>
            <a:prstGeom prst="rect">
              <a:avLst/>
            </a:prstGeom>
            <a:solidFill>
              <a:srgbClr val="F5F5EF"/>
            </a:solidFill>
            <a:ln>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Rectangle 49">
              <a:extLst>
                <a:ext uri="{FF2B5EF4-FFF2-40B4-BE49-F238E27FC236}">
                  <a16:creationId xmlns:a16="http://schemas.microsoft.com/office/drawing/2014/main" id="{DFFE0302-110D-F834-7BB1-C41AFB4F171B}"/>
                </a:ext>
              </a:extLst>
            </p:cNvPr>
            <p:cNvSpPr>
              <a:spLocks/>
            </p:cNvSpPr>
            <p:nvPr/>
          </p:nvSpPr>
          <p:spPr>
            <a:xfrm>
              <a:off x="10599196" y="8830203"/>
              <a:ext cx="3219909" cy="3180358"/>
            </a:xfrm>
            <a:prstGeom prst="rect">
              <a:avLst/>
            </a:prstGeom>
            <a:solidFill>
              <a:srgbClr val="F5F5EF"/>
            </a:solidFill>
            <a:ln>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Rectangle 51">
              <a:extLst>
                <a:ext uri="{FF2B5EF4-FFF2-40B4-BE49-F238E27FC236}">
                  <a16:creationId xmlns:a16="http://schemas.microsoft.com/office/drawing/2014/main" id="{68182B7C-13AC-7C50-A8FA-E59A80BFCB00}"/>
                </a:ext>
              </a:extLst>
            </p:cNvPr>
            <p:cNvSpPr>
              <a:spLocks/>
            </p:cNvSpPr>
            <p:nvPr/>
          </p:nvSpPr>
          <p:spPr>
            <a:xfrm>
              <a:off x="3801775" y="12232271"/>
              <a:ext cx="3219909" cy="3180358"/>
            </a:xfrm>
            <a:prstGeom prst="rect">
              <a:avLst/>
            </a:prstGeom>
            <a:solidFill>
              <a:srgbClr val="F5F5EF"/>
            </a:solidFill>
            <a:ln>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Rectangle 53">
              <a:extLst>
                <a:ext uri="{FF2B5EF4-FFF2-40B4-BE49-F238E27FC236}">
                  <a16:creationId xmlns:a16="http://schemas.microsoft.com/office/drawing/2014/main" id="{92F11F88-79CA-9D9F-B6B1-B5DEAE6DDCCF}"/>
                </a:ext>
              </a:extLst>
            </p:cNvPr>
            <p:cNvSpPr>
              <a:spLocks/>
            </p:cNvSpPr>
            <p:nvPr/>
          </p:nvSpPr>
          <p:spPr>
            <a:xfrm>
              <a:off x="10622030" y="12232271"/>
              <a:ext cx="3219909" cy="3180358"/>
            </a:xfrm>
            <a:prstGeom prst="rect">
              <a:avLst/>
            </a:prstGeom>
            <a:solidFill>
              <a:srgbClr val="F5F5EF"/>
            </a:solidFill>
            <a:ln>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Rectangle 55">
              <a:extLst>
                <a:ext uri="{FF2B5EF4-FFF2-40B4-BE49-F238E27FC236}">
                  <a16:creationId xmlns:a16="http://schemas.microsoft.com/office/drawing/2014/main" id="{B57226AC-D7D0-DC19-AC48-8CC607BEB180}"/>
                </a:ext>
              </a:extLst>
            </p:cNvPr>
            <p:cNvSpPr>
              <a:spLocks/>
            </p:cNvSpPr>
            <p:nvPr/>
          </p:nvSpPr>
          <p:spPr>
            <a:xfrm>
              <a:off x="3801775" y="15614513"/>
              <a:ext cx="3219909" cy="3180358"/>
            </a:xfrm>
            <a:prstGeom prst="rect">
              <a:avLst/>
            </a:prstGeom>
            <a:solidFill>
              <a:srgbClr val="F5F5EF"/>
            </a:solidFill>
            <a:ln>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Rectangle 57">
              <a:extLst>
                <a:ext uri="{FF2B5EF4-FFF2-40B4-BE49-F238E27FC236}">
                  <a16:creationId xmlns:a16="http://schemas.microsoft.com/office/drawing/2014/main" id="{F06BDFC9-DED9-6A5A-263B-09EED39C19F2}"/>
                </a:ext>
              </a:extLst>
            </p:cNvPr>
            <p:cNvSpPr>
              <a:spLocks/>
            </p:cNvSpPr>
            <p:nvPr/>
          </p:nvSpPr>
          <p:spPr>
            <a:xfrm>
              <a:off x="10641828" y="15630606"/>
              <a:ext cx="3219909" cy="3180358"/>
            </a:xfrm>
            <a:prstGeom prst="rect">
              <a:avLst/>
            </a:prstGeom>
            <a:solidFill>
              <a:srgbClr val="F5F5EF"/>
            </a:solidFill>
            <a:ln>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tangle 14">
              <a:extLst>
                <a:ext uri="{FF2B5EF4-FFF2-40B4-BE49-F238E27FC236}">
                  <a16:creationId xmlns:a16="http://schemas.microsoft.com/office/drawing/2014/main" id="{C8E855A4-8559-A1E8-2322-DA74B16F68A8}"/>
                </a:ext>
              </a:extLst>
            </p:cNvPr>
            <p:cNvSpPr>
              <a:spLocks/>
            </p:cNvSpPr>
            <p:nvPr/>
          </p:nvSpPr>
          <p:spPr>
            <a:xfrm>
              <a:off x="10599197" y="5395640"/>
              <a:ext cx="3219909" cy="3180358"/>
            </a:xfrm>
            <a:prstGeom prst="rect">
              <a:avLst/>
            </a:prstGeom>
            <a:solidFill>
              <a:srgbClr val="F5F5EF"/>
            </a:solidFill>
            <a:ln>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tangle 3">
              <a:extLst>
                <a:ext uri="{FF2B5EF4-FFF2-40B4-BE49-F238E27FC236}">
                  <a16:creationId xmlns:a16="http://schemas.microsoft.com/office/drawing/2014/main" id="{0ED5AAEC-6B0B-D21D-9492-A1E4B466BFD7}"/>
                </a:ext>
              </a:extLst>
            </p:cNvPr>
            <p:cNvSpPr>
              <a:spLocks/>
            </p:cNvSpPr>
            <p:nvPr/>
          </p:nvSpPr>
          <p:spPr>
            <a:xfrm>
              <a:off x="380543" y="5403850"/>
              <a:ext cx="3219909" cy="3180358"/>
            </a:xfrm>
            <a:prstGeom prst="rect">
              <a:avLst/>
            </a:prstGeom>
            <a:solidFill>
              <a:srgbClr val="F5F5EF"/>
            </a:solidFill>
            <a:ln>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tangle 13">
              <a:extLst>
                <a:ext uri="{FF2B5EF4-FFF2-40B4-BE49-F238E27FC236}">
                  <a16:creationId xmlns:a16="http://schemas.microsoft.com/office/drawing/2014/main" id="{5E2AA8A0-273C-A117-D072-2A4DDC942FFB}"/>
                </a:ext>
              </a:extLst>
            </p:cNvPr>
            <p:cNvSpPr>
              <a:spLocks/>
            </p:cNvSpPr>
            <p:nvPr/>
          </p:nvSpPr>
          <p:spPr>
            <a:xfrm>
              <a:off x="7226153" y="5395640"/>
              <a:ext cx="3219909" cy="3180358"/>
            </a:xfrm>
            <a:prstGeom prst="rect">
              <a:avLst/>
            </a:prstGeom>
            <a:solidFill>
              <a:srgbClr val="F5F5EF"/>
            </a:solidFill>
            <a:ln>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tangle 15">
              <a:extLst>
                <a:ext uri="{FF2B5EF4-FFF2-40B4-BE49-F238E27FC236}">
                  <a16:creationId xmlns:a16="http://schemas.microsoft.com/office/drawing/2014/main" id="{13F6467E-D71F-F5AC-BF74-C6FB29CE34E7}"/>
                </a:ext>
              </a:extLst>
            </p:cNvPr>
            <p:cNvSpPr>
              <a:spLocks/>
            </p:cNvSpPr>
            <p:nvPr/>
          </p:nvSpPr>
          <p:spPr>
            <a:xfrm>
              <a:off x="380542" y="8830203"/>
              <a:ext cx="3219909" cy="3180358"/>
            </a:xfrm>
            <a:prstGeom prst="rect">
              <a:avLst/>
            </a:prstGeom>
            <a:solidFill>
              <a:srgbClr val="F5F5EF"/>
            </a:solidFill>
            <a:ln>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Rectangle 50">
              <a:extLst>
                <a:ext uri="{FF2B5EF4-FFF2-40B4-BE49-F238E27FC236}">
                  <a16:creationId xmlns:a16="http://schemas.microsoft.com/office/drawing/2014/main" id="{65B1DD06-C042-094A-9631-2545E43613E9}"/>
                </a:ext>
              </a:extLst>
            </p:cNvPr>
            <p:cNvSpPr>
              <a:spLocks/>
            </p:cNvSpPr>
            <p:nvPr/>
          </p:nvSpPr>
          <p:spPr>
            <a:xfrm>
              <a:off x="380541" y="12238672"/>
              <a:ext cx="3219909" cy="3180358"/>
            </a:xfrm>
            <a:prstGeom prst="rect">
              <a:avLst/>
            </a:prstGeom>
            <a:solidFill>
              <a:srgbClr val="F5F5EF"/>
            </a:solidFill>
            <a:ln>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Rectangle 48">
              <a:extLst>
                <a:ext uri="{FF2B5EF4-FFF2-40B4-BE49-F238E27FC236}">
                  <a16:creationId xmlns:a16="http://schemas.microsoft.com/office/drawing/2014/main" id="{5B95EC68-B02F-18A2-3AC2-6A0B3C1DCF07}"/>
                </a:ext>
              </a:extLst>
            </p:cNvPr>
            <p:cNvSpPr>
              <a:spLocks/>
            </p:cNvSpPr>
            <p:nvPr/>
          </p:nvSpPr>
          <p:spPr>
            <a:xfrm>
              <a:off x="7223003" y="8830203"/>
              <a:ext cx="3219909" cy="3180358"/>
            </a:xfrm>
            <a:prstGeom prst="rect">
              <a:avLst/>
            </a:prstGeom>
            <a:solidFill>
              <a:srgbClr val="F5F5EF"/>
            </a:solidFill>
            <a:ln>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Rectangle 52">
              <a:extLst>
                <a:ext uri="{FF2B5EF4-FFF2-40B4-BE49-F238E27FC236}">
                  <a16:creationId xmlns:a16="http://schemas.microsoft.com/office/drawing/2014/main" id="{84084FC7-60EF-12DC-C293-4894A704CE2E}"/>
                </a:ext>
              </a:extLst>
            </p:cNvPr>
            <p:cNvSpPr>
              <a:spLocks/>
            </p:cNvSpPr>
            <p:nvPr/>
          </p:nvSpPr>
          <p:spPr>
            <a:xfrm>
              <a:off x="7223003" y="12232271"/>
              <a:ext cx="3219909" cy="3180358"/>
            </a:xfrm>
            <a:prstGeom prst="rect">
              <a:avLst/>
            </a:prstGeom>
            <a:solidFill>
              <a:srgbClr val="F5F5EF"/>
            </a:solidFill>
            <a:ln>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Rectangle 56">
              <a:extLst>
                <a:ext uri="{FF2B5EF4-FFF2-40B4-BE49-F238E27FC236}">
                  <a16:creationId xmlns:a16="http://schemas.microsoft.com/office/drawing/2014/main" id="{00C568A4-242F-62BA-D959-9EDF47F5E498}"/>
                </a:ext>
              </a:extLst>
            </p:cNvPr>
            <p:cNvSpPr>
              <a:spLocks/>
            </p:cNvSpPr>
            <p:nvPr/>
          </p:nvSpPr>
          <p:spPr>
            <a:xfrm>
              <a:off x="7222365" y="15630606"/>
              <a:ext cx="3219909" cy="3180358"/>
            </a:xfrm>
            <a:prstGeom prst="rect">
              <a:avLst/>
            </a:prstGeom>
            <a:solidFill>
              <a:srgbClr val="F5F5EF"/>
            </a:solidFill>
            <a:ln>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Rectangle 54">
              <a:extLst>
                <a:ext uri="{FF2B5EF4-FFF2-40B4-BE49-F238E27FC236}">
                  <a16:creationId xmlns:a16="http://schemas.microsoft.com/office/drawing/2014/main" id="{51B77813-C82A-5C2F-AD7C-F51AD16E0403}"/>
                </a:ext>
              </a:extLst>
            </p:cNvPr>
            <p:cNvSpPr>
              <a:spLocks/>
            </p:cNvSpPr>
            <p:nvPr/>
          </p:nvSpPr>
          <p:spPr>
            <a:xfrm>
              <a:off x="376257" y="15618032"/>
              <a:ext cx="3219909" cy="3180358"/>
            </a:xfrm>
            <a:prstGeom prst="rect">
              <a:avLst/>
            </a:prstGeom>
            <a:solidFill>
              <a:srgbClr val="F5F5EF"/>
            </a:solidFill>
            <a:ln>
              <a:solidFill>
                <a:srgbClr val="0959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grpSp>
      <p:pic>
        <p:nvPicPr>
          <p:cNvPr id="2" name="Рисунок 81">
            <a:extLst>
              <a:ext uri="{FF2B5EF4-FFF2-40B4-BE49-F238E27FC236}">
                <a16:creationId xmlns:a16="http://schemas.microsoft.com/office/drawing/2014/main" id="{531F3B8F-6F91-3513-22C1-627532A00A2B}"/>
              </a:ext>
            </a:extLst>
          </p:cNvPr>
          <p:cNvPicPr>
            <a:picLocks noChangeAspect="1"/>
          </p:cNvPicPr>
          <p:nvPr/>
        </p:nvPicPr>
        <p:blipFill>
          <a:blip r:embed="rId2"/>
          <a:stretch/>
        </p:blipFill>
        <p:spPr bwMode="auto">
          <a:xfrm>
            <a:off x="360000" y="19257450"/>
            <a:ext cx="1366451" cy="482400"/>
          </a:xfrm>
          <a:prstGeom prst="rect">
            <a:avLst/>
          </a:prstGeom>
        </p:spPr>
      </p:pic>
      <p:pic>
        <p:nvPicPr>
          <p:cNvPr id="10" name="Grafik 22">
            <a:extLst>
              <a:ext uri="{FF2B5EF4-FFF2-40B4-BE49-F238E27FC236}">
                <a16:creationId xmlns:a16="http://schemas.microsoft.com/office/drawing/2014/main" id="{D8A5E4D3-0B5B-38BF-993E-E615ADEEB42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bwMode="auto">
          <a:xfrm>
            <a:off x="363918" y="18519954"/>
            <a:ext cx="1362533" cy="565200"/>
          </a:xfrm>
          <a:prstGeom prst="rect">
            <a:avLst/>
          </a:prstGeom>
        </p:spPr>
      </p:pic>
      <p:sp>
        <p:nvSpPr>
          <p:cNvPr id="18" name="object 75">
            <a:extLst>
              <a:ext uri="{FF2B5EF4-FFF2-40B4-BE49-F238E27FC236}">
                <a16:creationId xmlns:a16="http://schemas.microsoft.com/office/drawing/2014/main" id="{A316866F-66A2-8C1D-2A2D-C49E3216E117}"/>
              </a:ext>
            </a:extLst>
          </p:cNvPr>
          <p:cNvSpPr txBox="1">
            <a:spLocks noChangeArrowheads="1"/>
          </p:cNvSpPr>
          <p:nvPr/>
        </p:nvSpPr>
        <p:spPr bwMode="auto">
          <a:xfrm>
            <a:off x="1906451" y="18476352"/>
            <a:ext cx="4190999" cy="1263498"/>
          </a:xfrm>
          <a:prstGeom prst="rect">
            <a:avLst/>
          </a:prstGeom>
          <a:noFill/>
          <a:ln>
            <a:noFill/>
          </a:ln>
        </p:spPr>
        <p:txBody>
          <a:bodyPr rot="0" vert="horz" wrap="square" lIns="0" tIns="45719" rIns="0" bIns="0" anchor="t" anchorCtr="0" upright="1">
            <a:noAutofit/>
          </a:bodyPr>
          <a:lstStyle/>
          <a:p>
            <a:pPr marR="8889">
              <a:spcAft>
                <a:spcPts val="800"/>
              </a:spcAft>
              <a:defRPr/>
            </a:pPr>
            <a:r>
              <a:rPr lang="de-DE" sz="1399" spc="-35" dirty="0">
                <a:solidFill>
                  <a:schemeClr val="tx1">
                    <a:lumMod val="75000"/>
                    <a:lumOff val="25000"/>
                  </a:schemeClr>
                </a:solidFill>
                <a:ea typeface="Calibri"/>
                <a:cs typeface="Trebuchet MS"/>
              </a:rPr>
              <a:t>Impressum: </a:t>
            </a:r>
            <a:endParaRPr lang="de-DE" sz="1399" dirty="0"/>
          </a:p>
          <a:p>
            <a:pPr marR="8889">
              <a:spcAft>
                <a:spcPts val="800"/>
              </a:spcAft>
              <a:defRPr/>
            </a:pPr>
            <a:r>
              <a:rPr lang="de-DE" sz="1399" spc="-35" dirty="0">
                <a:solidFill>
                  <a:schemeClr val="tx1">
                    <a:lumMod val="75000"/>
                    <a:lumOff val="25000"/>
                  </a:schemeClr>
                </a:solidFill>
                <a:ea typeface="Calibri"/>
                <a:cs typeface="Trebuchet MS"/>
              </a:rPr>
              <a:t>Arbeitsbereich Pädagogik in der Digitalität, </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Arbeitsbereich Medienpädagogik</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am Institut für Allgemeine Pädagogik und Berufspädagogik, Technische Universität Darmstadt, 2024.</a:t>
            </a:r>
            <a:endParaRPr lang="de-DE" sz="1399" dirty="0">
              <a:solidFill>
                <a:schemeClr val="tx1">
                  <a:lumMod val="75000"/>
                  <a:lumOff val="25000"/>
                </a:schemeClr>
              </a:solidFill>
              <a:ea typeface="Calibri"/>
              <a:cs typeface="Times New Roman"/>
            </a:endParaRPr>
          </a:p>
        </p:txBody>
      </p:sp>
      <p:sp>
        <p:nvSpPr>
          <p:cNvPr id="20" name="TextBox 19">
            <a:extLst>
              <a:ext uri="{FF2B5EF4-FFF2-40B4-BE49-F238E27FC236}">
                <a16:creationId xmlns:a16="http://schemas.microsoft.com/office/drawing/2014/main" id="{6C31184C-0EAA-795F-CE8F-47475BEB9ADF}"/>
              </a:ext>
            </a:extLst>
          </p:cNvPr>
          <p:cNvSpPr txBox="1"/>
          <p:nvPr/>
        </p:nvSpPr>
        <p:spPr bwMode="auto">
          <a:xfrm>
            <a:off x="6480896" y="19337484"/>
            <a:ext cx="1249509" cy="400110"/>
          </a:xfrm>
          <a:prstGeom prst="rect">
            <a:avLst/>
          </a:prstGeom>
          <a:noFill/>
        </p:spPr>
        <p:txBody>
          <a:bodyPr wrap="none" rtlCol="0">
            <a:spAutoFit/>
          </a:bodyPr>
          <a:lstStyle/>
          <a:p>
            <a:pPr algn="ctr"/>
            <a:r>
              <a:rPr lang="de-DE" sz="2000" dirty="0">
                <a:solidFill>
                  <a:schemeClr val="tx1">
                    <a:lumMod val="75000"/>
                    <a:lumOff val="25000"/>
                  </a:schemeClr>
                </a:solidFill>
                <a:latin typeface="+mj-lt"/>
              </a:rPr>
              <a:t>Seite 5/12</a:t>
            </a:r>
          </a:p>
        </p:txBody>
      </p:sp>
      <p:sp>
        <p:nvSpPr>
          <p:cNvPr id="21" name="object 75">
            <a:extLst>
              <a:ext uri="{FF2B5EF4-FFF2-40B4-BE49-F238E27FC236}">
                <a16:creationId xmlns:a16="http://schemas.microsoft.com/office/drawing/2014/main" id="{86AB32EB-9C83-063D-3A94-95A77F5A4C52}"/>
              </a:ext>
            </a:extLst>
          </p:cNvPr>
          <p:cNvSpPr txBox="1"/>
          <p:nvPr/>
        </p:nvSpPr>
        <p:spPr bwMode="auto">
          <a:xfrm>
            <a:off x="9350748" y="19048657"/>
            <a:ext cx="4917702" cy="692112"/>
          </a:xfrm>
          <a:prstGeom prst="rect">
            <a:avLst/>
          </a:prstGeom>
        </p:spPr>
        <p:txBody>
          <a:bodyPr vert="horz" wrap="square" lIns="0" tIns="45719" rIns="0" bIns="0" rtlCol="0">
            <a:spAutoFit/>
          </a:bodyPr>
          <a:lstStyle/>
          <a:p>
            <a:pPr marR="5080">
              <a:spcBef>
                <a:spcPts val="359"/>
              </a:spcBef>
              <a:defRPr/>
            </a:pPr>
            <a:r>
              <a:rPr lang="de-DE" sz="1399" spc="-10" dirty="0">
                <a:solidFill>
                  <a:schemeClr val="tx1">
                    <a:lumMod val="75000"/>
                    <a:lumOff val="25000"/>
                  </a:schemeClr>
                </a:solidFill>
                <a:latin typeface="+mj-lt"/>
              </a:rPr>
              <a:t>basierend auf Materialien von </a:t>
            </a:r>
            <a:r>
              <a:rPr lang="de-DE" sz="1399" spc="-10" dirty="0" err="1">
                <a:solidFill>
                  <a:schemeClr val="tx1">
                    <a:lumMod val="75000"/>
                    <a:lumOff val="25000"/>
                  </a:schemeClr>
                </a:solidFill>
                <a:latin typeface="+mj-lt"/>
              </a:rPr>
              <a:t>Szucsich</a:t>
            </a:r>
            <a:r>
              <a:rPr lang="de-DE" sz="1399" spc="-10" dirty="0">
                <a:solidFill>
                  <a:schemeClr val="tx1">
                    <a:lumMod val="75000"/>
                    <a:lumOff val="25000"/>
                  </a:schemeClr>
                </a:solidFill>
                <a:latin typeface="+mj-lt"/>
              </a:rPr>
              <a:t> (PH Wien, 2024) im EU-geförderten Projekt Teacher Academy Project – Teaching </a:t>
            </a:r>
            <a:r>
              <a:rPr lang="de-DE" sz="1399" spc="-10" dirty="0" err="1">
                <a:solidFill>
                  <a:schemeClr val="tx1">
                    <a:lumMod val="75000"/>
                    <a:lumOff val="25000"/>
                  </a:schemeClr>
                </a:solidFill>
                <a:latin typeface="+mj-lt"/>
              </a:rPr>
              <a:t>Sustainability</a:t>
            </a:r>
            <a:r>
              <a:rPr lang="de-DE" sz="1399" spc="-10" dirty="0">
                <a:solidFill>
                  <a:schemeClr val="tx1">
                    <a:lumMod val="75000"/>
                    <a:lumOff val="25000"/>
                  </a:schemeClr>
                </a:solidFill>
                <a:latin typeface="+mj-lt"/>
              </a:rPr>
              <a:t> (TAP-TS).</a:t>
            </a:r>
            <a:endParaRPr sz="1399" dirty="0">
              <a:solidFill>
                <a:schemeClr val="tx1">
                  <a:lumMod val="75000"/>
                  <a:lumOff val="25000"/>
                </a:schemeClr>
              </a:solidFill>
              <a:latin typeface="+mj-lt"/>
            </a:endParaRPr>
          </a:p>
        </p:txBody>
      </p:sp>
      <p:sp>
        <p:nvSpPr>
          <p:cNvPr id="24" name="TextBox 23">
            <a:extLst>
              <a:ext uri="{FF2B5EF4-FFF2-40B4-BE49-F238E27FC236}">
                <a16:creationId xmlns:a16="http://schemas.microsoft.com/office/drawing/2014/main" id="{4F69450E-0881-0B2A-0561-622171A86CA5}"/>
              </a:ext>
            </a:extLst>
          </p:cNvPr>
          <p:cNvSpPr txBox="1"/>
          <p:nvPr/>
        </p:nvSpPr>
        <p:spPr>
          <a:xfrm>
            <a:off x="1085317" y="718159"/>
            <a:ext cx="12040668" cy="1579791"/>
          </a:xfrm>
          <a:prstGeom prst="rect">
            <a:avLst/>
          </a:prstGeom>
          <a:noFill/>
        </p:spPr>
        <p:txBody>
          <a:bodyPr wrap="none" rtlCol="0">
            <a:spAutoFit/>
          </a:bodyPr>
          <a:lstStyle/>
          <a:p>
            <a:pPr algn="ctr" defTabSz="914363">
              <a:lnSpc>
                <a:spcPts val="8526"/>
              </a:lnSpc>
              <a:defRPr/>
            </a:pPr>
            <a:r>
              <a:rPr lang="de-DE" sz="7500" dirty="0">
                <a:solidFill>
                  <a:srgbClr val="09592B"/>
                </a:solidFill>
                <a:latin typeface="+mj-lt"/>
              </a:rPr>
              <a:t>FINDE DEINEN </a:t>
            </a:r>
            <a:r>
              <a:rPr lang="de-DE" sz="7500" dirty="0" err="1">
                <a:solidFill>
                  <a:srgbClr val="09592B"/>
                </a:solidFill>
                <a:latin typeface="+mj-lt"/>
              </a:rPr>
              <a:t>FUßABDRUCK</a:t>
            </a:r>
            <a:endParaRPr lang="en-US" sz="7500" dirty="0">
              <a:solidFill>
                <a:srgbClr val="09592B"/>
              </a:solidFill>
              <a:latin typeface="+mj-lt"/>
            </a:endParaRPr>
          </a:p>
          <a:p>
            <a:pPr algn="ctr">
              <a:lnSpc>
                <a:spcPts val="2939"/>
              </a:lnSpc>
            </a:pPr>
            <a:r>
              <a:rPr lang="en-US" sz="3500" dirty="0">
                <a:solidFill>
                  <a:srgbClr val="09592B"/>
                </a:solidFill>
                <a:latin typeface="+mj-lt"/>
              </a:rPr>
              <a:t>(2) WIE VIEL ENERGIE VERBRAUCHEN WIR IM TÄGLICHEN LEBEN?</a:t>
            </a:r>
          </a:p>
        </p:txBody>
      </p:sp>
      <p:sp>
        <p:nvSpPr>
          <p:cNvPr id="7" name="Freeform 7">
            <a:extLst>
              <a:ext uri="{FF2B5EF4-FFF2-40B4-BE49-F238E27FC236}">
                <a16:creationId xmlns:a16="http://schemas.microsoft.com/office/drawing/2014/main" id="{251190D3-BBD8-30D4-99A9-980EBF3E488E}"/>
              </a:ext>
            </a:extLst>
          </p:cNvPr>
          <p:cNvSpPr/>
          <p:nvPr/>
        </p:nvSpPr>
        <p:spPr>
          <a:xfrm flipH="1">
            <a:off x="10909791" y="3942607"/>
            <a:ext cx="4093959" cy="2305157"/>
          </a:xfrm>
          <a:custGeom>
            <a:avLst/>
            <a:gdLst/>
            <a:ahLst/>
            <a:cxnLst/>
            <a:rect l="l" t="t" r="r" b="b"/>
            <a:pathLst>
              <a:path w="4093959" h="2305157">
                <a:moveTo>
                  <a:pt x="4093959" y="0"/>
                </a:moveTo>
                <a:lnTo>
                  <a:pt x="0" y="0"/>
                </a:lnTo>
                <a:lnTo>
                  <a:pt x="0" y="2305157"/>
                </a:lnTo>
                <a:lnTo>
                  <a:pt x="4093959" y="2305157"/>
                </a:lnTo>
                <a:lnTo>
                  <a:pt x="4093959" y="0"/>
                </a:lnTo>
                <a:close/>
              </a:path>
            </a:pathLst>
          </a:custGeom>
          <a:blipFill>
            <a:blip r:embed="rId4"/>
            <a:stretch>
              <a:fillRect/>
            </a:stretch>
          </a:blipFill>
        </p:spPr>
        <p:txBody>
          <a:bodyPr/>
          <a:lstStyle/>
          <a:p>
            <a:endParaRPr lang="de-DE"/>
          </a:p>
        </p:txBody>
      </p:sp>
      <p:pic>
        <p:nvPicPr>
          <p:cNvPr id="8" name="Graphic 7" descr="Scissors with solid fill">
            <a:extLst>
              <a:ext uri="{FF2B5EF4-FFF2-40B4-BE49-F238E27FC236}">
                <a16:creationId xmlns:a16="http://schemas.microsoft.com/office/drawing/2014/main" id="{95E91148-AB88-D8B7-EA9E-34A95DCB7AA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2700050" y="6310068"/>
            <a:ext cx="914400" cy="914400"/>
          </a:xfrm>
          <a:prstGeom prst="rect">
            <a:avLst/>
          </a:prstGeom>
        </p:spPr>
      </p:pic>
    </p:spTree>
    <p:extLst>
      <p:ext uri="{BB962C8B-B14F-4D97-AF65-F5344CB8AC3E}">
        <p14:creationId xmlns:p14="http://schemas.microsoft.com/office/powerpoint/2010/main" val="1618934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99D490"/>
        </a:solidFill>
        <a:effectLst/>
      </p:bgPr>
    </p:bg>
    <p:spTree>
      <p:nvGrpSpPr>
        <p:cNvPr id="1" name=""/>
        <p:cNvGrpSpPr/>
        <p:nvPr/>
      </p:nvGrpSpPr>
      <p:grpSpPr>
        <a:xfrm>
          <a:off x="0" y="0"/>
          <a:ext cx="0" cy="0"/>
          <a:chOff x="0" y="0"/>
          <a:chExt cx="0" cy="0"/>
        </a:xfrm>
      </p:grpSpPr>
      <p:sp>
        <p:nvSpPr>
          <p:cNvPr id="4" name="Freeform 4"/>
          <p:cNvSpPr/>
          <p:nvPr/>
        </p:nvSpPr>
        <p:spPr>
          <a:xfrm rot="10800000" flipV="1">
            <a:off x="933449" y="2752156"/>
            <a:ext cx="12324747" cy="4410000"/>
          </a:xfrm>
          <a:prstGeom prst="roundRect">
            <a:avLst/>
          </a:prstGeom>
          <a:solidFill>
            <a:srgbClr val="FFFFFF">
              <a:alpha val="61176"/>
            </a:srgbClr>
          </a:solidFill>
          <a:ln w="19050">
            <a:solidFill>
              <a:srgbClr val="70AD47"/>
            </a:solidFill>
          </a:ln>
        </p:spPr>
        <p:txBody>
          <a:bodyPr/>
          <a:lstStyle/>
          <a:p>
            <a:r>
              <a:rPr lang="de-DE" sz="3200" b="1" dirty="0"/>
              <a:t>INTRO</a:t>
            </a:r>
            <a:br>
              <a:rPr lang="de-DE" sz="2800" dirty="0"/>
            </a:br>
            <a:r>
              <a:rPr lang="de-DE" sz="2800" dirty="0">
                <a:latin typeface="Calibri Light" panose="020F0302020204030204" pitchFamily="34" charset="0"/>
                <a:cs typeface="Calibri Light" panose="020F0302020204030204" pitchFamily="34" charset="0"/>
              </a:rPr>
              <a:t>Oft wenn du Energie wie bspw. Strom verbrauchst, werden Treibhausgase, wie Kohlenstoffdioxid (CO2), freigesetzt. Auf diese Weise hinterlassen wir einen „CO2-Fußabdruck“ in der Umwelt. Der CO2-Fußabdruck ist eine Zahl, die sagt, wie viel Kohlenstoffdioxid durch unsere Aktivitäten wie z.B. Live-Streaming, das Aufladen des Smartphones, mit dem Flugzeug fliegen oder das Nutzen von Strom erzeugt wird. Um herauszufinden wie viel Strom deine Geräte verbrauchen, kannst du den kostenlosen Energieverbrauchsrechner verwenden.</a:t>
            </a:r>
            <a:endParaRPr lang="de-DE" dirty="0"/>
          </a:p>
        </p:txBody>
      </p:sp>
      <p:sp>
        <p:nvSpPr>
          <p:cNvPr id="5" name="TextBox 5"/>
          <p:cNvSpPr txBox="1"/>
          <p:nvPr/>
        </p:nvSpPr>
        <p:spPr>
          <a:xfrm>
            <a:off x="0" y="718336"/>
            <a:ext cx="14211300" cy="1487458"/>
          </a:xfrm>
          <a:prstGeom prst="rect">
            <a:avLst/>
          </a:prstGeom>
        </p:spPr>
        <p:txBody>
          <a:bodyPr wrap="square" lIns="0" tIns="0" rIns="0" bIns="0" rtlCol="0" anchor="t">
            <a:spAutoFit/>
          </a:bodyPr>
          <a:lstStyle/>
          <a:p>
            <a:pPr algn="ctr" defTabSz="914363">
              <a:lnSpc>
                <a:spcPts val="8526"/>
              </a:lnSpc>
              <a:defRPr/>
            </a:pPr>
            <a:r>
              <a:rPr lang="de-DE" sz="7499" dirty="0">
                <a:solidFill>
                  <a:srgbClr val="09592B"/>
                </a:solidFill>
                <a:latin typeface="+mj-lt"/>
              </a:rPr>
              <a:t>FINDE DEINEN </a:t>
            </a:r>
            <a:r>
              <a:rPr lang="de-DE" sz="7499" dirty="0" err="1">
                <a:solidFill>
                  <a:srgbClr val="09592B"/>
                </a:solidFill>
                <a:latin typeface="+mj-lt"/>
              </a:rPr>
              <a:t>FUßABDRUCK</a:t>
            </a:r>
            <a:endParaRPr lang="en-US" sz="7499" dirty="0">
              <a:solidFill>
                <a:srgbClr val="09592B"/>
              </a:solidFill>
              <a:latin typeface="+mj-lt"/>
            </a:endParaRPr>
          </a:p>
          <a:p>
            <a:pPr algn="ctr">
              <a:lnSpc>
                <a:spcPts val="2939"/>
              </a:lnSpc>
            </a:pPr>
            <a:r>
              <a:rPr lang="en-US" sz="3501" dirty="0">
                <a:solidFill>
                  <a:srgbClr val="09592B"/>
                </a:solidFill>
                <a:latin typeface="+mj-lt"/>
              </a:rPr>
              <a:t>(3) WAS IST DER CO2-FUßABDRUCK?</a:t>
            </a:r>
          </a:p>
        </p:txBody>
      </p:sp>
      <p:sp>
        <p:nvSpPr>
          <p:cNvPr id="6" name="Freeform 6"/>
          <p:cNvSpPr/>
          <p:nvPr/>
        </p:nvSpPr>
        <p:spPr>
          <a:xfrm flipH="1">
            <a:off x="9118731" y="16284783"/>
            <a:ext cx="4093959" cy="2305157"/>
          </a:xfrm>
          <a:custGeom>
            <a:avLst/>
            <a:gdLst/>
            <a:ahLst/>
            <a:cxnLst/>
            <a:rect l="l" t="t" r="r" b="b"/>
            <a:pathLst>
              <a:path w="4093959" h="2305157">
                <a:moveTo>
                  <a:pt x="4093959" y="0"/>
                </a:moveTo>
                <a:lnTo>
                  <a:pt x="0" y="0"/>
                </a:lnTo>
                <a:lnTo>
                  <a:pt x="0" y="2305157"/>
                </a:lnTo>
                <a:lnTo>
                  <a:pt x="4093959" y="2305157"/>
                </a:lnTo>
                <a:lnTo>
                  <a:pt x="4093959" y="0"/>
                </a:lnTo>
                <a:close/>
              </a:path>
            </a:pathLst>
          </a:custGeom>
          <a:blipFill>
            <a:blip r:embed="rId3"/>
            <a:stretch>
              <a:fillRect/>
            </a:stretch>
          </a:blipFill>
        </p:spPr>
        <p:txBody>
          <a:bodyPr/>
          <a:lstStyle/>
          <a:p>
            <a:endParaRPr lang="de-DE"/>
          </a:p>
        </p:txBody>
      </p:sp>
      <p:sp>
        <p:nvSpPr>
          <p:cNvPr id="31" name="Freeform 31"/>
          <p:cNvSpPr/>
          <p:nvPr/>
        </p:nvSpPr>
        <p:spPr>
          <a:xfrm>
            <a:off x="11710142" y="8017855"/>
            <a:ext cx="1332000" cy="1332000"/>
          </a:xfrm>
          <a:custGeom>
            <a:avLst/>
            <a:gdLst/>
            <a:ahLst/>
            <a:cxnLst/>
            <a:rect l="l" t="t" r="r" b="b"/>
            <a:pathLst>
              <a:path w="2886900" h="2886900">
                <a:moveTo>
                  <a:pt x="0" y="0"/>
                </a:moveTo>
                <a:lnTo>
                  <a:pt x="2886900" y="0"/>
                </a:lnTo>
                <a:lnTo>
                  <a:pt x="2886900" y="2886900"/>
                </a:lnTo>
                <a:lnTo>
                  <a:pt x="0" y="2886900"/>
                </a:lnTo>
                <a:lnTo>
                  <a:pt x="0" y="0"/>
                </a:lnTo>
                <a:close/>
              </a:path>
            </a:pathLst>
          </a:custGeom>
          <a:blipFill>
            <a:blip r:embed="rId4" cstate="print">
              <a:alphaModFix/>
              <a:extLst>
                <a:ext uri="{28A0092B-C50C-407E-A947-70E740481C1C}">
                  <a14:useLocalDpi xmlns:a14="http://schemas.microsoft.com/office/drawing/2010/main" val="0"/>
                </a:ext>
              </a:extLst>
            </a:blip>
            <a:stretch>
              <a:fillRect/>
            </a:stretch>
          </a:blipFill>
        </p:spPr>
        <p:txBody>
          <a:bodyPr/>
          <a:lstStyle/>
          <a:p>
            <a:endParaRPr lang="de-DE"/>
          </a:p>
        </p:txBody>
      </p:sp>
      <p:sp>
        <p:nvSpPr>
          <p:cNvPr id="38" name="TextBox 38"/>
          <p:cNvSpPr txBox="1"/>
          <p:nvPr/>
        </p:nvSpPr>
        <p:spPr>
          <a:xfrm>
            <a:off x="8602766" y="11716115"/>
            <a:ext cx="4440454" cy="3337084"/>
          </a:xfrm>
          <a:prstGeom prst="roundRect">
            <a:avLst/>
          </a:prstGeom>
          <a:solidFill>
            <a:srgbClr val="FFFFFF">
              <a:alpha val="69804"/>
            </a:srgbClr>
          </a:solidFill>
          <a:ln w="19050">
            <a:solidFill>
              <a:srgbClr val="70AD47"/>
            </a:solidFill>
          </a:ln>
        </p:spPr>
        <p:txBody>
          <a:bodyPr lIns="0" tIns="0" rIns="0" bIns="0" rtlCol="0" anchor="t">
            <a:spAutoFit/>
          </a:bodyPr>
          <a:lstStyle/>
          <a:p>
            <a:pPr algn="ctr"/>
            <a:r>
              <a:rPr lang="de-DE" sz="2800" dirty="0">
                <a:solidFill>
                  <a:srgbClr val="000000"/>
                </a:solidFill>
                <a:latin typeface="Calibri Light" panose="020F0302020204030204" pitchFamily="34" charset="0"/>
                <a:cs typeface="Calibri Light" panose="020F0302020204030204" pitchFamily="34" charset="0"/>
              </a:rPr>
              <a:t>Sprecht darüber, wofür ihr zu Hause Energie verbraucht!</a:t>
            </a:r>
          </a:p>
          <a:p>
            <a:pPr algn="ctr"/>
            <a:endParaRPr lang="de-DE" sz="2800" dirty="0">
              <a:solidFill>
                <a:srgbClr val="000000"/>
              </a:solidFill>
              <a:latin typeface="Calibri Light" panose="020F0302020204030204" pitchFamily="34" charset="0"/>
              <a:cs typeface="Calibri Light" panose="020F0302020204030204" pitchFamily="34" charset="0"/>
            </a:endParaRPr>
          </a:p>
          <a:p>
            <a:pPr algn="ctr"/>
            <a:r>
              <a:rPr lang="de-DE" sz="2800" dirty="0">
                <a:solidFill>
                  <a:srgbClr val="000000"/>
                </a:solidFill>
                <a:latin typeface="Calibri Light" panose="020F0302020204030204" pitchFamily="34" charset="0"/>
                <a:cs typeface="Calibri Light" panose="020F0302020204030204" pitchFamily="34" charset="0"/>
              </a:rPr>
              <a:t>Welche Dinge </a:t>
            </a:r>
          </a:p>
          <a:p>
            <a:pPr algn="ctr"/>
            <a:r>
              <a:rPr lang="de-DE" sz="2800" dirty="0">
                <a:solidFill>
                  <a:srgbClr val="000000"/>
                </a:solidFill>
                <a:latin typeface="Calibri Light" panose="020F0302020204030204" pitchFamily="34" charset="0"/>
                <a:cs typeface="Calibri Light" panose="020F0302020204030204" pitchFamily="34" charset="0"/>
              </a:rPr>
              <a:t>verbrauchen mehr und welche weniger Energie?</a:t>
            </a:r>
          </a:p>
        </p:txBody>
      </p:sp>
      <p:sp>
        <p:nvSpPr>
          <p:cNvPr id="39" name="TextBox 39"/>
          <p:cNvSpPr txBox="1"/>
          <p:nvPr/>
        </p:nvSpPr>
        <p:spPr>
          <a:xfrm>
            <a:off x="11068050" y="9323979"/>
            <a:ext cx="2457278" cy="1350819"/>
          </a:xfrm>
          <a:prstGeom prst="rect">
            <a:avLst/>
          </a:prstGeom>
        </p:spPr>
        <p:txBody>
          <a:bodyPr wrap="square" lIns="0" tIns="0" rIns="0" bIns="0" rtlCol="0" anchor="t">
            <a:spAutoFit/>
          </a:bodyPr>
          <a:lstStyle/>
          <a:p>
            <a:pPr algn="ctr">
              <a:lnSpc>
                <a:spcPts val="3641"/>
              </a:lnSpc>
            </a:pPr>
            <a:r>
              <a:rPr lang="en-US" sz="2400" u="sng" dirty="0" err="1">
                <a:solidFill>
                  <a:srgbClr val="000000"/>
                </a:solidFill>
                <a:hlinkClick r:id="rId5" tooltip="https://energyusecalculator.com/calculate_electrical_usage.htm"/>
              </a:rPr>
              <a:t>Energieverbrauchs-rechner</a:t>
            </a:r>
            <a:r>
              <a:rPr lang="en-US" sz="2400" u="sng" dirty="0">
                <a:solidFill>
                  <a:srgbClr val="000000"/>
                </a:solidFill>
                <a:hlinkClick r:id="rId5" tooltip="https://energyusecalculator.com/calculate_electrical_usage.htm"/>
              </a:rPr>
              <a:t> </a:t>
            </a:r>
            <a:endParaRPr lang="en-US" sz="2400" u="sng" dirty="0">
              <a:solidFill>
                <a:srgbClr val="000000"/>
              </a:solidFill>
            </a:endParaRPr>
          </a:p>
          <a:p>
            <a:pPr algn="ctr">
              <a:lnSpc>
                <a:spcPts val="3641"/>
              </a:lnSpc>
            </a:pPr>
            <a:r>
              <a:rPr lang="en-US" sz="2400" dirty="0">
                <a:solidFill>
                  <a:srgbClr val="000000"/>
                </a:solidFill>
              </a:rPr>
              <a:t>(auf </a:t>
            </a:r>
            <a:r>
              <a:rPr lang="en-US" sz="2400" dirty="0" err="1">
                <a:solidFill>
                  <a:srgbClr val="000000"/>
                </a:solidFill>
              </a:rPr>
              <a:t>Englisch</a:t>
            </a:r>
            <a:r>
              <a:rPr lang="en-US" sz="2400" dirty="0">
                <a:solidFill>
                  <a:srgbClr val="000000"/>
                </a:solidFill>
              </a:rPr>
              <a:t>)</a:t>
            </a:r>
            <a:endParaRPr lang="en-US" sz="2400" dirty="0">
              <a:solidFill>
                <a:srgbClr val="000000"/>
              </a:solidFill>
              <a:hlinkClick r:id="rId5" tooltip="https://energyusecalculator.com/calculate_electrical_usage.htm"/>
            </a:endParaRPr>
          </a:p>
        </p:txBody>
      </p:sp>
      <p:grpSp>
        <p:nvGrpSpPr>
          <p:cNvPr id="23" name="Group 22">
            <a:extLst>
              <a:ext uri="{FF2B5EF4-FFF2-40B4-BE49-F238E27FC236}">
                <a16:creationId xmlns:a16="http://schemas.microsoft.com/office/drawing/2014/main" id="{61FA1540-672E-B722-737D-6F46886D81EC}"/>
              </a:ext>
            </a:extLst>
          </p:cNvPr>
          <p:cNvGrpSpPr/>
          <p:nvPr/>
        </p:nvGrpSpPr>
        <p:grpSpPr>
          <a:xfrm>
            <a:off x="1559253" y="7057744"/>
            <a:ext cx="7052744" cy="11682179"/>
            <a:chOff x="618500" y="5310629"/>
            <a:chExt cx="8270524" cy="13699312"/>
          </a:xfrm>
        </p:grpSpPr>
        <p:sp>
          <p:nvSpPr>
            <p:cNvPr id="8" name="Freeform 8"/>
            <p:cNvSpPr/>
            <p:nvPr/>
          </p:nvSpPr>
          <p:spPr>
            <a:xfrm>
              <a:off x="618500" y="5310629"/>
              <a:ext cx="7711851" cy="13699312"/>
            </a:xfrm>
            <a:custGeom>
              <a:avLst/>
              <a:gdLst/>
              <a:ahLst/>
              <a:cxnLst/>
              <a:rect l="l" t="t" r="r" b="b"/>
              <a:pathLst>
                <a:path w="10282467" h="18265750">
                  <a:moveTo>
                    <a:pt x="0" y="0"/>
                  </a:moveTo>
                  <a:lnTo>
                    <a:pt x="10282467" y="0"/>
                  </a:lnTo>
                  <a:lnTo>
                    <a:pt x="10282467" y="18265750"/>
                  </a:lnTo>
                  <a:lnTo>
                    <a:pt x="0" y="18265750"/>
                  </a:lnTo>
                  <a:lnTo>
                    <a:pt x="0" y="0"/>
                  </a:lnTo>
                  <a:close/>
                </a:path>
              </a:pathLst>
            </a:custGeom>
            <a:blipFill>
              <a:blip r:embed="rId6"/>
              <a:stretch>
                <a:fillRect/>
              </a:stretch>
            </a:blipFill>
            <a:ln cap="rnd">
              <a:noFill/>
              <a:prstDash val="solid"/>
              <a:round/>
            </a:ln>
          </p:spPr>
          <p:txBody>
            <a:bodyPr/>
            <a:lstStyle/>
            <a:p>
              <a:endParaRPr lang="de-DE"/>
            </a:p>
          </p:txBody>
        </p:sp>
        <p:grpSp>
          <p:nvGrpSpPr>
            <p:cNvPr id="12" name="Group 12"/>
            <p:cNvGrpSpPr/>
            <p:nvPr/>
          </p:nvGrpSpPr>
          <p:grpSpPr>
            <a:xfrm>
              <a:off x="3004706" y="8654077"/>
              <a:ext cx="2100368" cy="1875799"/>
              <a:chOff x="0" y="0"/>
              <a:chExt cx="337574" cy="301481"/>
            </a:xfrm>
          </p:grpSpPr>
          <p:sp>
            <p:nvSpPr>
              <p:cNvPr id="13" name="Freeform 13"/>
              <p:cNvSpPr/>
              <p:nvPr/>
            </p:nvSpPr>
            <p:spPr>
              <a:xfrm>
                <a:off x="0" y="0"/>
                <a:ext cx="337574" cy="301481"/>
              </a:xfrm>
              <a:custGeom>
                <a:avLst/>
                <a:gdLst/>
                <a:ahLst/>
                <a:cxnLst/>
                <a:rect l="l" t="t" r="r" b="b"/>
                <a:pathLst>
                  <a:path w="337574" h="301481">
                    <a:moveTo>
                      <a:pt x="150740" y="0"/>
                    </a:moveTo>
                    <a:lnTo>
                      <a:pt x="186834" y="0"/>
                    </a:lnTo>
                    <a:cubicBezTo>
                      <a:pt x="226812" y="0"/>
                      <a:pt x="265154" y="15882"/>
                      <a:pt x="293423" y="44151"/>
                    </a:cubicBezTo>
                    <a:cubicBezTo>
                      <a:pt x="321692" y="72420"/>
                      <a:pt x="337574" y="110762"/>
                      <a:pt x="337574" y="150740"/>
                    </a:cubicBezTo>
                    <a:lnTo>
                      <a:pt x="337574" y="150740"/>
                    </a:lnTo>
                    <a:cubicBezTo>
                      <a:pt x="337574" y="233992"/>
                      <a:pt x="270085" y="301481"/>
                      <a:pt x="186834" y="301481"/>
                    </a:cubicBezTo>
                    <a:lnTo>
                      <a:pt x="150740" y="301481"/>
                    </a:lnTo>
                    <a:cubicBezTo>
                      <a:pt x="110762" y="301481"/>
                      <a:pt x="72420" y="285599"/>
                      <a:pt x="44151" y="257330"/>
                    </a:cubicBezTo>
                    <a:cubicBezTo>
                      <a:pt x="15882" y="229061"/>
                      <a:pt x="0" y="190719"/>
                      <a:pt x="0" y="150740"/>
                    </a:cubicBezTo>
                    <a:lnTo>
                      <a:pt x="0" y="150740"/>
                    </a:lnTo>
                    <a:cubicBezTo>
                      <a:pt x="0" y="110762"/>
                      <a:pt x="15882" y="72420"/>
                      <a:pt x="44151" y="44151"/>
                    </a:cubicBezTo>
                    <a:cubicBezTo>
                      <a:pt x="72420" y="15882"/>
                      <a:pt x="110762" y="0"/>
                      <a:pt x="150740" y="0"/>
                    </a:cubicBezTo>
                    <a:close/>
                  </a:path>
                </a:pathLst>
              </a:custGeom>
              <a:solidFill>
                <a:srgbClr val="CCBEA2"/>
              </a:solidFill>
              <a:ln cap="rnd">
                <a:noFill/>
                <a:prstDash val="solid"/>
                <a:round/>
              </a:ln>
            </p:spPr>
            <p:txBody>
              <a:bodyPr/>
              <a:lstStyle/>
              <a:p>
                <a:endParaRPr lang="de-DE"/>
              </a:p>
            </p:txBody>
          </p:sp>
          <p:sp>
            <p:nvSpPr>
              <p:cNvPr id="14" name="TextBox 14"/>
              <p:cNvSpPr txBox="1"/>
              <p:nvPr/>
            </p:nvSpPr>
            <p:spPr>
              <a:xfrm>
                <a:off x="0" y="57150"/>
                <a:ext cx="337574" cy="244331"/>
              </a:xfrm>
              <a:prstGeom prst="rect">
                <a:avLst/>
              </a:prstGeom>
            </p:spPr>
            <p:txBody>
              <a:bodyPr lIns="38277" tIns="38277" rIns="38277" bIns="38277" rtlCol="0" anchor="ctr"/>
              <a:lstStyle/>
              <a:p>
                <a:pPr algn="ctr">
                  <a:lnSpc>
                    <a:spcPts val="3626"/>
                  </a:lnSpc>
                </a:pPr>
                <a:endParaRPr/>
              </a:p>
            </p:txBody>
          </p:sp>
        </p:grpSp>
        <p:sp>
          <p:nvSpPr>
            <p:cNvPr id="44" name="Rectangle 43">
              <a:extLst>
                <a:ext uri="{FF2B5EF4-FFF2-40B4-BE49-F238E27FC236}">
                  <a16:creationId xmlns:a16="http://schemas.microsoft.com/office/drawing/2014/main" id="{D65FE0A1-1181-55C8-5550-BF1FF936EBA9}"/>
                </a:ext>
              </a:extLst>
            </p:cNvPr>
            <p:cNvSpPr/>
            <p:nvPr/>
          </p:nvSpPr>
          <p:spPr>
            <a:xfrm>
              <a:off x="6937229" y="14177473"/>
              <a:ext cx="1951795" cy="3383263"/>
            </a:xfrm>
            <a:prstGeom prst="rect">
              <a:avLst/>
            </a:prstGeom>
            <a:solidFill>
              <a:srgbClr val="99D49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6" name="Graphic 25" descr="Car with solid fill">
              <a:extLst>
                <a:ext uri="{FF2B5EF4-FFF2-40B4-BE49-F238E27FC236}">
                  <a16:creationId xmlns:a16="http://schemas.microsoft.com/office/drawing/2014/main" id="{D27B15B2-50D6-FE06-B8B6-46F3822E0D8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838640" y="8968055"/>
              <a:ext cx="2104830" cy="2104830"/>
            </a:xfrm>
            <a:prstGeom prst="rect">
              <a:avLst/>
            </a:prstGeom>
          </p:spPr>
        </p:pic>
        <p:pic>
          <p:nvPicPr>
            <p:cNvPr id="27" name="Graphic 26" descr="Airplane with solid fill">
              <a:extLst>
                <a:ext uri="{FF2B5EF4-FFF2-40B4-BE49-F238E27FC236}">
                  <a16:creationId xmlns:a16="http://schemas.microsoft.com/office/drawing/2014/main" id="{5422AF70-D7E7-83AC-CBE7-5E216B889F0E}"/>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rot="18915671">
              <a:off x="4541630" y="8520740"/>
              <a:ext cx="2014024" cy="2014024"/>
            </a:xfrm>
            <a:prstGeom prst="rect">
              <a:avLst/>
            </a:prstGeom>
          </p:spPr>
        </p:pic>
        <p:pic>
          <p:nvPicPr>
            <p:cNvPr id="28" name="Graphic 27" descr="Shopping cart outline">
              <a:extLst>
                <a:ext uri="{FF2B5EF4-FFF2-40B4-BE49-F238E27FC236}">
                  <a16:creationId xmlns:a16="http://schemas.microsoft.com/office/drawing/2014/main" id="{E67C718E-A25E-5CB8-3887-162B67A72F76}"/>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rot="20911161">
              <a:off x="2707094" y="10656602"/>
              <a:ext cx="2071214" cy="2071214"/>
            </a:xfrm>
            <a:prstGeom prst="rect">
              <a:avLst/>
            </a:prstGeom>
          </p:spPr>
        </p:pic>
        <p:grpSp>
          <p:nvGrpSpPr>
            <p:cNvPr id="69" name="Group 68">
              <a:extLst>
                <a:ext uri="{FF2B5EF4-FFF2-40B4-BE49-F238E27FC236}">
                  <a16:creationId xmlns:a16="http://schemas.microsoft.com/office/drawing/2014/main" id="{085D58B6-DB19-7546-7266-D69E7C39217E}"/>
                </a:ext>
              </a:extLst>
            </p:cNvPr>
            <p:cNvGrpSpPr/>
            <p:nvPr/>
          </p:nvGrpSpPr>
          <p:grpSpPr>
            <a:xfrm>
              <a:off x="2533653" y="12661873"/>
              <a:ext cx="2226131" cy="2266979"/>
              <a:chOff x="2984500" y="13296871"/>
              <a:chExt cx="2226131" cy="2266979"/>
            </a:xfrm>
          </p:grpSpPr>
          <p:pic>
            <p:nvPicPr>
              <p:cNvPr id="42" name="Graphic 41" descr="Television with solid fill">
                <a:extLst>
                  <a:ext uri="{FF2B5EF4-FFF2-40B4-BE49-F238E27FC236}">
                    <a16:creationId xmlns:a16="http://schemas.microsoft.com/office/drawing/2014/main" id="{74A5DDD6-DDE7-9AAC-EC60-E725EBD51B46}"/>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2984500" y="13296871"/>
                <a:ext cx="1842525" cy="1842525"/>
              </a:xfrm>
              <a:prstGeom prst="rect">
                <a:avLst/>
              </a:prstGeom>
            </p:spPr>
          </p:pic>
          <p:pic>
            <p:nvPicPr>
              <p:cNvPr id="43" name="Graphic 42" descr="Popcorn with solid fill">
                <a:extLst>
                  <a:ext uri="{FF2B5EF4-FFF2-40B4-BE49-F238E27FC236}">
                    <a16:creationId xmlns:a16="http://schemas.microsoft.com/office/drawing/2014/main" id="{D1648949-DF7E-5BA8-DBAB-C6D9460FA773}"/>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4296231" y="14649450"/>
                <a:ext cx="914400" cy="914400"/>
              </a:xfrm>
              <a:prstGeom prst="rect">
                <a:avLst/>
              </a:prstGeom>
            </p:spPr>
          </p:pic>
          <p:sp>
            <p:nvSpPr>
              <p:cNvPr id="47" name="Isosceles Triangle 46">
                <a:extLst>
                  <a:ext uri="{FF2B5EF4-FFF2-40B4-BE49-F238E27FC236}">
                    <a16:creationId xmlns:a16="http://schemas.microsoft.com/office/drawing/2014/main" id="{42F63BD8-DA18-C89B-0C18-97DFCDF57777}"/>
                  </a:ext>
                </a:extLst>
              </p:cNvPr>
              <p:cNvSpPr/>
              <p:nvPr/>
            </p:nvSpPr>
            <p:spPr>
              <a:xfrm rot="5400000">
                <a:off x="3716628" y="13874352"/>
                <a:ext cx="556923" cy="480106"/>
              </a:xfrm>
              <a:prstGeom prst="triangl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70" name="Group 69">
              <a:extLst>
                <a:ext uri="{FF2B5EF4-FFF2-40B4-BE49-F238E27FC236}">
                  <a16:creationId xmlns:a16="http://schemas.microsoft.com/office/drawing/2014/main" id="{9BAA0F3C-F3F8-A4F2-BBD6-34A367C85BD8}"/>
                </a:ext>
              </a:extLst>
            </p:cNvPr>
            <p:cNvGrpSpPr/>
            <p:nvPr/>
          </p:nvGrpSpPr>
          <p:grpSpPr>
            <a:xfrm>
              <a:off x="2439582" y="15034488"/>
              <a:ext cx="1541871" cy="1570765"/>
              <a:chOff x="2950920" y="15458801"/>
              <a:chExt cx="1541871" cy="1570765"/>
            </a:xfrm>
          </p:grpSpPr>
          <p:pic>
            <p:nvPicPr>
              <p:cNvPr id="49" name="Graphic 48" descr="Thermometer with solid fill">
                <a:extLst>
                  <a:ext uri="{FF2B5EF4-FFF2-40B4-BE49-F238E27FC236}">
                    <a16:creationId xmlns:a16="http://schemas.microsoft.com/office/drawing/2014/main" id="{85055409-90FB-2D7C-71A3-DE2472DBF30E}"/>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rot="20637714">
                <a:off x="2950920" y="15516260"/>
                <a:ext cx="1513306" cy="1513306"/>
              </a:xfrm>
              <a:prstGeom prst="rect">
                <a:avLst/>
              </a:prstGeom>
            </p:spPr>
          </p:pic>
          <p:sp>
            <p:nvSpPr>
              <p:cNvPr id="50" name="Arrow: Up 49">
                <a:extLst>
                  <a:ext uri="{FF2B5EF4-FFF2-40B4-BE49-F238E27FC236}">
                    <a16:creationId xmlns:a16="http://schemas.microsoft.com/office/drawing/2014/main" id="{E6D6C81B-9045-046F-4D31-E01CE5AA06BB}"/>
                  </a:ext>
                </a:extLst>
              </p:cNvPr>
              <p:cNvSpPr/>
              <p:nvPr/>
            </p:nvSpPr>
            <p:spPr>
              <a:xfrm rot="20637714">
                <a:off x="4078825" y="15458801"/>
                <a:ext cx="413966" cy="1177464"/>
              </a:xfrm>
              <a:prstGeom prst="upArrow">
                <a:avLst/>
              </a:prstGeom>
              <a:noFill/>
              <a:ln w="762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grpSp>
        <p:pic>
          <p:nvPicPr>
            <p:cNvPr id="54" name="Graphic 53" descr="Table setting outline">
              <a:extLst>
                <a:ext uri="{FF2B5EF4-FFF2-40B4-BE49-F238E27FC236}">
                  <a16:creationId xmlns:a16="http://schemas.microsoft.com/office/drawing/2014/main" id="{E018E6D6-F011-C54D-9692-7D012854B466}"/>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rot="679432">
              <a:off x="2951651" y="16669437"/>
              <a:ext cx="1626066" cy="1626066"/>
            </a:xfrm>
            <a:prstGeom prst="rect">
              <a:avLst/>
            </a:prstGeom>
          </p:spPr>
        </p:pic>
        <p:grpSp>
          <p:nvGrpSpPr>
            <p:cNvPr id="68" name="Group 67">
              <a:extLst>
                <a:ext uri="{FF2B5EF4-FFF2-40B4-BE49-F238E27FC236}">
                  <a16:creationId xmlns:a16="http://schemas.microsoft.com/office/drawing/2014/main" id="{9C8E5C75-BDE9-B1A7-6EDB-9DA626400CB8}"/>
                </a:ext>
              </a:extLst>
            </p:cNvPr>
            <p:cNvGrpSpPr/>
            <p:nvPr/>
          </p:nvGrpSpPr>
          <p:grpSpPr>
            <a:xfrm>
              <a:off x="3852715" y="8382201"/>
              <a:ext cx="680519" cy="1247618"/>
              <a:chOff x="4147185" y="9083398"/>
              <a:chExt cx="680519" cy="1247618"/>
            </a:xfrm>
          </p:grpSpPr>
          <p:sp>
            <p:nvSpPr>
              <p:cNvPr id="62" name="Freeform: Shape 61">
                <a:extLst>
                  <a:ext uri="{FF2B5EF4-FFF2-40B4-BE49-F238E27FC236}">
                    <a16:creationId xmlns:a16="http://schemas.microsoft.com/office/drawing/2014/main" id="{01E53F74-A7B4-3F65-6113-D003EBEA94D2}"/>
                  </a:ext>
                </a:extLst>
              </p:cNvPr>
              <p:cNvSpPr/>
              <p:nvPr/>
            </p:nvSpPr>
            <p:spPr>
              <a:xfrm rot="16200000">
                <a:off x="3863636" y="9366947"/>
                <a:ext cx="1247618" cy="680519"/>
              </a:xfrm>
              <a:custGeom>
                <a:avLst/>
                <a:gdLst>
                  <a:gd name="connsiteX0" fmla="*/ 1190908 w 1247618"/>
                  <a:gd name="connsiteY0" fmla="*/ 212662 h 680519"/>
                  <a:gd name="connsiteX1" fmla="*/ 1134198 w 1247618"/>
                  <a:gd name="connsiteY1" fmla="*/ 212662 h 680519"/>
                  <a:gd name="connsiteX2" fmla="*/ 1134198 w 1247618"/>
                  <a:gd name="connsiteY2" fmla="*/ 56710 h 680519"/>
                  <a:gd name="connsiteX3" fmla="*/ 1077488 w 1247618"/>
                  <a:gd name="connsiteY3" fmla="*/ 0 h 680519"/>
                  <a:gd name="connsiteX4" fmla="*/ 56710 w 1247618"/>
                  <a:gd name="connsiteY4" fmla="*/ 0 h 680519"/>
                  <a:gd name="connsiteX5" fmla="*/ 0 w 1247618"/>
                  <a:gd name="connsiteY5" fmla="*/ 56710 h 680519"/>
                  <a:gd name="connsiteX6" fmla="*/ 0 w 1247618"/>
                  <a:gd name="connsiteY6" fmla="*/ 623809 h 680519"/>
                  <a:gd name="connsiteX7" fmla="*/ 56710 w 1247618"/>
                  <a:gd name="connsiteY7" fmla="*/ 680519 h 680519"/>
                  <a:gd name="connsiteX8" fmla="*/ 1077488 w 1247618"/>
                  <a:gd name="connsiteY8" fmla="*/ 680519 h 680519"/>
                  <a:gd name="connsiteX9" fmla="*/ 1134198 w 1247618"/>
                  <a:gd name="connsiteY9" fmla="*/ 623809 h 680519"/>
                  <a:gd name="connsiteX10" fmla="*/ 1134198 w 1247618"/>
                  <a:gd name="connsiteY10" fmla="*/ 467857 h 680519"/>
                  <a:gd name="connsiteX11" fmla="*/ 1190908 w 1247618"/>
                  <a:gd name="connsiteY11" fmla="*/ 467857 h 680519"/>
                  <a:gd name="connsiteX12" fmla="*/ 1247618 w 1247618"/>
                  <a:gd name="connsiteY12" fmla="*/ 411147 h 680519"/>
                  <a:gd name="connsiteX13" fmla="*/ 1247618 w 1247618"/>
                  <a:gd name="connsiteY13" fmla="*/ 269372 h 680519"/>
                  <a:gd name="connsiteX14" fmla="*/ 1190908 w 1247618"/>
                  <a:gd name="connsiteY14" fmla="*/ 212662 h 680519"/>
                  <a:gd name="connsiteX15" fmla="*/ 1049134 w 1247618"/>
                  <a:gd name="connsiteY15" fmla="*/ 595454 h 680519"/>
                  <a:gd name="connsiteX16" fmla="*/ 85065 w 1247618"/>
                  <a:gd name="connsiteY16" fmla="*/ 595454 h 680519"/>
                  <a:gd name="connsiteX17" fmla="*/ 85065 w 1247618"/>
                  <a:gd name="connsiteY17" fmla="*/ 85065 h 680519"/>
                  <a:gd name="connsiteX18" fmla="*/ 1049134 w 1247618"/>
                  <a:gd name="connsiteY18" fmla="*/ 85065 h 680519"/>
                  <a:gd name="connsiteX19" fmla="*/ 1049134 w 1247618"/>
                  <a:gd name="connsiteY19" fmla="*/ 595454 h 6805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47618" h="680519">
                    <a:moveTo>
                      <a:pt x="1190908" y="212662"/>
                    </a:moveTo>
                    <a:lnTo>
                      <a:pt x="1134198" y="212662"/>
                    </a:lnTo>
                    <a:lnTo>
                      <a:pt x="1134198" y="56710"/>
                    </a:lnTo>
                    <a:cubicBezTo>
                      <a:pt x="1134198" y="25519"/>
                      <a:pt x="1108679" y="0"/>
                      <a:pt x="1077488" y="0"/>
                    </a:cubicBezTo>
                    <a:lnTo>
                      <a:pt x="56710" y="0"/>
                    </a:lnTo>
                    <a:cubicBezTo>
                      <a:pt x="25519" y="0"/>
                      <a:pt x="0" y="25519"/>
                      <a:pt x="0" y="56710"/>
                    </a:cubicBezTo>
                    <a:lnTo>
                      <a:pt x="0" y="623809"/>
                    </a:lnTo>
                    <a:cubicBezTo>
                      <a:pt x="0" y="655000"/>
                      <a:pt x="25519" y="680519"/>
                      <a:pt x="56710" y="680519"/>
                    </a:cubicBezTo>
                    <a:lnTo>
                      <a:pt x="1077488" y="680519"/>
                    </a:lnTo>
                    <a:cubicBezTo>
                      <a:pt x="1108679" y="680519"/>
                      <a:pt x="1134198" y="655000"/>
                      <a:pt x="1134198" y="623809"/>
                    </a:cubicBezTo>
                    <a:lnTo>
                      <a:pt x="1134198" y="467857"/>
                    </a:lnTo>
                    <a:lnTo>
                      <a:pt x="1190908" y="467857"/>
                    </a:lnTo>
                    <a:cubicBezTo>
                      <a:pt x="1222099" y="467857"/>
                      <a:pt x="1247618" y="442337"/>
                      <a:pt x="1247618" y="411147"/>
                    </a:cubicBezTo>
                    <a:lnTo>
                      <a:pt x="1247618" y="269372"/>
                    </a:lnTo>
                    <a:cubicBezTo>
                      <a:pt x="1247618" y="238182"/>
                      <a:pt x="1222099" y="212662"/>
                      <a:pt x="1190908" y="212662"/>
                    </a:cubicBezTo>
                    <a:close/>
                    <a:moveTo>
                      <a:pt x="1049134" y="595454"/>
                    </a:moveTo>
                    <a:lnTo>
                      <a:pt x="85065" y="595454"/>
                    </a:lnTo>
                    <a:lnTo>
                      <a:pt x="85065" y="85065"/>
                    </a:lnTo>
                    <a:lnTo>
                      <a:pt x="1049134" y="85065"/>
                    </a:lnTo>
                    <a:lnTo>
                      <a:pt x="1049134" y="595454"/>
                    </a:lnTo>
                    <a:close/>
                  </a:path>
                </a:pathLst>
              </a:custGeom>
              <a:solidFill>
                <a:srgbClr val="000000"/>
              </a:solidFill>
              <a:ln w="14089" cap="flat">
                <a:noFill/>
                <a:prstDash val="solid"/>
                <a:miter/>
              </a:ln>
            </p:spPr>
            <p:txBody>
              <a:bodyPr rtlCol="0" anchor="ctr"/>
              <a:lstStyle/>
              <a:p>
                <a:endParaRPr lang="de-DE"/>
              </a:p>
            </p:txBody>
          </p:sp>
          <p:sp>
            <p:nvSpPr>
              <p:cNvPr id="63" name="Freeform: Shape 62">
                <a:extLst>
                  <a:ext uri="{FF2B5EF4-FFF2-40B4-BE49-F238E27FC236}">
                    <a16:creationId xmlns:a16="http://schemas.microsoft.com/office/drawing/2014/main" id="{05996098-3327-7897-B73C-C6A473717C09}"/>
                  </a:ext>
                </a:extLst>
              </p:cNvPr>
              <p:cNvSpPr/>
              <p:nvPr/>
            </p:nvSpPr>
            <p:spPr>
              <a:xfrm rot="16200000">
                <a:off x="4414367" y="9925384"/>
                <a:ext cx="124964" cy="425835"/>
              </a:xfrm>
              <a:custGeom>
                <a:avLst/>
                <a:gdLst>
                  <a:gd name="connsiteX0" fmla="*/ 0 w 113419"/>
                  <a:gd name="connsiteY0" fmla="*/ 0 h 396969"/>
                  <a:gd name="connsiteX1" fmla="*/ 113420 w 113419"/>
                  <a:gd name="connsiteY1" fmla="*/ 0 h 396969"/>
                  <a:gd name="connsiteX2" fmla="*/ 113420 w 113419"/>
                  <a:gd name="connsiteY2" fmla="*/ 396969 h 396969"/>
                  <a:gd name="connsiteX3" fmla="*/ 0 w 113419"/>
                  <a:gd name="connsiteY3" fmla="*/ 396969 h 396969"/>
                </a:gdLst>
                <a:ahLst/>
                <a:cxnLst>
                  <a:cxn ang="0">
                    <a:pos x="connsiteX0" y="connsiteY0"/>
                  </a:cxn>
                  <a:cxn ang="0">
                    <a:pos x="connsiteX1" y="connsiteY1"/>
                  </a:cxn>
                  <a:cxn ang="0">
                    <a:pos x="connsiteX2" y="connsiteY2"/>
                  </a:cxn>
                  <a:cxn ang="0">
                    <a:pos x="connsiteX3" y="connsiteY3"/>
                  </a:cxn>
                </a:cxnLst>
                <a:rect l="l" t="t" r="r" b="b"/>
                <a:pathLst>
                  <a:path w="113419" h="396969">
                    <a:moveTo>
                      <a:pt x="0" y="0"/>
                    </a:moveTo>
                    <a:lnTo>
                      <a:pt x="113420" y="0"/>
                    </a:lnTo>
                    <a:lnTo>
                      <a:pt x="113420" y="396969"/>
                    </a:lnTo>
                    <a:lnTo>
                      <a:pt x="0" y="396969"/>
                    </a:lnTo>
                    <a:close/>
                  </a:path>
                </a:pathLst>
              </a:custGeom>
              <a:solidFill>
                <a:srgbClr val="000000"/>
              </a:solidFill>
              <a:ln w="14089" cap="flat">
                <a:noFill/>
                <a:prstDash val="solid"/>
                <a:miter/>
              </a:ln>
            </p:spPr>
            <p:txBody>
              <a:bodyPr rtlCol="0" anchor="ctr"/>
              <a:lstStyle/>
              <a:p>
                <a:endParaRPr lang="de-DE"/>
              </a:p>
            </p:txBody>
          </p:sp>
          <p:sp>
            <p:nvSpPr>
              <p:cNvPr id="64" name="Freeform: Shape 63">
                <a:extLst>
                  <a:ext uri="{FF2B5EF4-FFF2-40B4-BE49-F238E27FC236}">
                    <a16:creationId xmlns:a16="http://schemas.microsoft.com/office/drawing/2014/main" id="{6AC6FCAE-26DD-99D3-B008-02F2DC1D5D14}"/>
                  </a:ext>
                </a:extLst>
              </p:cNvPr>
              <p:cNvSpPr/>
              <p:nvPr/>
            </p:nvSpPr>
            <p:spPr>
              <a:xfrm rot="16200000">
                <a:off x="4414365" y="9779417"/>
                <a:ext cx="124966" cy="425836"/>
              </a:xfrm>
              <a:custGeom>
                <a:avLst/>
                <a:gdLst>
                  <a:gd name="connsiteX0" fmla="*/ 0 w 113419"/>
                  <a:gd name="connsiteY0" fmla="*/ 0 h 396969"/>
                  <a:gd name="connsiteX1" fmla="*/ 113420 w 113419"/>
                  <a:gd name="connsiteY1" fmla="*/ 0 h 396969"/>
                  <a:gd name="connsiteX2" fmla="*/ 113420 w 113419"/>
                  <a:gd name="connsiteY2" fmla="*/ 396969 h 396969"/>
                  <a:gd name="connsiteX3" fmla="*/ 0 w 113419"/>
                  <a:gd name="connsiteY3" fmla="*/ 396969 h 396969"/>
                </a:gdLst>
                <a:ahLst/>
                <a:cxnLst>
                  <a:cxn ang="0">
                    <a:pos x="connsiteX0" y="connsiteY0"/>
                  </a:cxn>
                  <a:cxn ang="0">
                    <a:pos x="connsiteX1" y="connsiteY1"/>
                  </a:cxn>
                  <a:cxn ang="0">
                    <a:pos x="connsiteX2" y="connsiteY2"/>
                  </a:cxn>
                  <a:cxn ang="0">
                    <a:pos x="connsiteX3" y="connsiteY3"/>
                  </a:cxn>
                </a:cxnLst>
                <a:rect l="l" t="t" r="r" b="b"/>
                <a:pathLst>
                  <a:path w="113419" h="396969">
                    <a:moveTo>
                      <a:pt x="0" y="0"/>
                    </a:moveTo>
                    <a:lnTo>
                      <a:pt x="113420" y="0"/>
                    </a:lnTo>
                    <a:lnTo>
                      <a:pt x="113420" y="396969"/>
                    </a:lnTo>
                    <a:lnTo>
                      <a:pt x="0" y="396969"/>
                    </a:lnTo>
                    <a:close/>
                  </a:path>
                </a:pathLst>
              </a:custGeom>
              <a:solidFill>
                <a:srgbClr val="000000"/>
              </a:solidFill>
              <a:ln w="14089" cap="flat">
                <a:noFill/>
                <a:prstDash val="solid"/>
                <a:miter/>
              </a:ln>
            </p:spPr>
            <p:txBody>
              <a:bodyPr rtlCol="0" anchor="ctr"/>
              <a:lstStyle/>
              <a:p>
                <a:endParaRPr lang="de-DE"/>
              </a:p>
            </p:txBody>
          </p:sp>
          <p:sp>
            <p:nvSpPr>
              <p:cNvPr id="65" name="Freeform: Shape 64">
                <a:extLst>
                  <a:ext uri="{FF2B5EF4-FFF2-40B4-BE49-F238E27FC236}">
                    <a16:creationId xmlns:a16="http://schemas.microsoft.com/office/drawing/2014/main" id="{EFDFC3AE-88BA-D360-5427-D49108FF40E7}"/>
                  </a:ext>
                </a:extLst>
              </p:cNvPr>
              <p:cNvSpPr/>
              <p:nvPr/>
            </p:nvSpPr>
            <p:spPr>
              <a:xfrm rot="16200000">
                <a:off x="4417678" y="9624887"/>
                <a:ext cx="118340" cy="425837"/>
              </a:xfrm>
              <a:custGeom>
                <a:avLst/>
                <a:gdLst>
                  <a:gd name="connsiteX0" fmla="*/ 0 w 113419"/>
                  <a:gd name="connsiteY0" fmla="*/ 0 h 396969"/>
                  <a:gd name="connsiteX1" fmla="*/ 113420 w 113419"/>
                  <a:gd name="connsiteY1" fmla="*/ 0 h 396969"/>
                  <a:gd name="connsiteX2" fmla="*/ 113420 w 113419"/>
                  <a:gd name="connsiteY2" fmla="*/ 396969 h 396969"/>
                  <a:gd name="connsiteX3" fmla="*/ 0 w 113419"/>
                  <a:gd name="connsiteY3" fmla="*/ 396969 h 396969"/>
                </a:gdLst>
                <a:ahLst/>
                <a:cxnLst>
                  <a:cxn ang="0">
                    <a:pos x="connsiteX0" y="connsiteY0"/>
                  </a:cxn>
                  <a:cxn ang="0">
                    <a:pos x="connsiteX1" y="connsiteY1"/>
                  </a:cxn>
                  <a:cxn ang="0">
                    <a:pos x="connsiteX2" y="connsiteY2"/>
                  </a:cxn>
                  <a:cxn ang="0">
                    <a:pos x="connsiteX3" y="connsiteY3"/>
                  </a:cxn>
                </a:cxnLst>
                <a:rect l="l" t="t" r="r" b="b"/>
                <a:pathLst>
                  <a:path w="113419" h="396969">
                    <a:moveTo>
                      <a:pt x="0" y="0"/>
                    </a:moveTo>
                    <a:lnTo>
                      <a:pt x="113420" y="0"/>
                    </a:lnTo>
                    <a:lnTo>
                      <a:pt x="113420" y="396969"/>
                    </a:lnTo>
                    <a:lnTo>
                      <a:pt x="0" y="396969"/>
                    </a:lnTo>
                    <a:close/>
                  </a:path>
                </a:pathLst>
              </a:custGeom>
              <a:solidFill>
                <a:srgbClr val="000000"/>
              </a:solidFill>
              <a:ln w="14089" cap="flat">
                <a:noFill/>
                <a:prstDash val="solid"/>
                <a:miter/>
              </a:ln>
            </p:spPr>
            <p:txBody>
              <a:bodyPr rtlCol="0" anchor="ctr"/>
              <a:lstStyle/>
              <a:p>
                <a:endParaRPr lang="de-DE"/>
              </a:p>
            </p:txBody>
          </p:sp>
          <p:sp>
            <p:nvSpPr>
              <p:cNvPr id="66" name="Freeform: Shape 65">
                <a:extLst>
                  <a:ext uri="{FF2B5EF4-FFF2-40B4-BE49-F238E27FC236}">
                    <a16:creationId xmlns:a16="http://schemas.microsoft.com/office/drawing/2014/main" id="{4675B7B1-3B4B-788E-3AD5-F1BDACBEC6E3}"/>
                  </a:ext>
                </a:extLst>
              </p:cNvPr>
              <p:cNvSpPr/>
              <p:nvPr/>
            </p:nvSpPr>
            <p:spPr>
              <a:xfrm rot="16200000">
                <a:off x="4419890" y="9463343"/>
                <a:ext cx="121535" cy="433458"/>
              </a:xfrm>
              <a:custGeom>
                <a:avLst/>
                <a:gdLst>
                  <a:gd name="connsiteX0" fmla="*/ 0 w 113419"/>
                  <a:gd name="connsiteY0" fmla="*/ 0 h 396969"/>
                  <a:gd name="connsiteX1" fmla="*/ 113420 w 113419"/>
                  <a:gd name="connsiteY1" fmla="*/ 0 h 396969"/>
                  <a:gd name="connsiteX2" fmla="*/ 113420 w 113419"/>
                  <a:gd name="connsiteY2" fmla="*/ 396969 h 396969"/>
                  <a:gd name="connsiteX3" fmla="*/ 0 w 113419"/>
                  <a:gd name="connsiteY3" fmla="*/ 396969 h 396969"/>
                </a:gdLst>
                <a:ahLst/>
                <a:cxnLst>
                  <a:cxn ang="0">
                    <a:pos x="connsiteX0" y="connsiteY0"/>
                  </a:cxn>
                  <a:cxn ang="0">
                    <a:pos x="connsiteX1" y="connsiteY1"/>
                  </a:cxn>
                  <a:cxn ang="0">
                    <a:pos x="connsiteX2" y="connsiteY2"/>
                  </a:cxn>
                  <a:cxn ang="0">
                    <a:pos x="connsiteX3" y="connsiteY3"/>
                  </a:cxn>
                </a:cxnLst>
                <a:rect l="l" t="t" r="r" b="b"/>
                <a:pathLst>
                  <a:path w="113419" h="396969">
                    <a:moveTo>
                      <a:pt x="0" y="0"/>
                    </a:moveTo>
                    <a:lnTo>
                      <a:pt x="113420" y="0"/>
                    </a:lnTo>
                    <a:lnTo>
                      <a:pt x="113420" y="396969"/>
                    </a:lnTo>
                    <a:lnTo>
                      <a:pt x="0" y="396969"/>
                    </a:lnTo>
                    <a:close/>
                  </a:path>
                </a:pathLst>
              </a:custGeom>
              <a:solidFill>
                <a:srgbClr val="000000"/>
              </a:solidFill>
              <a:ln w="14089" cap="flat">
                <a:noFill/>
                <a:prstDash val="solid"/>
                <a:miter/>
              </a:ln>
            </p:spPr>
            <p:txBody>
              <a:bodyPr rtlCol="0" anchor="ctr"/>
              <a:lstStyle/>
              <a:p>
                <a:endParaRPr lang="de-DE"/>
              </a:p>
            </p:txBody>
          </p:sp>
          <p:sp>
            <p:nvSpPr>
              <p:cNvPr id="67" name="Freeform: Shape 66">
                <a:extLst>
                  <a:ext uri="{FF2B5EF4-FFF2-40B4-BE49-F238E27FC236}">
                    <a16:creationId xmlns:a16="http://schemas.microsoft.com/office/drawing/2014/main" id="{6127CD10-2B4F-055F-36D6-B9635A148B2B}"/>
                  </a:ext>
                </a:extLst>
              </p:cNvPr>
              <p:cNvSpPr/>
              <p:nvPr/>
            </p:nvSpPr>
            <p:spPr>
              <a:xfrm rot="16200000">
                <a:off x="4419891" y="9315994"/>
                <a:ext cx="121536" cy="433460"/>
              </a:xfrm>
              <a:custGeom>
                <a:avLst/>
                <a:gdLst>
                  <a:gd name="connsiteX0" fmla="*/ 0 w 113419"/>
                  <a:gd name="connsiteY0" fmla="*/ 0 h 396969"/>
                  <a:gd name="connsiteX1" fmla="*/ 113420 w 113419"/>
                  <a:gd name="connsiteY1" fmla="*/ 0 h 396969"/>
                  <a:gd name="connsiteX2" fmla="*/ 113420 w 113419"/>
                  <a:gd name="connsiteY2" fmla="*/ 396969 h 396969"/>
                  <a:gd name="connsiteX3" fmla="*/ 0 w 113419"/>
                  <a:gd name="connsiteY3" fmla="*/ 396969 h 396969"/>
                </a:gdLst>
                <a:ahLst/>
                <a:cxnLst>
                  <a:cxn ang="0">
                    <a:pos x="connsiteX0" y="connsiteY0"/>
                  </a:cxn>
                  <a:cxn ang="0">
                    <a:pos x="connsiteX1" y="connsiteY1"/>
                  </a:cxn>
                  <a:cxn ang="0">
                    <a:pos x="connsiteX2" y="connsiteY2"/>
                  </a:cxn>
                  <a:cxn ang="0">
                    <a:pos x="connsiteX3" y="connsiteY3"/>
                  </a:cxn>
                </a:cxnLst>
                <a:rect l="l" t="t" r="r" b="b"/>
                <a:pathLst>
                  <a:path w="113419" h="396969">
                    <a:moveTo>
                      <a:pt x="0" y="0"/>
                    </a:moveTo>
                    <a:lnTo>
                      <a:pt x="113420" y="0"/>
                    </a:lnTo>
                    <a:lnTo>
                      <a:pt x="113420" y="396969"/>
                    </a:lnTo>
                    <a:lnTo>
                      <a:pt x="0" y="396969"/>
                    </a:lnTo>
                    <a:close/>
                  </a:path>
                </a:pathLst>
              </a:custGeom>
              <a:solidFill>
                <a:srgbClr val="000000"/>
              </a:solidFill>
              <a:ln w="14089" cap="flat">
                <a:noFill/>
                <a:prstDash val="solid"/>
                <a:miter/>
              </a:ln>
            </p:spPr>
            <p:txBody>
              <a:bodyPr rtlCol="0" anchor="ctr"/>
              <a:lstStyle/>
              <a:p>
                <a:endParaRPr lang="de-DE"/>
              </a:p>
            </p:txBody>
          </p:sp>
        </p:grpSp>
      </p:grpSp>
      <p:pic>
        <p:nvPicPr>
          <p:cNvPr id="2" name="Рисунок 81">
            <a:extLst>
              <a:ext uri="{FF2B5EF4-FFF2-40B4-BE49-F238E27FC236}">
                <a16:creationId xmlns:a16="http://schemas.microsoft.com/office/drawing/2014/main" id="{932BFD95-C988-A68C-1007-DE0BC1B2C809}"/>
              </a:ext>
            </a:extLst>
          </p:cNvPr>
          <p:cNvPicPr>
            <a:picLocks noChangeAspect="1"/>
          </p:cNvPicPr>
          <p:nvPr/>
        </p:nvPicPr>
        <p:blipFill>
          <a:blip r:embed="rId21"/>
          <a:stretch/>
        </p:blipFill>
        <p:spPr bwMode="auto">
          <a:xfrm>
            <a:off x="360000" y="19257450"/>
            <a:ext cx="1366451" cy="482400"/>
          </a:xfrm>
          <a:prstGeom prst="rect">
            <a:avLst/>
          </a:prstGeom>
        </p:spPr>
      </p:pic>
      <p:pic>
        <p:nvPicPr>
          <p:cNvPr id="3" name="Grafik 22">
            <a:extLst>
              <a:ext uri="{FF2B5EF4-FFF2-40B4-BE49-F238E27FC236}">
                <a16:creationId xmlns:a16="http://schemas.microsoft.com/office/drawing/2014/main" id="{A7E14C3D-0C4D-7B15-AB8A-2C47E890432B}"/>
              </a:ext>
            </a:extLst>
          </p:cNvPr>
          <p:cNvPicPr>
            <a:picLocks noChangeAspect="1"/>
          </p:cNvPicPr>
          <p:nvPr/>
        </p:nvPicPr>
        <p:blipFill>
          <a:blip r:embed="rId22">
            <a:extLst>
              <a:ext uri="{28A0092B-C50C-407E-A947-70E740481C1C}">
                <a14:useLocalDpi xmlns:a14="http://schemas.microsoft.com/office/drawing/2010/main" val="0"/>
              </a:ext>
            </a:extLst>
          </a:blip>
          <a:srcRect/>
          <a:stretch/>
        </p:blipFill>
        <p:spPr bwMode="auto">
          <a:xfrm>
            <a:off x="363918" y="18519954"/>
            <a:ext cx="1362533" cy="565200"/>
          </a:xfrm>
          <a:prstGeom prst="rect">
            <a:avLst/>
          </a:prstGeom>
        </p:spPr>
      </p:pic>
      <p:sp>
        <p:nvSpPr>
          <p:cNvPr id="7" name="object 75">
            <a:extLst>
              <a:ext uri="{FF2B5EF4-FFF2-40B4-BE49-F238E27FC236}">
                <a16:creationId xmlns:a16="http://schemas.microsoft.com/office/drawing/2014/main" id="{2FA0867D-2442-19F3-D885-827F02C93E2B}"/>
              </a:ext>
            </a:extLst>
          </p:cNvPr>
          <p:cNvSpPr txBox="1">
            <a:spLocks noChangeArrowheads="1"/>
          </p:cNvSpPr>
          <p:nvPr/>
        </p:nvSpPr>
        <p:spPr bwMode="auto">
          <a:xfrm>
            <a:off x="1906451" y="18476352"/>
            <a:ext cx="4190999" cy="1263498"/>
          </a:xfrm>
          <a:prstGeom prst="rect">
            <a:avLst/>
          </a:prstGeom>
          <a:noFill/>
          <a:ln>
            <a:noFill/>
          </a:ln>
        </p:spPr>
        <p:txBody>
          <a:bodyPr rot="0" vert="horz" wrap="square" lIns="0" tIns="45719" rIns="0" bIns="0" anchor="t" anchorCtr="0" upright="1">
            <a:noAutofit/>
          </a:bodyPr>
          <a:lstStyle/>
          <a:p>
            <a:pPr marR="8889">
              <a:spcAft>
                <a:spcPts val="800"/>
              </a:spcAft>
              <a:defRPr/>
            </a:pPr>
            <a:r>
              <a:rPr lang="de-DE" sz="1399" spc="-35" dirty="0">
                <a:solidFill>
                  <a:schemeClr val="tx1">
                    <a:lumMod val="75000"/>
                    <a:lumOff val="25000"/>
                  </a:schemeClr>
                </a:solidFill>
                <a:ea typeface="Calibri"/>
                <a:cs typeface="Trebuchet MS"/>
              </a:rPr>
              <a:t>Impressum: </a:t>
            </a:r>
            <a:endParaRPr lang="de-DE" sz="1399" dirty="0"/>
          </a:p>
          <a:p>
            <a:pPr marR="8889">
              <a:spcAft>
                <a:spcPts val="800"/>
              </a:spcAft>
              <a:defRPr/>
            </a:pPr>
            <a:r>
              <a:rPr lang="de-DE" sz="1399" spc="-35" dirty="0">
                <a:solidFill>
                  <a:schemeClr val="tx1">
                    <a:lumMod val="75000"/>
                    <a:lumOff val="25000"/>
                  </a:schemeClr>
                </a:solidFill>
                <a:ea typeface="Calibri"/>
                <a:cs typeface="Trebuchet MS"/>
              </a:rPr>
              <a:t>Arbeitsbereich Pädagogik in der Digitalität, </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Arbeitsbereich Medienpädagogik</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am Institut für Allgemeine Pädagogik und Berufspädagogik, Technische Universität Darmstadt, 2024.</a:t>
            </a:r>
            <a:endParaRPr lang="de-DE" sz="1399" dirty="0">
              <a:solidFill>
                <a:schemeClr val="tx1">
                  <a:lumMod val="75000"/>
                  <a:lumOff val="25000"/>
                </a:schemeClr>
              </a:solidFill>
              <a:ea typeface="Calibri"/>
              <a:cs typeface="Times New Roman"/>
            </a:endParaRPr>
          </a:p>
        </p:txBody>
      </p:sp>
      <p:sp>
        <p:nvSpPr>
          <p:cNvPr id="11" name="TextBox 10">
            <a:extLst>
              <a:ext uri="{FF2B5EF4-FFF2-40B4-BE49-F238E27FC236}">
                <a16:creationId xmlns:a16="http://schemas.microsoft.com/office/drawing/2014/main" id="{29ABA90C-A511-522C-8633-253FE2AABB5F}"/>
              </a:ext>
            </a:extLst>
          </p:cNvPr>
          <p:cNvSpPr txBox="1"/>
          <p:nvPr/>
        </p:nvSpPr>
        <p:spPr bwMode="auto">
          <a:xfrm>
            <a:off x="6480896" y="19337484"/>
            <a:ext cx="1249509" cy="400110"/>
          </a:xfrm>
          <a:prstGeom prst="rect">
            <a:avLst/>
          </a:prstGeom>
          <a:noFill/>
        </p:spPr>
        <p:txBody>
          <a:bodyPr wrap="none" rtlCol="0">
            <a:spAutoFit/>
          </a:bodyPr>
          <a:lstStyle/>
          <a:p>
            <a:pPr algn="ctr"/>
            <a:r>
              <a:rPr lang="de-DE" sz="2000" dirty="0">
                <a:solidFill>
                  <a:schemeClr val="tx1">
                    <a:lumMod val="75000"/>
                    <a:lumOff val="25000"/>
                  </a:schemeClr>
                </a:solidFill>
                <a:latin typeface="+mj-lt"/>
              </a:rPr>
              <a:t>Seite 6/12</a:t>
            </a:r>
          </a:p>
        </p:txBody>
      </p:sp>
      <p:sp>
        <p:nvSpPr>
          <p:cNvPr id="16" name="object 75">
            <a:extLst>
              <a:ext uri="{FF2B5EF4-FFF2-40B4-BE49-F238E27FC236}">
                <a16:creationId xmlns:a16="http://schemas.microsoft.com/office/drawing/2014/main" id="{436D2BC7-EFDC-F7DA-C192-C1FE6BE3E081}"/>
              </a:ext>
            </a:extLst>
          </p:cNvPr>
          <p:cNvSpPr txBox="1"/>
          <p:nvPr/>
        </p:nvSpPr>
        <p:spPr bwMode="auto">
          <a:xfrm>
            <a:off x="8477250" y="19053904"/>
            <a:ext cx="5486400" cy="692112"/>
          </a:xfrm>
          <a:prstGeom prst="rect">
            <a:avLst/>
          </a:prstGeom>
        </p:spPr>
        <p:txBody>
          <a:bodyPr vert="horz" wrap="square" lIns="0" tIns="45719" rIns="0" bIns="0" rtlCol="0">
            <a:spAutoFit/>
          </a:bodyPr>
          <a:lstStyle/>
          <a:p>
            <a:pPr marR="5080">
              <a:spcBef>
                <a:spcPts val="359"/>
              </a:spcBef>
              <a:defRPr/>
            </a:pPr>
            <a:r>
              <a:rPr lang="de-DE" sz="1399" spc="-10" dirty="0">
                <a:solidFill>
                  <a:schemeClr val="tx1">
                    <a:lumMod val="75000"/>
                    <a:lumOff val="25000"/>
                  </a:schemeClr>
                </a:solidFill>
                <a:latin typeface="+mj-lt"/>
              </a:rPr>
              <a:t>basierend auf Materialien von </a:t>
            </a:r>
            <a:r>
              <a:rPr lang="de-DE" sz="1399" spc="-10" dirty="0" err="1">
                <a:solidFill>
                  <a:schemeClr val="tx1">
                    <a:lumMod val="75000"/>
                    <a:lumOff val="25000"/>
                  </a:schemeClr>
                </a:solidFill>
                <a:latin typeface="+mj-lt"/>
              </a:rPr>
              <a:t>Szucsich</a:t>
            </a:r>
            <a:r>
              <a:rPr lang="de-DE" sz="1399" spc="-10" dirty="0">
                <a:solidFill>
                  <a:schemeClr val="tx1">
                    <a:lumMod val="75000"/>
                    <a:lumOff val="25000"/>
                  </a:schemeClr>
                </a:solidFill>
                <a:latin typeface="+mj-lt"/>
              </a:rPr>
              <a:t> (PH Wien, 2024) im EU-geförderten Projekt Teacher Academy Project – Teaching </a:t>
            </a:r>
            <a:r>
              <a:rPr lang="de-DE" sz="1399" spc="-10" dirty="0" err="1">
                <a:solidFill>
                  <a:schemeClr val="tx1">
                    <a:lumMod val="75000"/>
                    <a:lumOff val="25000"/>
                  </a:schemeClr>
                </a:solidFill>
                <a:latin typeface="+mj-lt"/>
              </a:rPr>
              <a:t>Sustainability</a:t>
            </a:r>
            <a:r>
              <a:rPr lang="de-DE" sz="1399" spc="-10" dirty="0">
                <a:solidFill>
                  <a:schemeClr val="tx1">
                    <a:lumMod val="75000"/>
                    <a:lumOff val="25000"/>
                  </a:schemeClr>
                </a:solidFill>
                <a:latin typeface="+mj-lt"/>
              </a:rPr>
              <a:t> (TAP-TS). </a:t>
            </a:r>
            <a:br>
              <a:rPr lang="de-DE" sz="1399" spc="-10" dirty="0">
                <a:solidFill>
                  <a:schemeClr val="tx1">
                    <a:lumMod val="75000"/>
                    <a:lumOff val="25000"/>
                  </a:schemeClr>
                </a:solidFill>
                <a:latin typeface="+mj-lt"/>
              </a:rPr>
            </a:br>
            <a:r>
              <a:rPr lang="de-DE" sz="1399" spc="-10" dirty="0">
                <a:solidFill>
                  <a:schemeClr val="tx1">
                    <a:lumMod val="75000"/>
                    <a:lumOff val="25000"/>
                  </a:schemeClr>
                </a:solidFill>
                <a:latin typeface="+mj-lt"/>
              </a:rPr>
              <a:t>Bildquelle: https://oeha.phwien.ac.at/</a:t>
            </a:r>
            <a:endParaRPr sz="1399" dirty="0">
              <a:solidFill>
                <a:schemeClr val="tx1">
                  <a:lumMod val="75000"/>
                  <a:lumOff val="25000"/>
                </a:schemeClr>
              </a:solidFill>
              <a:latin typeface="+mj-lt"/>
            </a:endParaRPr>
          </a:p>
        </p:txBody>
      </p:sp>
      <p:pic>
        <p:nvPicPr>
          <p:cNvPr id="17" name="Picture 16" descr="A qr code with dots&#10;&#10;Description automatically generated">
            <a:extLst>
              <a:ext uri="{FF2B5EF4-FFF2-40B4-BE49-F238E27FC236}">
                <a16:creationId xmlns:a16="http://schemas.microsoft.com/office/drawing/2014/main" id="{2560B2F4-0D50-F711-36E9-2564706BF592}"/>
              </a:ext>
            </a:extLst>
          </p:cNvPr>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8948279" y="8017855"/>
            <a:ext cx="1332000" cy="1332000"/>
          </a:xfrm>
          <a:prstGeom prst="rect">
            <a:avLst/>
          </a:prstGeom>
        </p:spPr>
      </p:pic>
      <p:sp>
        <p:nvSpPr>
          <p:cNvPr id="19" name="TextBox 18">
            <a:extLst>
              <a:ext uri="{FF2B5EF4-FFF2-40B4-BE49-F238E27FC236}">
                <a16:creationId xmlns:a16="http://schemas.microsoft.com/office/drawing/2014/main" id="{E7A283DA-ECDE-079C-3F73-C3921D320AD0}"/>
              </a:ext>
            </a:extLst>
          </p:cNvPr>
          <p:cNvSpPr txBox="1"/>
          <p:nvPr/>
        </p:nvSpPr>
        <p:spPr>
          <a:xfrm>
            <a:off x="8419479" y="9339925"/>
            <a:ext cx="2608218" cy="1569660"/>
          </a:xfrm>
          <a:prstGeom prst="rect">
            <a:avLst/>
          </a:prstGeom>
          <a:noFill/>
        </p:spPr>
        <p:txBody>
          <a:bodyPr wrap="square" rtlCol="0">
            <a:spAutoFit/>
          </a:bodyPr>
          <a:lstStyle/>
          <a:p>
            <a:r>
              <a:rPr lang="de-DE" sz="2400" dirty="0">
                <a:hlinkClick r:id="rId24"/>
              </a:rPr>
              <a:t>Energieverbrauchs-rechner für Haushaltsgeräte </a:t>
            </a:r>
            <a:r>
              <a:rPr lang="de-DE" sz="2400" dirty="0"/>
              <a:t>(auf Deutsch)</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6"/>
          <p:cNvSpPr txBox="1"/>
          <p:nvPr/>
        </p:nvSpPr>
        <p:spPr>
          <a:xfrm>
            <a:off x="933450" y="2766708"/>
            <a:ext cx="12344400" cy="5448300"/>
          </a:xfrm>
          <a:prstGeom prst="roundRect">
            <a:avLst/>
          </a:prstGeom>
          <a:solidFill>
            <a:srgbClr val="FFFFFF">
              <a:alpha val="61176"/>
            </a:srgbClr>
          </a:solidFill>
          <a:ln w="19050">
            <a:solidFill>
              <a:srgbClr val="70AD47"/>
            </a:solidFill>
          </a:ln>
        </p:spPr>
        <p:txBody>
          <a:bodyPr wrap="square" lIns="0" tIns="0" rIns="0" bIns="0" rtlCol="0" anchor="t">
            <a:spAutoFit/>
          </a:bodyPr>
          <a:lstStyle/>
          <a:p>
            <a:r>
              <a:rPr lang="de-DE" sz="3200" b="1" spc="-74" dirty="0">
                <a:solidFill>
                  <a:srgbClr val="000000"/>
                </a:solidFill>
                <a:latin typeface="Calibri" panose="020F0502020204030204" pitchFamily="34" charset="0"/>
                <a:cs typeface="Calibri" panose="020F0502020204030204" pitchFamily="34" charset="0"/>
              </a:rPr>
              <a:t>INTRO</a:t>
            </a:r>
          </a:p>
          <a:p>
            <a:r>
              <a:rPr lang="de-DE" sz="2800" spc="-74" dirty="0">
                <a:solidFill>
                  <a:srgbClr val="000000"/>
                </a:solidFill>
                <a:latin typeface="Calibri Light" panose="020F0302020204030204" pitchFamily="34" charset="0"/>
                <a:cs typeface="Calibri Light" panose="020F0302020204030204" pitchFamily="34" charset="0"/>
              </a:rPr>
              <a:t>Treibhausgase wie Kohlenstoffdioxid erwärmen die Erde und das ist auch gut, denn ohne diesen natürlichen </a:t>
            </a:r>
            <a:r>
              <a:rPr lang="de-DE" sz="2800" b="1" spc="-74" dirty="0">
                <a:solidFill>
                  <a:srgbClr val="000000"/>
                </a:solidFill>
                <a:latin typeface="Calibri Light" panose="020F0302020204030204" pitchFamily="34" charset="0"/>
                <a:cs typeface="Calibri Light" panose="020F0302020204030204" pitchFamily="34" charset="0"/>
              </a:rPr>
              <a:t>Treibhauseffekt</a:t>
            </a:r>
            <a:r>
              <a:rPr lang="de-DE" sz="2800" spc="-74" dirty="0">
                <a:solidFill>
                  <a:srgbClr val="000000"/>
                </a:solidFill>
                <a:latin typeface="Calibri Light" panose="020F0302020204030204" pitchFamily="34" charset="0"/>
                <a:cs typeface="Calibri Light" panose="020F0302020204030204" pitchFamily="34" charset="0"/>
              </a:rPr>
              <a:t> wäre die Erde ein Eisklumpen und darauf leben wäre nicht möglich. Das Problem ist, dass Teile der Bevölkerung der Welt </a:t>
            </a:r>
            <a:r>
              <a:rPr lang="de-DE" sz="2800" b="1" spc="-74" dirty="0">
                <a:solidFill>
                  <a:srgbClr val="000000"/>
                </a:solidFill>
                <a:latin typeface="Calibri Light" panose="020F0302020204030204" pitchFamily="34" charset="0"/>
                <a:cs typeface="Calibri Light" panose="020F0302020204030204" pitchFamily="34" charset="0"/>
              </a:rPr>
              <a:t>zu viele Treibhausgase produzieren</a:t>
            </a:r>
            <a:r>
              <a:rPr lang="de-DE" sz="2800" spc="-74" dirty="0">
                <a:solidFill>
                  <a:srgbClr val="000000"/>
                </a:solidFill>
                <a:latin typeface="Calibri Light" panose="020F0302020204030204" pitchFamily="34" charset="0"/>
                <a:cs typeface="Calibri Light" panose="020F0302020204030204" pitchFamily="34" charset="0"/>
              </a:rPr>
              <a:t>, das hat zu Folge, dass die Erde immer wärmer wird.</a:t>
            </a:r>
          </a:p>
          <a:p>
            <a:r>
              <a:rPr lang="de-DE" sz="2800" spc="-74" dirty="0">
                <a:solidFill>
                  <a:srgbClr val="000000"/>
                </a:solidFill>
                <a:latin typeface="Calibri Light" panose="020F0302020204030204" pitchFamily="34" charset="0"/>
                <a:cs typeface="Calibri Light" panose="020F0302020204030204" pitchFamily="34" charset="0"/>
              </a:rPr>
              <a:t>Das wird </a:t>
            </a:r>
            <a:r>
              <a:rPr lang="de-DE" sz="2800" b="1" spc="-74" dirty="0">
                <a:solidFill>
                  <a:srgbClr val="000000"/>
                </a:solidFill>
                <a:latin typeface="Calibri Light" panose="020F0302020204030204" pitchFamily="34" charset="0"/>
                <a:cs typeface="Calibri Light" panose="020F0302020204030204" pitchFamily="34" charset="0"/>
              </a:rPr>
              <a:t>menschengemachter</a:t>
            </a:r>
            <a:r>
              <a:rPr lang="de-DE" sz="2800" spc="-74" dirty="0">
                <a:solidFill>
                  <a:srgbClr val="000000"/>
                </a:solidFill>
                <a:latin typeface="Calibri Light" panose="020F0302020204030204" pitchFamily="34" charset="0"/>
                <a:cs typeface="Calibri Light" panose="020F0302020204030204" pitchFamily="34" charset="0"/>
              </a:rPr>
              <a:t> </a:t>
            </a:r>
            <a:r>
              <a:rPr lang="de-DE" sz="2800" b="1" spc="-74" dirty="0">
                <a:solidFill>
                  <a:srgbClr val="000000"/>
                </a:solidFill>
                <a:latin typeface="Calibri Light" panose="020F0302020204030204" pitchFamily="34" charset="0"/>
                <a:cs typeface="Calibri Light" panose="020F0302020204030204" pitchFamily="34" charset="0"/>
              </a:rPr>
              <a:t>Klimawandel</a:t>
            </a:r>
            <a:r>
              <a:rPr lang="de-DE" sz="2800" spc="-74" dirty="0">
                <a:solidFill>
                  <a:srgbClr val="000000"/>
                </a:solidFill>
                <a:latin typeface="Calibri Light" panose="020F0302020204030204" pitchFamily="34" charset="0"/>
                <a:cs typeface="Calibri Light" panose="020F0302020204030204" pitchFamily="34" charset="0"/>
              </a:rPr>
              <a:t> genannt.</a:t>
            </a:r>
            <a:r>
              <a:rPr lang="de-DE" sz="3600" spc="-93" dirty="0">
                <a:solidFill>
                  <a:srgbClr val="000000"/>
                </a:solidFill>
                <a:latin typeface="Calibri Light" panose="020F0302020204030204" pitchFamily="34" charset="0"/>
                <a:cs typeface="Calibri Light" panose="020F0302020204030204" pitchFamily="34" charset="0"/>
              </a:rPr>
              <a:t> </a:t>
            </a:r>
          </a:p>
          <a:p>
            <a:r>
              <a:rPr lang="de-DE" sz="2800" spc="-74" dirty="0">
                <a:solidFill>
                  <a:srgbClr val="000000"/>
                </a:solidFill>
                <a:latin typeface="Calibri Light" panose="020F0302020204030204" pitchFamily="34" charset="0"/>
                <a:cs typeface="Calibri Light" panose="020F0302020204030204" pitchFamily="34" charset="0"/>
              </a:rPr>
              <a:t>Der ideale </a:t>
            </a:r>
            <a:r>
              <a:rPr lang="de-DE" sz="2800" b="1" spc="-74" dirty="0">
                <a:solidFill>
                  <a:srgbClr val="000000"/>
                </a:solidFill>
                <a:latin typeface="Calibri Light" panose="020F0302020204030204" pitchFamily="34" charset="0"/>
                <a:cs typeface="Calibri Light" panose="020F0302020204030204" pitchFamily="34" charset="0"/>
              </a:rPr>
              <a:t>CO2-Fußabdruck</a:t>
            </a:r>
            <a:r>
              <a:rPr lang="de-DE" sz="2800" spc="-74" dirty="0">
                <a:solidFill>
                  <a:srgbClr val="000000"/>
                </a:solidFill>
                <a:latin typeface="Calibri Light" panose="020F0302020204030204" pitchFamily="34" charset="0"/>
                <a:cs typeface="Calibri Light" panose="020F0302020204030204" pitchFamily="34" charset="0"/>
              </a:rPr>
              <a:t>, also die erlaubte Menge, die ein Mensch produzieren darf, beträgt </a:t>
            </a:r>
            <a:r>
              <a:rPr lang="de-DE" sz="2800" b="1" spc="-74" dirty="0">
                <a:solidFill>
                  <a:srgbClr val="000000"/>
                </a:solidFill>
                <a:latin typeface="Calibri Light" panose="020F0302020204030204" pitchFamily="34" charset="0"/>
                <a:cs typeface="Calibri Light" panose="020F0302020204030204" pitchFamily="34" charset="0"/>
              </a:rPr>
              <a:t>2 Tonnen </a:t>
            </a:r>
            <a:r>
              <a:rPr lang="de-DE" sz="2800" spc="-74" dirty="0">
                <a:solidFill>
                  <a:srgbClr val="000000"/>
                </a:solidFill>
                <a:latin typeface="Calibri Light" panose="020F0302020204030204" pitchFamily="34" charset="0"/>
                <a:cs typeface="Calibri Light" panose="020F0302020204030204" pitchFamily="34" charset="0"/>
              </a:rPr>
              <a:t>Kohlenstoffdioxid pro Jahr. Diese Menge würde den Treibhauseffekt nicht verstärken. Leider ist der tatsächliche CO2-Fußabdruck pro Person, zum Beispiel in Österreich oder Deutschland, mehr als viermal so hoch! </a:t>
            </a:r>
            <a:r>
              <a:rPr lang="de-DE" sz="2800" spc="-74" dirty="0" err="1">
                <a:solidFill>
                  <a:srgbClr val="000000"/>
                </a:solidFill>
                <a:latin typeface="Calibri Light" panose="020F0302020204030204" pitchFamily="34" charset="0"/>
                <a:cs typeface="Calibri Light" panose="020F0302020204030204" pitchFamily="34" charset="0"/>
              </a:rPr>
              <a:t>Jede:r</a:t>
            </a:r>
            <a:r>
              <a:rPr lang="de-DE" sz="2800" spc="-74" dirty="0">
                <a:solidFill>
                  <a:srgbClr val="000000"/>
                </a:solidFill>
                <a:latin typeface="Calibri Light" panose="020F0302020204030204" pitchFamily="34" charset="0"/>
                <a:cs typeface="Calibri Light" panose="020F0302020204030204" pitchFamily="34" charset="0"/>
              </a:rPr>
              <a:t> von uns produziert etwa </a:t>
            </a:r>
            <a:r>
              <a:rPr lang="de-DE" sz="2800" b="1" spc="-74" dirty="0">
                <a:solidFill>
                  <a:srgbClr val="000000"/>
                </a:solidFill>
                <a:latin typeface="Calibri Light" panose="020F0302020204030204" pitchFamily="34" charset="0"/>
                <a:cs typeface="Calibri Light" panose="020F0302020204030204" pitchFamily="34" charset="0"/>
              </a:rPr>
              <a:t>9 Tonnen</a:t>
            </a:r>
            <a:r>
              <a:rPr lang="de-DE" sz="2800" spc="-74" dirty="0">
                <a:solidFill>
                  <a:srgbClr val="000000"/>
                </a:solidFill>
                <a:latin typeface="Calibri Light" panose="020F0302020204030204" pitchFamily="34" charset="0"/>
                <a:cs typeface="Calibri Light" panose="020F0302020204030204" pitchFamily="34" charset="0"/>
              </a:rPr>
              <a:t> Kohlenstoffdioxid.</a:t>
            </a:r>
          </a:p>
        </p:txBody>
      </p:sp>
      <p:sp>
        <p:nvSpPr>
          <p:cNvPr id="27" name="TextBox 27"/>
          <p:cNvSpPr txBox="1"/>
          <p:nvPr/>
        </p:nvSpPr>
        <p:spPr>
          <a:xfrm>
            <a:off x="0" y="725277"/>
            <a:ext cx="14211300" cy="1487458"/>
          </a:xfrm>
          <a:prstGeom prst="rect">
            <a:avLst/>
          </a:prstGeom>
        </p:spPr>
        <p:txBody>
          <a:bodyPr wrap="square" lIns="0" tIns="0" rIns="0" bIns="0" rtlCol="0" anchor="t">
            <a:spAutoFit/>
          </a:bodyPr>
          <a:lstStyle/>
          <a:p>
            <a:pPr algn="ctr" defTabSz="914363">
              <a:lnSpc>
                <a:spcPts val="8526"/>
              </a:lnSpc>
              <a:defRPr/>
            </a:pPr>
            <a:r>
              <a:rPr lang="de-DE" sz="7499" dirty="0">
                <a:solidFill>
                  <a:srgbClr val="09592B"/>
                </a:solidFill>
                <a:latin typeface="+mj-lt"/>
              </a:rPr>
              <a:t>FINDE DEINEN </a:t>
            </a:r>
            <a:r>
              <a:rPr lang="de-DE" sz="7499" dirty="0" err="1">
                <a:solidFill>
                  <a:srgbClr val="09592B"/>
                </a:solidFill>
                <a:latin typeface="+mj-lt"/>
              </a:rPr>
              <a:t>FUßABDRUCK</a:t>
            </a:r>
            <a:endParaRPr lang="en-US" sz="7499" dirty="0">
              <a:solidFill>
                <a:srgbClr val="09592B"/>
              </a:solidFill>
              <a:latin typeface="+mj-lt"/>
            </a:endParaRPr>
          </a:p>
          <a:p>
            <a:pPr algn="ctr">
              <a:lnSpc>
                <a:spcPts val="2939"/>
              </a:lnSpc>
            </a:pPr>
            <a:r>
              <a:rPr lang="en-US" sz="3501" dirty="0">
                <a:solidFill>
                  <a:srgbClr val="09592B"/>
                </a:solidFill>
                <a:latin typeface="+mj-lt"/>
              </a:rPr>
              <a:t>(3) WAS IST DER CO2-FUßABDRUCK?</a:t>
            </a:r>
          </a:p>
        </p:txBody>
      </p:sp>
      <p:sp>
        <p:nvSpPr>
          <p:cNvPr id="28" name="Freeform 28"/>
          <p:cNvSpPr/>
          <p:nvPr/>
        </p:nvSpPr>
        <p:spPr>
          <a:xfrm flipH="1">
            <a:off x="10697470" y="1534833"/>
            <a:ext cx="4093959" cy="2305157"/>
          </a:xfrm>
          <a:custGeom>
            <a:avLst/>
            <a:gdLst/>
            <a:ahLst/>
            <a:cxnLst/>
            <a:rect l="l" t="t" r="r" b="b"/>
            <a:pathLst>
              <a:path w="4093959" h="2305157">
                <a:moveTo>
                  <a:pt x="4093959" y="0"/>
                </a:moveTo>
                <a:lnTo>
                  <a:pt x="0" y="0"/>
                </a:lnTo>
                <a:lnTo>
                  <a:pt x="0" y="2305157"/>
                </a:lnTo>
                <a:lnTo>
                  <a:pt x="4093959" y="2305157"/>
                </a:lnTo>
                <a:lnTo>
                  <a:pt x="4093959" y="0"/>
                </a:lnTo>
                <a:close/>
              </a:path>
            </a:pathLst>
          </a:custGeom>
          <a:blipFill>
            <a:blip r:embed="rId3"/>
            <a:stretch>
              <a:fillRect/>
            </a:stretch>
          </a:blipFill>
        </p:spPr>
        <p:txBody>
          <a:bodyPr/>
          <a:lstStyle/>
          <a:p>
            <a:endParaRPr lang="de-DE"/>
          </a:p>
        </p:txBody>
      </p:sp>
      <p:sp>
        <p:nvSpPr>
          <p:cNvPr id="37" name="TextBox 37"/>
          <p:cNvSpPr txBox="1"/>
          <p:nvPr/>
        </p:nvSpPr>
        <p:spPr>
          <a:xfrm>
            <a:off x="1009488" y="15874536"/>
            <a:ext cx="2643693" cy="2154436"/>
          </a:xfrm>
          <a:prstGeom prst="rect">
            <a:avLst/>
          </a:prstGeom>
        </p:spPr>
        <p:txBody>
          <a:bodyPr wrap="square" lIns="0" tIns="0" rIns="0" bIns="0" rtlCol="0" anchor="t">
            <a:spAutoFit/>
          </a:bodyPr>
          <a:lstStyle/>
          <a:p>
            <a:pPr algn="ctr"/>
            <a:r>
              <a:rPr lang="de-DE" sz="2800" dirty="0">
                <a:solidFill>
                  <a:srgbClr val="000000"/>
                </a:solidFill>
                <a:latin typeface="+mj-lt"/>
              </a:rPr>
              <a:t>idealer Fußabdruck</a:t>
            </a:r>
          </a:p>
          <a:p>
            <a:pPr algn="ctr"/>
            <a:r>
              <a:rPr lang="de-DE" sz="2800" dirty="0">
                <a:solidFill>
                  <a:srgbClr val="000000"/>
                </a:solidFill>
                <a:latin typeface="+mj-lt"/>
              </a:rPr>
              <a:t>2 Tonnen Kohlenstoffdioxid pro Jahr</a:t>
            </a:r>
          </a:p>
        </p:txBody>
      </p:sp>
      <p:sp>
        <p:nvSpPr>
          <p:cNvPr id="38" name="TextBox 38"/>
          <p:cNvSpPr txBox="1"/>
          <p:nvPr/>
        </p:nvSpPr>
        <p:spPr>
          <a:xfrm>
            <a:off x="4539044" y="15874536"/>
            <a:ext cx="2894111" cy="1192634"/>
          </a:xfrm>
          <a:prstGeom prst="rect">
            <a:avLst/>
          </a:prstGeom>
        </p:spPr>
        <p:txBody>
          <a:bodyPr wrap="square" lIns="0" tIns="0" rIns="0" bIns="0" rtlCol="0" anchor="t">
            <a:spAutoFit/>
          </a:bodyPr>
          <a:lstStyle/>
          <a:p>
            <a:pPr algn="ctr">
              <a:lnSpc>
                <a:spcPts val="3080"/>
              </a:lnSpc>
            </a:pPr>
            <a:r>
              <a:rPr lang="de-DE" sz="2800" dirty="0">
                <a:solidFill>
                  <a:srgbClr val="000000"/>
                </a:solidFill>
                <a:latin typeface="+mj-lt"/>
              </a:rPr>
              <a:t>durchschnittlicher Fußabdruck</a:t>
            </a:r>
          </a:p>
          <a:p>
            <a:pPr algn="ctr">
              <a:lnSpc>
                <a:spcPts val="3080"/>
              </a:lnSpc>
            </a:pPr>
            <a:r>
              <a:rPr lang="de-DE" sz="2800" dirty="0">
                <a:solidFill>
                  <a:srgbClr val="000000"/>
                </a:solidFill>
                <a:latin typeface="+mj-lt"/>
              </a:rPr>
              <a:t> weltweit pro Jahr</a:t>
            </a:r>
          </a:p>
        </p:txBody>
      </p:sp>
      <p:sp>
        <p:nvSpPr>
          <p:cNvPr id="42" name="TextBox 42"/>
          <p:cNvSpPr txBox="1"/>
          <p:nvPr/>
        </p:nvSpPr>
        <p:spPr>
          <a:xfrm>
            <a:off x="8477250" y="15812650"/>
            <a:ext cx="3582435" cy="1987724"/>
          </a:xfrm>
          <a:prstGeom prst="rect">
            <a:avLst/>
          </a:prstGeom>
        </p:spPr>
        <p:txBody>
          <a:bodyPr wrap="square" lIns="0" tIns="0" rIns="0" bIns="0" rtlCol="0" anchor="t">
            <a:spAutoFit/>
          </a:bodyPr>
          <a:lstStyle/>
          <a:p>
            <a:pPr algn="ctr">
              <a:lnSpc>
                <a:spcPts val="3080"/>
              </a:lnSpc>
            </a:pPr>
            <a:r>
              <a:rPr lang="de-DE" sz="2800" dirty="0">
                <a:solidFill>
                  <a:srgbClr val="000000"/>
                </a:solidFill>
                <a:latin typeface="+mj-lt"/>
              </a:rPr>
              <a:t>durchschnittlicher Fußabdruck einer Person in Österreich oder Deutschland pro Jahr</a:t>
            </a:r>
          </a:p>
        </p:txBody>
      </p:sp>
      <p:grpSp>
        <p:nvGrpSpPr>
          <p:cNvPr id="45" name="Group 44">
            <a:extLst>
              <a:ext uri="{FF2B5EF4-FFF2-40B4-BE49-F238E27FC236}">
                <a16:creationId xmlns:a16="http://schemas.microsoft.com/office/drawing/2014/main" id="{563976FA-4DCE-ADFE-380E-AF806F74CA55}"/>
              </a:ext>
            </a:extLst>
          </p:cNvPr>
          <p:cNvGrpSpPr/>
          <p:nvPr/>
        </p:nvGrpSpPr>
        <p:grpSpPr>
          <a:xfrm>
            <a:off x="1466850" y="8756650"/>
            <a:ext cx="11277600" cy="7123482"/>
            <a:chOff x="2043397" y="8537394"/>
            <a:chExt cx="11113755" cy="7019989"/>
          </a:xfrm>
        </p:grpSpPr>
        <p:grpSp>
          <p:nvGrpSpPr>
            <p:cNvPr id="6" name="Group 6"/>
            <p:cNvGrpSpPr/>
            <p:nvPr/>
          </p:nvGrpSpPr>
          <p:grpSpPr>
            <a:xfrm>
              <a:off x="5056444" y="10029262"/>
              <a:ext cx="3123820" cy="5527634"/>
              <a:chOff x="0" y="-38992"/>
              <a:chExt cx="4165093" cy="7370178"/>
            </a:xfrm>
          </p:grpSpPr>
          <p:sp>
            <p:nvSpPr>
              <p:cNvPr id="7" name="Freeform 7"/>
              <p:cNvSpPr/>
              <p:nvPr/>
            </p:nvSpPr>
            <p:spPr>
              <a:xfrm>
                <a:off x="0" y="-38992"/>
                <a:ext cx="4148947" cy="7370178"/>
              </a:xfrm>
              <a:custGeom>
                <a:avLst/>
                <a:gdLst/>
                <a:ahLst/>
                <a:cxnLst/>
                <a:rect l="l" t="t" r="r" b="b"/>
                <a:pathLst>
                  <a:path w="4148947" h="7370178">
                    <a:moveTo>
                      <a:pt x="0" y="0"/>
                    </a:moveTo>
                    <a:lnTo>
                      <a:pt x="4148947" y="0"/>
                    </a:lnTo>
                    <a:lnTo>
                      <a:pt x="4148947" y="7370178"/>
                    </a:lnTo>
                    <a:lnTo>
                      <a:pt x="0" y="7370178"/>
                    </a:lnTo>
                    <a:lnTo>
                      <a:pt x="0" y="0"/>
                    </a:lnTo>
                    <a:close/>
                  </a:path>
                </a:pathLst>
              </a:custGeom>
              <a:blipFill>
                <a:blip r:embed="rId4"/>
                <a:stretch>
                  <a:fillRect/>
                </a:stretch>
              </a:blipFill>
              <a:ln cap="rnd">
                <a:noFill/>
                <a:prstDash val="solid"/>
                <a:round/>
              </a:ln>
            </p:spPr>
            <p:txBody>
              <a:bodyPr/>
              <a:lstStyle/>
              <a:p>
                <a:endParaRPr lang="de-DE"/>
              </a:p>
            </p:txBody>
          </p:sp>
          <p:grpSp>
            <p:nvGrpSpPr>
              <p:cNvPr id="8" name="Group 8"/>
              <p:cNvGrpSpPr/>
              <p:nvPr/>
            </p:nvGrpSpPr>
            <p:grpSpPr>
              <a:xfrm>
                <a:off x="3135784" y="4097335"/>
                <a:ext cx="1029309" cy="2720754"/>
                <a:chOff x="0" y="0"/>
                <a:chExt cx="307496" cy="812800"/>
              </a:xfrm>
            </p:grpSpPr>
            <p:sp>
              <p:nvSpPr>
                <p:cNvPr id="9" name="Freeform 9"/>
                <p:cNvSpPr/>
                <p:nvPr/>
              </p:nvSpPr>
              <p:spPr>
                <a:xfrm>
                  <a:off x="0" y="0"/>
                  <a:ext cx="307496" cy="812800"/>
                </a:xfrm>
                <a:custGeom>
                  <a:avLst/>
                  <a:gdLst/>
                  <a:ahLst/>
                  <a:cxnLst/>
                  <a:rect l="l" t="t" r="r" b="b"/>
                  <a:pathLst>
                    <a:path w="307496" h="812800">
                      <a:moveTo>
                        <a:pt x="153748" y="0"/>
                      </a:moveTo>
                      <a:lnTo>
                        <a:pt x="153748" y="0"/>
                      </a:lnTo>
                      <a:cubicBezTo>
                        <a:pt x="238661" y="0"/>
                        <a:pt x="307496" y="68835"/>
                        <a:pt x="307496" y="153748"/>
                      </a:cubicBezTo>
                      <a:lnTo>
                        <a:pt x="307496" y="659052"/>
                      </a:lnTo>
                      <a:cubicBezTo>
                        <a:pt x="307496" y="743965"/>
                        <a:pt x="238661" y="812800"/>
                        <a:pt x="153748" y="812800"/>
                      </a:cubicBezTo>
                      <a:lnTo>
                        <a:pt x="153748" y="812800"/>
                      </a:lnTo>
                      <a:cubicBezTo>
                        <a:pt x="68835" y="812800"/>
                        <a:pt x="0" y="743965"/>
                        <a:pt x="0" y="659052"/>
                      </a:cubicBezTo>
                      <a:lnTo>
                        <a:pt x="0" y="153748"/>
                      </a:lnTo>
                      <a:cubicBezTo>
                        <a:pt x="0" y="68835"/>
                        <a:pt x="68835" y="0"/>
                        <a:pt x="153748" y="0"/>
                      </a:cubicBezTo>
                      <a:close/>
                    </a:path>
                  </a:pathLst>
                </a:custGeom>
                <a:solidFill>
                  <a:srgbClr val="99D490"/>
                </a:solidFill>
              </p:spPr>
              <p:txBody>
                <a:bodyPr/>
                <a:lstStyle/>
                <a:p>
                  <a:endParaRPr lang="de-DE" dirty="0"/>
                </a:p>
              </p:txBody>
            </p:sp>
            <p:sp>
              <p:nvSpPr>
                <p:cNvPr id="10" name="TextBox 10"/>
                <p:cNvSpPr txBox="1"/>
                <p:nvPr/>
              </p:nvSpPr>
              <p:spPr>
                <a:xfrm>
                  <a:off x="0" y="57150"/>
                  <a:ext cx="307496" cy="755650"/>
                </a:xfrm>
                <a:prstGeom prst="rect">
                  <a:avLst/>
                </a:prstGeom>
              </p:spPr>
              <p:txBody>
                <a:bodyPr lIns="50800" tIns="50800" rIns="50800" bIns="50800" rtlCol="0" anchor="ctr"/>
                <a:lstStyle/>
                <a:p>
                  <a:pPr algn="ctr">
                    <a:lnSpc>
                      <a:spcPts val="3626"/>
                    </a:lnSpc>
                  </a:pPr>
                  <a:endParaRPr/>
                </a:p>
              </p:txBody>
            </p:sp>
          </p:grpSp>
          <p:grpSp>
            <p:nvGrpSpPr>
              <p:cNvPr id="11" name="Group 11"/>
              <p:cNvGrpSpPr/>
              <p:nvPr/>
            </p:nvGrpSpPr>
            <p:grpSpPr>
              <a:xfrm>
                <a:off x="1283770" y="1798761"/>
                <a:ext cx="1129990" cy="1009173"/>
                <a:chOff x="0" y="0"/>
                <a:chExt cx="337574" cy="301481"/>
              </a:xfrm>
            </p:grpSpPr>
            <p:sp>
              <p:nvSpPr>
                <p:cNvPr id="12" name="Freeform 12"/>
                <p:cNvSpPr/>
                <p:nvPr/>
              </p:nvSpPr>
              <p:spPr>
                <a:xfrm>
                  <a:off x="0" y="0"/>
                  <a:ext cx="337574" cy="301481"/>
                </a:xfrm>
                <a:custGeom>
                  <a:avLst/>
                  <a:gdLst/>
                  <a:ahLst/>
                  <a:cxnLst/>
                  <a:rect l="l" t="t" r="r" b="b"/>
                  <a:pathLst>
                    <a:path w="337574" h="301481">
                      <a:moveTo>
                        <a:pt x="150740" y="0"/>
                      </a:moveTo>
                      <a:lnTo>
                        <a:pt x="186834" y="0"/>
                      </a:lnTo>
                      <a:cubicBezTo>
                        <a:pt x="226812" y="0"/>
                        <a:pt x="265154" y="15882"/>
                        <a:pt x="293423" y="44151"/>
                      </a:cubicBezTo>
                      <a:cubicBezTo>
                        <a:pt x="321692" y="72420"/>
                        <a:pt x="337574" y="110762"/>
                        <a:pt x="337574" y="150740"/>
                      </a:cubicBezTo>
                      <a:lnTo>
                        <a:pt x="337574" y="150740"/>
                      </a:lnTo>
                      <a:cubicBezTo>
                        <a:pt x="337574" y="233992"/>
                        <a:pt x="270085" y="301481"/>
                        <a:pt x="186834" y="301481"/>
                      </a:cubicBezTo>
                      <a:lnTo>
                        <a:pt x="150740" y="301481"/>
                      </a:lnTo>
                      <a:cubicBezTo>
                        <a:pt x="110762" y="301481"/>
                        <a:pt x="72420" y="285599"/>
                        <a:pt x="44151" y="257330"/>
                      </a:cubicBezTo>
                      <a:cubicBezTo>
                        <a:pt x="15882" y="229061"/>
                        <a:pt x="0" y="190719"/>
                        <a:pt x="0" y="150740"/>
                      </a:cubicBezTo>
                      <a:lnTo>
                        <a:pt x="0" y="150740"/>
                      </a:lnTo>
                      <a:cubicBezTo>
                        <a:pt x="0" y="110762"/>
                        <a:pt x="15882" y="72420"/>
                        <a:pt x="44151" y="44151"/>
                      </a:cubicBezTo>
                      <a:cubicBezTo>
                        <a:pt x="72420" y="15882"/>
                        <a:pt x="110762" y="0"/>
                        <a:pt x="150740" y="0"/>
                      </a:cubicBezTo>
                      <a:close/>
                    </a:path>
                  </a:pathLst>
                </a:custGeom>
                <a:solidFill>
                  <a:srgbClr val="CCBEA2"/>
                </a:solidFill>
                <a:ln cap="rnd">
                  <a:noFill/>
                  <a:prstDash val="solid"/>
                  <a:round/>
                </a:ln>
              </p:spPr>
              <p:txBody>
                <a:bodyPr/>
                <a:lstStyle/>
                <a:p>
                  <a:endParaRPr lang="de-DE"/>
                </a:p>
              </p:txBody>
            </p:sp>
            <p:sp>
              <p:nvSpPr>
                <p:cNvPr id="13" name="TextBox 13"/>
                <p:cNvSpPr txBox="1"/>
                <p:nvPr/>
              </p:nvSpPr>
              <p:spPr>
                <a:xfrm>
                  <a:off x="0" y="57150"/>
                  <a:ext cx="337574" cy="244331"/>
                </a:xfrm>
                <a:prstGeom prst="rect">
                  <a:avLst/>
                </a:prstGeom>
              </p:spPr>
              <p:txBody>
                <a:bodyPr lIns="50800" tIns="50800" rIns="50800" bIns="50800" rtlCol="0" anchor="ctr"/>
                <a:lstStyle/>
                <a:p>
                  <a:pPr algn="ctr">
                    <a:lnSpc>
                      <a:spcPts val="3626"/>
                    </a:lnSpc>
                  </a:pPr>
                  <a:endParaRPr/>
                </a:p>
              </p:txBody>
            </p:sp>
          </p:grpSp>
        </p:grpSp>
        <p:sp>
          <p:nvSpPr>
            <p:cNvPr id="16" name="Freeform 16"/>
            <p:cNvSpPr/>
            <p:nvPr/>
          </p:nvSpPr>
          <p:spPr>
            <a:xfrm>
              <a:off x="8951947" y="8537394"/>
              <a:ext cx="3951812" cy="7019989"/>
            </a:xfrm>
            <a:custGeom>
              <a:avLst/>
              <a:gdLst/>
              <a:ahLst/>
              <a:cxnLst/>
              <a:rect l="l" t="t" r="r" b="b"/>
              <a:pathLst>
                <a:path w="3951812" h="7019989">
                  <a:moveTo>
                    <a:pt x="0" y="0"/>
                  </a:moveTo>
                  <a:lnTo>
                    <a:pt x="3951812" y="0"/>
                  </a:lnTo>
                  <a:lnTo>
                    <a:pt x="3951812" y="7019989"/>
                  </a:lnTo>
                  <a:lnTo>
                    <a:pt x="0" y="7019989"/>
                  </a:lnTo>
                  <a:lnTo>
                    <a:pt x="0" y="0"/>
                  </a:lnTo>
                  <a:close/>
                </a:path>
              </a:pathLst>
            </a:custGeom>
            <a:blipFill>
              <a:blip r:embed="rId4"/>
              <a:stretch>
                <a:fillRect/>
              </a:stretch>
            </a:blipFill>
            <a:ln cap="rnd">
              <a:noFill/>
              <a:prstDash val="solid"/>
              <a:round/>
            </a:ln>
          </p:spPr>
          <p:txBody>
            <a:bodyPr/>
            <a:lstStyle/>
            <a:p>
              <a:endParaRPr lang="de-DE"/>
            </a:p>
          </p:txBody>
        </p:sp>
        <p:grpSp>
          <p:nvGrpSpPr>
            <p:cNvPr id="17" name="Group 17"/>
            <p:cNvGrpSpPr/>
            <p:nvPr/>
          </p:nvGrpSpPr>
          <p:grpSpPr>
            <a:xfrm>
              <a:off x="12176750" y="12822324"/>
              <a:ext cx="980402" cy="2591480"/>
              <a:chOff x="0" y="0"/>
              <a:chExt cx="307496" cy="812800"/>
            </a:xfrm>
          </p:grpSpPr>
          <p:sp>
            <p:nvSpPr>
              <p:cNvPr id="18" name="Freeform 18"/>
              <p:cNvSpPr/>
              <p:nvPr/>
            </p:nvSpPr>
            <p:spPr>
              <a:xfrm>
                <a:off x="0" y="0"/>
                <a:ext cx="307496" cy="812800"/>
              </a:xfrm>
              <a:custGeom>
                <a:avLst/>
                <a:gdLst/>
                <a:ahLst/>
                <a:cxnLst/>
                <a:rect l="l" t="t" r="r" b="b"/>
                <a:pathLst>
                  <a:path w="307496" h="812800">
                    <a:moveTo>
                      <a:pt x="153748" y="0"/>
                    </a:moveTo>
                    <a:lnTo>
                      <a:pt x="153748" y="0"/>
                    </a:lnTo>
                    <a:cubicBezTo>
                      <a:pt x="238661" y="0"/>
                      <a:pt x="307496" y="68835"/>
                      <a:pt x="307496" y="153748"/>
                    </a:cubicBezTo>
                    <a:lnTo>
                      <a:pt x="307496" y="659052"/>
                    </a:lnTo>
                    <a:cubicBezTo>
                      <a:pt x="307496" y="743965"/>
                      <a:pt x="238661" y="812800"/>
                      <a:pt x="153748" y="812800"/>
                    </a:cubicBezTo>
                    <a:lnTo>
                      <a:pt x="153748" y="812800"/>
                    </a:lnTo>
                    <a:cubicBezTo>
                      <a:pt x="68835" y="812800"/>
                      <a:pt x="0" y="743965"/>
                      <a:pt x="0" y="659052"/>
                    </a:cubicBezTo>
                    <a:lnTo>
                      <a:pt x="0" y="153748"/>
                    </a:lnTo>
                    <a:cubicBezTo>
                      <a:pt x="0" y="68835"/>
                      <a:pt x="68835" y="0"/>
                      <a:pt x="153748" y="0"/>
                    </a:cubicBezTo>
                    <a:close/>
                  </a:path>
                </a:pathLst>
              </a:custGeom>
              <a:solidFill>
                <a:srgbClr val="99D490"/>
              </a:solidFill>
            </p:spPr>
            <p:txBody>
              <a:bodyPr/>
              <a:lstStyle/>
              <a:p>
                <a:endParaRPr lang="de-DE" dirty="0"/>
              </a:p>
            </p:txBody>
          </p:sp>
          <p:sp>
            <p:nvSpPr>
              <p:cNvPr id="19" name="TextBox 19"/>
              <p:cNvSpPr txBox="1"/>
              <p:nvPr/>
            </p:nvSpPr>
            <p:spPr>
              <a:xfrm>
                <a:off x="0" y="57150"/>
                <a:ext cx="307496" cy="755650"/>
              </a:xfrm>
              <a:prstGeom prst="rect">
                <a:avLst/>
              </a:prstGeom>
            </p:spPr>
            <p:txBody>
              <a:bodyPr lIns="29023" tIns="29023" rIns="29023" bIns="29023" rtlCol="0" anchor="ctr"/>
              <a:lstStyle/>
              <a:p>
                <a:pPr algn="ctr">
                  <a:lnSpc>
                    <a:spcPts val="3626"/>
                  </a:lnSpc>
                </a:pPr>
                <a:endParaRPr/>
              </a:p>
            </p:txBody>
          </p:sp>
        </p:grpSp>
        <p:grpSp>
          <p:nvGrpSpPr>
            <p:cNvPr id="20" name="Group 20"/>
            <p:cNvGrpSpPr/>
            <p:nvPr/>
          </p:nvGrpSpPr>
          <p:grpSpPr>
            <a:xfrm>
              <a:off x="10280689" y="10233409"/>
              <a:ext cx="1076299" cy="961222"/>
              <a:chOff x="0" y="0"/>
              <a:chExt cx="337574" cy="301481"/>
            </a:xfrm>
          </p:grpSpPr>
          <p:sp>
            <p:nvSpPr>
              <p:cNvPr id="21" name="Freeform 21"/>
              <p:cNvSpPr/>
              <p:nvPr/>
            </p:nvSpPr>
            <p:spPr>
              <a:xfrm>
                <a:off x="0" y="0"/>
                <a:ext cx="337574" cy="301481"/>
              </a:xfrm>
              <a:custGeom>
                <a:avLst/>
                <a:gdLst/>
                <a:ahLst/>
                <a:cxnLst/>
                <a:rect l="l" t="t" r="r" b="b"/>
                <a:pathLst>
                  <a:path w="337574" h="301481">
                    <a:moveTo>
                      <a:pt x="150740" y="0"/>
                    </a:moveTo>
                    <a:lnTo>
                      <a:pt x="186834" y="0"/>
                    </a:lnTo>
                    <a:cubicBezTo>
                      <a:pt x="226812" y="0"/>
                      <a:pt x="265154" y="15882"/>
                      <a:pt x="293423" y="44151"/>
                    </a:cubicBezTo>
                    <a:cubicBezTo>
                      <a:pt x="321692" y="72420"/>
                      <a:pt x="337574" y="110762"/>
                      <a:pt x="337574" y="150740"/>
                    </a:cubicBezTo>
                    <a:lnTo>
                      <a:pt x="337574" y="150740"/>
                    </a:lnTo>
                    <a:cubicBezTo>
                      <a:pt x="337574" y="233992"/>
                      <a:pt x="270085" y="301481"/>
                      <a:pt x="186834" y="301481"/>
                    </a:cubicBezTo>
                    <a:lnTo>
                      <a:pt x="150740" y="301481"/>
                    </a:lnTo>
                    <a:cubicBezTo>
                      <a:pt x="110762" y="301481"/>
                      <a:pt x="72420" y="285599"/>
                      <a:pt x="44151" y="257330"/>
                    </a:cubicBezTo>
                    <a:cubicBezTo>
                      <a:pt x="15882" y="229061"/>
                      <a:pt x="0" y="190719"/>
                      <a:pt x="0" y="150740"/>
                    </a:cubicBezTo>
                    <a:lnTo>
                      <a:pt x="0" y="150740"/>
                    </a:lnTo>
                    <a:cubicBezTo>
                      <a:pt x="0" y="110762"/>
                      <a:pt x="15882" y="72420"/>
                      <a:pt x="44151" y="44151"/>
                    </a:cubicBezTo>
                    <a:cubicBezTo>
                      <a:pt x="72420" y="15882"/>
                      <a:pt x="110762" y="0"/>
                      <a:pt x="150740" y="0"/>
                    </a:cubicBezTo>
                    <a:close/>
                  </a:path>
                </a:pathLst>
              </a:custGeom>
              <a:solidFill>
                <a:srgbClr val="CCBEA2"/>
              </a:solidFill>
              <a:ln cap="rnd">
                <a:noFill/>
                <a:prstDash val="solid"/>
                <a:round/>
              </a:ln>
            </p:spPr>
            <p:txBody>
              <a:bodyPr/>
              <a:lstStyle/>
              <a:p>
                <a:endParaRPr lang="de-DE"/>
              </a:p>
            </p:txBody>
          </p:sp>
          <p:sp>
            <p:nvSpPr>
              <p:cNvPr id="22" name="TextBox 22"/>
              <p:cNvSpPr txBox="1"/>
              <p:nvPr/>
            </p:nvSpPr>
            <p:spPr>
              <a:xfrm>
                <a:off x="0" y="57150"/>
                <a:ext cx="337574" cy="244331"/>
              </a:xfrm>
              <a:prstGeom prst="rect">
                <a:avLst/>
              </a:prstGeom>
            </p:spPr>
            <p:txBody>
              <a:bodyPr lIns="29023" tIns="29023" rIns="29023" bIns="29023" rtlCol="0" anchor="ctr"/>
              <a:lstStyle/>
              <a:p>
                <a:pPr algn="ctr">
                  <a:lnSpc>
                    <a:spcPts val="3626"/>
                  </a:lnSpc>
                </a:pPr>
                <a:endParaRPr/>
              </a:p>
            </p:txBody>
          </p:sp>
        </p:grpSp>
        <p:sp>
          <p:nvSpPr>
            <p:cNvPr id="40" name="TextBox 40"/>
            <p:cNvSpPr txBox="1"/>
            <p:nvPr/>
          </p:nvSpPr>
          <p:spPr>
            <a:xfrm>
              <a:off x="5627684" y="11548513"/>
              <a:ext cx="1335781" cy="1108252"/>
            </a:xfrm>
            <a:prstGeom prst="rect">
              <a:avLst/>
            </a:prstGeom>
          </p:spPr>
          <p:txBody>
            <a:bodyPr wrap="square" lIns="0" tIns="0" rIns="0" bIns="0" rtlCol="0" anchor="t">
              <a:spAutoFit/>
            </a:bodyPr>
            <a:lstStyle/>
            <a:p>
              <a:pPr algn="ctr">
                <a:lnSpc>
                  <a:spcPts val="9239"/>
                </a:lnSpc>
              </a:pPr>
              <a:r>
                <a:rPr lang="en-US" sz="6599" dirty="0">
                  <a:solidFill>
                    <a:srgbClr val="000000"/>
                  </a:solidFill>
                  <a:latin typeface="Calibri" panose="020F0502020204030204" pitchFamily="34" charset="0"/>
                  <a:cs typeface="Calibri" panose="020F0502020204030204" pitchFamily="34" charset="0"/>
                </a:rPr>
                <a:t>4,7</a:t>
              </a:r>
            </a:p>
          </p:txBody>
        </p:sp>
        <p:sp>
          <p:nvSpPr>
            <p:cNvPr id="41" name="TextBox 41"/>
            <p:cNvSpPr txBox="1"/>
            <p:nvPr/>
          </p:nvSpPr>
          <p:spPr>
            <a:xfrm>
              <a:off x="10542874" y="10114717"/>
              <a:ext cx="551929" cy="1276760"/>
            </a:xfrm>
            <a:prstGeom prst="rect">
              <a:avLst/>
            </a:prstGeom>
          </p:spPr>
          <p:txBody>
            <a:bodyPr lIns="0" tIns="0" rIns="0" bIns="0" rtlCol="0" anchor="t">
              <a:spAutoFit/>
            </a:bodyPr>
            <a:lstStyle/>
            <a:p>
              <a:pPr algn="ctr">
                <a:lnSpc>
                  <a:spcPts val="10639"/>
                </a:lnSpc>
              </a:pPr>
              <a:r>
                <a:rPr lang="en-US" sz="7599" dirty="0">
                  <a:solidFill>
                    <a:srgbClr val="000000"/>
                  </a:solidFill>
                  <a:latin typeface="Calibri" panose="020F0502020204030204" pitchFamily="34" charset="0"/>
                  <a:cs typeface="Calibri" panose="020F0502020204030204" pitchFamily="34" charset="0"/>
                </a:rPr>
                <a:t>9</a:t>
              </a:r>
            </a:p>
          </p:txBody>
        </p:sp>
        <p:grpSp>
          <p:nvGrpSpPr>
            <p:cNvPr id="4" name="Group 6">
              <a:extLst>
                <a:ext uri="{FF2B5EF4-FFF2-40B4-BE49-F238E27FC236}">
                  <a16:creationId xmlns:a16="http://schemas.microsoft.com/office/drawing/2014/main" id="{419691E6-47D9-81A1-CF1F-ADB675E7090B}"/>
                </a:ext>
              </a:extLst>
            </p:cNvPr>
            <p:cNvGrpSpPr/>
            <p:nvPr/>
          </p:nvGrpSpPr>
          <p:grpSpPr>
            <a:xfrm>
              <a:off x="2043397" y="12032684"/>
              <a:ext cx="1954323" cy="3458198"/>
              <a:chOff x="0" y="0"/>
              <a:chExt cx="4165092" cy="7370178"/>
            </a:xfrm>
          </p:grpSpPr>
          <p:sp>
            <p:nvSpPr>
              <p:cNvPr id="5" name="Freeform 7">
                <a:extLst>
                  <a:ext uri="{FF2B5EF4-FFF2-40B4-BE49-F238E27FC236}">
                    <a16:creationId xmlns:a16="http://schemas.microsoft.com/office/drawing/2014/main" id="{F6FE0BC8-ED07-CE2B-5A97-9785FE435EE8}"/>
                  </a:ext>
                </a:extLst>
              </p:cNvPr>
              <p:cNvSpPr/>
              <p:nvPr/>
            </p:nvSpPr>
            <p:spPr>
              <a:xfrm>
                <a:off x="0" y="0"/>
                <a:ext cx="4148947" cy="7370178"/>
              </a:xfrm>
              <a:custGeom>
                <a:avLst/>
                <a:gdLst/>
                <a:ahLst/>
                <a:cxnLst/>
                <a:rect l="l" t="t" r="r" b="b"/>
                <a:pathLst>
                  <a:path w="4148947" h="7370178">
                    <a:moveTo>
                      <a:pt x="0" y="0"/>
                    </a:moveTo>
                    <a:lnTo>
                      <a:pt x="4148947" y="0"/>
                    </a:lnTo>
                    <a:lnTo>
                      <a:pt x="4148947" y="7370178"/>
                    </a:lnTo>
                    <a:lnTo>
                      <a:pt x="0" y="7370178"/>
                    </a:lnTo>
                    <a:lnTo>
                      <a:pt x="0" y="0"/>
                    </a:lnTo>
                    <a:close/>
                  </a:path>
                </a:pathLst>
              </a:custGeom>
              <a:blipFill>
                <a:blip r:embed="rId4"/>
                <a:stretch>
                  <a:fillRect/>
                </a:stretch>
              </a:blipFill>
              <a:ln cap="rnd">
                <a:noFill/>
                <a:prstDash val="solid"/>
                <a:round/>
              </a:ln>
            </p:spPr>
            <p:txBody>
              <a:bodyPr/>
              <a:lstStyle/>
              <a:p>
                <a:endParaRPr lang="de-DE"/>
              </a:p>
            </p:txBody>
          </p:sp>
          <p:grpSp>
            <p:nvGrpSpPr>
              <p:cNvPr id="23" name="Group 8">
                <a:extLst>
                  <a:ext uri="{FF2B5EF4-FFF2-40B4-BE49-F238E27FC236}">
                    <a16:creationId xmlns:a16="http://schemas.microsoft.com/office/drawing/2014/main" id="{0CCA8D62-956F-F065-52DD-9B6432836C31}"/>
                  </a:ext>
                </a:extLst>
              </p:cNvPr>
              <p:cNvGrpSpPr/>
              <p:nvPr/>
            </p:nvGrpSpPr>
            <p:grpSpPr>
              <a:xfrm>
                <a:off x="3135784" y="4097335"/>
                <a:ext cx="1029309" cy="2720754"/>
                <a:chOff x="0" y="0"/>
                <a:chExt cx="307496" cy="812800"/>
              </a:xfrm>
            </p:grpSpPr>
            <p:sp>
              <p:nvSpPr>
                <p:cNvPr id="49" name="Freeform 9">
                  <a:extLst>
                    <a:ext uri="{FF2B5EF4-FFF2-40B4-BE49-F238E27FC236}">
                      <a16:creationId xmlns:a16="http://schemas.microsoft.com/office/drawing/2014/main" id="{BDEB8848-5116-0306-672A-F844F3A16C55}"/>
                    </a:ext>
                  </a:extLst>
                </p:cNvPr>
                <p:cNvSpPr/>
                <p:nvPr/>
              </p:nvSpPr>
              <p:spPr>
                <a:xfrm>
                  <a:off x="0" y="0"/>
                  <a:ext cx="307496" cy="812800"/>
                </a:xfrm>
                <a:custGeom>
                  <a:avLst/>
                  <a:gdLst/>
                  <a:ahLst/>
                  <a:cxnLst/>
                  <a:rect l="l" t="t" r="r" b="b"/>
                  <a:pathLst>
                    <a:path w="307496" h="812800">
                      <a:moveTo>
                        <a:pt x="153748" y="0"/>
                      </a:moveTo>
                      <a:lnTo>
                        <a:pt x="153748" y="0"/>
                      </a:lnTo>
                      <a:cubicBezTo>
                        <a:pt x="238661" y="0"/>
                        <a:pt x="307496" y="68835"/>
                        <a:pt x="307496" y="153748"/>
                      </a:cubicBezTo>
                      <a:lnTo>
                        <a:pt x="307496" y="659052"/>
                      </a:lnTo>
                      <a:cubicBezTo>
                        <a:pt x="307496" y="743965"/>
                        <a:pt x="238661" y="812800"/>
                        <a:pt x="153748" y="812800"/>
                      </a:cubicBezTo>
                      <a:lnTo>
                        <a:pt x="153748" y="812800"/>
                      </a:lnTo>
                      <a:cubicBezTo>
                        <a:pt x="68835" y="812800"/>
                        <a:pt x="0" y="743965"/>
                        <a:pt x="0" y="659052"/>
                      </a:cubicBezTo>
                      <a:lnTo>
                        <a:pt x="0" y="153748"/>
                      </a:lnTo>
                      <a:cubicBezTo>
                        <a:pt x="0" y="68835"/>
                        <a:pt x="68835" y="0"/>
                        <a:pt x="153748" y="0"/>
                      </a:cubicBezTo>
                      <a:close/>
                    </a:path>
                  </a:pathLst>
                </a:custGeom>
                <a:solidFill>
                  <a:srgbClr val="99D490"/>
                </a:solidFill>
              </p:spPr>
              <p:txBody>
                <a:bodyPr/>
                <a:lstStyle/>
                <a:p>
                  <a:endParaRPr lang="de-DE"/>
                </a:p>
              </p:txBody>
            </p:sp>
            <p:sp>
              <p:nvSpPr>
                <p:cNvPr id="50" name="TextBox 10">
                  <a:extLst>
                    <a:ext uri="{FF2B5EF4-FFF2-40B4-BE49-F238E27FC236}">
                      <a16:creationId xmlns:a16="http://schemas.microsoft.com/office/drawing/2014/main" id="{3176868C-525C-8CAF-1825-E5E280973D19}"/>
                    </a:ext>
                  </a:extLst>
                </p:cNvPr>
                <p:cNvSpPr txBox="1"/>
                <p:nvPr/>
              </p:nvSpPr>
              <p:spPr>
                <a:xfrm>
                  <a:off x="0" y="57150"/>
                  <a:ext cx="307496" cy="755650"/>
                </a:xfrm>
                <a:prstGeom prst="rect">
                  <a:avLst/>
                </a:prstGeom>
              </p:spPr>
              <p:txBody>
                <a:bodyPr lIns="50800" tIns="50800" rIns="50800" bIns="50800" rtlCol="0" anchor="ctr"/>
                <a:lstStyle/>
                <a:p>
                  <a:pPr algn="ctr">
                    <a:lnSpc>
                      <a:spcPts val="3626"/>
                    </a:lnSpc>
                  </a:pPr>
                  <a:endParaRPr/>
                </a:p>
              </p:txBody>
            </p:sp>
          </p:grpSp>
          <p:grpSp>
            <p:nvGrpSpPr>
              <p:cNvPr id="24" name="Group 11">
                <a:extLst>
                  <a:ext uri="{FF2B5EF4-FFF2-40B4-BE49-F238E27FC236}">
                    <a16:creationId xmlns:a16="http://schemas.microsoft.com/office/drawing/2014/main" id="{B6C68581-FB39-B4F9-71ED-F0C4C78B35A1}"/>
                  </a:ext>
                </a:extLst>
              </p:cNvPr>
              <p:cNvGrpSpPr/>
              <p:nvPr/>
            </p:nvGrpSpPr>
            <p:grpSpPr>
              <a:xfrm>
                <a:off x="1283770" y="1798761"/>
                <a:ext cx="1129990" cy="1009173"/>
                <a:chOff x="0" y="0"/>
                <a:chExt cx="337574" cy="301481"/>
              </a:xfrm>
            </p:grpSpPr>
            <p:sp>
              <p:nvSpPr>
                <p:cNvPr id="25" name="Freeform 12">
                  <a:extLst>
                    <a:ext uri="{FF2B5EF4-FFF2-40B4-BE49-F238E27FC236}">
                      <a16:creationId xmlns:a16="http://schemas.microsoft.com/office/drawing/2014/main" id="{BA6888C2-80BC-E5AD-A551-F1CA8AA16550}"/>
                    </a:ext>
                  </a:extLst>
                </p:cNvPr>
                <p:cNvSpPr/>
                <p:nvPr/>
              </p:nvSpPr>
              <p:spPr>
                <a:xfrm>
                  <a:off x="0" y="0"/>
                  <a:ext cx="337574" cy="301481"/>
                </a:xfrm>
                <a:custGeom>
                  <a:avLst/>
                  <a:gdLst/>
                  <a:ahLst/>
                  <a:cxnLst/>
                  <a:rect l="l" t="t" r="r" b="b"/>
                  <a:pathLst>
                    <a:path w="337574" h="301481">
                      <a:moveTo>
                        <a:pt x="150740" y="0"/>
                      </a:moveTo>
                      <a:lnTo>
                        <a:pt x="186834" y="0"/>
                      </a:lnTo>
                      <a:cubicBezTo>
                        <a:pt x="226812" y="0"/>
                        <a:pt x="265154" y="15882"/>
                        <a:pt x="293423" y="44151"/>
                      </a:cubicBezTo>
                      <a:cubicBezTo>
                        <a:pt x="321692" y="72420"/>
                        <a:pt x="337574" y="110762"/>
                        <a:pt x="337574" y="150740"/>
                      </a:cubicBezTo>
                      <a:lnTo>
                        <a:pt x="337574" y="150740"/>
                      </a:lnTo>
                      <a:cubicBezTo>
                        <a:pt x="337574" y="233992"/>
                        <a:pt x="270085" y="301481"/>
                        <a:pt x="186834" y="301481"/>
                      </a:cubicBezTo>
                      <a:lnTo>
                        <a:pt x="150740" y="301481"/>
                      </a:lnTo>
                      <a:cubicBezTo>
                        <a:pt x="110762" y="301481"/>
                        <a:pt x="72420" y="285599"/>
                        <a:pt x="44151" y="257330"/>
                      </a:cubicBezTo>
                      <a:cubicBezTo>
                        <a:pt x="15882" y="229061"/>
                        <a:pt x="0" y="190719"/>
                        <a:pt x="0" y="150740"/>
                      </a:cubicBezTo>
                      <a:lnTo>
                        <a:pt x="0" y="150740"/>
                      </a:lnTo>
                      <a:cubicBezTo>
                        <a:pt x="0" y="110762"/>
                        <a:pt x="15882" y="72420"/>
                        <a:pt x="44151" y="44151"/>
                      </a:cubicBezTo>
                      <a:cubicBezTo>
                        <a:pt x="72420" y="15882"/>
                        <a:pt x="110762" y="0"/>
                        <a:pt x="150740" y="0"/>
                      </a:cubicBezTo>
                      <a:close/>
                    </a:path>
                  </a:pathLst>
                </a:custGeom>
                <a:solidFill>
                  <a:srgbClr val="CCBEA2"/>
                </a:solidFill>
                <a:ln cap="rnd">
                  <a:noFill/>
                  <a:prstDash val="solid"/>
                  <a:round/>
                </a:ln>
              </p:spPr>
              <p:txBody>
                <a:bodyPr/>
                <a:lstStyle/>
                <a:p>
                  <a:endParaRPr lang="de-DE"/>
                </a:p>
              </p:txBody>
            </p:sp>
            <p:sp>
              <p:nvSpPr>
                <p:cNvPr id="48" name="TextBox 13">
                  <a:extLst>
                    <a:ext uri="{FF2B5EF4-FFF2-40B4-BE49-F238E27FC236}">
                      <a16:creationId xmlns:a16="http://schemas.microsoft.com/office/drawing/2014/main" id="{4D443A44-88AE-5F5A-F201-3AA6F2124BD1}"/>
                    </a:ext>
                  </a:extLst>
                </p:cNvPr>
                <p:cNvSpPr txBox="1"/>
                <p:nvPr/>
              </p:nvSpPr>
              <p:spPr>
                <a:xfrm>
                  <a:off x="0" y="57150"/>
                  <a:ext cx="337574" cy="244331"/>
                </a:xfrm>
                <a:prstGeom prst="rect">
                  <a:avLst/>
                </a:prstGeom>
              </p:spPr>
              <p:txBody>
                <a:bodyPr lIns="50800" tIns="50800" rIns="50800" bIns="50800" rtlCol="0" anchor="ctr"/>
                <a:lstStyle/>
                <a:p>
                  <a:pPr algn="ctr">
                    <a:lnSpc>
                      <a:spcPts val="3626"/>
                    </a:lnSpc>
                  </a:pPr>
                  <a:endParaRPr/>
                </a:p>
              </p:txBody>
            </p:sp>
          </p:grpSp>
        </p:grpSp>
        <p:sp>
          <p:nvSpPr>
            <p:cNvPr id="39" name="TextBox 39"/>
            <p:cNvSpPr txBox="1"/>
            <p:nvPr/>
          </p:nvSpPr>
          <p:spPr>
            <a:xfrm>
              <a:off x="2548548" y="12719892"/>
              <a:ext cx="472008" cy="1095300"/>
            </a:xfrm>
            <a:prstGeom prst="rect">
              <a:avLst/>
            </a:prstGeom>
          </p:spPr>
          <p:txBody>
            <a:bodyPr lIns="0" tIns="0" rIns="0" bIns="0" rtlCol="0" anchor="t">
              <a:spAutoFit/>
            </a:bodyPr>
            <a:lstStyle/>
            <a:p>
              <a:pPr algn="ctr">
                <a:lnSpc>
                  <a:spcPts val="9101"/>
                </a:lnSpc>
              </a:pPr>
              <a:r>
                <a:rPr lang="en-US" sz="6500" dirty="0">
                  <a:solidFill>
                    <a:srgbClr val="000000"/>
                  </a:solidFill>
                  <a:latin typeface="Calibri" panose="020F0502020204030204" pitchFamily="34" charset="0"/>
                  <a:cs typeface="Calibri" panose="020F0502020204030204" pitchFamily="34" charset="0"/>
                </a:rPr>
                <a:t>2</a:t>
              </a:r>
            </a:p>
          </p:txBody>
        </p:sp>
      </p:grpSp>
      <p:pic>
        <p:nvPicPr>
          <p:cNvPr id="2" name="Рисунок 81">
            <a:extLst>
              <a:ext uri="{FF2B5EF4-FFF2-40B4-BE49-F238E27FC236}">
                <a16:creationId xmlns:a16="http://schemas.microsoft.com/office/drawing/2014/main" id="{C16D2DC5-A053-4D8A-0F37-DF0DE081D7D2}"/>
              </a:ext>
            </a:extLst>
          </p:cNvPr>
          <p:cNvPicPr>
            <a:picLocks noChangeAspect="1"/>
          </p:cNvPicPr>
          <p:nvPr/>
        </p:nvPicPr>
        <p:blipFill>
          <a:blip r:embed="rId5"/>
          <a:stretch/>
        </p:blipFill>
        <p:spPr bwMode="auto">
          <a:xfrm>
            <a:off x="360000" y="19257450"/>
            <a:ext cx="1366451" cy="482400"/>
          </a:xfrm>
          <a:prstGeom prst="rect">
            <a:avLst/>
          </a:prstGeom>
        </p:spPr>
      </p:pic>
      <p:pic>
        <p:nvPicPr>
          <p:cNvPr id="3" name="Grafik 22">
            <a:extLst>
              <a:ext uri="{FF2B5EF4-FFF2-40B4-BE49-F238E27FC236}">
                <a16:creationId xmlns:a16="http://schemas.microsoft.com/office/drawing/2014/main" id="{9C51C11A-5376-01C2-55EE-B18750E407B2}"/>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bwMode="auto">
          <a:xfrm>
            <a:off x="363918" y="18519954"/>
            <a:ext cx="1362533" cy="565200"/>
          </a:xfrm>
          <a:prstGeom prst="rect">
            <a:avLst/>
          </a:prstGeom>
        </p:spPr>
      </p:pic>
      <p:sp>
        <p:nvSpPr>
          <p:cNvPr id="14" name="object 75">
            <a:extLst>
              <a:ext uri="{FF2B5EF4-FFF2-40B4-BE49-F238E27FC236}">
                <a16:creationId xmlns:a16="http://schemas.microsoft.com/office/drawing/2014/main" id="{DB620DC0-1D50-C227-376E-BEDA0D84D8F9}"/>
              </a:ext>
            </a:extLst>
          </p:cNvPr>
          <p:cNvSpPr txBox="1">
            <a:spLocks noChangeArrowheads="1"/>
          </p:cNvSpPr>
          <p:nvPr/>
        </p:nvSpPr>
        <p:spPr bwMode="auto">
          <a:xfrm>
            <a:off x="1906451" y="18476352"/>
            <a:ext cx="4190999" cy="1263498"/>
          </a:xfrm>
          <a:prstGeom prst="rect">
            <a:avLst/>
          </a:prstGeom>
          <a:noFill/>
          <a:ln>
            <a:noFill/>
          </a:ln>
        </p:spPr>
        <p:txBody>
          <a:bodyPr rot="0" vert="horz" wrap="square" lIns="0" tIns="45719" rIns="0" bIns="0" anchor="t" anchorCtr="0" upright="1">
            <a:noAutofit/>
          </a:bodyPr>
          <a:lstStyle/>
          <a:p>
            <a:pPr marR="8889">
              <a:lnSpc>
                <a:spcPct val="107000"/>
              </a:lnSpc>
              <a:spcAft>
                <a:spcPts val="800"/>
              </a:spcAft>
              <a:defRPr/>
            </a:pPr>
            <a:r>
              <a:rPr lang="de-DE" sz="1399" spc="-35" dirty="0">
                <a:solidFill>
                  <a:schemeClr val="tx1">
                    <a:lumMod val="75000"/>
                    <a:lumOff val="25000"/>
                  </a:schemeClr>
                </a:solidFill>
                <a:ea typeface="Calibri"/>
                <a:cs typeface="Trebuchet MS"/>
              </a:rPr>
              <a:t>Impressum: </a:t>
            </a:r>
            <a:endParaRPr lang="de-DE" sz="1399" dirty="0"/>
          </a:p>
          <a:p>
            <a:pPr marR="8889">
              <a:lnSpc>
                <a:spcPct val="107000"/>
              </a:lnSpc>
              <a:spcAft>
                <a:spcPts val="800"/>
              </a:spcAft>
              <a:defRPr/>
            </a:pPr>
            <a:r>
              <a:rPr lang="de-DE" sz="1399" spc="-35" dirty="0">
                <a:solidFill>
                  <a:schemeClr val="tx1">
                    <a:lumMod val="75000"/>
                    <a:lumOff val="25000"/>
                  </a:schemeClr>
                </a:solidFill>
                <a:ea typeface="Calibri"/>
                <a:cs typeface="Trebuchet MS"/>
              </a:rPr>
              <a:t>Arbeitsbereich Pädagogik in der Digitalität, </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Arbeitsbereich Medienpädagogik</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am Institut für Allgemeine Pädagogik und Berufspädagogik, Technische Universität Darmstadt, 2024.</a:t>
            </a:r>
            <a:endParaRPr lang="de-DE" sz="1399" dirty="0">
              <a:solidFill>
                <a:schemeClr val="tx1">
                  <a:lumMod val="75000"/>
                  <a:lumOff val="25000"/>
                </a:schemeClr>
              </a:solidFill>
              <a:ea typeface="Calibri"/>
              <a:cs typeface="Times New Roman"/>
            </a:endParaRPr>
          </a:p>
        </p:txBody>
      </p:sp>
      <p:sp>
        <p:nvSpPr>
          <p:cNvPr id="29" name="TextBox 28">
            <a:extLst>
              <a:ext uri="{FF2B5EF4-FFF2-40B4-BE49-F238E27FC236}">
                <a16:creationId xmlns:a16="http://schemas.microsoft.com/office/drawing/2014/main" id="{D7109217-257F-9058-6F38-BB47F2A0E87C}"/>
              </a:ext>
            </a:extLst>
          </p:cNvPr>
          <p:cNvSpPr txBox="1"/>
          <p:nvPr/>
        </p:nvSpPr>
        <p:spPr bwMode="auto">
          <a:xfrm>
            <a:off x="6480896" y="19337484"/>
            <a:ext cx="1249509" cy="400110"/>
          </a:xfrm>
          <a:prstGeom prst="rect">
            <a:avLst/>
          </a:prstGeom>
          <a:noFill/>
        </p:spPr>
        <p:txBody>
          <a:bodyPr wrap="none" rtlCol="0">
            <a:spAutoFit/>
          </a:bodyPr>
          <a:lstStyle/>
          <a:p>
            <a:pPr algn="ctr"/>
            <a:r>
              <a:rPr lang="de-DE" sz="2000" dirty="0">
                <a:solidFill>
                  <a:schemeClr val="tx1">
                    <a:lumMod val="75000"/>
                    <a:lumOff val="25000"/>
                  </a:schemeClr>
                </a:solidFill>
                <a:latin typeface="+mj-lt"/>
              </a:rPr>
              <a:t>Seite 7/12</a:t>
            </a:r>
          </a:p>
        </p:txBody>
      </p:sp>
      <p:sp>
        <p:nvSpPr>
          <p:cNvPr id="32" name="object 75">
            <a:extLst>
              <a:ext uri="{FF2B5EF4-FFF2-40B4-BE49-F238E27FC236}">
                <a16:creationId xmlns:a16="http://schemas.microsoft.com/office/drawing/2014/main" id="{0FB43491-F054-5475-2439-AEDAA8044BD1}"/>
              </a:ext>
            </a:extLst>
          </p:cNvPr>
          <p:cNvSpPr txBox="1"/>
          <p:nvPr/>
        </p:nvSpPr>
        <p:spPr bwMode="auto">
          <a:xfrm>
            <a:off x="8113851" y="19045482"/>
            <a:ext cx="5849799" cy="692112"/>
          </a:xfrm>
          <a:prstGeom prst="rect">
            <a:avLst/>
          </a:prstGeom>
        </p:spPr>
        <p:txBody>
          <a:bodyPr vert="horz" wrap="square" lIns="0" tIns="45719" rIns="0" bIns="0" rtlCol="0">
            <a:spAutoFit/>
          </a:bodyPr>
          <a:lstStyle/>
          <a:p>
            <a:pPr marR="5080">
              <a:spcBef>
                <a:spcPts val="359"/>
              </a:spcBef>
              <a:defRPr/>
            </a:pPr>
            <a:r>
              <a:rPr lang="de-DE" sz="1399" spc="-10" dirty="0">
                <a:solidFill>
                  <a:schemeClr val="tx1">
                    <a:lumMod val="75000"/>
                    <a:lumOff val="25000"/>
                  </a:schemeClr>
                </a:solidFill>
                <a:latin typeface="+mj-lt"/>
              </a:rPr>
              <a:t>basierend auf Materialien von </a:t>
            </a:r>
            <a:r>
              <a:rPr lang="de-DE" sz="1399" spc="-10" dirty="0" err="1">
                <a:solidFill>
                  <a:schemeClr val="tx1">
                    <a:lumMod val="75000"/>
                    <a:lumOff val="25000"/>
                  </a:schemeClr>
                </a:solidFill>
                <a:latin typeface="+mj-lt"/>
              </a:rPr>
              <a:t>Szucsich</a:t>
            </a:r>
            <a:r>
              <a:rPr lang="de-DE" sz="1399" spc="-10" dirty="0">
                <a:solidFill>
                  <a:schemeClr val="tx1">
                    <a:lumMod val="75000"/>
                    <a:lumOff val="25000"/>
                  </a:schemeClr>
                </a:solidFill>
                <a:latin typeface="+mj-lt"/>
              </a:rPr>
              <a:t> (PH Wien, 2024) im EU-geförderten Projekt Teacher Academy Project – Teaching </a:t>
            </a:r>
            <a:r>
              <a:rPr lang="de-DE" sz="1399" spc="-10" dirty="0" err="1">
                <a:solidFill>
                  <a:schemeClr val="tx1">
                    <a:lumMod val="75000"/>
                    <a:lumOff val="25000"/>
                  </a:schemeClr>
                </a:solidFill>
                <a:latin typeface="+mj-lt"/>
              </a:rPr>
              <a:t>Sustainability</a:t>
            </a:r>
            <a:r>
              <a:rPr lang="de-DE" sz="1399" spc="-10" dirty="0">
                <a:solidFill>
                  <a:schemeClr val="tx1">
                    <a:lumMod val="75000"/>
                    <a:lumOff val="25000"/>
                  </a:schemeClr>
                </a:solidFill>
                <a:latin typeface="+mj-lt"/>
              </a:rPr>
              <a:t> (TAP-TS). </a:t>
            </a:r>
            <a:br>
              <a:rPr lang="de-DE" sz="1399" spc="-10" dirty="0">
                <a:solidFill>
                  <a:schemeClr val="tx1">
                    <a:lumMod val="75000"/>
                    <a:lumOff val="25000"/>
                  </a:schemeClr>
                </a:solidFill>
                <a:latin typeface="+mj-lt"/>
              </a:rPr>
            </a:br>
            <a:r>
              <a:rPr lang="de-DE" sz="1399" spc="-10" dirty="0">
                <a:solidFill>
                  <a:schemeClr val="tx1">
                    <a:lumMod val="75000"/>
                    <a:lumOff val="25000"/>
                  </a:schemeClr>
                </a:solidFill>
                <a:latin typeface="+mj-lt"/>
              </a:rPr>
              <a:t>(Bild-)Q</a:t>
            </a:r>
            <a:r>
              <a:rPr lang="it-IT" sz="1399" spc="-10" dirty="0" err="1">
                <a:solidFill>
                  <a:schemeClr val="tx1">
                    <a:lumMod val="75000"/>
                    <a:lumOff val="25000"/>
                  </a:schemeClr>
                </a:solidFill>
                <a:latin typeface="+mj-lt"/>
              </a:rPr>
              <a:t>uellen</a:t>
            </a:r>
            <a:r>
              <a:rPr lang="it-IT" sz="1399" spc="-10" dirty="0">
                <a:solidFill>
                  <a:schemeClr val="tx1">
                    <a:lumMod val="75000"/>
                    <a:lumOff val="25000"/>
                  </a:schemeClr>
                </a:solidFill>
                <a:latin typeface="+mj-lt"/>
              </a:rPr>
              <a:t>: </a:t>
            </a:r>
            <a:r>
              <a:rPr lang="it-IT" sz="1399" dirty="0">
                <a:solidFill>
                  <a:schemeClr val="tx1">
                    <a:lumMod val="75000"/>
                    <a:lumOff val="25000"/>
                  </a:schemeClr>
                </a:solidFill>
                <a:latin typeface="Calibri" panose="020F0502020204030204" pitchFamily="34" charset="0"/>
                <a:cs typeface="Calibri" panose="020F0502020204030204" pitchFamily="34" charset="0"/>
              </a:rPr>
              <a:t>https://footprintmap.org/map (2020), </a:t>
            </a:r>
            <a:r>
              <a:rPr lang="it-IT" sz="1399" dirty="0">
                <a:solidFill>
                  <a:schemeClr val="tx1">
                    <a:lumMod val="75000"/>
                    <a:lumOff val="25000"/>
                    <a:alpha val="98824"/>
                  </a:schemeClr>
                </a:solidFill>
                <a:latin typeface="Calibri" panose="020F0502020204030204" pitchFamily="34" charset="0"/>
                <a:cs typeface="Calibri" panose="020F0502020204030204" pitchFamily="34" charset="0"/>
              </a:rPr>
              <a:t>https://oeha.phwien.ac.at/ </a:t>
            </a:r>
            <a:endParaRPr lang="it-IT" sz="1399" dirty="0">
              <a:solidFill>
                <a:schemeClr val="tx1">
                  <a:lumMod val="75000"/>
                  <a:lumOff val="25000"/>
                </a:schemeClr>
              </a:solidFill>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3434</Words>
  <Application>Microsoft Office PowerPoint</Application>
  <PresentationFormat>Benutzerdefiniert</PresentationFormat>
  <Paragraphs>315</Paragraphs>
  <Slides>17</Slides>
  <Notes>5</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17</vt:i4>
      </vt:variant>
    </vt:vector>
  </HeadingPairs>
  <TitlesOfParts>
    <vt:vector size="22" baseType="lpstr">
      <vt:lpstr>Aptos</vt:lpstr>
      <vt:lpstr>Calibri Light</vt:lpstr>
      <vt:lpstr>Calibri</vt:lpstr>
      <vt:lpstr>Arial</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EXPORT_UNIT_3_WS_1_A_Find_the_Footprint</dc:title>
  <dc:creator>Judith Hoehling</dc:creator>
  <cp:lastModifiedBy>Judith Hoehling</cp:lastModifiedBy>
  <cp:revision>99</cp:revision>
  <dcterms:created xsi:type="dcterms:W3CDTF">2006-08-16T00:00:00Z</dcterms:created>
  <dcterms:modified xsi:type="dcterms:W3CDTF">2024-12-08T09:05:22Z</dcterms:modified>
  <dc:identifier>DAF_CY83NGk</dc:identifier>
</cp:coreProperties>
</file>