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4" r:id="rId1"/>
  </p:sldMasterIdLst>
  <p:notesMasterIdLst>
    <p:notesMasterId r:id="rId37"/>
  </p:notesMasterIdLst>
  <p:handoutMasterIdLst>
    <p:handoutMasterId r:id="rId38"/>
  </p:handoutMasterIdLst>
  <p:sldIdLst>
    <p:sldId id="263" r:id="rId2"/>
    <p:sldId id="264" r:id="rId3"/>
    <p:sldId id="256" r:id="rId4"/>
    <p:sldId id="265" r:id="rId5"/>
    <p:sldId id="257" r:id="rId6"/>
    <p:sldId id="259" r:id="rId7"/>
    <p:sldId id="258" r:id="rId8"/>
    <p:sldId id="266" r:id="rId9"/>
    <p:sldId id="274" r:id="rId10"/>
    <p:sldId id="278" r:id="rId11"/>
    <p:sldId id="279" r:id="rId12"/>
    <p:sldId id="260" r:id="rId13"/>
    <p:sldId id="261" r:id="rId14"/>
    <p:sldId id="262" r:id="rId15"/>
    <p:sldId id="267" r:id="rId16"/>
    <p:sldId id="272" r:id="rId17"/>
    <p:sldId id="268" r:id="rId18"/>
    <p:sldId id="273" r:id="rId19"/>
    <p:sldId id="277" r:id="rId20"/>
    <p:sldId id="275" r:id="rId21"/>
    <p:sldId id="276"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14211300" cy="20104100"/>
  <p:notesSz cx="14211300" cy="2010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DCA44-8CF2-B5D5-AA79-4DF646EA0BE5}" name="Pia Ho" initials="PH" userId="68000ff878e6eebc" providerId="Windows Live"/>
  <p188:author id="{4B410986-FBC2-D095-6BC5-B948EABCA4FE}" name="anonym" initials="anonym" userId="anony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a Hornickel" initials="PH" lastIdx="13" clrIdx="0"/>
  <p:cmAuthor id="2" name="Pia Ho" initials="PH" lastIdx="6" clrIdx="1">
    <p:extLst>
      <p:ext uri="{19B8F6BF-5375-455C-9EA6-DF929625EA0E}">
        <p15:presenceInfo xmlns:p15="http://schemas.microsoft.com/office/powerpoint/2012/main" userId="68000ff878e6ee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9D490"/>
    <a:srgbClr val="09592B"/>
    <a:srgbClr val="C6D88B"/>
    <a:srgbClr val="F5F5EF"/>
    <a:srgbClr val="FF3131"/>
    <a:srgbClr val="5D17EB"/>
    <a:srgbClr val="00BE62"/>
    <a:srgbClr val="FFDE58"/>
    <a:srgbClr val="FF9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51"/>
  </p:normalViewPr>
  <p:slideViewPr>
    <p:cSldViewPr>
      <p:cViewPr varScale="1">
        <p:scale>
          <a:sx n="36" d="100"/>
          <a:sy n="36" d="100"/>
        </p:scale>
        <p:origin x="3132" y="72"/>
      </p:cViewPr>
      <p:guideLst>
        <p:guide orient="horz" pos="2880"/>
        <p:guide pos="2160"/>
      </p:guideLst>
    </p:cSldViewPr>
  </p:slideViewPr>
  <p:notesTextViewPr>
    <p:cViewPr>
      <p:scale>
        <a:sx n="1" d="1"/>
        <a:sy n="1" d="1"/>
      </p:scale>
      <p:origin x="0" y="0"/>
    </p:cViewPr>
  </p:notesTextViewPr>
  <p:notesViewPr>
    <p:cSldViewPr>
      <p:cViewPr varScale="1">
        <p:scale>
          <a:sx n="55" d="100"/>
          <a:sy n="55" d="100"/>
        </p:scale>
        <p:origin x="431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ith Hoehling" userId="1478783fd635d267" providerId="LiveId" clId="{75155ABC-4DA9-4A1C-A421-1DB47A1860C3}"/>
    <pc:docChg chg="modSld">
      <pc:chgData name="Judith Hoehling" userId="1478783fd635d267" providerId="LiveId" clId="{75155ABC-4DA9-4A1C-A421-1DB47A1860C3}" dt="2024-12-17T09:11:54.057" v="1" actId="20577"/>
      <pc:docMkLst>
        <pc:docMk/>
      </pc:docMkLst>
      <pc:sldChg chg="modSp mod">
        <pc:chgData name="Judith Hoehling" userId="1478783fd635d267" providerId="LiveId" clId="{75155ABC-4DA9-4A1C-A421-1DB47A1860C3}" dt="2024-12-17T09:11:54.057" v="1" actId="20577"/>
        <pc:sldMkLst>
          <pc:docMk/>
          <pc:sldMk cId="3688308577" sldId="266"/>
        </pc:sldMkLst>
        <pc:spChg chg="mod">
          <ac:chgData name="Judith Hoehling" userId="1478783fd635d267" providerId="LiveId" clId="{75155ABC-4DA9-4A1C-A421-1DB47A1860C3}" dt="2024-12-17T09:11:54.057" v="1" actId="20577"/>
          <ac:spMkLst>
            <pc:docMk/>
            <pc:sldMk cId="3688308577" sldId="266"/>
            <ac:spMk id="24" creationId="{B1EA2440-4611-3239-57EF-03950E7245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921104-9304-74AE-97BD-E83B298DD335}"/>
              </a:ext>
            </a:extLst>
          </p:cNvPr>
          <p:cNvSpPr>
            <a:spLocks noGrp="1"/>
          </p:cNvSpPr>
          <p:nvPr>
            <p:ph type="hdr" sz="quarter"/>
          </p:nvPr>
        </p:nvSpPr>
        <p:spPr>
          <a:xfrm>
            <a:off x="0" y="0"/>
            <a:ext cx="6157913" cy="1008063"/>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747058BB-8DD2-1C56-8D28-F7870C1E6328}"/>
              </a:ext>
            </a:extLst>
          </p:cNvPr>
          <p:cNvSpPr>
            <a:spLocks noGrp="1"/>
          </p:cNvSpPr>
          <p:nvPr>
            <p:ph type="dt" sz="quarter" idx="1"/>
          </p:nvPr>
        </p:nvSpPr>
        <p:spPr>
          <a:xfrm>
            <a:off x="8050213" y="0"/>
            <a:ext cx="6157912" cy="1008063"/>
          </a:xfrm>
          <a:prstGeom prst="rect">
            <a:avLst/>
          </a:prstGeom>
        </p:spPr>
        <p:txBody>
          <a:bodyPr vert="horz" lIns="91440" tIns="45720" rIns="91440" bIns="45720" rtlCol="0"/>
          <a:lstStyle>
            <a:lvl1pPr algn="r">
              <a:defRPr sz="1200"/>
            </a:lvl1pPr>
          </a:lstStyle>
          <a:p>
            <a:fld id="{DA4368BB-6EA8-4D09-B0D5-9458905DED93}" type="datetimeFigureOut">
              <a:rPr lang="de-DE" smtClean="0"/>
              <a:t>17.12.2024</a:t>
            </a:fld>
            <a:endParaRPr lang="de-DE"/>
          </a:p>
        </p:txBody>
      </p:sp>
      <p:sp>
        <p:nvSpPr>
          <p:cNvPr id="4" name="Footer Placeholder 3">
            <a:extLst>
              <a:ext uri="{FF2B5EF4-FFF2-40B4-BE49-F238E27FC236}">
                <a16:creationId xmlns:a16="http://schemas.microsoft.com/office/drawing/2014/main" id="{B84FF9FA-DB2B-81FC-1373-7671CCA3A46A}"/>
              </a:ext>
            </a:extLst>
          </p:cNvPr>
          <p:cNvSpPr>
            <a:spLocks noGrp="1"/>
          </p:cNvSpPr>
          <p:nvPr>
            <p:ph type="ftr" sz="quarter" idx="2"/>
          </p:nvPr>
        </p:nvSpPr>
        <p:spPr>
          <a:xfrm>
            <a:off x="0" y="19096038"/>
            <a:ext cx="6157913" cy="1008062"/>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49F5EC3C-7100-1A24-9712-D8023BDCE601}"/>
              </a:ext>
            </a:extLst>
          </p:cNvPr>
          <p:cNvSpPr>
            <a:spLocks noGrp="1"/>
          </p:cNvSpPr>
          <p:nvPr>
            <p:ph type="sldNum" sz="quarter" idx="3"/>
          </p:nvPr>
        </p:nvSpPr>
        <p:spPr>
          <a:xfrm>
            <a:off x="8050213" y="19096038"/>
            <a:ext cx="6157912" cy="1008062"/>
          </a:xfrm>
          <a:prstGeom prst="rect">
            <a:avLst/>
          </a:prstGeom>
        </p:spPr>
        <p:txBody>
          <a:bodyPr vert="horz" lIns="91440" tIns="45720" rIns="91440" bIns="45720" rtlCol="0" anchor="b"/>
          <a:lstStyle>
            <a:lvl1pPr algn="r">
              <a:defRPr sz="1200"/>
            </a:lvl1pPr>
          </a:lstStyle>
          <a:p>
            <a:fld id="{086E9B88-0411-4DCE-8BAF-7C121062A1B6}" type="slidenum">
              <a:rPr lang="de-DE" smtClean="0"/>
              <a:t>‹Nr.›</a:t>
            </a:fld>
            <a:endParaRPr lang="de-DE"/>
          </a:p>
        </p:txBody>
      </p:sp>
    </p:spTree>
    <p:extLst>
      <p:ext uri="{BB962C8B-B14F-4D97-AF65-F5344CB8AC3E}">
        <p14:creationId xmlns:p14="http://schemas.microsoft.com/office/powerpoint/2010/main" val="1598178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6157913" cy="10080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8050212" y="0"/>
            <a:ext cx="6157912" cy="1008063"/>
          </a:xfrm>
          <a:prstGeom prst="rect">
            <a:avLst/>
          </a:prstGeom>
        </p:spPr>
        <p:txBody>
          <a:bodyPr vert="horz" lIns="91440" tIns="45720" rIns="91440" bIns="45720" rtlCol="0"/>
          <a:lstStyle>
            <a:lvl1pPr algn="r">
              <a:defRPr sz="1200"/>
            </a:lvl1pPr>
          </a:lstStyle>
          <a:p>
            <a:pPr>
              <a:defRPr/>
            </a:pPr>
            <a:fld id="{90D97913-3B64-C34F-A1B0-5641FF7B6B3D}" type="datetimeFigureOut">
              <a:rPr lang="de-DE"/>
              <a:t>17.12.2024</a:t>
            </a:fld>
            <a:endParaRPr lang="de-DE"/>
          </a:p>
        </p:txBody>
      </p:sp>
      <p:sp>
        <p:nvSpPr>
          <p:cNvPr id="4" name="Folienbildplatzhalter 3"/>
          <p:cNvSpPr>
            <a:spLocks noGrp="1" noRot="1" noChangeAspect="1"/>
          </p:cNvSpPr>
          <p:nvPr>
            <p:ph type="sldImg" idx="2"/>
          </p:nvPr>
        </p:nvSpPr>
        <p:spPr bwMode="auto">
          <a:xfrm>
            <a:off x="4706938" y="2513013"/>
            <a:ext cx="4797425" cy="67849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1420813" y="9675813"/>
            <a:ext cx="11369675" cy="7915275"/>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19096038"/>
            <a:ext cx="6157913" cy="100806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8050212" y="19096038"/>
            <a:ext cx="6157912" cy="1008062"/>
          </a:xfrm>
          <a:prstGeom prst="rect">
            <a:avLst/>
          </a:prstGeom>
        </p:spPr>
        <p:txBody>
          <a:bodyPr vert="horz" lIns="91440" tIns="45720" rIns="91440" bIns="45720" rtlCol="0" anchor="b"/>
          <a:lstStyle>
            <a:lvl1pPr algn="r">
              <a:defRPr sz="1200"/>
            </a:lvl1pPr>
          </a:lstStyle>
          <a:p>
            <a:pPr>
              <a:defRPr/>
            </a:pPr>
            <a:fld id="{68F1DEEE-19C0-DB4D-A655-55B72EF2BBA4}"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0375A-B359-38CE-B89E-DB846F99F46F}"/>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96C2E723-F33C-B41C-D2F6-B91A57B8442A}"/>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45A33B2-E816-5B5D-AAFD-BF5CC74DBE27}"/>
              </a:ext>
            </a:extLst>
          </p:cNvPr>
          <p:cNvSpPr>
            <a:spLocks noGrp="1"/>
          </p:cNvSpPr>
          <p:nvPr>
            <p:ph type="body" idx="1"/>
          </p:nvPr>
        </p:nvSpPr>
        <p:spPr bwMode="auto"/>
        <p:txBody>
          <a:bodyPr/>
          <a:lstStyle/>
          <a:p>
            <a:pPr>
              <a:defRPr/>
            </a:pPr>
            <a:endParaRPr lang="de-DE" dirty="0"/>
          </a:p>
        </p:txBody>
      </p:sp>
      <p:sp>
        <p:nvSpPr>
          <p:cNvPr id="4" name="Slide Number Placeholder 3">
            <a:extLst>
              <a:ext uri="{FF2B5EF4-FFF2-40B4-BE49-F238E27FC236}">
                <a16:creationId xmlns:a16="http://schemas.microsoft.com/office/drawing/2014/main" id="{D575C688-DAC6-90F6-63E2-BC0BEB8D4B0B}"/>
              </a:ext>
            </a:extLst>
          </p:cNvPr>
          <p:cNvSpPr>
            <a:spLocks noGrp="1"/>
          </p:cNvSpPr>
          <p:nvPr>
            <p:ph type="sldNum" sz="quarter" idx="5"/>
          </p:nvPr>
        </p:nvSpPr>
        <p:spPr bwMode="auto"/>
        <p:txBody>
          <a:bodyPr/>
          <a:lstStyle/>
          <a:p>
            <a:pPr>
              <a:defRPr/>
            </a:pPr>
            <a:fld id="{68F1DEEE-19C0-DB4D-A655-55B72EF2BBA4}" type="slidenum">
              <a:rPr lang="de-DE"/>
              <a:t>2</a:t>
            </a:fld>
            <a:endParaRPr lang="de-DE"/>
          </a:p>
        </p:txBody>
      </p:sp>
    </p:spTree>
    <p:extLst>
      <p:ext uri="{BB962C8B-B14F-4D97-AF65-F5344CB8AC3E}">
        <p14:creationId xmlns:p14="http://schemas.microsoft.com/office/powerpoint/2010/main" val="239285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de-DE" dirty="0"/>
          </a:p>
        </p:txBody>
      </p:sp>
      <p:sp>
        <p:nvSpPr>
          <p:cNvPr id="4" name="Slide Number Placeholder 3"/>
          <p:cNvSpPr>
            <a:spLocks noGrp="1"/>
          </p:cNvSpPr>
          <p:nvPr>
            <p:ph type="sldNum" sz="quarter" idx="5"/>
          </p:nvPr>
        </p:nvSpPr>
        <p:spPr bwMode="auto"/>
        <p:txBody>
          <a:bodyPr/>
          <a:lstStyle/>
          <a:p>
            <a:pPr>
              <a:defRPr/>
            </a:pPr>
            <a:fld id="{68F1DEEE-19C0-DB4D-A655-55B72EF2BBA4}" type="slidenum">
              <a:rPr lang="de-DE"/>
              <a:t>15</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A0FB1-D20C-C3E1-BD94-B802EC4ACEA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34440084-4EAB-AAE5-B362-CBFB40ABF016}"/>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22066FDE-2EB4-C316-49C0-0DA1CA75B094}"/>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71A56A42-252A-A5F3-7BF4-25FE3DA340AE}"/>
              </a:ext>
            </a:extLst>
          </p:cNvPr>
          <p:cNvSpPr>
            <a:spLocks noGrp="1"/>
          </p:cNvSpPr>
          <p:nvPr>
            <p:ph type="sldNum" sz="quarter" idx="10"/>
          </p:nvPr>
        </p:nvSpPr>
        <p:spPr bwMode="auto"/>
        <p:txBody>
          <a:bodyPr/>
          <a:lstStyle/>
          <a:p>
            <a:pPr>
              <a:defRPr/>
            </a:pPr>
            <a:fld id="{F6E1707B-9656-5BEF-C83C-FC1A4ED5C52F}" type="slidenum">
              <a:rPr/>
              <a:t>16</a:t>
            </a:fld>
            <a:endParaRPr/>
          </a:p>
        </p:txBody>
      </p:sp>
    </p:spTree>
    <p:extLst>
      <p:ext uri="{BB962C8B-B14F-4D97-AF65-F5344CB8AC3E}">
        <p14:creationId xmlns:p14="http://schemas.microsoft.com/office/powerpoint/2010/main" val="428264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63685A-3A78-37D0-B7B1-CFBF3118ABA5}" type="slidenum">
              <a:rPr/>
              <a:t>17</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78850-5450-3013-D824-E43D97A85296}"/>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3B33136F-E1B1-6F7C-42E9-61355AEA4D35}"/>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0A06F28E-1631-16A6-0555-BCC40E4C94CA}"/>
              </a:ext>
            </a:extLst>
          </p:cNvPr>
          <p:cNvSpPr>
            <a:spLocks noGrp="1"/>
          </p:cNvSpPr>
          <p:nvPr>
            <p:ph type="body" idx="1"/>
          </p:nvPr>
        </p:nvSpPr>
        <p:spPr bwMode="auto"/>
        <p:txBody>
          <a:bodyPr/>
          <a:lstStyle/>
          <a:p>
            <a:pPr>
              <a:defRPr/>
            </a:pPr>
            <a:endParaRPr dirty="0"/>
          </a:p>
        </p:txBody>
      </p:sp>
      <p:sp>
        <p:nvSpPr>
          <p:cNvPr id="4" name="Slide Number Placeholder 3">
            <a:extLst>
              <a:ext uri="{FF2B5EF4-FFF2-40B4-BE49-F238E27FC236}">
                <a16:creationId xmlns:a16="http://schemas.microsoft.com/office/drawing/2014/main" id="{9172B7D1-EDA6-E703-0885-B148586753ED}"/>
              </a:ext>
            </a:extLst>
          </p:cNvPr>
          <p:cNvSpPr>
            <a:spLocks noGrp="1"/>
          </p:cNvSpPr>
          <p:nvPr>
            <p:ph type="sldNum" sz="quarter" idx="10"/>
          </p:nvPr>
        </p:nvSpPr>
        <p:spPr bwMode="auto"/>
        <p:txBody>
          <a:bodyPr/>
          <a:lstStyle/>
          <a:p>
            <a:pPr>
              <a:defRPr/>
            </a:pPr>
            <a:fld id="{4110248F-E152-FA6E-BD3F-0C4344305E33}" type="slidenum">
              <a:rPr/>
              <a:t>18</a:t>
            </a:fld>
            <a:endParaRPr/>
          </a:p>
        </p:txBody>
      </p:sp>
    </p:spTree>
    <p:extLst>
      <p:ext uri="{BB962C8B-B14F-4D97-AF65-F5344CB8AC3E}">
        <p14:creationId xmlns:p14="http://schemas.microsoft.com/office/powerpoint/2010/main" val="2439688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1D265-B12D-6C6F-9E69-B6378E6229C8}"/>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47A666C-6BE0-A852-71B6-E7BD9DCEBC58}"/>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2758A0CD-E3B5-CD2F-710B-58EBA78A9FF7}"/>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6B01D137-1248-F2AF-3C14-373AE7BD89DA}"/>
              </a:ext>
            </a:extLst>
          </p:cNvPr>
          <p:cNvSpPr>
            <a:spLocks noGrp="1"/>
          </p:cNvSpPr>
          <p:nvPr>
            <p:ph type="sldNum" sz="quarter" idx="10"/>
          </p:nvPr>
        </p:nvSpPr>
        <p:spPr bwMode="auto"/>
        <p:txBody>
          <a:bodyPr/>
          <a:lstStyle/>
          <a:p>
            <a:pPr>
              <a:defRPr/>
            </a:pPr>
            <a:fld id="{0B97F56E-4EC7-844B-4471-966314FE3301}" type="slidenum">
              <a:rPr/>
              <a:t>19</a:t>
            </a:fld>
            <a:endParaRPr/>
          </a:p>
        </p:txBody>
      </p:sp>
    </p:spTree>
    <p:extLst>
      <p:ext uri="{BB962C8B-B14F-4D97-AF65-F5344CB8AC3E}">
        <p14:creationId xmlns:p14="http://schemas.microsoft.com/office/powerpoint/2010/main" val="398061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44EAA-229D-7D7C-16D3-B667B33F1700}"/>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F0373740-45F8-9807-A91C-6DEF23FDAD47}"/>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598AB108-3E2B-6818-9BAA-44FAED3E9FD9}"/>
              </a:ext>
            </a:extLst>
          </p:cNvPr>
          <p:cNvSpPr>
            <a:spLocks noGrp="1"/>
          </p:cNvSpPr>
          <p:nvPr>
            <p:ph type="body" idx="1"/>
          </p:nvPr>
        </p:nvSpPr>
        <p:spPr bwMode="auto"/>
        <p:txBody>
          <a:bodyPr/>
          <a:lstStyle/>
          <a:p>
            <a:pPr>
              <a:defRPr/>
            </a:pPr>
            <a:endParaRPr lang="de-DE" dirty="0"/>
          </a:p>
        </p:txBody>
      </p:sp>
      <p:sp>
        <p:nvSpPr>
          <p:cNvPr id="4" name="Slide Number Placeholder 3">
            <a:extLst>
              <a:ext uri="{FF2B5EF4-FFF2-40B4-BE49-F238E27FC236}">
                <a16:creationId xmlns:a16="http://schemas.microsoft.com/office/drawing/2014/main" id="{F9D3BB10-C009-80AA-C933-FB2F554C7038}"/>
              </a:ext>
            </a:extLst>
          </p:cNvPr>
          <p:cNvSpPr>
            <a:spLocks noGrp="1"/>
          </p:cNvSpPr>
          <p:nvPr>
            <p:ph type="sldNum" sz="quarter" idx="5"/>
          </p:nvPr>
        </p:nvSpPr>
        <p:spPr bwMode="auto"/>
        <p:txBody>
          <a:bodyPr/>
          <a:lstStyle/>
          <a:p>
            <a:pPr>
              <a:defRPr/>
            </a:pPr>
            <a:fld id="{68F1DEEE-19C0-DB4D-A655-55B72EF2BBA4}" type="slidenum">
              <a:rPr lang="de-DE"/>
              <a:t>20</a:t>
            </a:fld>
            <a:endParaRPr lang="de-DE"/>
          </a:p>
        </p:txBody>
      </p:sp>
    </p:spTree>
    <p:extLst>
      <p:ext uri="{BB962C8B-B14F-4D97-AF65-F5344CB8AC3E}">
        <p14:creationId xmlns:p14="http://schemas.microsoft.com/office/powerpoint/2010/main" val="827411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62FA8-1585-4D10-45B4-F2970588EA64}"/>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DB4FDBB6-D069-9AE7-1E95-8743FEB88DAD}"/>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B295D25E-13A5-8CF0-66D4-5768DA396C2A}"/>
              </a:ext>
            </a:extLst>
          </p:cNvPr>
          <p:cNvSpPr>
            <a:spLocks noGrp="1"/>
          </p:cNvSpPr>
          <p:nvPr>
            <p:ph type="body" idx="1"/>
          </p:nvPr>
        </p:nvSpPr>
        <p:spPr bwMode="auto"/>
        <p:txBody>
          <a:bodyPr/>
          <a:lstStyle/>
          <a:p>
            <a:pPr>
              <a:defRPr/>
            </a:pPr>
            <a:endParaRPr lang="de-DE" dirty="0"/>
          </a:p>
        </p:txBody>
      </p:sp>
      <p:sp>
        <p:nvSpPr>
          <p:cNvPr id="4" name="Slide Number Placeholder 3">
            <a:extLst>
              <a:ext uri="{FF2B5EF4-FFF2-40B4-BE49-F238E27FC236}">
                <a16:creationId xmlns:a16="http://schemas.microsoft.com/office/drawing/2014/main" id="{68DEAABB-EBEC-2197-336C-ADBDCC19E6F4}"/>
              </a:ext>
            </a:extLst>
          </p:cNvPr>
          <p:cNvSpPr>
            <a:spLocks noGrp="1"/>
          </p:cNvSpPr>
          <p:nvPr>
            <p:ph type="sldNum" sz="quarter" idx="5"/>
          </p:nvPr>
        </p:nvSpPr>
        <p:spPr bwMode="auto"/>
        <p:txBody>
          <a:bodyPr/>
          <a:lstStyle/>
          <a:p>
            <a:pPr>
              <a:defRPr/>
            </a:pPr>
            <a:fld id="{68F1DEEE-19C0-DB4D-A655-55B72EF2BBA4}" type="slidenum">
              <a:rPr lang="de-DE"/>
              <a:t>21</a:t>
            </a:fld>
            <a:endParaRPr lang="de-DE"/>
          </a:p>
        </p:txBody>
      </p:sp>
    </p:spTree>
    <p:extLst>
      <p:ext uri="{BB962C8B-B14F-4D97-AF65-F5344CB8AC3E}">
        <p14:creationId xmlns:p14="http://schemas.microsoft.com/office/powerpoint/2010/main" val="4064119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151EE5E-A462-CCE2-4D8C-433BEC1F7558}" type="slidenum">
              <a:rPr/>
              <a:t>23</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28D882DE-1C29-6748-8639-72B7F2A5E841}" type="slidenum">
              <a:rPr lang="de-DE"/>
              <a:t>24</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87C9BE6-5A7F-3BEE-27B9-7B16D1FB2EBC}" type="slidenum">
              <a:rPr/>
              <a:t>25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de-DE" dirty="0"/>
          </a:p>
        </p:txBody>
      </p:sp>
      <p:sp>
        <p:nvSpPr>
          <p:cNvPr id="4" name="Slide Number Placeholder 3"/>
          <p:cNvSpPr>
            <a:spLocks noGrp="1"/>
          </p:cNvSpPr>
          <p:nvPr>
            <p:ph type="sldNum" sz="quarter" idx="5"/>
          </p:nvPr>
        </p:nvSpPr>
        <p:spPr bwMode="auto"/>
        <p:txBody>
          <a:bodyPr/>
          <a:lstStyle/>
          <a:p>
            <a:pPr>
              <a:defRPr/>
            </a:pPr>
            <a:fld id="{68F1DEEE-19C0-DB4D-A655-55B72EF2BBA4}" type="slidenum">
              <a:rPr lang="de-DE"/>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E885DA2-7304-1FA7-991C-1F0EAA1D7263}" type="slidenum">
              <a:rPr/>
              <a:t>26</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3D865F5-6A3D-3058-BFEB-BA3FCB261889}" type="slidenum">
              <a:rPr/>
              <a:t>27</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FD09569-3A62-04DC-D4EE-EB7558BBE2C5}" type="slidenum">
              <a:rPr/>
              <a:t>28</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E78493-C90B-D0BB-CE82-43B059354C25}" type="slidenum">
              <a:rPr/>
              <a:t>29</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1F343A2-3130-08AF-0402-EFD46392C028}" type="slidenum">
              <a:rPr/>
              <a:t>31</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9BACC96-DEC1-DF93-C388-CD87B831AACA}" type="slidenum">
              <a:rPr/>
              <a:t>33</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10EFE-0AC5-5334-19DF-25D5937C2412}"/>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B9B55B8E-23CD-B428-2728-38CF4F77A1C3}"/>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4ACAA3D3-C825-CF56-84C5-DB2477AEFC30}"/>
              </a:ext>
            </a:extLst>
          </p:cNvPr>
          <p:cNvSpPr>
            <a:spLocks noGrp="1"/>
          </p:cNvSpPr>
          <p:nvPr>
            <p:ph type="body" idx="1"/>
          </p:nvPr>
        </p:nvSpPr>
        <p:spPr bwMode="auto"/>
        <p:txBody>
          <a:bodyPr/>
          <a:lstStyle/>
          <a:p>
            <a:pPr>
              <a:defRPr/>
            </a:pPr>
            <a:endParaRPr/>
          </a:p>
        </p:txBody>
      </p:sp>
      <p:sp>
        <p:nvSpPr>
          <p:cNvPr id="4" name="Slide Number Placeholder 3">
            <a:extLst>
              <a:ext uri="{FF2B5EF4-FFF2-40B4-BE49-F238E27FC236}">
                <a16:creationId xmlns:a16="http://schemas.microsoft.com/office/drawing/2014/main" id="{E834F036-8D3A-2EE7-E7F5-B2959AD40A4B}"/>
              </a:ext>
            </a:extLst>
          </p:cNvPr>
          <p:cNvSpPr>
            <a:spLocks noGrp="1"/>
          </p:cNvSpPr>
          <p:nvPr>
            <p:ph type="sldNum" sz="quarter" idx="10"/>
          </p:nvPr>
        </p:nvSpPr>
        <p:spPr bwMode="auto"/>
        <p:txBody>
          <a:bodyPr/>
          <a:lstStyle/>
          <a:p>
            <a:pPr>
              <a:defRPr/>
            </a:pPr>
            <a:fld id="{99BACC96-DEC1-DF93-C388-CD87B831AACA}" type="slidenum">
              <a:rPr/>
              <a:t>34</a:t>
            </a:fld>
            <a:endParaRPr/>
          </a:p>
        </p:txBody>
      </p:sp>
    </p:spTree>
    <p:extLst>
      <p:ext uri="{BB962C8B-B14F-4D97-AF65-F5344CB8AC3E}">
        <p14:creationId xmlns:p14="http://schemas.microsoft.com/office/powerpoint/2010/main" val="223360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323DF93-97AD-DC6B-53CD-32EE6F1046B0}" type="slidenum">
              <a:rPr/>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lang="de-DE" dirty="0"/>
          </a:p>
        </p:txBody>
      </p:sp>
      <p:sp>
        <p:nvSpPr>
          <p:cNvPr id="4" name="Slide Number Placeholder 3"/>
          <p:cNvSpPr>
            <a:spLocks noGrp="1"/>
          </p:cNvSpPr>
          <p:nvPr>
            <p:ph type="sldNum" sz="quarter" idx="5"/>
          </p:nvPr>
        </p:nvSpPr>
        <p:spPr bwMode="auto"/>
        <p:txBody>
          <a:bodyPr/>
          <a:lstStyle/>
          <a:p>
            <a:pPr>
              <a:defRPr/>
            </a:pPr>
            <a:fld id="{68F1DEEE-19C0-DB4D-A655-55B72EF2BBA4}" type="slidenum">
              <a:rPr lang="de-DE"/>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4F38-1AD7-FFE2-A8AA-36F757E523F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6AA1D409-E4B1-64FD-9D6C-366F13CDD32F}"/>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23B7B005-B377-A168-A65E-4836C0258A45}"/>
              </a:ext>
            </a:extLst>
          </p:cNvPr>
          <p:cNvSpPr>
            <a:spLocks noGrp="1"/>
          </p:cNvSpPr>
          <p:nvPr>
            <p:ph type="body" idx="1"/>
          </p:nvPr>
        </p:nvSpPr>
        <p:spPr bwMode="auto"/>
        <p:txBody>
          <a:bodyPr/>
          <a:lstStyle/>
          <a:p>
            <a:pPr>
              <a:defRPr/>
            </a:pPr>
            <a:endParaRPr lang="de-DE" dirty="0"/>
          </a:p>
        </p:txBody>
      </p:sp>
      <p:sp>
        <p:nvSpPr>
          <p:cNvPr id="4" name="Slide Number Placeholder 3">
            <a:extLst>
              <a:ext uri="{FF2B5EF4-FFF2-40B4-BE49-F238E27FC236}">
                <a16:creationId xmlns:a16="http://schemas.microsoft.com/office/drawing/2014/main" id="{51FF9B62-7AE9-099D-7077-E454DCEC46CB}"/>
              </a:ext>
            </a:extLst>
          </p:cNvPr>
          <p:cNvSpPr>
            <a:spLocks noGrp="1"/>
          </p:cNvSpPr>
          <p:nvPr>
            <p:ph type="sldNum" sz="quarter" idx="5"/>
          </p:nvPr>
        </p:nvSpPr>
        <p:spPr bwMode="auto"/>
        <p:txBody>
          <a:bodyPr/>
          <a:lstStyle/>
          <a:p>
            <a:pPr>
              <a:defRPr/>
            </a:pPr>
            <a:fld id="{68F1DEEE-19C0-DB4D-A655-55B72EF2BBA4}" type="slidenum">
              <a:rPr lang="de-DE"/>
              <a:t>6</a:t>
            </a:fld>
            <a:endParaRPr lang="de-DE"/>
          </a:p>
        </p:txBody>
      </p:sp>
    </p:spTree>
    <p:extLst>
      <p:ext uri="{BB962C8B-B14F-4D97-AF65-F5344CB8AC3E}">
        <p14:creationId xmlns:p14="http://schemas.microsoft.com/office/powerpoint/2010/main" val="253496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3332A44-6981-ACF9-FCDD-58974B112A60}" type="slidenum">
              <a:rP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DEC1D906-0488-75C0-CC1C-2A484482D579}" type="slidenum">
              <a:rPr/>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6E1707B-9656-5BEF-C83C-FC1A4ED5C52F}" type="slidenum">
              <a:rPr/>
              <a:t>12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4110248F-E152-FA6E-BD3F-0C4344305E33}" type="slidenum">
              <a:rPr/>
              <a:t>13</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97F56E-4EC7-844B-4471-966314FE3301}" type="slidenum">
              <a:rPr/>
              <a:t>14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FDA4-0DB0-C7A2-1A34-202CE5692800}"/>
              </a:ext>
            </a:extLst>
          </p:cNvPr>
          <p:cNvSpPr>
            <a:spLocks noGrp="1"/>
          </p:cNvSpPr>
          <p:nvPr>
            <p:ph type="ctrTitle"/>
          </p:nvPr>
        </p:nvSpPr>
        <p:spPr>
          <a:xfrm>
            <a:off x="1776413" y="3290186"/>
            <a:ext cx="10658475" cy="6999205"/>
          </a:xfrm>
        </p:spPr>
        <p:txBody>
          <a:bodyPr anchor="b"/>
          <a:lstStyle>
            <a:lvl1pPr algn="ctr">
              <a:defRPr sz="6994"/>
            </a:lvl1pPr>
          </a:lstStyle>
          <a:p>
            <a:r>
              <a:rPr lang="en-US"/>
              <a:t>Click to edit Master title style</a:t>
            </a:r>
            <a:endParaRPr lang="de-DE"/>
          </a:p>
        </p:txBody>
      </p:sp>
      <p:sp>
        <p:nvSpPr>
          <p:cNvPr id="3" name="Subtitle 2">
            <a:extLst>
              <a:ext uri="{FF2B5EF4-FFF2-40B4-BE49-F238E27FC236}">
                <a16:creationId xmlns:a16="http://schemas.microsoft.com/office/drawing/2014/main" id="{6CC2300C-8AA6-1986-36FA-B41CABEF7C2C}"/>
              </a:ext>
            </a:extLst>
          </p:cNvPr>
          <p:cNvSpPr>
            <a:spLocks noGrp="1"/>
          </p:cNvSpPr>
          <p:nvPr>
            <p:ph type="subTitle" idx="1"/>
          </p:nvPr>
        </p:nvSpPr>
        <p:spPr>
          <a:xfrm>
            <a:off x="1776413" y="10559308"/>
            <a:ext cx="10658475" cy="4853836"/>
          </a:xfrm>
        </p:spPr>
        <p:txBody>
          <a:bodyPr/>
          <a:lstStyle>
            <a:lvl1pPr marL="0" indent="0" algn="ctr">
              <a:buNone/>
              <a:defRPr sz="2797"/>
            </a:lvl1pPr>
            <a:lvl2pPr marL="532912" indent="0" algn="ctr">
              <a:buNone/>
              <a:defRPr sz="2331"/>
            </a:lvl2pPr>
            <a:lvl3pPr marL="1065825" indent="0" algn="ctr">
              <a:buNone/>
              <a:defRPr sz="2098"/>
            </a:lvl3pPr>
            <a:lvl4pPr marL="1598737" indent="0" algn="ctr">
              <a:buNone/>
              <a:defRPr sz="1865"/>
            </a:lvl4pPr>
            <a:lvl5pPr marL="2131649" indent="0" algn="ctr">
              <a:buNone/>
              <a:defRPr sz="1865"/>
            </a:lvl5pPr>
            <a:lvl6pPr marL="2664562" indent="0" algn="ctr">
              <a:buNone/>
              <a:defRPr sz="1865"/>
            </a:lvl6pPr>
            <a:lvl7pPr marL="3197474" indent="0" algn="ctr">
              <a:buNone/>
              <a:defRPr sz="1865"/>
            </a:lvl7pPr>
            <a:lvl8pPr marL="3730386" indent="0" algn="ctr">
              <a:buNone/>
              <a:defRPr sz="1865"/>
            </a:lvl8pPr>
            <a:lvl9pPr marL="4263299" indent="0" algn="ctr">
              <a:buNone/>
              <a:defRPr sz="1865"/>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597B44E4-3300-24C3-28D1-E83B53C824BB}"/>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5" name="Footer Placeholder 4">
            <a:extLst>
              <a:ext uri="{FF2B5EF4-FFF2-40B4-BE49-F238E27FC236}">
                <a16:creationId xmlns:a16="http://schemas.microsoft.com/office/drawing/2014/main" id="{001843FA-9E1B-6B95-5A35-2DFA3B8CFF78}"/>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dirty="0" err="1"/>
              <a:t>No</a:t>
            </a:r>
            <a:r>
              <a:rPr lang="de-DE" dirty="0"/>
              <a:t>.</a:t>
            </a:r>
            <a:r>
              <a:rPr lang="de-DE" spc="35" dirty="0"/>
              <a:t> </a:t>
            </a:r>
            <a:r>
              <a:rPr lang="de-DE" spc="-10" dirty="0"/>
              <a:t>101056248.</a:t>
            </a:r>
            <a:endParaRPr lang="de-DE" dirty="0"/>
          </a:p>
        </p:txBody>
      </p:sp>
      <p:sp>
        <p:nvSpPr>
          <p:cNvPr id="6" name="Slide Number Placeholder 5">
            <a:extLst>
              <a:ext uri="{FF2B5EF4-FFF2-40B4-BE49-F238E27FC236}">
                <a16:creationId xmlns:a16="http://schemas.microsoft.com/office/drawing/2014/main" id="{7CD51E3A-010B-06E5-30DF-D2364B531067}"/>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28157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57B1-BC30-AB98-8606-9094BBE4DA03}"/>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6071CDE-3988-B371-CF50-DBE943729E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268CBC6-DA72-3958-9081-0D043A3FBEF0}"/>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5" name="Footer Placeholder 4">
            <a:extLst>
              <a:ext uri="{FF2B5EF4-FFF2-40B4-BE49-F238E27FC236}">
                <a16:creationId xmlns:a16="http://schemas.microsoft.com/office/drawing/2014/main" id="{D6BDA135-6AFB-0EEE-F0E7-37039E6D6EA9}"/>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CB147DC0-8B7C-9EB0-13C2-4238E9018BFA}"/>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228238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DBA3CF-F522-E093-203F-EB0C5352BF73}"/>
              </a:ext>
            </a:extLst>
          </p:cNvPr>
          <p:cNvSpPr>
            <a:spLocks noGrp="1"/>
          </p:cNvSpPr>
          <p:nvPr>
            <p:ph type="title" orient="vert"/>
          </p:nvPr>
        </p:nvSpPr>
        <p:spPr>
          <a:xfrm>
            <a:off x="10169961" y="1070357"/>
            <a:ext cx="3064312" cy="1703729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0859350F-AAB3-3851-3E38-140761FD4A53}"/>
              </a:ext>
            </a:extLst>
          </p:cNvPr>
          <p:cNvSpPr>
            <a:spLocks noGrp="1"/>
          </p:cNvSpPr>
          <p:nvPr>
            <p:ph type="body" orient="vert" idx="1"/>
          </p:nvPr>
        </p:nvSpPr>
        <p:spPr>
          <a:xfrm>
            <a:off x="977027" y="1070357"/>
            <a:ext cx="9015293" cy="170372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04B046F-0DD7-4602-0F8A-DC3AE355A035}"/>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5" name="Footer Placeholder 4">
            <a:extLst>
              <a:ext uri="{FF2B5EF4-FFF2-40B4-BE49-F238E27FC236}">
                <a16:creationId xmlns:a16="http://schemas.microsoft.com/office/drawing/2014/main" id="{EC98903F-C1F7-20E1-A8BC-746C61A087C2}"/>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C1D14EAF-F14E-F722-D90E-110931A4FEAC}"/>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3517733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066323" y="6232271"/>
            <a:ext cx="12085002" cy="4221861"/>
          </a:xfrm>
          <a:prstGeom prst="rect">
            <a:avLst/>
          </a:prstGeom>
        </p:spPr>
        <p:txBody>
          <a:bodyPr wrap="square" lIns="0" tIns="0" rIns="0" bIns="0">
            <a:spAutoFit/>
          </a:bodyPr>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subTitle" idx="4"/>
          </p:nvPr>
        </p:nvSpPr>
        <p:spPr bwMode="auto">
          <a:xfrm>
            <a:off x="2132647" y="11258296"/>
            <a:ext cx="9952355" cy="5026025"/>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a:xfrm>
            <a:off x="4707493" y="18633524"/>
            <a:ext cx="4796314" cy="1070357"/>
          </a:xfrm>
          <a:prstGeom prst="rect">
            <a:avLst/>
          </a:prstGeom>
        </p:spPr>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5" name="Holder 5"/>
          <p:cNvSpPr>
            <a:spLocks noGrp="1"/>
          </p:cNvSpPr>
          <p:nvPr>
            <p:ph type="dt" sz="half" idx="6"/>
          </p:nvPr>
        </p:nvSpPr>
        <p:spPr bwMode="auto">
          <a:xfrm>
            <a:off x="977027" y="18633524"/>
            <a:ext cx="3197543" cy="1070357"/>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12/17/2024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body" idx="1"/>
          </p:nvPr>
        </p:nvSpPr>
        <p:spPr bwMode="auto"/>
        <p:txBody>
          <a:bodyPr lIns="0" tIns="0" rIns="0" bIns="0"/>
          <a:lstStyle>
            <a:lvl1pPr>
              <a:defRPr/>
            </a:lvl1pPr>
          </a:lstStyle>
          <a:p>
            <a:pPr>
              <a:defRPr/>
            </a:pPr>
            <a:endParaRPr/>
          </a:p>
        </p:txBody>
      </p:sp>
      <p:sp>
        <p:nvSpPr>
          <p:cNvPr id="4" name="Holder 4"/>
          <p:cNvSpPr>
            <a:spLocks noGrp="1"/>
          </p:cNvSpPr>
          <p:nvPr>
            <p:ph type="ftr" sz="quarter" idx="5"/>
          </p:nvPr>
        </p:nvSpPr>
        <p:spPr bwMode="auto">
          <a:xfrm>
            <a:off x="4707493" y="18633524"/>
            <a:ext cx="4796314" cy="1070357"/>
          </a:xfrm>
          <a:prstGeom prst="rect">
            <a:avLst/>
          </a:prstGeom>
        </p:spPr>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5" name="Holder 5"/>
          <p:cNvSpPr>
            <a:spLocks noGrp="1"/>
          </p:cNvSpPr>
          <p:nvPr>
            <p:ph type="dt" sz="half" idx="6"/>
          </p:nvPr>
        </p:nvSpPr>
        <p:spPr bwMode="auto">
          <a:xfrm>
            <a:off x="977027" y="18633524"/>
            <a:ext cx="3197543" cy="1070357"/>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12/17/2024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preserve="1" userDrawn="1">
  <p:cSld name="1_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sz="half" idx="2"/>
          </p:nvPr>
        </p:nvSpPr>
        <p:spPr bwMode="auto">
          <a:xfrm>
            <a:off x="710882" y="4623943"/>
            <a:ext cx="6184678" cy="13268707"/>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7322089" y="4623943"/>
            <a:ext cx="6184678" cy="13268707"/>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a:xfrm>
            <a:off x="4707493" y="18633524"/>
            <a:ext cx="4796314" cy="1070357"/>
          </a:xfrm>
          <a:prstGeom prst="rect">
            <a:avLst/>
          </a:prstGeom>
        </p:spPr>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6" name="Holder 6"/>
          <p:cNvSpPr>
            <a:spLocks noGrp="1"/>
          </p:cNvSpPr>
          <p:nvPr>
            <p:ph type="dt" sz="half" idx="6"/>
          </p:nvPr>
        </p:nvSpPr>
        <p:spPr bwMode="auto">
          <a:xfrm>
            <a:off x="977027" y="18633524"/>
            <a:ext cx="3197543" cy="1070357"/>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12/17/2024</a:t>
            </a:fld>
            <a:endParaRPr lang="en-US"/>
          </a:p>
        </p:txBody>
      </p:sp>
      <p:sp>
        <p:nvSpPr>
          <p:cNvPr id="7"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ftr" sz="quarter" idx="5"/>
          </p:nvPr>
        </p:nvSpPr>
        <p:spPr bwMode="auto">
          <a:xfrm>
            <a:off x="4707493" y="18633524"/>
            <a:ext cx="4796314" cy="1070357"/>
          </a:xfrm>
          <a:prstGeom prst="rect">
            <a:avLst/>
          </a:prstGeom>
        </p:spPr>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4" name="Holder 4"/>
          <p:cNvSpPr>
            <a:spLocks noGrp="1"/>
          </p:cNvSpPr>
          <p:nvPr>
            <p:ph type="dt" sz="half" idx="6"/>
          </p:nvPr>
        </p:nvSpPr>
        <p:spPr bwMode="auto">
          <a:xfrm>
            <a:off x="977027" y="18633524"/>
            <a:ext cx="3197543" cy="1070357"/>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12/17/2024</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obj" preserve="1" userDrawn="1">
  <p:cSld name="1_Blank">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a:xfrm>
            <a:off x="4707493" y="18633524"/>
            <a:ext cx="4796314" cy="1070357"/>
          </a:xfrm>
          <a:prstGeom prst="rect">
            <a:avLst/>
          </a:prstGeom>
        </p:spPr>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3" name="Holder 3"/>
          <p:cNvSpPr>
            <a:spLocks noGrp="1"/>
          </p:cNvSpPr>
          <p:nvPr>
            <p:ph type="dt" sz="half" idx="6"/>
          </p:nvPr>
        </p:nvSpPr>
        <p:spPr bwMode="auto">
          <a:xfrm>
            <a:off x="977027" y="18633524"/>
            <a:ext cx="3197543" cy="1070357"/>
          </a:xfrm>
          <a:prstGeom prst="rect">
            <a:avLst/>
          </a:prstGeom>
        </p:spPr>
        <p:txBody>
          <a:bodyPr lIns="0" tIns="0" rIns="0" bIns="0"/>
          <a:lstStyle>
            <a:lvl1pPr algn="l">
              <a:defRPr>
                <a:solidFill>
                  <a:schemeClr val="tx1">
                    <a:tint val="75000"/>
                  </a:schemeClr>
                </a:solidFill>
              </a:defRPr>
            </a:lvl1pPr>
          </a:lstStyle>
          <a:p>
            <a:pPr>
              <a:defRPr/>
            </a:pPr>
            <a:fld id="{1D8BD707-D9CF-40AE-B4C6-C98DA3205C09}" type="datetimeFigureOut">
              <a:rPr lang="en-US"/>
              <a:t>12/17/2024</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67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6211-5E46-E82C-A107-09DD0840AE2D}"/>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462BFC4D-20DD-9804-DE18-7957B8BC9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9457496F-2681-FD6C-C148-0A90418A3380}"/>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5" name="Footer Placeholder 4">
            <a:extLst>
              <a:ext uri="{FF2B5EF4-FFF2-40B4-BE49-F238E27FC236}">
                <a16:creationId xmlns:a16="http://schemas.microsoft.com/office/drawing/2014/main" id="{09DA7C9D-B737-AE8E-6251-D4FCEE8FA41E}"/>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39C1BC5E-4BE7-A3E1-3EED-811E5E06665C}"/>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82849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04E6-7CF2-A3D4-BE9E-1C409A26E828}"/>
              </a:ext>
            </a:extLst>
          </p:cNvPr>
          <p:cNvSpPr>
            <a:spLocks noGrp="1"/>
          </p:cNvSpPr>
          <p:nvPr>
            <p:ph type="title"/>
          </p:nvPr>
        </p:nvSpPr>
        <p:spPr>
          <a:xfrm>
            <a:off x="969625" y="5012067"/>
            <a:ext cx="12257246" cy="8362746"/>
          </a:xfrm>
        </p:spPr>
        <p:txBody>
          <a:bodyPr anchor="b"/>
          <a:lstStyle>
            <a:lvl1pPr>
              <a:defRPr sz="6994"/>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36D8DD71-54A3-A1FC-4011-9A039DEA3816}"/>
              </a:ext>
            </a:extLst>
          </p:cNvPr>
          <p:cNvSpPr>
            <a:spLocks noGrp="1"/>
          </p:cNvSpPr>
          <p:nvPr>
            <p:ph type="body" idx="1"/>
          </p:nvPr>
        </p:nvSpPr>
        <p:spPr>
          <a:xfrm>
            <a:off x="969625" y="13453927"/>
            <a:ext cx="12257246" cy="4397770"/>
          </a:xfrm>
        </p:spPr>
        <p:txBody>
          <a:bodyPr/>
          <a:lstStyle>
            <a:lvl1pPr marL="0" indent="0">
              <a:buNone/>
              <a:defRPr sz="2797">
                <a:solidFill>
                  <a:schemeClr val="tx1">
                    <a:tint val="82000"/>
                  </a:schemeClr>
                </a:solidFill>
              </a:defRPr>
            </a:lvl1pPr>
            <a:lvl2pPr marL="532912" indent="0">
              <a:buNone/>
              <a:defRPr sz="2331">
                <a:solidFill>
                  <a:schemeClr val="tx1">
                    <a:tint val="82000"/>
                  </a:schemeClr>
                </a:solidFill>
              </a:defRPr>
            </a:lvl2pPr>
            <a:lvl3pPr marL="1065825" indent="0">
              <a:buNone/>
              <a:defRPr sz="2098">
                <a:solidFill>
                  <a:schemeClr val="tx1">
                    <a:tint val="82000"/>
                  </a:schemeClr>
                </a:solidFill>
              </a:defRPr>
            </a:lvl3pPr>
            <a:lvl4pPr marL="1598737" indent="0">
              <a:buNone/>
              <a:defRPr sz="1865">
                <a:solidFill>
                  <a:schemeClr val="tx1">
                    <a:tint val="82000"/>
                  </a:schemeClr>
                </a:solidFill>
              </a:defRPr>
            </a:lvl4pPr>
            <a:lvl5pPr marL="2131649" indent="0">
              <a:buNone/>
              <a:defRPr sz="1865">
                <a:solidFill>
                  <a:schemeClr val="tx1">
                    <a:tint val="82000"/>
                  </a:schemeClr>
                </a:solidFill>
              </a:defRPr>
            </a:lvl5pPr>
            <a:lvl6pPr marL="2664562" indent="0">
              <a:buNone/>
              <a:defRPr sz="1865">
                <a:solidFill>
                  <a:schemeClr val="tx1">
                    <a:tint val="82000"/>
                  </a:schemeClr>
                </a:solidFill>
              </a:defRPr>
            </a:lvl6pPr>
            <a:lvl7pPr marL="3197474" indent="0">
              <a:buNone/>
              <a:defRPr sz="1865">
                <a:solidFill>
                  <a:schemeClr val="tx1">
                    <a:tint val="82000"/>
                  </a:schemeClr>
                </a:solidFill>
              </a:defRPr>
            </a:lvl7pPr>
            <a:lvl8pPr marL="3730386" indent="0">
              <a:buNone/>
              <a:defRPr sz="1865">
                <a:solidFill>
                  <a:schemeClr val="tx1">
                    <a:tint val="82000"/>
                  </a:schemeClr>
                </a:solidFill>
              </a:defRPr>
            </a:lvl8pPr>
            <a:lvl9pPr marL="4263299" indent="0">
              <a:buNone/>
              <a:defRPr sz="1865">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7421FA-972B-0013-BDBD-FF7AE3C69181}"/>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5" name="Footer Placeholder 4">
            <a:extLst>
              <a:ext uri="{FF2B5EF4-FFF2-40B4-BE49-F238E27FC236}">
                <a16:creationId xmlns:a16="http://schemas.microsoft.com/office/drawing/2014/main" id="{5A74E177-CD91-DE94-36EA-724D1BF2C3D0}"/>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a:extLst>
              <a:ext uri="{FF2B5EF4-FFF2-40B4-BE49-F238E27FC236}">
                <a16:creationId xmlns:a16="http://schemas.microsoft.com/office/drawing/2014/main" id="{305C9843-659E-58B7-172D-5CD558C37A03}"/>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27359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7B4E-F033-41F5-E0AD-A941B678AB6E}"/>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525E4C92-4FD4-2203-D0DB-724BCAF04730}"/>
              </a:ext>
            </a:extLst>
          </p:cNvPr>
          <p:cNvSpPr>
            <a:spLocks noGrp="1"/>
          </p:cNvSpPr>
          <p:nvPr>
            <p:ph sz="half" idx="1"/>
          </p:nvPr>
        </p:nvSpPr>
        <p:spPr>
          <a:xfrm>
            <a:off x="977027" y="5351786"/>
            <a:ext cx="6039803" cy="1275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3BC71C6-8E5F-C20F-609C-E749331CD141}"/>
              </a:ext>
            </a:extLst>
          </p:cNvPr>
          <p:cNvSpPr>
            <a:spLocks noGrp="1"/>
          </p:cNvSpPr>
          <p:nvPr>
            <p:ph sz="half" idx="2"/>
          </p:nvPr>
        </p:nvSpPr>
        <p:spPr>
          <a:xfrm>
            <a:off x="7194470" y="5351786"/>
            <a:ext cx="6039803" cy="12755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69D03C8-F567-DAA5-0285-6F70A0E80FC3}"/>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6" name="Footer Placeholder 5">
            <a:extLst>
              <a:ext uri="{FF2B5EF4-FFF2-40B4-BE49-F238E27FC236}">
                <a16:creationId xmlns:a16="http://schemas.microsoft.com/office/drawing/2014/main" id="{A8E60EC6-66A9-F336-4460-A408E3826F87}"/>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a:extLst>
              <a:ext uri="{FF2B5EF4-FFF2-40B4-BE49-F238E27FC236}">
                <a16:creationId xmlns:a16="http://schemas.microsoft.com/office/drawing/2014/main" id="{515E7B8C-9CAF-9CA7-09DE-5CDAD1BAF562}"/>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6781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01AF-DAE2-542E-BAC8-D64BA015A421}"/>
              </a:ext>
            </a:extLst>
          </p:cNvPr>
          <p:cNvSpPr>
            <a:spLocks noGrp="1"/>
          </p:cNvSpPr>
          <p:nvPr>
            <p:ph type="title"/>
          </p:nvPr>
        </p:nvSpPr>
        <p:spPr>
          <a:xfrm>
            <a:off x="978878" y="1070359"/>
            <a:ext cx="12257246" cy="38858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80516BF1-EF73-0C6F-2BC8-12CEBFB2FC6E}"/>
              </a:ext>
            </a:extLst>
          </p:cNvPr>
          <p:cNvSpPr>
            <a:spLocks noGrp="1"/>
          </p:cNvSpPr>
          <p:nvPr>
            <p:ph type="body" idx="1"/>
          </p:nvPr>
        </p:nvSpPr>
        <p:spPr>
          <a:xfrm>
            <a:off x="978879" y="4928298"/>
            <a:ext cx="6012045" cy="2415283"/>
          </a:xfrm>
        </p:spPr>
        <p:txBody>
          <a:bodyPr anchor="b"/>
          <a:lstStyle>
            <a:lvl1pPr marL="0" indent="0">
              <a:buNone/>
              <a:defRPr sz="2797" b="1"/>
            </a:lvl1pPr>
            <a:lvl2pPr marL="532912" indent="0">
              <a:buNone/>
              <a:defRPr sz="2331" b="1"/>
            </a:lvl2pPr>
            <a:lvl3pPr marL="1065825" indent="0">
              <a:buNone/>
              <a:defRPr sz="2098" b="1"/>
            </a:lvl3pPr>
            <a:lvl4pPr marL="1598737" indent="0">
              <a:buNone/>
              <a:defRPr sz="1865" b="1"/>
            </a:lvl4pPr>
            <a:lvl5pPr marL="2131649" indent="0">
              <a:buNone/>
              <a:defRPr sz="1865" b="1"/>
            </a:lvl5pPr>
            <a:lvl6pPr marL="2664562" indent="0">
              <a:buNone/>
              <a:defRPr sz="1865" b="1"/>
            </a:lvl6pPr>
            <a:lvl7pPr marL="3197474" indent="0">
              <a:buNone/>
              <a:defRPr sz="1865" b="1"/>
            </a:lvl7pPr>
            <a:lvl8pPr marL="3730386" indent="0">
              <a:buNone/>
              <a:defRPr sz="1865" b="1"/>
            </a:lvl8pPr>
            <a:lvl9pPr marL="4263299" indent="0">
              <a:buNone/>
              <a:defRPr sz="1865" b="1"/>
            </a:lvl9pPr>
          </a:lstStyle>
          <a:p>
            <a:pPr lvl="0"/>
            <a:r>
              <a:rPr lang="en-US"/>
              <a:t>Click to edit Master text styles</a:t>
            </a:r>
          </a:p>
        </p:txBody>
      </p:sp>
      <p:sp>
        <p:nvSpPr>
          <p:cNvPr id="4" name="Content Placeholder 3">
            <a:extLst>
              <a:ext uri="{FF2B5EF4-FFF2-40B4-BE49-F238E27FC236}">
                <a16:creationId xmlns:a16="http://schemas.microsoft.com/office/drawing/2014/main" id="{019499DE-A981-541D-E635-2AAE31E8314A}"/>
              </a:ext>
            </a:extLst>
          </p:cNvPr>
          <p:cNvSpPr>
            <a:spLocks noGrp="1"/>
          </p:cNvSpPr>
          <p:nvPr>
            <p:ph sz="half" idx="2"/>
          </p:nvPr>
        </p:nvSpPr>
        <p:spPr>
          <a:xfrm>
            <a:off x="978879" y="7343581"/>
            <a:ext cx="6012045" cy="10801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15EFCCD0-B911-56F7-EA07-764FD0D1B020}"/>
              </a:ext>
            </a:extLst>
          </p:cNvPr>
          <p:cNvSpPr>
            <a:spLocks noGrp="1"/>
          </p:cNvSpPr>
          <p:nvPr>
            <p:ph type="body" sz="quarter" idx="3"/>
          </p:nvPr>
        </p:nvSpPr>
        <p:spPr>
          <a:xfrm>
            <a:off x="7194470" y="4928298"/>
            <a:ext cx="6041654" cy="2415283"/>
          </a:xfrm>
        </p:spPr>
        <p:txBody>
          <a:bodyPr anchor="b"/>
          <a:lstStyle>
            <a:lvl1pPr marL="0" indent="0">
              <a:buNone/>
              <a:defRPr sz="2797" b="1"/>
            </a:lvl1pPr>
            <a:lvl2pPr marL="532912" indent="0">
              <a:buNone/>
              <a:defRPr sz="2331" b="1"/>
            </a:lvl2pPr>
            <a:lvl3pPr marL="1065825" indent="0">
              <a:buNone/>
              <a:defRPr sz="2098" b="1"/>
            </a:lvl3pPr>
            <a:lvl4pPr marL="1598737" indent="0">
              <a:buNone/>
              <a:defRPr sz="1865" b="1"/>
            </a:lvl4pPr>
            <a:lvl5pPr marL="2131649" indent="0">
              <a:buNone/>
              <a:defRPr sz="1865" b="1"/>
            </a:lvl5pPr>
            <a:lvl6pPr marL="2664562" indent="0">
              <a:buNone/>
              <a:defRPr sz="1865" b="1"/>
            </a:lvl6pPr>
            <a:lvl7pPr marL="3197474" indent="0">
              <a:buNone/>
              <a:defRPr sz="1865" b="1"/>
            </a:lvl7pPr>
            <a:lvl8pPr marL="3730386" indent="0">
              <a:buNone/>
              <a:defRPr sz="1865" b="1"/>
            </a:lvl8pPr>
            <a:lvl9pPr marL="4263299" indent="0">
              <a:buNone/>
              <a:defRPr sz="1865" b="1"/>
            </a:lvl9pPr>
          </a:lstStyle>
          <a:p>
            <a:pPr lvl="0"/>
            <a:r>
              <a:rPr lang="en-US"/>
              <a:t>Click to edit Master text styles</a:t>
            </a:r>
          </a:p>
        </p:txBody>
      </p:sp>
      <p:sp>
        <p:nvSpPr>
          <p:cNvPr id="6" name="Content Placeholder 5">
            <a:extLst>
              <a:ext uri="{FF2B5EF4-FFF2-40B4-BE49-F238E27FC236}">
                <a16:creationId xmlns:a16="http://schemas.microsoft.com/office/drawing/2014/main" id="{A891F107-BF8F-738D-048D-9CB136E76788}"/>
              </a:ext>
            </a:extLst>
          </p:cNvPr>
          <p:cNvSpPr>
            <a:spLocks noGrp="1"/>
          </p:cNvSpPr>
          <p:nvPr>
            <p:ph sz="quarter" idx="4"/>
          </p:nvPr>
        </p:nvSpPr>
        <p:spPr>
          <a:xfrm>
            <a:off x="7194470" y="7343581"/>
            <a:ext cx="6041654" cy="10801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5E4AAF9A-46BE-7D86-D2AD-DBAF74BEB342}"/>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8" name="Footer Placeholder 7">
            <a:extLst>
              <a:ext uri="{FF2B5EF4-FFF2-40B4-BE49-F238E27FC236}">
                <a16:creationId xmlns:a16="http://schemas.microsoft.com/office/drawing/2014/main" id="{BA3499B8-26E5-4DA1-9DF3-675ED98E8E15}"/>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9" name="Slide Number Placeholder 8">
            <a:extLst>
              <a:ext uri="{FF2B5EF4-FFF2-40B4-BE49-F238E27FC236}">
                <a16:creationId xmlns:a16="http://schemas.microsoft.com/office/drawing/2014/main" id="{EE181763-BA25-A675-18EB-DCB1C87094DB}"/>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264490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BD49-A716-3022-DD55-028A3FC48C09}"/>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1146EF8A-7A3F-029D-80D2-CC409EBC0557}"/>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4" name="Footer Placeholder 3">
            <a:extLst>
              <a:ext uri="{FF2B5EF4-FFF2-40B4-BE49-F238E27FC236}">
                <a16:creationId xmlns:a16="http://schemas.microsoft.com/office/drawing/2014/main" id="{2A2C538C-4B84-2F92-B4FA-6734E5B93E13}"/>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5" name="Slide Number Placeholder 4">
            <a:extLst>
              <a:ext uri="{FF2B5EF4-FFF2-40B4-BE49-F238E27FC236}">
                <a16:creationId xmlns:a16="http://schemas.microsoft.com/office/drawing/2014/main" id="{DBB7FF28-A599-BAF1-6FCE-3827AABE218E}"/>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03560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8A4932-067A-EB25-09FE-635B4AF37417}"/>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3" name="Footer Placeholder 2">
            <a:extLst>
              <a:ext uri="{FF2B5EF4-FFF2-40B4-BE49-F238E27FC236}">
                <a16:creationId xmlns:a16="http://schemas.microsoft.com/office/drawing/2014/main" id="{D7FA61BF-BBEF-9433-F08A-9488A0B2C4AA}"/>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4" name="Slide Number Placeholder 3">
            <a:extLst>
              <a:ext uri="{FF2B5EF4-FFF2-40B4-BE49-F238E27FC236}">
                <a16:creationId xmlns:a16="http://schemas.microsoft.com/office/drawing/2014/main" id="{4A604558-7760-4C6D-4F42-1CBC63E6F579}"/>
              </a:ext>
            </a:extLst>
          </p:cNvPr>
          <p:cNvSpPr>
            <a:spLocks noGrp="1"/>
          </p:cNvSpPr>
          <p:nvPr>
            <p:ph type="sldNum" sz="quarter" idx="12"/>
          </p:nvPr>
        </p:nvSpPr>
        <p:spPr>
          <a:xfrm>
            <a:off x="9503807" y="18734955"/>
            <a:ext cx="3197543" cy="1070357"/>
          </a:xfrm>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342025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7A8F-F2F5-BD77-79E4-C844BB48DE13}"/>
              </a:ext>
            </a:extLst>
          </p:cNvPr>
          <p:cNvSpPr>
            <a:spLocks noGrp="1"/>
          </p:cNvSpPr>
          <p:nvPr>
            <p:ph type="title"/>
          </p:nvPr>
        </p:nvSpPr>
        <p:spPr>
          <a:xfrm>
            <a:off x="978878" y="1340273"/>
            <a:ext cx="4583514" cy="4690957"/>
          </a:xfrm>
        </p:spPr>
        <p:txBody>
          <a:bodyPr anchor="b"/>
          <a:lstStyle>
            <a:lvl1pPr>
              <a:defRPr sz="373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AD5DBB96-9044-4E9F-F976-C70ACA6F400D}"/>
              </a:ext>
            </a:extLst>
          </p:cNvPr>
          <p:cNvSpPr>
            <a:spLocks noGrp="1"/>
          </p:cNvSpPr>
          <p:nvPr>
            <p:ph idx="1"/>
          </p:nvPr>
        </p:nvSpPr>
        <p:spPr>
          <a:xfrm>
            <a:off x="6041653" y="2894620"/>
            <a:ext cx="7194471" cy="14286941"/>
          </a:xfrm>
        </p:spPr>
        <p:txBody>
          <a:bodyPr/>
          <a:lstStyle>
            <a:lvl1pPr>
              <a:defRPr sz="3730"/>
            </a:lvl1pPr>
            <a:lvl2pPr>
              <a:defRPr sz="3264"/>
            </a:lvl2pPr>
            <a:lvl3pPr>
              <a:defRPr sz="2797"/>
            </a:lvl3pPr>
            <a:lvl4pPr>
              <a:defRPr sz="2331"/>
            </a:lvl4pPr>
            <a:lvl5pPr>
              <a:defRPr sz="2331"/>
            </a:lvl5pPr>
            <a:lvl6pPr>
              <a:defRPr sz="2331"/>
            </a:lvl6pPr>
            <a:lvl7pPr>
              <a:defRPr sz="2331"/>
            </a:lvl7pPr>
            <a:lvl8pPr>
              <a:defRPr sz="2331"/>
            </a:lvl8pPr>
            <a:lvl9pPr>
              <a:defRPr sz="23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75FE3CF-EFF7-E953-5BA2-4F9F9027D680}"/>
              </a:ext>
            </a:extLst>
          </p:cNvPr>
          <p:cNvSpPr>
            <a:spLocks noGrp="1"/>
          </p:cNvSpPr>
          <p:nvPr>
            <p:ph type="body" sz="half" idx="2"/>
          </p:nvPr>
        </p:nvSpPr>
        <p:spPr>
          <a:xfrm>
            <a:off x="978878" y="6031230"/>
            <a:ext cx="4583514" cy="11173600"/>
          </a:xfrm>
        </p:spPr>
        <p:txBody>
          <a:bodyPr/>
          <a:lstStyle>
            <a:lvl1pPr marL="0" indent="0">
              <a:buNone/>
              <a:defRPr sz="1865"/>
            </a:lvl1pPr>
            <a:lvl2pPr marL="532912" indent="0">
              <a:buNone/>
              <a:defRPr sz="1632"/>
            </a:lvl2pPr>
            <a:lvl3pPr marL="1065825" indent="0">
              <a:buNone/>
              <a:defRPr sz="1399"/>
            </a:lvl3pPr>
            <a:lvl4pPr marL="1598737" indent="0">
              <a:buNone/>
              <a:defRPr sz="1166"/>
            </a:lvl4pPr>
            <a:lvl5pPr marL="2131649" indent="0">
              <a:buNone/>
              <a:defRPr sz="1166"/>
            </a:lvl5pPr>
            <a:lvl6pPr marL="2664562" indent="0">
              <a:buNone/>
              <a:defRPr sz="1166"/>
            </a:lvl6pPr>
            <a:lvl7pPr marL="3197474" indent="0">
              <a:buNone/>
              <a:defRPr sz="1166"/>
            </a:lvl7pPr>
            <a:lvl8pPr marL="3730386" indent="0">
              <a:buNone/>
              <a:defRPr sz="1166"/>
            </a:lvl8pPr>
            <a:lvl9pPr marL="4263299" indent="0">
              <a:buNone/>
              <a:defRPr sz="1166"/>
            </a:lvl9pPr>
          </a:lstStyle>
          <a:p>
            <a:pPr lvl="0"/>
            <a:r>
              <a:rPr lang="en-US"/>
              <a:t>Click to edit Master text styles</a:t>
            </a:r>
          </a:p>
        </p:txBody>
      </p:sp>
      <p:sp>
        <p:nvSpPr>
          <p:cNvPr id="5" name="Date Placeholder 4">
            <a:extLst>
              <a:ext uri="{FF2B5EF4-FFF2-40B4-BE49-F238E27FC236}">
                <a16:creationId xmlns:a16="http://schemas.microsoft.com/office/drawing/2014/main" id="{09664A80-703E-1C0D-124D-CC58CA90E917}"/>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6" name="Footer Placeholder 5">
            <a:extLst>
              <a:ext uri="{FF2B5EF4-FFF2-40B4-BE49-F238E27FC236}">
                <a16:creationId xmlns:a16="http://schemas.microsoft.com/office/drawing/2014/main" id="{EAA27DCA-B40A-2843-B12D-73027C1C6473}"/>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a:extLst>
              <a:ext uri="{FF2B5EF4-FFF2-40B4-BE49-F238E27FC236}">
                <a16:creationId xmlns:a16="http://schemas.microsoft.com/office/drawing/2014/main" id="{DE0BC902-26C7-7347-8C39-A978479B3CCC}"/>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197421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9C1A-190E-FEE6-21F9-4D0C642002BC}"/>
              </a:ext>
            </a:extLst>
          </p:cNvPr>
          <p:cNvSpPr>
            <a:spLocks noGrp="1"/>
          </p:cNvSpPr>
          <p:nvPr>
            <p:ph type="title"/>
          </p:nvPr>
        </p:nvSpPr>
        <p:spPr>
          <a:xfrm>
            <a:off x="978878" y="1340273"/>
            <a:ext cx="4583514" cy="4690957"/>
          </a:xfrm>
        </p:spPr>
        <p:txBody>
          <a:bodyPr anchor="b"/>
          <a:lstStyle>
            <a:lvl1pPr>
              <a:defRPr sz="373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565EFD50-7216-E912-6FD4-A1B05D914CBB}"/>
              </a:ext>
            </a:extLst>
          </p:cNvPr>
          <p:cNvSpPr>
            <a:spLocks noGrp="1"/>
          </p:cNvSpPr>
          <p:nvPr>
            <p:ph type="pic" idx="1"/>
          </p:nvPr>
        </p:nvSpPr>
        <p:spPr>
          <a:xfrm>
            <a:off x="6041653" y="2894620"/>
            <a:ext cx="7194471" cy="14286941"/>
          </a:xfrm>
        </p:spPr>
        <p:txBody>
          <a:bodyPr/>
          <a:lstStyle>
            <a:lvl1pPr marL="0" indent="0">
              <a:buNone/>
              <a:defRPr sz="3730"/>
            </a:lvl1pPr>
            <a:lvl2pPr marL="532912" indent="0">
              <a:buNone/>
              <a:defRPr sz="3264"/>
            </a:lvl2pPr>
            <a:lvl3pPr marL="1065825" indent="0">
              <a:buNone/>
              <a:defRPr sz="2797"/>
            </a:lvl3pPr>
            <a:lvl4pPr marL="1598737" indent="0">
              <a:buNone/>
              <a:defRPr sz="2331"/>
            </a:lvl4pPr>
            <a:lvl5pPr marL="2131649" indent="0">
              <a:buNone/>
              <a:defRPr sz="2331"/>
            </a:lvl5pPr>
            <a:lvl6pPr marL="2664562" indent="0">
              <a:buNone/>
              <a:defRPr sz="2331"/>
            </a:lvl6pPr>
            <a:lvl7pPr marL="3197474" indent="0">
              <a:buNone/>
              <a:defRPr sz="2331"/>
            </a:lvl7pPr>
            <a:lvl8pPr marL="3730386" indent="0">
              <a:buNone/>
              <a:defRPr sz="2331"/>
            </a:lvl8pPr>
            <a:lvl9pPr marL="4263299" indent="0">
              <a:buNone/>
              <a:defRPr sz="2331"/>
            </a:lvl9pPr>
          </a:lstStyle>
          <a:p>
            <a:endParaRPr lang="de-DE"/>
          </a:p>
        </p:txBody>
      </p:sp>
      <p:sp>
        <p:nvSpPr>
          <p:cNvPr id="4" name="Text Placeholder 3">
            <a:extLst>
              <a:ext uri="{FF2B5EF4-FFF2-40B4-BE49-F238E27FC236}">
                <a16:creationId xmlns:a16="http://schemas.microsoft.com/office/drawing/2014/main" id="{2D5BFBFE-2FD2-6577-D504-CFCAF2C6B7BC}"/>
              </a:ext>
            </a:extLst>
          </p:cNvPr>
          <p:cNvSpPr>
            <a:spLocks noGrp="1"/>
          </p:cNvSpPr>
          <p:nvPr>
            <p:ph type="body" sz="half" idx="2"/>
          </p:nvPr>
        </p:nvSpPr>
        <p:spPr>
          <a:xfrm>
            <a:off x="978878" y="6031230"/>
            <a:ext cx="4583514" cy="11173600"/>
          </a:xfrm>
        </p:spPr>
        <p:txBody>
          <a:bodyPr/>
          <a:lstStyle>
            <a:lvl1pPr marL="0" indent="0">
              <a:buNone/>
              <a:defRPr sz="1865"/>
            </a:lvl1pPr>
            <a:lvl2pPr marL="532912" indent="0">
              <a:buNone/>
              <a:defRPr sz="1632"/>
            </a:lvl2pPr>
            <a:lvl3pPr marL="1065825" indent="0">
              <a:buNone/>
              <a:defRPr sz="1399"/>
            </a:lvl3pPr>
            <a:lvl4pPr marL="1598737" indent="0">
              <a:buNone/>
              <a:defRPr sz="1166"/>
            </a:lvl4pPr>
            <a:lvl5pPr marL="2131649" indent="0">
              <a:buNone/>
              <a:defRPr sz="1166"/>
            </a:lvl5pPr>
            <a:lvl6pPr marL="2664562" indent="0">
              <a:buNone/>
              <a:defRPr sz="1166"/>
            </a:lvl6pPr>
            <a:lvl7pPr marL="3197474" indent="0">
              <a:buNone/>
              <a:defRPr sz="1166"/>
            </a:lvl7pPr>
            <a:lvl8pPr marL="3730386" indent="0">
              <a:buNone/>
              <a:defRPr sz="1166"/>
            </a:lvl8pPr>
            <a:lvl9pPr marL="4263299" indent="0">
              <a:buNone/>
              <a:defRPr sz="1166"/>
            </a:lvl9pPr>
          </a:lstStyle>
          <a:p>
            <a:pPr lvl="0"/>
            <a:r>
              <a:rPr lang="en-US"/>
              <a:t>Click to edit Master text styles</a:t>
            </a:r>
          </a:p>
        </p:txBody>
      </p:sp>
      <p:sp>
        <p:nvSpPr>
          <p:cNvPr id="5" name="Date Placeholder 4">
            <a:extLst>
              <a:ext uri="{FF2B5EF4-FFF2-40B4-BE49-F238E27FC236}">
                <a16:creationId xmlns:a16="http://schemas.microsoft.com/office/drawing/2014/main" id="{0D0E5539-1011-4662-6E22-6B4CFD28931A}"/>
              </a:ext>
            </a:extLst>
          </p:cNvPr>
          <p:cNvSpPr>
            <a:spLocks noGrp="1"/>
          </p:cNvSpPr>
          <p:nvPr>
            <p:ph type="dt" sz="half" idx="10"/>
          </p:nvPr>
        </p:nvSpPr>
        <p:spPr>
          <a:xfrm>
            <a:off x="977027" y="18633524"/>
            <a:ext cx="3197543" cy="1070357"/>
          </a:xfrm>
          <a:prstGeom prst="rect">
            <a:avLst/>
          </a:prstGeom>
        </p:spPr>
        <p:txBody>
          <a:bodyPr/>
          <a:lstStyle/>
          <a:p>
            <a:pPr>
              <a:defRPr/>
            </a:pPr>
            <a:fld id="{1D8BD707-D9CF-40AE-B4C6-C98DA3205C09}" type="datetimeFigureOut">
              <a:rPr lang="en-US" smtClean="0"/>
              <a:t>12/17/2024</a:t>
            </a:fld>
            <a:endParaRPr lang="en-US"/>
          </a:p>
        </p:txBody>
      </p:sp>
      <p:sp>
        <p:nvSpPr>
          <p:cNvPr id="6" name="Footer Placeholder 5">
            <a:extLst>
              <a:ext uri="{FF2B5EF4-FFF2-40B4-BE49-F238E27FC236}">
                <a16:creationId xmlns:a16="http://schemas.microsoft.com/office/drawing/2014/main" id="{B1497CD2-C740-F82B-9020-E8E88D98C757}"/>
              </a:ext>
            </a:extLst>
          </p:cNvPr>
          <p:cNvSpPr>
            <a:spLocks noGrp="1"/>
          </p:cNvSpPr>
          <p:nvPr>
            <p:ph type="ftr" sz="quarter" idx="11"/>
          </p:nvPr>
        </p:nvSpPr>
        <p:spPr>
          <a:xfrm>
            <a:off x="4707493" y="18633524"/>
            <a:ext cx="4796314" cy="1070357"/>
          </a:xfrm>
          <a:prstGeom prst="rect">
            <a:avLst/>
          </a:prstGeom>
        </p:spPr>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a:extLst>
              <a:ext uri="{FF2B5EF4-FFF2-40B4-BE49-F238E27FC236}">
                <a16:creationId xmlns:a16="http://schemas.microsoft.com/office/drawing/2014/main" id="{A05859A7-8605-607F-822D-7DBD6211332E}"/>
              </a:ext>
            </a:extLst>
          </p:cNvPr>
          <p:cNvSpPr>
            <a:spLocks noGrp="1"/>
          </p:cNvSpPr>
          <p:nvPr>
            <p:ph type="sldNum" sz="quarter" idx="12"/>
          </p:nvPr>
        </p:nvSpPr>
        <p:spPr/>
        <p:txBody>
          <a:bodyPr/>
          <a:lstStyle/>
          <a:p>
            <a:pPr>
              <a:defRPr/>
            </a:pPr>
            <a:fld id="{B6F15528-21DE-4FAA-801E-634DDDAF4B2B}" type="slidenum">
              <a:rPr lang="de-DE" smtClean="0"/>
              <a:t>‹Nr.›</a:t>
            </a:fld>
            <a:endParaRPr lang="de-DE"/>
          </a:p>
        </p:txBody>
      </p:sp>
    </p:spTree>
    <p:extLst>
      <p:ext uri="{BB962C8B-B14F-4D97-AF65-F5344CB8AC3E}">
        <p14:creationId xmlns:p14="http://schemas.microsoft.com/office/powerpoint/2010/main" val="261208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D49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9FC321-F7B4-A14F-2D67-DAF2357F9BF8}"/>
              </a:ext>
            </a:extLst>
          </p:cNvPr>
          <p:cNvSpPr>
            <a:spLocks noGrp="1"/>
          </p:cNvSpPr>
          <p:nvPr>
            <p:ph type="title"/>
          </p:nvPr>
        </p:nvSpPr>
        <p:spPr>
          <a:xfrm>
            <a:off x="977027" y="1070359"/>
            <a:ext cx="12257246" cy="3885863"/>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73D87029-99F3-5FDF-1EAB-E401A460F2E7}"/>
              </a:ext>
            </a:extLst>
          </p:cNvPr>
          <p:cNvSpPr>
            <a:spLocks noGrp="1"/>
          </p:cNvSpPr>
          <p:nvPr>
            <p:ph type="body" idx="1"/>
          </p:nvPr>
        </p:nvSpPr>
        <p:spPr>
          <a:xfrm>
            <a:off x="977027" y="5351786"/>
            <a:ext cx="12257246" cy="127558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6" name="Slide Number Placeholder 5">
            <a:extLst>
              <a:ext uri="{FF2B5EF4-FFF2-40B4-BE49-F238E27FC236}">
                <a16:creationId xmlns:a16="http://schemas.microsoft.com/office/drawing/2014/main" id="{B3D5E6E2-B329-A9B0-48F4-F8130803608E}"/>
              </a:ext>
            </a:extLst>
          </p:cNvPr>
          <p:cNvSpPr>
            <a:spLocks noGrp="1"/>
          </p:cNvSpPr>
          <p:nvPr>
            <p:ph type="sldNum" sz="quarter" idx="4"/>
          </p:nvPr>
        </p:nvSpPr>
        <p:spPr>
          <a:xfrm>
            <a:off x="10036730" y="18633524"/>
            <a:ext cx="3197543" cy="1070357"/>
          </a:xfrm>
          <a:prstGeom prst="rect">
            <a:avLst/>
          </a:prstGeom>
        </p:spPr>
        <p:txBody>
          <a:bodyPr vert="horz" lIns="91440" tIns="45720" rIns="91440" bIns="45720" rtlCol="0" anchor="ctr"/>
          <a:lstStyle>
            <a:lvl1pPr algn="r">
              <a:defRPr sz="1399">
                <a:solidFill>
                  <a:schemeClr val="tx1">
                    <a:tint val="82000"/>
                  </a:schemeClr>
                </a:solidFill>
              </a:defRPr>
            </a:lvl1pPr>
          </a:lstStyle>
          <a:p>
            <a:pPr>
              <a:defRPr/>
            </a:pPr>
            <a:fld id="{B6F15528-21DE-4FAA-801E-634DDDAF4B2B}" type="slidenum">
              <a:rPr lang="de-DE" smtClean="0"/>
              <a:t>‹Nr.›</a:t>
            </a:fld>
            <a:endParaRPr lang="de-DE"/>
          </a:p>
        </p:txBody>
      </p:sp>
      <p:pic>
        <p:nvPicPr>
          <p:cNvPr id="13" name="Рисунок 81">
            <a:extLst>
              <a:ext uri="{FF2B5EF4-FFF2-40B4-BE49-F238E27FC236}">
                <a16:creationId xmlns:a16="http://schemas.microsoft.com/office/drawing/2014/main" id="{2AAF9B6B-A8C9-E0FB-03C6-5A2F66699354}"/>
              </a:ext>
            </a:extLst>
          </p:cNvPr>
          <p:cNvPicPr>
            <a:picLocks noChangeAspect="1"/>
          </p:cNvPicPr>
          <p:nvPr userDrawn="1"/>
        </p:nvPicPr>
        <p:blipFill>
          <a:blip r:embed="rId19"/>
          <a:stretch/>
        </p:blipFill>
        <p:spPr bwMode="auto">
          <a:xfrm>
            <a:off x="356082" y="19268050"/>
            <a:ext cx="1366451" cy="482400"/>
          </a:xfrm>
          <a:prstGeom prst="rect">
            <a:avLst/>
          </a:prstGeom>
        </p:spPr>
      </p:pic>
      <p:pic>
        <p:nvPicPr>
          <p:cNvPr id="15" name="Grafik 22">
            <a:extLst>
              <a:ext uri="{FF2B5EF4-FFF2-40B4-BE49-F238E27FC236}">
                <a16:creationId xmlns:a16="http://schemas.microsoft.com/office/drawing/2014/main" id="{187F2D98-5E82-7086-B1B2-031B965500E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bwMode="auto">
          <a:xfrm>
            <a:off x="350131" y="18524925"/>
            <a:ext cx="1362533" cy="565200"/>
          </a:xfrm>
          <a:prstGeom prst="rect">
            <a:avLst/>
          </a:prstGeom>
        </p:spPr>
      </p:pic>
      <p:sp>
        <p:nvSpPr>
          <p:cNvPr id="7" name="object 75">
            <a:extLst>
              <a:ext uri="{FF2B5EF4-FFF2-40B4-BE49-F238E27FC236}">
                <a16:creationId xmlns:a16="http://schemas.microsoft.com/office/drawing/2014/main" id="{0354DE3E-7577-F7DE-BD3D-2281B8C4D73A}"/>
              </a:ext>
            </a:extLst>
          </p:cNvPr>
          <p:cNvSpPr txBox="1">
            <a:spLocks noChangeArrowheads="1"/>
          </p:cNvSpPr>
          <p:nvPr userDrawn="1"/>
        </p:nvSpPr>
        <p:spPr bwMode="auto">
          <a:xfrm>
            <a:off x="1902533" y="18516304"/>
            <a:ext cx="4773517" cy="1238419"/>
          </a:xfrm>
          <a:prstGeom prst="rect">
            <a:avLst/>
          </a:prstGeom>
          <a:noFill/>
          <a:ln>
            <a:noFill/>
          </a:ln>
        </p:spPr>
        <p:txBody>
          <a:bodyPr rot="0" vert="horz" wrap="square" lIns="0" tIns="45719" rIns="0" bIns="0" anchor="t" anchorCtr="0" upright="1">
            <a:noAutofit/>
          </a:bodyPr>
          <a:lstStyle/>
          <a:p>
            <a:pPr marR="8890">
              <a:lnSpc>
                <a:spcPct val="100000"/>
              </a:lnSpc>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lnSpc>
                <a:spcPct val="100000"/>
              </a:lnSpc>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92128873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49" r:id="rId12"/>
    <p:sldLayoutId id="2147483650" r:id="rId13"/>
    <p:sldLayoutId id="2147483651" r:id="rId14"/>
    <p:sldLayoutId id="2147483652" r:id="rId15"/>
    <p:sldLayoutId id="2147483653" r:id="rId16"/>
    <p:sldLayoutId id="2147483666" r:id="rId17"/>
  </p:sldLayoutIdLst>
  <p:txStyles>
    <p:titleStyle>
      <a:lvl1pPr algn="l" defTabSz="1065825" rtl="0" eaLnBrk="1" latinLnBrk="0" hangingPunct="1">
        <a:lnSpc>
          <a:spcPct val="90000"/>
        </a:lnSpc>
        <a:spcBef>
          <a:spcPct val="0"/>
        </a:spcBef>
        <a:buNone/>
        <a:defRPr sz="5129" kern="1200">
          <a:solidFill>
            <a:schemeClr val="tx1"/>
          </a:solidFill>
          <a:latin typeface="+mj-lt"/>
          <a:ea typeface="+mj-ea"/>
          <a:cs typeface="+mj-cs"/>
        </a:defRPr>
      </a:lvl1pPr>
    </p:titleStyle>
    <p:bodyStyle>
      <a:lvl1pPr marL="266456" indent="-266456" algn="l" defTabSz="1065825" rtl="0" eaLnBrk="1" latinLnBrk="0" hangingPunct="1">
        <a:lnSpc>
          <a:spcPct val="90000"/>
        </a:lnSpc>
        <a:spcBef>
          <a:spcPts val="1166"/>
        </a:spcBef>
        <a:buFont typeface="Arial" panose="020B0604020202020204" pitchFamily="34" charset="0"/>
        <a:buChar char="•"/>
        <a:defRPr sz="3264" kern="1200">
          <a:solidFill>
            <a:schemeClr val="tx1"/>
          </a:solidFill>
          <a:latin typeface="+mn-lt"/>
          <a:ea typeface="+mn-ea"/>
          <a:cs typeface="+mn-cs"/>
        </a:defRPr>
      </a:lvl1pPr>
      <a:lvl2pPr marL="799368" indent="-266456" algn="l" defTabSz="1065825" rtl="0" eaLnBrk="1" latinLnBrk="0" hangingPunct="1">
        <a:lnSpc>
          <a:spcPct val="90000"/>
        </a:lnSpc>
        <a:spcBef>
          <a:spcPts val="583"/>
        </a:spcBef>
        <a:buFont typeface="Arial" panose="020B0604020202020204" pitchFamily="34" charset="0"/>
        <a:buChar char="•"/>
        <a:defRPr sz="2797" kern="1200">
          <a:solidFill>
            <a:schemeClr val="tx1"/>
          </a:solidFill>
          <a:latin typeface="+mn-lt"/>
          <a:ea typeface="+mn-ea"/>
          <a:cs typeface="+mn-cs"/>
        </a:defRPr>
      </a:lvl2pPr>
      <a:lvl3pPr marL="1332281" indent="-266456" algn="l" defTabSz="1065825" rtl="0" eaLnBrk="1" latinLnBrk="0" hangingPunct="1">
        <a:lnSpc>
          <a:spcPct val="90000"/>
        </a:lnSpc>
        <a:spcBef>
          <a:spcPts val="583"/>
        </a:spcBef>
        <a:buFont typeface="Arial" panose="020B0604020202020204" pitchFamily="34" charset="0"/>
        <a:buChar char="•"/>
        <a:defRPr sz="2331" kern="1200">
          <a:solidFill>
            <a:schemeClr val="tx1"/>
          </a:solidFill>
          <a:latin typeface="+mn-lt"/>
          <a:ea typeface="+mn-ea"/>
          <a:cs typeface="+mn-cs"/>
        </a:defRPr>
      </a:lvl3pPr>
      <a:lvl4pPr marL="1865193"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4pPr>
      <a:lvl5pPr marL="2398105"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5pPr>
      <a:lvl6pPr marL="2931018"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6pPr>
      <a:lvl7pPr marL="3463930"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7pPr>
      <a:lvl8pPr marL="3996842"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8pPr>
      <a:lvl9pPr marL="4529755" indent="-266456" algn="l" defTabSz="1065825" rtl="0" eaLnBrk="1" latinLnBrk="0" hangingPunct="1">
        <a:lnSpc>
          <a:spcPct val="90000"/>
        </a:lnSpc>
        <a:spcBef>
          <a:spcPts val="583"/>
        </a:spcBef>
        <a:buFont typeface="Arial" panose="020B0604020202020204" pitchFamily="34" charset="0"/>
        <a:buChar char="•"/>
        <a:defRPr sz="2098" kern="1200">
          <a:solidFill>
            <a:schemeClr val="tx1"/>
          </a:solidFill>
          <a:latin typeface="+mn-lt"/>
          <a:ea typeface="+mn-ea"/>
          <a:cs typeface="+mn-cs"/>
        </a:defRPr>
      </a:lvl9pPr>
    </p:bodyStyle>
    <p:otherStyle>
      <a:defPPr>
        <a:defRPr lang="de-DE"/>
      </a:defPPr>
      <a:lvl1pPr marL="0" algn="l" defTabSz="1065825" rtl="0" eaLnBrk="1" latinLnBrk="0" hangingPunct="1">
        <a:defRPr sz="2098" kern="1200">
          <a:solidFill>
            <a:schemeClr val="tx1"/>
          </a:solidFill>
          <a:latin typeface="+mn-lt"/>
          <a:ea typeface="+mn-ea"/>
          <a:cs typeface="+mn-cs"/>
        </a:defRPr>
      </a:lvl1pPr>
      <a:lvl2pPr marL="532912" algn="l" defTabSz="1065825" rtl="0" eaLnBrk="1" latinLnBrk="0" hangingPunct="1">
        <a:defRPr sz="2098" kern="1200">
          <a:solidFill>
            <a:schemeClr val="tx1"/>
          </a:solidFill>
          <a:latin typeface="+mn-lt"/>
          <a:ea typeface="+mn-ea"/>
          <a:cs typeface="+mn-cs"/>
        </a:defRPr>
      </a:lvl2pPr>
      <a:lvl3pPr marL="1065825" algn="l" defTabSz="1065825" rtl="0" eaLnBrk="1" latinLnBrk="0" hangingPunct="1">
        <a:defRPr sz="2098" kern="1200">
          <a:solidFill>
            <a:schemeClr val="tx1"/>
          </a:solidFill>
          <a:latin typeface="+mn-lt"/>
          <a:ea typeface="+mn-ea"/>
          <a:cs typeface="+mn-cs"/>
        </a:defRPr>
      </a:lvl3pPr>
      <a:lvl4pPr marL="1598737" algn="l" defTabSz="1065825" rtl="0" eaLnBrk="1" latinLnBrk="0" hangingPunct="1">
        <a:defRPr sz="2098" kern="1200">
          <a:solidFill>
            <a:schemeClr val="tx1"/>
          </a:solidFill>
          <a:latin typeface="+mn-lt"/>
          <a:ea typeface="+mn-ea"/>
          <a:cs typeface="+mn-cs"/>
        </a:defRPr>
      </a:lvl4pPr>
      <a:lvl5pPr marL="2131649" algn="l" defTabSz="1065825" rtl="0" eaLnBrk="1" latinLnBrk="0" hangingPunct="1">
        <a:defRPr sz="2098" kern="1200">
          <a:solidFill>
            <a:schemeClr val="tx1"/>
          </a:solidFill>
          <a:latin typeface="+mn-lt"/>
          <a:ea typeface="+mn-ea"/>
          <a:cs typeface="+mn-cs"/>
        </a:defRPr>
      </a:lvl5pPr>
      <a:lvl6pPr marL="2664562" algn="l" defTabSz="1065825" rtl="0" eaLnBrk="1" latinLnBrk="0" hangingPunct="1">
        <a:defRPr sz="2098" kern="1200">
          <a:solidFill>
            <a:schemeClr val="tx1"/>
          </a:solidFill>
          <a:latin typeface="+mn-lt"/>
          <a:ea typeface="+mn-ea"/>
          <a:cs typeface="+mn-cs"/>
        </a:defRPr>
      </a:lvl6pPr>
      <a:lvl7pPr marL="3197474" algn="l" defTabSz="1065825" rtl="0" eaLnBrk="1" latinLnBrk="0" hangingPunct="1">
        <a:defRPr sz="2098" kern="1200">
          <a:solidFill>
            <a:schemeClr val="tx1"/>
          </a:solidFill>
          <a:latin typeface="+mn-lt"/>
          <a:ea typeface="+mn-ea"/>
          <a:cs typeface="+mn-cs"/>
        </a:defRPr>
      </a:lvl7pPr>
      <a:lvl8pPr marL="3730386" algn="l" defTabSz="1065825" rtl="0" eaLnBrk="1" latinLnBrk="0" hangingPunct="1">
        <a:defRPr sz="2098" kern="1200">
          <a:solidFill>
            <a:schemeClr val="tx1"/>
          </a:solidFill>
          <a:latin typeface="+mn-lt"/>
          <a:ea typeface="+mn-ea"/>
          <a:cs typeface="+mn-cs"/>
        </a:defRPr>
      </a:lvl8pPr>
      <a:lvl9pPr marL="4263299" algn="l" defTabSz="1065825" rtl="0" eaLnBrk="1" latinLnBrk="0" hangingPunct="1">
        <a:defRPr sz="20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mo1300.bildung.hessen.de/mod/lesson/view.php?id=28596" TargetMode="Externa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9.png"/><Relationship Id="rId4" Type="http://schemas.openxmlformats.org/officeDocument/2006/relationships/image" Target="../media/image48.jp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2.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14.png"/><Relationship Id="rId7"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41.png"/><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9.png"/><Relationship Id="rId7" Type="http://schemas.openxmlformats.org/officeDocument/2006/relationships/image" Target="../media/image14.png"/><Relationship Id="rId12"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4.png"/><Relationship Id="rId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image" Target="../media/image60.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14.png"/><Relationship Id="rId7" Type="http://schemas.openxmlformats.org/officeDocument/2006/relationships/image" Target="../media/image68.png"/><Relationship Id="rId12" Type="http://schemas.openxmlformats.org/officeDocument/2006/relationships/hyperlink" Target="https://t1p.de/pt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63.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59.pn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10.png"/><Relationship Id="rId3" Type="http://schemas.openxmlformats.org/officeDocument/2006/relationships/image" Target="../media/image60.png"/><Relationship Id="rId7" Type="http://schemas.openxmlformats.org/officeDocument/2006/relationships/image" Target="../media/image58.png"/><Relationship Id="rId12" Type="http://schemas.openxmlformats.org/officeDocument/2006/relationships/image" Target="../media/image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png"/><Relationship Id="rId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61.png"/><Relationship Id="rId9" Type="http://schemas.openxmlformats.org/officeDocument/2006/relationships/image" Target="../media/image64.png"/><Relationship Id="rId14" Type="http://schemas.openxmlformats.org/officeDocument/2006/relationships/image" Target="../media/image11.sv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63.png"/><Relationship Id="rId5" Type="http://schemas.openxmlformats.org/officeDocument/2006/relationships/image" Target="../media/image68.png"/><Relationship Id="rId10" Type="http://schemas.openxmlformats.org/officeDocument/2006/relationships/image" Target="../media/image14.png"/><Relationship Id="rId4" Type="http://schemas.openxmlformats.org/officeDocument/2006/relationships/image" Target="../media/image67.png"/><Relationship Id="rId9" Type="http://schemas.openxmlformats.org/officeDocument/2006/relationships/image" Target="../media/image59.png"/><Relationship Id="rId14" Type="http://schemas.openxmlformats.org/officeDocument/2006/relationships/hyperlink" Target="https://t1p.de/ptrg"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upload.wikimedia.org/wikipedia/commons/1/16/Silver_Bar_01.jpg" TargetMode="External"/><Relationship Id="rId13" Type="http://schemas.openxmlformats.org/officeDocument/2006/relationships/hyperlink" Target="https://de.wikipedia.org/wiki/Indonesien" TargetMode="External"/><Relationship Id="rId18" Type="http://schemas.openxmlformats.org/officeDocument/2006/relationships/image" Target="../media/image4.svg"/><Relationship Id="rId3" Type="http://schemas.openxmlformats.org/officeDocument/2006/relationships/image" Target="../media/image14.png"/><Relationship Id="rId7" Type="http://schemas.openxmlformats.org/officeDocument/2006/relationships/hyperlink" Target="https://de.wikipedia.org/wiki/Zinn#/media/Datei:Zinn_Mory_Barren.jpg" TargetMode="External"/><Relationship Id="rId12" Type="http://schemas.openxmlformats.org/officeDocument/2006/relationships/hyperlink" Target="https://de.wikipedia.org/wiki/Australien" TargetMode="External"/><Relationship Id="rId17" Type="http://schemas.openxmlformats.org/officeDocument/2006/relationships/image" Target="../media/image3.png"/><Relationship Id="rId2" Type="http://schemas.openxmlformats.org/officeDocument/2006/relationships/notesSlide" Target="../notesSlides/notesSlide23.xml"/><Relationship Id="rId16" Type="http://schemas.openxmlformats.org/officeDocument/2006/relationships/hyperlink" Target="https://de.wikipedia.org/wiki/Chile" TargetMode="External"/><Relationship Id="rId1" Type="http://schemas.openxmlformats.org/officeDocument/2006/relationships/slideLayout" Target="../slideLayouts/slideLayout7.xml"/><Relationship Id="rId6" Type="http://schemas.openxmlformats.org/officeDocument/2006/relationships/hyperlink" Target="https://de.wikipedia.org/wiki/Nickel#/media/Datei:Nickel_kugeln.jpg" TargetMode="External"/><Relationship Id="rId11" Type="http://schemas.openxmlformats.org/officeDocument/2006/relationships/hyperlink" Target="https://de.wikipedia.org/wiki/Demokratische_Republik_Kongo" TargetMode="External"/><Relationship Id="rId5" Type="http://schemas.openxmlformats.org/officeDocument/2006/relationships/hyperlink" Target="https://de.wiktionary.org/wiki/Aluminium" TargetMode="External"/><Relationship Id="rId15" Type="http://schemas.openxmlformats.org/officeDocument/2006/relationships/hyperlink" Target="https://de.wikipedia.org/wiki/Mexiko" TargetMode="External"/><Relationship Id="rId10" Type="http://schemas.openxmlformats.org/officeDocument/2006/relationships/hyperlink" Target="https://pixabay.com/de/photos/draht-kupfer-elektro-stop-closeup-2681887/" TargetMode="External"/><Relationship Id="rId4" Type="http://schemas.openxmlformats.org/officeDocument/2006/relationships/hyperlink" Target="https://de.wikipedia.org/wiki/Cobalt#/media/Datei:Skutt%C3%A9rudite.jpg" TargetMode="External"/><Relationship Id="rId9" Type="http://schemas.openxmlformats.org/officeDocument/2006/relationships/hyperlink" Target="https://pixabay.com/de/illustrations/gold-goldbarren-barren-feingold-1013618/" TargetMode="External"/><Relationship Id="rId14" Type="http://schemas.openxmlformats.org/officeDocument/2006/relationships/hyperlink" Target="https://de.wikipedia.org/wiki/Volksrepublik_Chi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2.png"/><Relationship Id="rId4" Type="http://schemas.openxmlformats.org/officeDocument/2006/relationships/image" Target="../media/image73.png"/><Relationship Id="rId9" Type="http://schemas.openxmlformats.org/officeDocument/2006/relationships/image" Target="../media/image1.emf"/></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31.sv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5.png"/><Relationship Id="rId7"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4.sv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svg"/><Relationship Id="rId4" Type="http://schemas.openxmlformats.org/officeDocument/2006/relationships/image" Target="../media/image28.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ifixit.com/" TargetMode="Externa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4.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8.sv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857250" y="2598571"/>
            <a:ext cx="11887200"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0" y="5192871"/>
            <a:ext cx="12725400" cy="954107"/>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Arbeitsblatt ausgedruckt</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einen Stift</a:t>
            </a:r>
          </a:p>
        </p:txBody>
      </p:sp>
      <p:sp>
        <p:nvSpPr>
          <p:cNvPr id="9" name="TextBox 8">
            <a:extLst>
              <a:ext uri="{FF2B5EF4-FFF2-40B4-BE49-F238E27FC236}">
                <a16:creationId xmlns:a16="http://schemas.microsoft.com/office/drawing/2014/main" id="{4FE927A1-3AA2-9D81-1DB7-CAB5AC6A6450}"/>
              </a:ext>
            </a:extLst>
          </p:cNvPr>
          <p:cNvSpPr txBox="1"/>
          <p:nvPr/>
        </p:nvSpPr>
        <p:spPr>
          <a:xfrm>
            <a:off x="857251" y="4608096"/>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pic>
        <p:nvPicPr>
          <p:cNvPr id="5" name="Grafik 1" descr="Lehrer mit einfarbiger Füllung">
            <a:extLst>
              <a:ext uri="{FF2B5EF4-FFF2-40B4-BE49-F238E27FC236}">
                <a16:creationId xmlns:a16="http://schemas.microsoft.com/office/drawing/2014/main" id="{9B20FCED-2602-BB74-6289-18BB34037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12473250" y="450850"/>
            <a:ext cx="1490400" cy="1490400"/>
          </a:xfrm>
          <a:prstGeom prst="rect">
            <a:avLst/>
          </a:prstGeom>
        </p:spPr>
      </p:pic>
      <p:sp>
        <p:nvSpPr>
          <p:cNvPr id="11" name="TextBox 10">
            <a:extLst>
              <a:ext uri="{FF2B5EF4-FFF2-40B4-BE49-F238E27FC236}">
                <a16:creationId xmlns:a16="http://schemas.microsoft.com/office/drawing/2014/main" id="{B008ED4C-D3E1-EB22-FDB4-D1630CCE2832}"/>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sp>
        <p:nvSpPr>
          <p:cNvPr id="6" name="TextBox 5">
            <a:extLst>
              <a:ext uri="{FF2B5EF4-FFF2-40B4-BE49-F238E27FC236}">
                <a16:creationId xmlns:a16="http://schemas.microsoft.com/office/drawing/2014/main" id="{DBA8E119-C2D1-4066-A941-1ACB667923DC}"/>
              </a:ext>
            </a:extLst>
          </p:cNvPr>
          <p:cNvSpPr txBox="1"/>
          <p:nvPr/>
        </p:nvSpPr>
        <p:spPr>
          <a:xfrm>
            <a:off x="854306" y="7301866"/>
            <a:ext cx="12731288" cy="2585323"/>
          </a:xfrm>
          <a:prstGeom prst="rect">
            <a:avLst/>
          </a:prstGeom>
          <a:noFill/>
        </p:spPr>
        <p:txBody>
          <a:bodyPr wrap="square" rtlCol="0">
            <a:spAutoFit/>
          </a:bodyPr>
          <a:lstStyle/>
          <a:p>
            <a:r>
              <a:rPr lang="de-DE" sz="3200" b="1" dirty="0">
                <a:latin typeface="Calibri" panose="020F0502020204030204" pitchFamily="34" charset="0"/>
                <a:cs typeface="Calibri" panose="020F0502020204030204" pitchFamily="34" charset="0"/>
              </a:rPr>
              <a:t>Hinweis: </a:t>
            </a:r>
          </a:p>
          <a:p>
            <a:r>
              <a:rPr lang="de-DE" sz="2800" dirty="0">
                <a:latin typeface="Calibri" panose="020F0502020204030204" pitchFamily="34" charset="0"/>
                <a:cs typeface="Calibri" panose="020F0502020204030204" pitchFamily="34" charset="0"/>
              </a:rPr>
              <a:t>Die Informationen, die die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benötigen, um das Arbeitsblatt bearbeiten zu können, sind im </a:t>
            </a:r>
            <a:r>
              <a:rPr lang="de-DE" sz="2800" dirty="0">
                <a:latin typeface="Calibri" panose="020F0502020204030204" pitchFamily="34" charset="0"/>
                <a:cs typeface="Calibri" panose="020F0502020204030204" pitchFamily="34" charset="0"/>
                <a:hlinkClick r:id="rId4"/>
              </a:rPr>
              <a:t>interaktiven Bild </a:t>
            </a:r>
            <a:r>
              <a:rPr lang="de-DE" sz="2800" dirty="0">
                <a:latin typeface="Calibri" panose="020F0502020204030204" pitchFamily="34" charset="0"/>
                <a:cs typeface="Calibri" panose="020F0502020204030204" pitchFamily="34" charset="0"/>
              </a:rPr>
              <a:t>auf </a:t>
            </a:r>
            <a:r>
              <a:rPr lang="de-DE" sz="2800" dirty="0" err="1">
                <a:latin typeface="Calibri" panose="020F0502020204030204" pitchFamily="34" charset="0"/>
                <a:cs typeface="Calibri" panose="020F0502020204030204" pitchFamily="34" charset="0"/>
              </a:rPr>
              <a:t>Moodle</a:t>
            </a:r>
            <a:r>
              <a:rPr lang="de-DE" sz="2800" dirty="0">
                <a:latin typeface="Calibri" panose="020F0502020204030204" pitchFamily="34" charset="0"/>
                <a:cs typeface="Calibri" panose="020F0502020204030204" pitchFamily="34" charset="0"/>
              </a:rPr>
              <a:t> zu finden.</a:t>
            </a:r>
          </a:p>
          <a:p>
            <a:r>
              <a:rPr lang="de-DE" sz="2800" dirty="0">
                <a:latin typeface="Calibri" panose="020F0502020204030204" pitchFamily="34" charset="0"/>
                <a:cs typeface="Calibri" panose="020F0502020204030204" pitchFamily="34" charset="0"/>
              </a:rPr>
              <a:t>Nach dem Arbeitsblatt ist das Lösungsblatt zu finden. Das Lösungsblatt ist durch folgendes Symbol erkennbar:</a:t>
            </a:r>
          </a:p>
          <a:p>
            <a:endParaRPr lang="de-DE" dirty="0"/>
          </a:p>
        </p:txBody>
      </p:sp>
      <p:grpSp>
        <p:nvGrpSpPr>
          <p:cNvPr id="7" name="Group 6">
            <a:extLst>
              <a:ext uri="{FF2B5EF4-FFF2-40B4-BE49-F238E27FC236}">
                <a16:creationId xmlns:a16="http://schemas.microsoft.com/office/drawing/2014/main" id="{061DB369-F69B-B476-1823-F37AF685B731}"/>
              </a:ext>
            </a:extLst>
          </p:cNvPr>
          <p:cNvGrpSpPr/>
          <p:nvPr/>
        </p:nvGrpSpPr>
        <p:grpSpPr>
          <a:xfrm>
            <a:off x="851362" y="10535578"/>
            <a:ext cx="7962612" cy="2412072"/>
            <a:chOff x="851362" y="9896166"/>
            <a:chExt cx="7962612" cy="2412072"/>
          </a:xfrm>
        </p:grpSpPr>
        <p:sp>
          <p:nvSpPr>
            <p:cNvPr id="10" name="TextBox 9">
              <a:extLst>
                <a:ext uri="{FF2B5EF4-FFF2-40B4-BE49-F238E27FC236}">
                  <a16:creationId xmlns:a16="http://schemas.microsoft.com/office/drawing/2014/main" id="{71D652A2-6A3A-12A1-BA6E-21A88D62950E}"/>
                </a:ext>
              </a:extLst>
            </p:cNvPr>
            <p:cNvSpPr txBox="1"/>
            <p:nvPr/>
          </p:nvSpPr>
          <p:spPr>
            <a:xfrm>
              <a:off x="1765762" y="10052050"/>
              <a:ext cx="7048212" cy="2246769"/>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Arbeitsform:</a:t>
              </a:r>
              <a:r>
                <a:rPr lang="de-DE" sz="2800" dirty="0">
                  <a:latin typeface="Calibri" panose="020F0502020204030204" pitchFamily="34" charset="0"/>
                  <a:cs typeface="Calibri" panose="020F0502020204030204" pitchFamily="34" charset="0"/>
                </a:rPr>
                <a:t> Partner- oder Gruppenarbeit</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Gruppengröße:</a:t>
              </a:r>
              <a:r>
                <a:rPr lang="de-DE" sz="2800" dirty="0">
                  <a:latin typeface="Calibri" panose="020F0502020204030204" pitchFamily="34" charset="0"/>
                  <a:cs typeface="Calibri" panose="020F0502020204030204" pitchFamily="34" charset="0"/>
                </a:rPr>
                <a:t> 2-3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pro Gruppe</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Dauer: </a:t>
              </a:r>
              <a:r>
                <a:rPr lang="de-DE" sz="2800" dirty="0">
                  <a:latin typeface="Calibri" panose="020F0502020204030204" pitchFamily="34" charset="0"/>
                  <a:cs typeface="Calibri" panose="020F0502020204030204" pitchFamily="34" charset="0"/>
                </a:rPr>
                <a:t>30 Minuten</a:t>
              </a:r>
            </a:p>
          </p:txBody>
        </p:sp>
        <p:pic>
          <p:nvPicPr>
            <p:cNvPr id="12" name="Graphic 11" descr="Users outline">
              <a:extLst>
                <a:ext uri="{FF2B5EF4-FFF2-40B4-BE49-F238E27FC236}">
                  <a16:creationId xmlns:a16="http://schemas.microsoft.com/office/drawing/2014/main" id="{8EF56F94-454C-F512-AE24-4E3FF68206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1362" y="10718234"/>
              <a:ext cx="914400" cy="914400"/>
            </a:xfrm>
            <a:prstGeom prst="rect">
              <a:avLst/>
            </a:prstGeom>
          </p:spPr>
        </p:pic>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2401" y="11635916"/>
              <a:ext cx="672322" cy="672322"/>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3CAFA3F4-2467-D3D3-D66F-1F4F821C45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306" y="9896166"/>
              <a:ext cx="923810" cy="914286"/>
            </a:xfrm>
            <a:prstGeom prst="rect">
              <a:avLst/>
            </a:prstGeom>
          </p:spPr>
        </p:pic>
      </p:grpSp>
      <p:sp>
        <p:nvSpPr>
          <p:cNvPr id="16" name="TextBox 15">
            <a:extLst>
              <a:ext uri="{FF2B5EF4-FFF2-40B4-BE49-F238E27FC236}">
                <a16:creationId xmlns:a16="http://schemas.microsoft.com/office/drawing/2014/main" id="{8010271E-2006-1CEC-64DB-652224071418}"/>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pic>
        <p:nvPicPr>
          <p:cNvPr id="8" name="Grafik 2" descr="Abzeichen Tick1 mit einfarbiger Füllung">
            <a:extLst>
              <a:ext uri="{FF2B5EF4-FFF2-40B4-BE49-F238E27FC236}">
                <a16:creationId xmlns:a16="http://schemas.microsoft.com/office/drawing/2014/main" id="{FC5F01E4-1DB1-760F-E6AC-76200EEAEB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bwMode="auto">
          <a:xfrm>
            <a:off x="5418412" y="9056295"/>
            <a:ext cx="838801" cy="838800"/>
          </a:xfrm>
          <a:prstGeom prst="rect">
            <a:avLst/>
          </a:prstGeom>
        </p:spPr>
      </p:pic>
    </p:spTree>
    <p:extLst>
      <p:ext uri="{BB962C8B-B14F-4D97-AF65-F5344CB8AC3E}">
        <p14:creationId xmlns:p14="http://schemas.microsoft.com/office/powerpoint/2010/main" val="149932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7AE82-1E3D-AAA2-2DC7-762843F76649}"/>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40AF2DE9-0749-F453-1B1A-43D287B31C46}"/>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5" name="TextBox 4">
            <a:extLst>
              <a:ext uri="{FF2B5EF4-FFF2-40B4-BE49-F238E27FC236}">
                <a16:creationId xmlns:a16="http://schemas.microsoft.com/office/drawing/2014/main" id="{7CFAE57D-8C75-65DB-7AB6-D97C73045D7B}"/>
              </a:ext>
            </a:extLst>
          </p:cNvPr>
          <p:cNvSpPr txBox="1"/>
          <p:nvPr/>
        </p:nvSpPr>
        <p:spPr>
          <a:xfrm>
            <a:off x="895351" y="2736850"/>
            <a:ext cx="12420599" cy="11787842"/>
          </a:xfrm>
          <a:prstGeom prst="rect">
            <a:avLst/>
          </a:prstGeom>
          <a:noFill/>
        </p:spPr>
        <p:txBody>
          <a:bodyPr wrap="square" numCol="1" rtlCol="0">
            <a:spAutoFit/>
          </a:bodyPr>
          <a:lstStyle/>
          <a:p>
            <a:r>
              <a:rPr lang="de-DE" sz="3200" b="1" dirty="0">
                <a:latin typeface="Calibri" panose="020F0502020204030204" pitchFamily="34" charset="0"/>
                <a:cs typeface="Calibri" panose="020F0502020204030204" pitchFamily="34" charset="0"/>
              </a:rPr>
              <a:t>Herstellung der bunten Holzwürfel:</a:t>
            </a:r>
          </a:p>
          <a:p>
            <a:endParaRPr lang="de-DE" sz="2800" dirty="0">
              <a:latin typeface="Calibri" panose="020F0502020204030204" pitchFamily="34" charset="0"/>
              <a:cs typeface="Calibri" panose="020F0502020204030204" pitchFamily="34" charset="0"/>
            </a:endParaRPr>
          </a:p>
          <a:p>
            <a:r>
              <a:rPr lang="de-DE" sz="2800" u="sng" dirty="0">
                <a:latin typeface="Calibri" panose="020F0502020204030204" pitchFamily="34" charset="0"/>
                <a:cs typeface="Calibri" panose="020F0502020204030204" pitchFamily="34" charset="0"/>
              </a:rPr>
              <a:t>Was wird benötigt:</a:t>
            </a:r>
          </a:p>
          <a:p>
            <a:pPr marL="285750" indent="-285750">
              <a:buFont typeface="Arial" panose="020B0604020202020204" pitchFamily="34" charset="0"/>
              <a:buChar char="•"/>
            </a:pPr>
            <a:r>
              <a:rPr lang="de-DE" sz="2800" dirty="0">
                <a:latin typeface="Calibri" panose="020F0502020204030204" pitchFamily="34" charset="0"/>
                <a:cs typeface="Calibri" panose="020F0502020204030204" pitchFamily="34" charset="0"/>
              </a:rPr>
              <a:t>viele kleine Holzwürfel in der Größe 1x1x1cm bis maximal 2x2x2cm (pro Set werden 100 Holzwürfel benötigt, diese gibt es im Bastelbedarf zu kaufen)</a:t>
            </a:r>
          </a:p>
          <a:p>
            <a:pPr marL="285750" indent="-285750">
              <a:buFont typeface="Arial" panose="020B0604020202020204" pitchFamily="34" charset="0"/>
              <a:buChar char="•"/>
            </a:pPr>
            <a:r>
              <a:rPr lang="de-DE" sz="2800" dirty="0">
                <a:latin typeface="Calibri" panose="020F0502020204030204" pitchFamily="34" charset="0"/>
                <a:cs typeface="Calibri" panose="020F0502020204030204" pitchFamily="34" charset="0"/>
              </a:rPr>
              <a:t>Pinsel</a:t>
            </a:r>
          </a:p>
          <a:p>
            <a:pPr marL="285750" indent="-285750">
              <a:buFont typeface="Arial" panose="020B0604020202020204" pitchFamily="34" charset="0"/>
              <a:buChar char="•"/>
            </a:pPr>
            <a:r>
              <a:rPr lang="de-DE" sz="2800" dirty="0">
                <a:latin typeface="Calibri" panose="020F0502020204030204" pitchFamily="34" charset="0"/>
                <a:cs typeface="Calibri" panose="020F0502020204030204" pitchFamily="34" charset="0"/>
              </a:rPr>
              <a:t>die Farben: mintgrün, blau, gelb, braun, orange, schwarz, </a:t>
            </a:r>
            <a:r>
              <a:rPr lang="de-DE" sz="2800" dirty="0" err="1">
                <a:latin typeface="Calibri" panose="020F0502020204030204" pitchFamily="34" charset="0"/>
                <a:cs typeface="Calibri" panose="020F0502020204030204" pitchFamily="34" charset="0"/>
              </a:rPr>
              <a:t>gold</a:t>
            </a:r>
            <a:r>
              <a:rPr lang="de-DE" sz="2800" dirty="0">
                <a:latin typeface="Calibri" panose="020F0502020204030204" pitchFamily="34" charset="0"/>
                <a:cs typeface="Calibri" panose="020F0502020204030204" pitchFamily="34" charset="0"/>
              </a:rPr>
              <a:t>/</a:t>
            </a:r>
            <a:r>
              <a:rPr lang="de-DE" sz="2800" dirty="0" err="1">
                <a:latin typeface="Calibri" panose="020F0502020204030204" pitchFamily="34" charset="0"/>
                <a:cs typeface="Calibri" panose="020F0502020204030204" pitchFamily="34" charset="0"/>
              </a:rPr>
              <a:t>silber</a:t>
            </a:r>
            <a:r>
              <a:rPr lang="de-DE" sz="2800" dirty="0">
                <a:latin typeface="Calibri" panose="020F0502020204030204" pitchFamily="34" charset="0"/>
                <a:cs typeface="Calibri" panose="020F0502020204030204" pitchFamily="34" charset="0"/>
              </a:rPr>
              <a:t>, weiß und grau</a:t>
            </a:r>
          </a:p>
          <a:p>
            <a:pPr marL="285750" indent="-285750">
              <a:buFont typeface="Arial" panose="020B0604020202020204" pitchFamily="34" charset="0"/>
              <a:buChar char="•"/>
            </a:pPr>
            <a:r>
              <a:rPr lang="de-DE" sz="2800" dirty="0">
                <a:latin typeface="Calibri" panose="020F0502020204030204" pitchFamily="34" charset="0"/>
                <a:cs typeface="Calibri" panose="020F0502020204030204" pitchFamily="34" charset="0"/>
              </a:rPr>
              <a:t>eine Unterlage zum Trocknen</a:t>
            </a:r>
          </a:p>
          <a:p>
            <a:pPr marL="285750" indent="-285750">
              <a:buFont typeface="Arial" panose="020B0604020202020204" pitchFamily="34" charset="0"/>
              <a:buChar char="•"/>
            </a:pPr>
            <a:r>
              <a:rPr lang="de-DE" sz="2800" dirty="0">
                <a:latin typeface="Calibri" panose="020F0502020204030204" pitchFamily="34" charset="0"/>
                <a:cs typeface="Calibri" panose="020F0502020204030204" pitchFamily="34" charset="0"/>
              </a:rPr>
              <a:t>pro Set eine kleine Box, Tasche etc., um die Holzwürfel am Ende zu sammeln (gibt es oft ebenfalls im Bastelbedarf zu kaufen</a:t>
            </a:r>
          </a:p>
          <a:p>
            <a:endParaRPr lang="de-DE" sz="2800" u="sng" dirty="0">
              <a:latin typeface="Calibri" panose="020F0502020204030204" pitchFamily="34" charset="0"/>
              <a:cs typeface="Calibri" panose="020F0502020204030204" pitchFamily="34" charset="0"/>
            </a:endParaRPr>
          </a:p>
          <a:p>
            <a:r>
              <a:rPr lang="de-DE" sz="2800" u="sng" dirty="0">
                <a:latin typeface="Calibri" panose="020F0502020204030204" pitchFamily="34" charset="0"/>
                <a:cs typeface="Calibri" panose="020F0502020204030204" pitchFamily="34" charset="0"/>
              </a:rPr>
              <a:t>Vorgehen: </a:t>
            </a:r>
          </a:p>
          <a:p>
            <a:r>
              <a:rPr lang="de-DE" sz="2800" dirty="0">
                <a:latin typeface="Calibri" panose="020F0502020204030204" pitchFamily="34" charset="0"/>
                <a:cs typeface="Calibri" panose="020F0502020204030204" pitchFamily="34" charset="0"/>
              </a:rPr>
              <a:t>Pro Farbe werden eine bestimmte Anzahl an Würfeln benötigt. Im Folgenden die Anzahl für 1 Set:</a:t>
            </a:r>
          </a:p>
          <a:p>
            <a:pPr marL="342900" indent="-342900">
              <a:buAutoNum type="arabicPeriod"/>
            </a:pPr>
            <a:r>
              <a:rPr lang="de-DE" sz="2800" dirty="0">
                <a:latin typeface="Calibri" panose="020F0502020204030204" pitchFamily="34" charset="0"/>
                <a:cs typeface="Calibri" panose="020F0502020204030204" pitchFamily="34" charset="0"/>
              </a:rPr>
              <a:t>Malen Sie 56 Holzwürfel mintgrün an.</a:t>
            </a:r>
          </a:p>
          <a:p>
            <a:pPr marL="342900" indent="-342900">
              <a:buAutoNum type="arabicPeriod"/>
            </a:pPr>
            <a:r>
              <a:rPr lang="de-DE" sz="2800" dirty="0">
                <a:latin typeface="Calibri" panose="020F0502020204030204" pitchFamily="34" charset="0"/>
                <a:cs typeface="Calibri" panose="020F0502020204030204" pitchFamily="34" charset="0"/>
              </a:rPr>
              <a:t>Malen Sie 16 Holzwürfel blau an.</a:t>
            </a:r>
          </a:p>
          <a:p>
            <a:pPr marL="342900" indent="-342900">
              <a:buAutoNum type="arabicPeriod"/>
            </a:pPr>
            <a:r>
              <a:rPr lang="de-DE" sz="2800" dirty="0">
                <a:latin typeface="Calibri" panose="020F0502020204030204" pitchFamily="34" charset="0"/>
                <a:cs typeface="Calibri" panose="020F0502020204030204" pitchFamily="34" charset="0"/>
              </a:rPr>
              <a:t>Malen Sie 3 Holzwürfel gelb an.</a:t>
            </a:r>
          </a:p>
          <a:p>
            <a:pPr marL="342900" indent="-342900">
              <a:buAutoNum type="arabicPeriod"/>
            </a:pPr>
            <a:r>
              <a:rPr lang="de-DE" sz="2800" dirty="0">
                <a:latin typeface="Calibri" panose="020F0502020204030204" pitchFamily="34" charset="0"/>
                <a:cs typeface="Calibri" panose="020F0502020204030204" pitchFamily="34" charset="0"/>
              </a:rPr>
              <a:t>Malen Sie 15 Holzwürfel braun an.</a:t>
            </a:r>
          </a:p>
          <a:p>
            <a:pPr marL="342900" indent="-342900">
              <a:buAutoNum type="arabicPeriod"/>
            </a:pPr>
            <a:r>
              <a:rPr lang="de-DE" sz="2800" dirty="0">
                <a:latin typeface="Calibri" panose="020F0502020204030204" pitchFamily="34" charset="0"/>
                <a:cs typeface="Calibri" panose="020F0502020204030204" pitchFamily="34" charset="0"/>
              </a:rPr>
              <a:t>Malen Sie 3 Holzwürfel orange an.</a:t>
            </a:r>
          </a:p>
          <a:p>
            <a:pPr marL="342900" indent="-342900">
              <a:buAutoNum type="arabicPeriod"/>
            </a:pPr>
            <a:r>
              <a:rPr lang="de-DE" sz="2800" dirty="0">
                <a:latin typeface="Calibri" panose="020F0502020204030204" pitchFamily="34" charset="0"/>
                <a:cs typeface="Calibri" panose="020F0502020204030204" pitchFamily="34" charset="0"/>
              </a:rPr>
              <a:t>Malen Sie 3 Holzwürfel schwarz an.</a:t>
            </a:r>
          </a:p>
          <a:p>
            <a:pPr marL="342900" indent="-342900">
              <a:buAutoNum type="arabicPeriod"/>
            </a:pPr>
            <a:r>
              <a:rPr lang="de-DE" sz="2800" dirty="0">
                <a:latin typeface="Calibri" panose="020F0502020204030204" pitchFamily="34" charset="0"/>
                <a:cs typeface="Calibri" panose="020F0502020204030204" pitchFamily="34" charset="0"/>
              </a:rPr>
              <a:t>Malen Sie 1 Holzwürfel </a:t>
            </a:r>
            <a:r>
              <a:rPr lang="de-DE" sz="2800" dirty="0" err="1">
                <a:latin typeface="Calibri" panose="020F0502020204030204" pitchFamily="34" charset="0"/>
                <a:cs typeface="Calibri" panose="020F0502020204030204" pitchFamily="34" charset="0"/>
              </a:rPr>
              <a:t>gold</a:t>
            </a:r>
            <a:r>
              <a:rPr lang="de-DE" sz="2800" dirty="0">
                <a:latin typeface="Calibri" panose="020F0502020204030204" pitchFamily="34" charset="0"/>
                <a:cs typeface="Calibri" panose="020F0502020204030204" pitchFamily="34" charset="0"/>
              </a:rPr>
              <a:t>/</a:t>
            </a:r>
            <a:r>
              <a:rPr lang="de-DE" sz="2800" dirty="0" err="1">
                <a:latin typeface="Calibri" panose="020F0502020204030204" pitchFamily="34" charset="0"/>
                <a:cs typeface="Calibri" panose="020F0502020204030204" pitchFamily="34" charset="0"/>
              </a:rPr>
              <a:t>silber</a:t>
            </a:r>
            <a:r>
              <a:rPr lang="de-DE" sz="2800" dirty="0">
                <a:latin typeface="Calibri" panose="020F0502020204030204" pitchFamily="34" charset="0"/>
                <a:cs typeface="Calibri" panose="020F0502020204030204" pitchFamily="34" charset="0"/>
              </a:rPr>
              <a:t> an.</a:t>
            </a:r>
          </a:p>
          <a:p>
            <a:pPr marL="342900" indent="-342900">
              <a:buAutoNum type="arabicPeriod"/>
            </a:pPr>
            <a:r>
              <a:rPr lang="de-DE" sz="2800" dirty="0">
                <a:latin typeface="Calibri" panose="020F0502020204030204" pitchFamily="34" charset="0"/>
                <a:cs typeface="Calibri" panose="020F0502020204030204" pitchFamily="34" charset="0"/>
              </a:rPr>
              <a:t>Malen Sie 2 Holzwürfel weiß an.</a:t>
            </a:r>
          </a:p>
          <a:p>
            <a:pPr marL="342900" indent="-342900">
              <a:buAutoNum type="arabicPeriod"/>
            </a:pPr>
            <a:r>
              <a:rPr lang="de-DE" sz="2800" dirty="0">
                <a:latin typeface="Calibri" panose="020F0502020204030204" pitchFamily="34" charset="0"/>
                <a:cs typeface="Calibri" panose="020F0502020204030204" pitchFamily="34" charset="0"/>
              </a:rPr>
              <a:t>Malen Sie 1 Holzwürfel grau an.</a:t>
            </a:r>
          </a:p>
          <a:p>
            <a:endParaRPr lang="de-DE" sz="2800" dirty="0">
              <a:latin typeface="Calibri" panose="020F0502020204030204" pitchFamily="34" charset="0"/>
              <a:cs typeface="Calibri" panose="020F0502020204030204" pitchFamily="34" charset="0"/>
            </a:endParaRPr>
          </a:p>
          <a:p>
            <a:r>
              <a:rPr lang="de-DE" sz="2800" dirty="0">
                <a:latin typeface="Calibri" panose="020F0502020204030204" pitchFamily="34" charset="0"/>
                <a:cs typeface="Calibri" panose="020F0502020204030204" pitchFamily="34" charset="0"/>
              </a:rPr>
              <a:t>Wenn alle Seiten angemalt und alle Würfel trocken sind, packen Sie alle zu einem Set zusammen. </a:t>
            </a:r>
          </a:p>
        </p:txBody>
      </p:sp>
      <p:pic>
        <p:nvPicPr>
          <p:cNvPr id="11" name="Grafik 1" descr="Lehrer mit einfarbiger Füllung">
            <a:extLst>
              <a:ext uri="{FF2B5EF4-FFF2-40B4-BE49-F238E27FC236}">
                <a16:creationId xmlns:a16="http://schemas.microsoft.com/office/drawing/2014/main" id="{E14D2325-F508-9DFA-7A9D-9C95F22907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12473250" y="450850"/>
            <a:ext cx="1490400" cy="1490400"/>
          </a:xfrm>
          <a:prstGeom prst="rect">
            <a:avLst/>
          </a:prstGeom>
        </p:spPr>
      </p:pic>
      <p:sp>
        <p:nvSpPr>
          <p:cNvPr id="13" name="TextBox 12">
            <a:extLst>
              <a:ext uri="{FF2B5EF4-FFF2-40B4-BE49-F238E27FC236}">
                <a16:creationId xmlns:a16="http://schemas.microsoft.com/office/drawing/2014/main" id="{EA8A1B14-4785-5766-FE24-AEC5AB06CAE3}"/>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sp>
        <p:nvSpPr>
          <p:cNvPr id="6" name="TextBox 5">
            <a:extLst>
              <a:ext uri="{FF2B5EF4-FFF2-40B4-BE49-F238E27FC236}">
                <a16:creationId xmlns:a16="http://schemas.microsoft.com/office/drawing/2014/main" id="{338B378F-B378-A9AB-CC2F-4C09C2C9BA77}"/>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Tree>
    <p:extLst>
      <p:ext uri="{BB962C8B-B14F-4D97-AF65-F5344CB8AC3E}">
        <p14:creationId xmlns:p14="http://schemas.microsoft.com/office/powerpoint/2010/main" val="2433527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3" name="Freeform 33"/>
          <p:cNvSpPr/>
          <p:nvPr/>
        </p:nvSpPr>
        <p:spPr bwMode="auto">
          <a:xfrm rot="16200000">
            <a:off x="8260358" y="7776260"/>
            <a:ext cx="4570500" cy="5464482"/>
          </a:xfrm>
          <a:prstGeom prst="rect">
            <a:avLst/>
          </a:prstGeom>
          <a:solidFill>
            <a:srgbClr val="FFFFFF">
              <a:alpha val="61176"/>
            </a:srgbClr>
          </a:solidFill>
          <a:ln w="76200">
            <a:solidFill>
              <a:srgbClr val="09592B"/>
            </a:solidFill>
          </a:ln>
        </p:spPr>
        <p:txBody>
          <a:bodyPr/>
          <a:lstStyle/>
          <a:p>
            <a:pPr>
              <a:defRPr/>
            </a:pPr>
            <a:endParaRPr lang="de-DE"/>
          </a:p>
        </p:txBody>
      </p:sp>
      <p:grpSp>
        <p:nvGrpSpPr>
          <p:cNvPr id="2" name="Group 2"/>
          <p:cNvGrpSpPr>
            <a:grpSpLocks noChangeAspect="1"/>
          </p:cNvGrpSpPr>
          <p:nvPr/>
        </p:nvGrpSpPr>
        <p:grpSpPr bwMode="auto">
          <a:xfrm>
            <a:off x="1238250" y="7385050"/>
            <a:ext cx="5358117" cy="10601956"/>
            <a:chOff x="0" y="0"/>
            <a:chExt cx="2620010" cy="5184140"/>
          </a:xfrm>
        </p:grpSpPr>
        <p:sp>
          <p:nvSpPr>
            <p:cNvPr id="3" name="Freeform 3"/>
            <p:cNvSpPr/>
            <p:nvPr/>
          </p:nvSpPr>
          <p:spPr bwMode="auto">
            <a:xfrm>
              <a:off x="53340" y="25400"/>
              <a:ext cx="2513329"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pPr>
                <a:defRPr/>
              </a:pPr>
              <a:endParaRPr lang="de-DE"/>
            </a:p>
          </p:txBody>
        </p:sp>
        <p:sp>
          <p:nvSpPr>
            <p:cNvPr id="4" name="Freeform 4"/>
            <p:cNvSpPr/>
            <p:nvPr/>
          </p:nvSpPr>
          <p:spPr bwMode="auto">
            <a:xfrm>
              <a:off x="185420" y="156210"/>
              <a:ext cx="2251710" cy="4876800"/>
            </a:xfrm>
            <a:custGeom>
              <a:avLst/>
              <a:gdLst/>
              <a:ahLst/>
              <a:cxnLst/>
              <a:rect l="l" t="t" r="r" b="b"/>
              <a:pathLst>
                <a:path w="2251710" h="4876800" extrusionOk="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3"/>
              <a:srcRect l="23808" r="23808"/>
              <a:stretch/>
            </a:blipFill>
          </p:spPr>
          <p:txBody>
            <a:bodyPr/>
            <a:lstStyle/>
            <a:p>
              <a:pPr>
                <a:defRPr/>
              </a:pPr>
              <a:endParaRPr lang="de-DE"/>
            </a:p>
          </p:txBody>
        </p:sp>
        <p:sp>
          <p:nvSpPr>
            <p:cNvPr id="5" name="Freeform 5"/>
            <p:cNvSpPr/>
            <p:nvPr/>
          </p:nvSpPr>
          <p:spPr bwMode="auto">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pPr>
                <a:defRPr/>
              </a:pPr>
              <a:endParaRPr lang="de-DE"/>
            </a:p>
          </p:txBody>
        </p:sp>
        <p:sp>
          <p:nvSpPr>
            <p:cNvPr id="6" name="Freeform 6"/>
            <p:cNvSpPr/>
            <p:nvPr/>
          </p:nvSpPr>
          <p:spPr bwMode="auto">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pPr>
                <a:defRPr/>
              </a:pPr>
              <a:endParaRPr lang="de-DE"/>
            </a:p>
          </p:txBody>
        </p:sp>
        <p:sp>
          <p:nvSpPr>
            <p:cNvPr id="7" name="Freeform 7"/>
            <p:cNvSpPr/>
            <p:nvPr/>
          </p:nvSpPr>
          <p:spPr bwMode="auto">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8" name="Freeform 8"/>
            <p:cNvSpPr/>
            <p:nvPr/>
          </p:nvSpPr>
          <p:spPr bwMode="auto">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9" name="Freeform 9"/>
            <p:cNvSpPr/>
            <p:nvPr/>
          </p:nvSpPr>
          <p:spPr bwMode="auto">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pPr>
                <a:defRPr/>
              </a:pPr>
              <a:endParaRPr lang="de-DE"/>
            </a:p>
          </p:txBody>
        </p:sp>
        <p:sp>
          <p:nvSpPr>
            <p:cNvPr id="10" name="Freeform 10"/>
            <p:cNvSpPr/>
            <p:nvPr/>
          </p:nvSpPr>
          <p:spPr bwMode="auto">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pPr>
                <a:defRPr/>
              </a:pPr>
              <a:endParaRPr lang="de-DE"/>
            </a:p>
          </p:txBody>
        </p:sp>
        <p:sp>
          <p:nvSpPr>
            <p:cNvPr id="11" name="Freeform 11"/>
            <p:cNvSpPr/>
            <p:nvPr/>
          </p:nvSpPr>
          <p:spPr bwMode="auto">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pPr>
                <a:defRPr/>
              </a:pPr>
              <a:endParaRPr lang="de-DE"/>
            </a:p>
          </p:txBody>
        </p:sp>
      </p:grpSp>
      <p:grpSp>
        <p:nvGrpSpPr>
          <p:cNvPr id="25" name="Group 25"/>
          <p:cNvGrpSpPr/>
          <p:nvPr/>
        </p:nvGrpSpPr>
        <p:grpSpPr bwMode="auto">
          <a:xfrm rot="-5400000">
            <a:off x="6023105" y="389471"/>
            <a:ext cx="2342756" cy="9626465"/>
            <a:chOff x="0" y="0"/>
            <a:chExt cx="1384167" cy="8537738"/>
          </a:xfrm>
          <a:solidFill>
            <a:srgbClr val="FFFFFF">
              <a:alpha val="61176"/>
            </a:srgbClr>
          </a:solidFill>
        </p:grpSpPr>
        <p:sp>
          <p:nvSpPr>
            <p:cNvPr id="26" name="Freeform 26"/>
            <p:cNvSpPr/>
            <p:nvPr/>
          </p:nvSpPr>
          <p:spPr bwMode="auto">
            <a:xfrm>
              <a:off x="0" y="0"/>
              <a:ext cx="1384167" cy="8537739"/>
            </a:xfrm>
            <a:prstGeom prst="roundRect">
              <a:avLst/>
            </a:prstGeom>
            <a:grpFill/>
            <a:ln w="19050">
              <a:solidFill>
                <a:srgbClr val="70AD47"/>
              </a:solidFill>
            </a:ln>
          </p:spPr>
          <p:txBody>
            <a:bodyPr/>
            <a:lstStyle/>
            <a:p>
              <a:pPr>
                <a:defRPr/>
              </a:pPr>
              <a:endParaRPr lang="de-DE"/>
            </a:p>
          </p:txBody>
        </p:sp>
      </p:grpSp>
      <p:sp>
        <p:nvSpPr>
          <p:cNvPr id="27" name="Freeform 27"/>
          <p:cNvSpPr/>
          <p:nvPr/>
        </p:nvSpPr>
        <p:spPr bwMode="auto">
          <a:xfrm>
            <a:off x="-976356" y="4706621"/>
            <a:ext cx="4820950" cy="2714499"/>
          </a:xfrm>
          <a:custGeom>
            <a:avLst/>
            <a:gdLst/>
            <a:ahLst/>
            <a:cxnLst/>
            <a:rect l="l" t="t" r="r" b="b"/>
            <a:pathLst>
              <a:path w="5126837" h="2886733" extrusionOk="0">
                <a:moveTo>
                  <a:pt x="0" y="0"/>
                </a:moveTo>
                <a:lnTo>
                  <a:pt x="5126837" y="0"/>
                </a:lnTo>
                <a:lnTo>
                  <a:pt x="5126837" y="2886733"/>
                </a:lnTo>
                <a:lnTo>
                  <a:pt x="0" y="2886733"/>
                </a:lnTo>
                <a:lnTo>
                  <a:pt x="0" y="0"/>
                </a:lnTo>
                <a:close/>
              </a:path>
            </a:pathLst>
          </a:custGeom>
          <a:blipFill>
            <a:blip r:embed="rId4"/>
            <a:stretch/>
          </a:blipFill>
        </p:spPr>
        <p:txBody>
          <a:bodyPr/>
          <a:lstStyle/>
          <a:p>
            <a:pPr>
              <a:defRPr/>
            </a:pPr>
            <a:endParaRPr lang="de-DE"/>
          </a:p>
        </p:txBody>
      </p:sp>
      <p:sp>
        <p:nvSpPr>
          <p:cNvPr id="28" name="Freeform 28"/>
          <p:cNvSpPr/>
          <p:nvPr/>
        </p:nvSpPr>
        <p:spPr bwMode="auto">
          <a:xfrm>
            <a:off x="6455269" y="12719050"/>
            <a:ext cx="6634761" cy="3735789"/>
          </a:xfrm>
          <a:custGeom>
            <a:avLst/>
            <a:gdLst/>
            <a:ahLst/>
            <a:cxnLst/>
            <a:rect l="l" t="t" r="r" b="b"/>
            <a:pathLst>
              <a:path w="7055733" h="3972823" extrusionOk="0">
                <a:moveTo>
                  <a:pt x="0" y="0"/>
                </a:moveTo>
                <a:lnTo>
                  <a:pt x="7055733" y="0"/>
                </a:lnTo>
                <a:lnTo>
                  <a:pt x="7055733" y="3972823"/>
                </a:lnTo>
                <a:lnTo>
                  <a:pt x="0" y="3972823"/>
                </a:lnTo>
                <a:lnTo>
                  <a:pt x="0" y="0"/>
                </a:lnTo>
                <a:close/>
              </a:path>
            </a:pathLst>
          </a:custGeom>
          <a:blipFill>
            <a:blip r:embed="rId5"/>
            <a:stretch/>
          </a:blipFill>
        </p:spPr>
        <p:txBody>
          <a:bodyPr/>
          <a:lstStyle/>
          <a:p>
            <a:pPr>
              <a:defRPr/>
            </a:pPr>
            <a:endParaRPr lang="de-DE"/>
          </a:p>
        </p:txBody>
      </p:sp>
      <p:sp>
        <p:nvSpPr>
          <p:cNvPr id="31" name="TextBox 31"/>
          <p:cNvSpPr txBox="1"/>
          <p:nvPr/>
        </p:nvSpPr>
        <p:spPr bwMode="auto">
          <a:xfrm>
            <a:off x="8193314" y="8317118"/>
            <a:ext cx="4779735" cy="4308872"/>
          </a:xfrm>
          <a:prstGeom prst="rect">
            <a:avLst/>
          </a:prstGeom>
        </p:spPr>
        <p:txBody>
          <a:bodyPr wrap="square" lIns="0" tIns="0" rIns="0" bIns="0" rtlCol="0" anchor="t">
            <a:spAutoFit/>
          </a:bodyPr>
          <a:lstStyle/>
          <a:p>
            <a:pPr>
              <a:defRPr/>
            </a:pPr>
            <a:r>
              <a:rPr lang="de-DE" sz="2800" b="1" spc="-65" dirty="0">
                <a:solidFill>
                  <a:srgbClr val="000000"/>
                </a:solidFill>
                <a:latin typeface="Calibri Light" panose="020F0302020204030204" pitchFamily="34" charset="0"/>
                <a:cs typeface="Calibri Light" panose="020F0302020204030204" pitchFamily="34" charset="0"/>
              </a:rPr>
              <a:t>Als nächsten Schritt </a:t>
            </a:r>
          </a:p>
          <a:p>
            <a:pPr>
              <a:defRPr/>
            </a:pPr>
            <a:r>
              <a:rPr lang="de-DE" sz="2800" b="1" spc="-65" dirty="0">
                <a:solidFill>
                  <a:srgbClr val="000000"/>
                </a:solidFill>
                <a:latin typeface="Calibri Light" panose="020F0302020204030204" pitchFamily="34" charset="0"/>
                <a:cs typeface="Calibri Light" panose="020F0302020204030204" pitchFamily="34" charset="0"/>
              </a:rPr>
              <a:t>besprecht die folgenden Fragen:</a:t>
            </a:r>
            <a:endParaRPr sz="2800" b="1"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defRPr/>
            </a:pPr>
            <a:r>
              <a:rPr lang="de-DE" sz="2800" spc="-65" dirty="0">
                <a:solidFill>
                  <a:srgbClr val="000000"/>
                </a:solidFill>
                <a:latin typeface="Calibri Light" panose="020F0302020204030204" pitchFamily="34" charset="0"/>
                <a:cs typeface="Calibri Light" panose="020F0302020204030204" pitchFamily="34" charset="0"/>
              </a:rPr>
              <a:t>Welche Rohstoffe könnten genutzt werden, um Smartphones nachhaltiger zu machen?</a:t>
            </a:r>
            <a:endParaRPr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defRPr/>
            </a:pPr>
            <a:r>
              <a:rPr lang="de-DE" sz="2800" spc="-65" dirty="0">
                <a:solidFill>
                  <a:srgbClr val="000000"/>
                </a:solidFill>
                <a:latin typeface="Calibri Light" panose="020F0302020204030204" pitchFamily="34" charset="0"/>
                <a:cs typeface="Calibri Light" panose="020F0302020204030204" pitchFamily="34" charset="0"/>
              </a:rPr>
              <a:t>Könnte ein Smartphone beispielsweise nur aus Holz bestehen? Warum oder warum nicht?</a:t>
            </a:r>
            <a:endParaRPr sz="2800" dirty="0">
              <a:latin typeface="Calibri Light" panose="020F0302020204030204" pitchFamily="34" charset="0"/>
              <a:cs typeface="Calibri Light" panose="020F0302020204030204" pitchFamily="34" charset="0"/>
            </a:endParaRPr>
          </a:p>
        </p:txBody>
      </p:sp>
      <p:sp>
        <p:nvSpPr>
          <p:cNvPr id="41" name="Freeform 41" hidden="1"/>
          <p:cNvSpPr/>
          <p:nvPr/>
        </p:nvSpPr>
        <p:spPr bwMode="auto">
          <a:xfrm rot="-988367">
            <a:off x="8457013" y="6480743"/>
            <a:ext cx="2346778" cy="2346778"/>
          </a:xfrm>
          <a:custGeom>
            <a:avLst/>
            <a:gdLst/>
            <a:ahLst/>
            <a:cxnLst/>
            <a:rect l="l" t="t" r="r" b="b"/>
            <a:pathLst>
              <a:path w="2495680" h="2495680" extrusionOk="0">
                <a:moveTo>
                  <a:pt x="0" y="0"/>
                </a:moveTo>
                <a:lnTo>
                  <a:pt x="2495680" y="0"/>
                </a:lnTo>
                <a:lnTo>
                  <a:pt x="2495680" y="2495680"/>
                </a:lnTo>
                <a:lnTo>
                  <a:pt x="0" y="2495680"/>
                </a:lnTo>
                <a:lnTo>
                  <a:pt x="0" y="0"/>
                </a:lnTo>
                <a:close/>
              </a:path>
            </a:pathLst>
          </a:custGeom>
          <a:blipFill>
            <a:blip r:embed="rId6"/>
            <a:stretch/>
          </a:blipFill>
        </p:spPr>
        <p:txBody>
          <a:bodyPr/>
          <a:lstStyle/>
          <a:p>
            <a:pPr>
              <a:defRPr/>
            </a:pPr>
            <a:endParaRPr lang="de-DE"/>
          </a:p>
        </p:txBody>
      </p:sp>
      <p:sp>
        <p:nvSpPr>
          <p:cNvPr id="42" name="Freeform 42" hidden="1"/>
          <p:cNvSpPr/>
          <p:nvPr/>
        </p:nvSpPr>
        <p:spPr bwMode="auto">
          <a:xfrm rot="2248597">
            <a:off x="380034" y="16021310"/>
            <a:ext cx="2346778" cy="2346778"/>
          </a:xfrm>
          <a:custGeom>
            <a:avLst/>
            <a:gdLst/>
            <a:ahLst/>
            <a:cxnLst/>
            <a:rect l="l" t="t" r="r" b="b"/>
            <a:pathLst>
              <a:path w="2495680" h="2495680" extrusionOk="0">
                <a:moveTo>
                  <a:pt x="0" y="0"/>
                </a:moveTo>
                <a:lnTo>
                  <a:pt x="2495680" y="0"/>
                </a:lnTo>
                <a:lnTo>
                  <a:pt x="2495680" y="2495681"/>
                </a:lnTo>
                <a:lnTo>
                  <a:pt x="0" y="2495681"/>
                </a:lnTo>
                <a:lnTo>
                  <a:pt x="0" y="0"/>
                </a:lnTo>
                <a:close/>
              </a:path>
            </a:pathLst>
          </a:custGeom>
          <a:blipFill>
            <a:blip r:embed="rId6"/>
            <a:stretch/>
          </a:blipFill>
        </p:spPr>
        <p:txBody>
          <a:bodyPr/>
          <a:lstStyle/>
          <a:p>
            <a:pPr>
              <a:defRPr/>
            </a:pPr>
            <a:endParaRPr lang="de-DE" dirty="0"/>
          </a:p>
        </p:txBody>
      </p:sp>
      <p:sp>
        <p:nvSpPr>
          <p:cNvPr id="43" name="Freeform 43" hidden="1"/>
          <p:cNvSpPr/>
          <p:nvPr/>
        </p:nvSpPr>
        <p:spPr bwMode="auto">
          <a:xfrm rot="2254684">
            <a:off x="10457217" y="4943472"/>
            <a:ext cx="1853544" cy="1853544"/>
          </a:xfrm>
          <a:custGeom>
            <a:avLst/>
            <a:gdLst/>
            <a:ahLst/>
            <a:cxnLst/>
            <a:rect l="l" t="t" r="r" b="b"/>
            <a:pathLst>
              <a:path w="1971150" h="1971150" extrusionOk="0">
                <a:moveTo>
                  <a:pt x="0" y="0"/>
                </a:moveTo>
                <a:lnTo>
                  <a:pt x="1971150" y="0"/>
                </a:lnTo>
                <a:lnTo>
                  <a:pt x="1971150" y="1971150"/>
                </a:lnTo>
                <a:lnTo>
                  <a:pt x="0" y="1971150"/>
                </a:lnTo>
                <a:lnTo>
                  <a:pt x="0" y="0"/>
                </a:lnTo>
                <a:close/>
              </a:path>
            </a:pathLst>
          </a:custGeom>
          <a:blipFill>
            <a:blip r:embed="rId7"/>
            <a:stretch/>
          </a:blipFill>
        </p:spPr>
        <p:txBody>
          <a:bodyPr/>
          <a:lstStyle/>
          <a:p>
            <a:pPr>
              <a:defRPr/>
            </a:pPr>
            <a:endParaRPr lang="de-DE"/>
          </a:p>
        </p:txBody>
      </p:sp>
      <p:sp>
        <p:nvSpPr>
          <p:cNvPr id="44" name="TextBox 44"/>
          <p:cNvSpPr txBox="1"/>
          <p:nvPr/>
        </p:nvSpPr>
        <p:spPr bwMode="auto">
          <a:xfrm>
            <a:off x="933450" y="717965"/>
            <a:ext cx="12344399" cy="2779479"/>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a:t>
            </a:r>
            <a:endParaRPr sz="7500" dirty="0">
              <a:latin typeface="Calibri" panose="020F0502020204030204" pitchFamily="34" charset="0"/>
              <a:cs typeface="Calibri" panose="020F0502020204030204" pitchFamily="34" charset="0"/>
            </a:endParaRPr>
          </a:p>
          <a:p>
            <a:pPr algn="ctr">
              <a:lnSpc>
                <a:spcPts val="3410"/>
              </a:lnSpc>
              <a:defRPr/>
            </a:pPr>
            <a:r>
              <a:rPr lang="de-DE" sz="3500" dirty="0">
                <a:solidFill>
                  <a:srgbClr val="09592B"/>
                </a:solidFill>
                <a:latin typeface="Calibri" panose="020F0502020204030204" pitchFamily="34" charset="0"/>
                <a:cs typeface="Calibri" panose="020F0502020204030204" pitchFamily="34" charset="0"/>
              </a:rPr>
              <a:t>AUS WELCHEN ROHSTOFFEN BESTEHT EIN SMARTPHONE EIGENTLICH?</a:t>
            </a:r>
            <a:endParaRPr dirty="0">
              <a:latin typeface="Calibri" panose="020F0502020204030204" pitchFamily="34" charset="0"/>
              <a:cs typeface="Calibri" panose="020F0502020204030204" pitchFamily="34" charset="0"/>
            </a:endParaRPr>
          </a:p>
        </p:txBody>
      </p:sp>
      <p:sp>
        <p:nvSpPr>
          <p:cNvPr id="45" name="TextBox 45"/>
          <p:cNvSpPr txBox="1"/>
          <p:nvPr/>
        </p:nvSpPr>
        <p:spPr bwMode="auto">
          <a:xfrm>
            <a:off x="1607100" y="8129462"/>
            <a:ext cx="4604917" cy="492443"/>
          </a:xfrm>
          <a:prstGeom prst="rect">
            <a:avLst/>
          </a:prstGeom>
        </p:spPr>
        <p:txBody>
          <a:bodyPr wrap="square" lIns="0" tIns="0" rIns="0" bIns="0" rtlCol="0" anchor="t">
            <a:spAutoFit/>
          </a:bodyPr>
          <a:lstStyle/>
          <a:p>
            <a:pPr algn="ctr">
              <a:defRPr/>
            </a:pPr>
            <a:r>
              <a:rPr lang="de-DE" sz="3200" b="1" dirty="0">
                <a:solidFill>
                  <a:srgbClr val="000000"/>
                </a:solidFill>
                <a:latin typeface="Calibri" panose="020F0502020204030204" pitchFamily="34" charset="0"/>
                <a:cs typeface="Calibri" panose="020F0502020204030204" pitchFamily="34" charset="0"/>
              </a:rPr>
              <a:t>Deine Aufgabe:</a:t>
            </a:r>
            <a:endParaRPr sz="3200" b="1" dirty="0">
              <a:latin typeface="Calibri" panose="020F0502020204030204" pitchFamily="34" charset="0"/>
              <a:cs typeface="Calibri" panose="020F0502020204030204" pitchFamily="34" charset="0"/>
            </a:endParaRPr>
          </a:p>
        </p:txBody>
      </p:sp>
      <p:sp>
        <p:nvSpPr>
          <p:cNvPr id="13" name="Freeform 13"/>
          <p:cNvSpPr/>
          <p:nvPr/>
        </p:nvSpPr>
        <p:spPr bwMode="auto">
          <a:xfrm>
            <a:off x="1766905" y="8688598"/>
            <a:ext cx="4322101" cy="1058652"/>
          </a:xfrm>
          <a:custGeom>
            <a:avLst/>
            <a:gdLst/>
            <a:ahLst/>
            <a:cxnLst/>
            <a:rect l="l" t="t" r="r" b="b"/>
            <a:pathLst>
              <a:path w="2916221" h="988510" extrusionOk="0">
                <a:moveTo>
                  <a:pt x="2791761" y="988510"/>
                </a:moveTo>
                <a:lnTo>
                  <a:pt x="124460" y="988510"/>
                </a:lnTo>
                <a:cubicBezTo>
                  <a:pt x="55880" y="988510"/>
                  <a:pt x="0" y="932630"/>
                  <a:pt x="0" y="864050"/>
                </a:cubicBezTo>
                <a:lnTo>
                  <a:pt x="0" y="124460"/>
                </a:lnTo>
                <a:cubicBezTo>
                  <a:pt x="0" y="55880"/>
                  <a:pt x="55880" y="0"/>
                  <a:pt x="124460" y="0"/>
                </a:cubicBezTo>
                <a:lnTo>
                  <a:pt x="2791761" y="0"/>
                </a:lnTo>
                <a:cubicBezTo>
                  <a:pt x="2860341" y="0"/>
                  <a:pt x="2916221" y="55880"/>
                  <a:pt x="2916221" y="124460"/>
                </a:cubicBezTo>
                <a:lnTo>
                  <a:pt x="2916221" y="864050"/>
                </a:lnTo>
                <a:cubicBezTo>
                  <a:pt x="2916221" y="932630"/>
                  <a:pt x="2860341" y="988510"/>
                  <a:pt x="2791761" y="988510"/>
                </a:cubicBezTo>
                <a:close/>
              </a:path>
            </a:pathLst>
          </a:custGeom>
          <a:solidFill>
            <a:srgbClr val="008037">
              <a:alpha val="74902"/>
            </a:srgbClr>
          </a:solidFill>
        </p:spPr>
        <p:txBody>
          <a:bodyPr/>
          <a:lstStyle/>
          <a:p>
            <a:pPr>
              <a:defRPr/>
            </a:pPr>
            <a:r>
              <a:rPr lang="de-DE" sz="2800" dirty="0">
                <a:solidFill>
                  <a:schemeClr val="bg1"/>
                </a:solidFill>
                <a:latin typeface="Calibri" panose="020F0502020204030204" pitchFamily="34" charset="0"/>
                <a:cs typeface="Calibri" panose="020F0502020204030204" pitchFamily="34" charset="0"/>
              </a:rPr>
              <a:t>Vor dir liegen Gruppen mit jeweils 100 bunten Würfeln.</a:t>
            </a:r>
          </a:p>
        </p:txBody>
      </p:sp>
      <p:sp>
        <p:nvSpPr>
          <p:cNvPr id="15" name="Freeform 15"/>
          <p:cNvSpPr/>
          <p:nvPr/>
        </p:nvSpPr>
        <p:spPr bwMode="auto">
          <a:xfrm>
            <a:off x="1766906" y="9782489"/>
            <a:ext cx="4322101" cy="2176108"/>
          </a:xfrm>
          <a:custGeom>
            <a:avLst/>
            <a:gdLst/>
            <a:ahLst/>
            <a:cxnLst/>
            <a:rect l="l" t="t" r="r" b="b"/>
            <a:pathLst>
              <a:path w="2963136" h="789419" extrusionOk="0">
                <a:moveTo>
                  <a:pt x="2838676" y="789419"/>
                </a:moveTo>
                <a:lnTo>
                  <a:pt x="124460" y="789419"/>
                </a:lnTo>
                <a:cubicBezTo>
                  <a:pt x="55880" y="789419"/>
                  <a:pt x="0" y="733539"/>
                  <a:pt x="0" y="664959"/>
                </a:cubicBezTo>
                <a:lnTo>
                  <a:pt x="0" y="124460"/>
                </a:lnTo>
                <a:cubicBezTo>
                  <a:pt x="0" y="55880"/>
                  <a:pt x="55880" y="0"/>
                  <a:pt x="124460" y="0"/>
                </a:cubicBezTo>
                <a:lnTo>
                  <a:pt x="2838676" y="0"/>
                </a:lnTo>
                <a:cubicBezTo>
                  <a:pt x="2907256" y="0"/>
                  <a:pt x="2963136" y="55880"/>
                  <a:pt x="2963136" y="124460"/>
                </a:cubicBezTo>
                <a:lnTo>
                  <a:pt x="2963136" y="664959"/>
                </a:lnTo>
                <a:cubicBezTo>
                  <a:pt x="2963136" y="733539"/>
                  <a:pt x="2907256" y="789419"/>
                  <a:pt x="2838676" y="789419"/>
                </a:cubicBezTo>
                <a:close/>
              </a:path>
            </a:pathLst>
          </a:custGeom>
          <a:solidFill>
            <a:srgbClr val="008037">
              <a:alpha val="74902"/>
            </a:srgbClr>
          </a:solidFill>
        </p:spPr>
        <p:txBody>
          <a:bodyPr/>
          <a:lstStyle/>
          <a:p>
            <a:pPr>
              <a:defRPr/>
            </a:pPr>
            <a:r>
              <a:rPr lang="de-DE" sz="2800" dirty="0">
                <a:solidFill>
                  <a:schemeClr val="bg1"/>
                </a:solidFill>
                <a:latin typeface="Calibri" panose="020F0502020204030204" pitchFamily="34" charset="0"/>
                <a:cs typeface="Calibri" panose="020F0502020204030204" pitchFamily="34" charset="0"/>
              </a:rPr>
              <a:t>Erkunde die Würfel-Gruppen. Welchen Rohstoff symbolisieren diese Würfel-Gruppen in deinem Smartphone?</a:t>
            </a:r>
          </a:p>
          <a:p>
            <a:pPr>
              <a:defRPr/>
            </a:pPr>
            <a:endParaRPr lang="de-DE" sz="2800" dirty="0">
              <a:solidFill>
                <a:schemeClr val="bg1"/>
              </a:solidFill>
              <a:latin typeface="Calibri" panose="020F0502020204030204" pitchFamily="34" charset="0"/>
              <a:cs typeface="Calibri" panose="020F0502020204030204" pitchFamily="34" charset="0"/>
            </a:endParaRPr>
          </a:p>
        </p:txBody>
      </p:sp>
      <p:sp>
        <p:nvSpPr>
          <p:cNvPr id="24" name="Freeform 24"/>
          <p:cNvSpPr/>
          <p:nvPr/>
        </p:nvSpPr>
        <p:spPr bwMode="auto">
          <a:xfrm>
            <a:off x="1766905" y="11993836"/>
            <a:ext cx="4322101" cy="2556255"/>
          </a:xfrm>
          <a:custGeom>
            <a:avLst/>
            <a:gdLst/>
            <a:ahLst/>
            <a:cxnLst/>
            <a:rect l="l" t="t" r="r" b="b"/>
            <a:pathLst>
              <a:path w="4292155" h="2314485" extrusionOk="0">
                <a:moveTo>
                  <a:pt x="4167695" y="2314485"/>
                </a:moveTo>
                <a:lnTo>
                  <a:pt x="124460" y="2314485"/>
                </a:lnTo>
                <a:cubicBezTo>
                  <a:pt x="55880" y="2314485"/>
                  <a:pt x="0" y="2258605"/>
                  <a:pt x="0" y="2190025"/>
                </a:cubicBezTo>
                <a:lnTo>
                  <a:pt x="0" y="124460"/>
                </a:lnTo>
                <a:cubicBezTo>
                  <a:pt x="0" y="55880"/>
                  <a:pt x="55880" y="0"/>
                  <a:pt x="124460" y="0"/>
                </a:cubicBezTo>
                <a:lnTo>
                  <a:pt x="4167695" y="0"/>
                </a:lnTo>
                <a:cubicBezTo>
                  <a:pt x="4236275" y="0"/>
                  <a:pt x="4292155" y="55880"/>
                  <a:pt x="4292155" y="124460"/>
                </a:cubicBezTo>
                <a:lnTo>
                  <a:pt x="4292155" y="2190025"/>
                </a:lnTo>
                <a:cubicBezTo>
                  <a:pt x="4292155" y="2258605"/>
                  <a:pt x="4236275" y="2314485"/>
                  <a:pt x="4167695" y="2314485"/>
                </a:cubicBezTo>
                <a:close/>
              </a:path>
            </a:pathLst>
          </a:custGeom>
          <a:solidFill>
            <a:srgbClr val="008037">
              <a:alpha val="74902"/>
            </a:srgbClr>
          </a:solidFill>
        </p:spPr>
        <p:txBody>
          <a:bodyPr/>
          <a:lstStyle/>
          <a:p>
            <a:pPr>
              <a:defRPr/>
            </a:pPr>
            <a:r>
              <a:rPr lang="de-DE" sz="2800" dirty="0">
                <a:solidFill>
                  <a:schemeClr val="bg1"/>
                </a:solidFill>
                <a:latin typeface="Calibri" panose="020F0502020204030204" pitchFamily="34" charset="0"/>
                <a:cs typeface="Calibri" panose="020F0502020204030204" pitchFamily="34" charset="0"/>
              </a:rPr>
              <a:t>Schau dir die beigefügten Diagramme an. Sortiere dann die Würfel nach ihrer Farbe. Versuche danach die Würfel-Gruppen den Rohstoffen zuzuordnen.</a:t>
            </a:r>
          </a:p>
          <a:p>
            <a:pPr>
              <a:defRPr/>
            </a:pPr>
            <a:endParaRPr lang="de-DE" sz="2800" dirty="0">
              <a:solidFill>
                <a:schemeClr val="bg1"/>
              </a:solidFill>
              <a:latin typeface="Calibri" panose="020F0502020204030204" pitchFamily="34" charset="0"/>
              <a:cs typeface="Calibri" panose="020F0502020204030204" pitchFamily="34" charset="0"/>
            </a:endParaRPr>
          </a:p>
        </p:txBody>
      </p:sp>
      <p:sp>
        <p:nvSpPr>
          <p:cNvPr id="49" name="TextBox 49"/>
          <p:cNvSpPr txBox="1"/>
          <p:nvPr/>
        </p:nvSpPr>
        <p:spPr bwMode="auto">
          <a:xfrm>
            <a:off x="2657000" y="4146061"/>
            <a:ext cx="9074964" cy="2165849"/>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INTRO</a:t>
            </a:r>
            <a:endParaRPr lang="de-DE" sz="2400" b="1" spc="-65" dirty="0">
              <a:solidFill>
                <a:srgbClr val="000000"/>
              </a:solidFill>
              <a:latin typeface="Calibri" panose="020F0502020204030204" pitchFamily="34" charset="0"/>
              <a:cs typeface="Calibri" panose="020F0502020204030204" pitchFamily="34" charset="0"/>
            </a:endParaRPr>
          </a:p>
          <a:p>
            <a:pPr>
              <a:defRPr/>
            </a:pPr>
            <a:r>
              <a:rPr lang="de-DE" sz="2800" spc="-65" dirty="0">
                <a:solidFill>
                  <a:srgbClr val="000000"/>
                </a:solidFill>
                <a:latin typeface="Calibri Light" panose="020F0302020204030204" pitchFamily="34" charset="0"/>
                <a:cs typeface="Calibri Light" panose="020F0302020204030204" pitchFamily="34" charset="0"/>
              </a:rPr>
              <a:t>Smartphones sind unsere täglichen Begleiter. Aber aus welchen Rohstoffen bestehen sie? Warum sind manche Rohstoffe so wertvoll? Und wie viel steckt von welchem Material in einem Smartphone?</a:t>
            </a:r>
            <a:endParaRPr dirty="0">
              <a:latin typeface="Calibri Light" panose="020F0302020204030204" pitchFamily="34" charset="0"/>
              <a:cs typeface="Calibri Light" panose="020F0302020204030204" pitchFamily="34" charset="0"/>
            </a:endParaRPr>
          </a:p>
        </p:txBody>
      </p:sp>
      <p:sp>
        <p:nvSpPr>
          <p:cNvPr id="30" name="Freeform 30"/>
          <p:cNvSpPr/>
          <p:nvPr/>
        </p:nvSpPr>
        <p:spPr bwMode="auto">
          <a:xfrm>
            <a:off x="1766905" y="14585330"/>
            <a:ext cx="4322101" cy="3004831"/>
          </a:xfrm>
          <a:custGeom>
            <a:avLst/>
            <a:gdLst/>
            <a:ahLst/>
            <a:cxnLst/>
            <a:rect l="l" t="t" r="r" b="b"/>
            <a:pathLst>
              <a:path w="2963136" h="1511484" extrusionOk="0">
                <a:moveTo>
                  <a:pt x="2838676" y="1511484"/>
                </a:moveTo>
                <a:lnTo>
                  <a:pt x="124460" y="1511484"/>
                </a:lnTo>
                <a:cubicBezTo>
                  <a:pt x="55880" y="1511484"/>
                  <a:pt x="0" y="1455604"/>
                  <a:pt x="0" y="1387024"/>
                </a:cubicBezTo>
                <a:lnTo>
                  <a:pt x="0" y="124460"/>
                </a:lnTo>
                <a:cubicBezTo>
                  <a:pt x="0" y="55880"/>
                  <a:pt x="55880" y="0"/>
                  <a:pt x="124460" y="0"/>
                </a:cubicBezTo>
                <a:lnTo>
                  <a:pt x="2838676" y="0"/>
                </a:lnTo>
                <a:cubicBezTo>
                  <a:pt x="2907256" y="0"/>
                  <a:pt x="2963136" y="55880"/>
                  <a:pt x="2963136" y="124460"/>
                </a:cubicBezTo>
                <a:lnTo>
                  <a:pt x="2963136" y="1387024"/>
                </a:lnTo>
                <a:cubicBezTo>
                  <a:pt x="2963136" y="1455604"/>
                  <a:pt x="2907256" y="1511484"/>
                  <a:pt x="2838676" y="1511484"/>
                </a:cubicBezTo>
                <a:close/>
              </a:path>
            </a:pathLst>
          </a:custGeom>
          <a:solidFill>
            <a:srgbClr val="008037">
              <a:alpha val="74902"/>
            </a:srgbClr>
          </a:solidFill>
        </p:spPr>
        <p:txBody>
          <a:bodyPr/>
          <a:lstStyle/>
          <a:p>
            <a:pPr>
              <a:defRPr/>
            </a:pPr>
            <a:r>
              <a:rPr lang="de-DE" sz="2800" dirty="0">
                <a:solidFill>
                  <a:schemeClr val="bg1"/>
                </a:solidFill>
                <a:latin typeface="Calibri" panose="020F0502020204030204" pitchFamily="34" charset="0"/>
                <a:cs typeface="Calibri" panose="020F0502020204030204" pitchFamily="34" charset="0"/>
              </a:rPr>
              <a:t>Vergleiche deine Ergebnisse mit der Lösung. Liegst du mit deinen Antworten richtig? Die Diagramme sind von 2015. Diskutiere – haben sich die Rohstoffe verändert?</a:t>
            </a:r>
          </a:p>
          <a:p>
            <a:pPr>
              <a:defRPr/>
            </a:pPr>
            <a:endParaRPr lang="de-DE" sz="2800" dirty="0">
              <a:solidFill>
                <a:schemeClr val="bg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E7B123C-E62F-C0CF-0C0E-5F737162E578}"/>
              </a:ext>
            </a:extLst>
          </p:cNvPr>
          <p:cNvSpPr txBox="1"/>
          <p:nvPr/>
        </p:nvSpPr>
        <p:spPr bwMode="auto">
          <a:xfrm>
            <a:off x="6545818" y="19356303"/>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1/5</a:t>
            </a:r>
          </a:p>
        </p:txBody>
      </p:sp>
      <p:sp>
        <p:nvSpPr>
          <p:cNvPr id="19" name="TextBox 18">
            <a:extLst>
              <a:ext uri="{FF2B5EF4-FFF2-40B4-BE49-F238E27FC236}">
                <a16:creationId xmlns:a16="http://schemas.microsoft.com/office/drawing/2014/main" id="{96A308B1-B44D-EEE9-691E-CB904D89830D}"/>
              </a:ext>
            </a:extLst>
          </p:cNvPr>
          <p:cNvSpPr txBox="1"/>
          <p:nvPr/>
        </p:nvSpPr>
        <p:spPr bwMode="auto">
          <a:xfrm>
            <a:off x="10153650" y="19079304"/>
            <a:ext cx="3901803" cy="954107"/>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39DCEC14-0AB4-D2D5-0BB9-C488DA79A112}"/>
              </a:ext>
            </a:extLst>
          </p:cNvPr>
          <p:cNvSpPr/>
          <p:nvPr/>
        </p:nvSpPr>
        <p:spPr>
          <a:xfrm>
            <a:off x="10128583" y="6735269"/>
            <a:ext cx="1152305" cy="100461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19">
            <a:extLst>
              <a:ext uri="{FF2B5EF4-FFF2-40B4-BE49-F238E27FC236}">
                <a16:creationId xmlns:a16="http://schemas.microsoft.com/office/drawing/2014/main" id="{0400C821-6578-4FED-9121-131B792701EA}"/>
              </a:ext>
            </a:extLst>
          </p:cNvPr>
          <p:cNvSpPr/>
          <p:nvPr/>
        </p:nvSpPr>
        <p:spPr bwMode="auto">
          <a:xfrm>
            <a:off x="12339758" y="7332066"/>
            <a:ext cx="1152305" cy="1004614"/>
          </a:xfrm>
          <a:prstGeom prst="rect">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tangle 20">
            <a:extLst>
              <a:ext uri="{FF2B5EF4-FFF2-40B4-BE49-F238E27FC236}">
                <a16:creationId xmlns:a16="http://schemas.microsoft.com/office/drawing/2014/main" id="{AEE338B1-4122-7716-9A1A-E63159D6E192}"/>
              </a:ext>
            </a:extLst>
          </p:cNvPr>
          <p:cNvSpPr/>
          <p:nvPr/>
        </p:nvSpPr>
        <p:spPr bwMode="auto">
          <a:xfrm>
            <a:off x="12282080" y="5740825"/>
            <a:ext cx="1152305" cy="1004614"/>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tangle 21">
            <a:extLst>
              <a:ext uri="{FF2B5EF4-FFF2-40B4-BE49-F238E27FC236}">
                <a16:creationId xmlns:a16="http://schemas.microsoft.com/office/drawing/2014/main" id="{140AE005-7F86-AAF9-3AF5-C49025EA25F8}"/>
              </a:ext>
            </a:extLst>
          </p:cNvPr>
          <p:cNvSpPr/>
          <p:nvPr/>
        </p:nvSpPr>
        <p:spPr bwMode="auto">
          <a:xfrm>
            <a:off x="8218400" y="17416105"/>
            <a:ext cx="1152305" cy="100461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tangle 33">
            <a:extLst>
              <a:ext uri="{FF2B5EF4-FFF2-40B4-BE49-F238E27FC236}">
                <a16:creationId xmlns:a16="http://schemas.microsoft.com/office/drawing/2014/main" id="{47148629-56B2-1A13-ADE4-BFF1AC3796D8}"/>
              </a:ext>
            </a:extLst>
          </p:cNvPr>
          <p:cNvSpPr/>
          <p:nvPr/>
        </p:nvSpPr>
        <p:spPr bwMode="auto">
          <a:xfrm>
            <a:off x="10331589" y="16224250"/>
            <a:ext cx="1152305" cy="1004614"/>
          </a:xfrm>
          <a:prstGeom prst="rect">
            <a:avLst/>
          </a:prstGeom>
          <a:solidFill>
            <a:schemeClr val="bg1"/>
          </a:solidFill>
          <a:ln>
            <a:solidFill>
              <a:schemeClr val="tx1">
                <a:lumMod val="50000"/>
                <a:lumOff val="5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extrusionClr>
              <a:schemeClr val="bg1"/>
            </a:extrusionClr>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tangle 34">
            <a:extLst>
              <a:ext uri="{FF2B5EF4-FFF2-40B4-BE49-F238E27FC236}">
                <a16:creationId xmlns:a16="http://schemas.microsoft.com/office/drawing/2014/main" id="{A44EF6B5-627D-497D-ED52-9B42AD7ACFC0}"/>
              </a:ext>
            </a:extLst>
          </p:cNvPr>
          <p:cNvSpPr/>
          <p:nvPr/>
        </p:nvSpPr>
        <p:spPr bwMode="auto">
          <a:xfrm>
            <a:off x="10430540" y="17605336"/>
            <a:ext cx="1152305" cy="1004614"/>
          </a:xfrm>
          <a:prstGeom prst="rect">
            <a:avLst/>
          </a:prstGeom>
          <a:solidFill>
            <a:schemeClr val="bg1">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6" name="Rectangle 35">
            <a:extLst>
              <a:ext uri="{FF2B5EF4-FFF2-40B4-BE49-F238E27FC236}">
                <a16:creationId xmlns:a16="http://schemas.microsoft.com/office/drawing/2014/main" id="{31AC0DEF-FF5B-5FA4-16A3-02C8FF51C25F}"/>
              </a:ext>
            </a:extLst>
          </p:cNvPr>
          <p:cNvSpPr/>
          <p:nvPr/>
        </p:nvSpPr>
        <p:spPr bwMode="auto">
          <a:xfrm>
            <a:off x="12444395" y="14864863"/>
            <a:ext cx="1152305" cy="1004614"/>
          </a:xfrm>
          <a:prstGeom prst="rect">
            <a:avLst/>
          </a:prstGeom>
          <a:solidFill>
            <a:schemeClr val="accent5">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tangle 36">
            <a:extLst>
              <a:ext uri="{FF2B5EF4-FFF2-40B4-BE49-F238E27FC236}">
                <a16:creationId xmlns:a16="http://schemas.microsoft.com/office/drawing/2014/main" id="{0D84742A-4491-C783-087C-E01334BD684A}"/>
              </a:ext>
            </a:extLst>
          </p:cNvPr>
          <p:cNvSpPr/>
          <p:nvPr/>
        </p:nvSpPr>
        <p:spPr bwMode="auto">
          <a:xfrm>
            <a:off x="12642680" y="17565157"/>
            <a:ext cx="1152305" cy="1004614"/>
          </a:xfrm>
          <a:prstGeom prst="rect">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tangle 37">
            <a:extLst>
              <a:ext uri="{FF2B5EF4-FFF2-40B4-BE49-F238E27FC236}">
                <a16:creationId xmlns:a16="http://schemas.microsoft.com/office/drawing/2014/main" id="{D8267D51-8E42-342D-58CC-85CDA7D952F2}"/>
              </a:ext>
            </a:extLst>
          </p:cNvPr>
          <p:cNvSpPr/>
          <p:nvPr/>
        </p:nvSpPr>
        <p:spPr bwMode="auto">
          <a:xfrm>
            <a:off x="12577482" y="16215010"/>
            <a:ext cx="1152305" cy="1004614"/>
          </a:xfrm>
          <a:prstGeom prst="rect">
            <a:avLst/>
          </a:prstGeom>
          <a:solidFill>
            <a:srgbClr val="FFFF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1060450" contourW="19050">
            <a:bevelT w="82550" h="44450" prst="angle"/>
            <a:bevelB w="82550" h="44450" prst="angle"/>
            <a:contourClr>
              <a:schemeClr val="tx1">
                <a:lumMod val="50000"/>
                <a:lumOff val="5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10" name="Group 109">
            <a:extLst>
              <a:ext uri="{FF2B5EF4-FFF2-40B4-BE49-F238E27FC236}">
                <a16:creationId xmlns:a16="http://schemas.microsoft.com/office/drawing/2014/main" id="{B7024BC4-37B9-3540-2290-158CA2ED4FA5}"/>
              </a:ext>
            </a:extLst>
          </p:cNvPr>
          <p:cNvGrpSpPr/>
          <p:nvPr/>
        </p:nvGrpSpPr>
        <p:grpSpPr>
          <a:xfrm>
            <a:off x="3140896" y="3270250"/>
            <a:ext cx="7940246" cy="1993986"/>
            <a:chOff x="3153389" y="2769900"/>
            <a:chExt cx="7940246" cy="1748486"/>
          </a:xfrm>
        </p:grpSpPr>
        <p:sp>
          <p:nvSpPr>
            <p:cNvPr id="3" name="Freeform 3"/>
            <p:cNvSpPr/>
            <p:nvPr/>
          </p:nvSpPr>
          <p:spPr bwMode="auto">
            <a:xfrm>
              <a:off x="3153389" y="2769900"/>
              <a:ext cx="7940246" cy="1748486"/>
            </a:xfrm>
            <a:custGeom>
              <a:avLst/>
              <a:gdLst/>
              <a:ahLst/>
              <a:cxnLst/>
              <a:rect l="l" t="t" r="r" b="b"/>
              <a:pathLst>
                <a:path w="1742509" h="333188" extrusionOk="0">
                  <a:moveTo>
                    <a:pt x="55729" y="0"/>
                  </a:moveTo>
                  <a:lnTo>
                    <a:pt x="1686780" y="0"/>
                  </a:lnTo>
                  <a:cubicBezTo>
                    <a:pt x="1701560" y="0"/>
                    <a:pt x="1715735" y="5871"/>
                    <a:pt x="1726186" y="16323"/>
                  </a:cubicBezTo>
                  <a:cubicBezTo>
                    <a:pt x="1736637" y="26774"/>
                    <a:pt x="1742509" y="40949"/>
                    <a:pt x="1742509" y="55729"/>
                  </a:cubicBezTo>
                  <a:lnTo>
                    <a:pt x="1742509" y="277459"/>
                  </a:lnTo>
                  <a:cubicBezTo>
                    <a:pt x="1742509" y="308238"/>
                    <a:pt x="1717558" y="333188"/>
                    <a:pt x="1686780" y="333188"/>
                  </a:cubicBezTo>
                  <a:lnTo>
                    <a:pt x="55729" y="333188"/>
                  </a:lnTo>
                  <a:cubicBezTo>
                    <a:pt x="40949" y="333188"/>
                    <a:pt x="26774" y="327317"/>
                    <a:pt x="16323" y="316866"/>
                  </a:cubicBezTo>
                  <a:cubicBezTo>
                    <a:pt x="5871" y="306414"/>
                    <a:pt x="0" y="292240"/>
                    <a:pt x="0" y="277459"/>
                  </a:cubicBezTo>
                  <a:lnTo>
                    <a:pt x="0" y="55729"/>
                  </a:lnTo>
                  <a:cubicBezTo>
                    <a:pt x="0" y="40949"/>
                    <a:pt x="5871" y="26774"/>
                    <a:pt x="16323" y="16323"/>
                  </a:cubicBezTo>
                  <a:cubicBezTo>
                    <a:pt x="26774" y="5871"/>
                    <a:pt x="40949" y="0"/>
                    <a:pt x="55729"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5" name="TextBox 5"/>
            <p:cNvSpPr txBox="1"/>
            <p:nvPr/>
          </p:nvSpPr>
          <p:spPr bwMode="auto">
            <a:xfrm>
              <a:off x="3441400" y="2830183"/>
              <a:ext cx="7364223" cy="1565322"/>
            </a:xfrm>
            <a:prstGeom prst="rect">
              <a:avLst/>
            </a:prstGeom>
          </p:spPr>
          <p:txBody>
            <a:bodyPr wrap="square" lIns="0" tIns="0" rIns="0" bIns="0" rtlCol="0" anchor="t">
              <a:spAutoFit/>
            </a:bodyPr>
            <a:lstStyle/>
            <a:p>
              <a:pPr>
                <a:defRPr/>
              </a:pPr>
              <a:r>
                <a:rPr lang="de-DE" sz="3200" b="1" dirty="0">
                  <a:latin typeface="Calibri" panose="020F0502020204030204" pitchFamily="34" charset="0"/>
                  <a:cs typeface="Calibri" panose="020F0502020204030204" pitchFamily="34" charset="0"/>
                </a:rPr>
                <a:t>Deine Aufgabe:</a:t>
              </a:r>
            </a:p>
            <a:p>
              <a:pPr>
                <a:defRPr/>
              </a:pPr>
              <a:r>
                <a:rPr lang="de-DE" sz="2800" dirty="0">
                  <a:latin typeface="Calibri Light" panose="020F0302020204030204" pitchFamily="34" charset="0"/>
                  <a:cs typeface="Calibri Light" panose="020F0302020204030204" pitchFamily="34" charset="0"/>
                </a:rPr>
                <a:t>Trage die Anzahl und die Farbe der Würfel ein.</a:t>
              </a:r>
              <a:endParaRPr sz="2800" dirty="0">
                <a:latin typeface="Calibri Light" panose="020F0302020204030204" pitchFamily="34" charset="0"/>
                <a:cs typeface="Calibri Light" panose="020F0302020204030204" pitchFamily="34" charset="0"/>
              </a:endParaRPr>
            </a:p>
            <a:p>
              <a:pPr>
                <a:defRPr/>
              </a:pPr>
              <a:r>
                <a:rPr lang="de-DE" sz="2800" dirty="0">
                  <a:latin typeface="Calibri Light" panose="020F0302020204030204" pitchFamily="34" charset="0"/>
                  <a:cs typeface="Calibri Light" panose="020F0302020204030204" pitchFamily="34" charset="0"/>
                </a:rPr>
                <a:t>100 Würfel = alle Rohstoffe in einem Smartphone</a:t>
              </a:r>
              <a:endParaRPr sz="2800" dirty="0">
                <a:latin typeface="Calibri Light" panose="020F0302020204030204" pitchFamily="34" charset="0"/>
                <a:cs typeface="Calibri Light" panose="020F0302020204030204" pitchFamily="34" charset="0"/>
              </a:endParaRPr>
            </a:p>
            <a:p>
              <a:pPr>
                <a:defRPr/>
              </a:pPr>
              <a:r>
                <a:rPr lang="de-DE" sz="2800" dirty="0">
                  <a:latin typeface="Calibri Light" panose="020F0302020204030204" pitchFamily="34" charset="0"/>
                  <a:cs typeface="Calibri Light" panose="020F0302020204030204" pitchFamily="34" charset="0"/>
                </a:rPr>
                <a:t>1 Würfel entspricht 1% der Rohstoffe</a:t>
              </a:r>
              <a:endParaRPr sz="2800" dirty="0">
                <a:latin typeface="Calibri Light" panose="020F0302020204030204" pitchFamily="34" charset="0"/>
                <a:cs typeface="Calibri Light" panose="020F0302020204030204" pitchFamily="34" charset="0"/>
              </a:endParaRPr>
            </a:p>
          </p:txBody>
        </p:sp>
      </p:grpSp>
      <p:sp>
        <p:nvSpPr>
          <p:cNvPr id="26" name="Freeform 26"/>
          <p:cNvSpPr/>
          <p:nvPr/>
        </p:nvSpPr>
        <p:spPr bwMode="auto">
          <a:xfrm>
            <a:off x="7101686" y="10932657"/>
            <a:ext cx="5118502" cy="943198"/>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28" name="TextBox 28"/>
          <p:cNvSpPr txBox="1"/>
          <p:nvPr/>
        </p:nvSpPr>
        <p:spPr bwMode="auto">
          <a:xfrm>
            <a:off x="7101686" y="11152457"/>
            <a:ext cx="5118502" cy="503599"/>
          </a:xfrm>
          <a:prstGeom prst="rect">
            <a:avLst/>
          </a:prstGeom>
          <a:grpFill/>
        </p:spPr>
        <p:txBody>
          <a:bodyPr wrap="square" lIns="0" tIns="0" rIns="0" bIns="0" rtlCol="0" anchor="t">
            <a:spAutoFit/>
          </a:bodyPr>
          <a:lstStyle/>
          <a:p>
            <a:pPr lvl="1">
              <a:lnSpc>
                <a:spcPts val="4213"/>
              </a:lnSpc>
              <a:defRPr/>
            </a:pPr>
            <a:r>
              <a:rPr lang="de-DE" sz="3000" dirty="0">
                <a:solidFill>
                  <a:srgbClr val="000000"/>
                </a:solidFill>
                <a:latin typeface="Calibri" panose="020F0502020204030204" pitchFamily="34" charset="0"/>
                <a:cs typeface="Calibri" panose="020F0502020204030204" pitchFamily="34" charset="0"/>
              </a:rPr>
              <a:t>Kupfer</a:t>
            </a:r>
            <a:endParaRPr dirty="0">
              <a:latin typeface="Calibri" panose="020F0502020204030204" pitchFamily="34" charset="0"/>
              <a:cs typeface="Calibri" panose="020F0502020204030204" pitchFamily="34" charset="0"/>
            </a:endParaRPr>
          </a:p>
        </p:txBody>
      </p:sp>
      <p:sp>
        <p:nvSpPr>
          <p:cNvPr id="30" name="Freeform 30"/>
          <p:cNvSpPr/>
          <p:nvPr/>
        </p:nvSpPr>
        <p:spPr bwMode="auto">
          <a:xfrm>
            <a:off x="4576915" y="10929956"/>
            <a:ext cx="2208957" cy="943198"/>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grpSp>
        <p:nvGrpSpPr>
          <p:cNvPr id="127" name="Group 126">
            <a:extLst>
              <a:ext uri="{FF2B5EF4-FFF2-40B4-BE49-F238E27FC236}">
                <a16:creationId xmlns:a16="http://schemas.microsoft.com/office/drawing/2014/main" id="{7FBF01F8-574B-AD8E-E148-18FBFE7CDCF0}"/>
              </a:ext>
            </a:extLst>
          </p:cNvPr>
          <p:cNvGrpSpPr/>
          <p:nvPr/>
        </p:nvGrpSpPr>
        <p:grpSpPr>
          <a:xfrm>
            <a:off x="1915280" y="12286899"/>
            <a:ext cx="10276226" cy="947941"/>
            <a:chOff x="1915280" y="12200851"/>
            <a:chExt cx="10276226" cy="947941"/>
          </a:xfrm>
        </p:grpSpPr>
        <p:sp>
          <p:nvSpPr>
            <p:cNvPr id="11" name="Freeform 11"/>
            <p:cNvSpPr/>
            <p:nvPr/>
          </p:nvSpPr>
          <p:spPr bwMode="auto">
            <a:xfrm>
              <a:off x="1915280" y="12205593"/>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33" name="Freeform 33"/>
            <p:cNvSpPr/>
            <p:nvPr/>
          </p:nvSpPr>
          <p:spPr bwMode="auto">
            <a:xfrm>
              <a:off x="4554838" y="12205593"/>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48" name="Freeform 48"/>
            <p:cNvSpPr/>
            <p:nvPr/>
          </p:nvSpPr>
          <p:spPr bwMode="auto">
            <a:xfrm>
              <a:off x="7073004" y="12200851"/>
              <a:ext cx="5118502" cy="943201"/>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50" name="TextBox 50"/>
            <p:cNvSpPr txBox="1"/>
            <p:nvPr/>
          </p:nvSpPr>
          <p:spPr bwMode="auto">
            <a:xfrm>
              <a:off x="7073004" y="12420652"/>
              <a:ext cx="5118500"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Aluminium</a:t>
              </a:r>
              <a:endParaRPr sz="2900" dirty="0">
                <a:latin typeface="Calibri" panose="020F0502020204030204" pitchFamily="34" charset="0"/>
                <a:cs typeface="Calibri" panose="020F0502020204030204" pitchFamily="34" charset="0"/>
              </a:endParaRPr>
            </a:p>
          </p:txBody>
        </p:sp>
      </p:grpSp>
      <p:grpSp>
        <p:nvGrpSpPr>
          <p:cNvPr id="126" name="Group 125">
            <a:extLst>
              <a:ext uri="{FF2B5EF4-FFF2-40B4-BE49-F238E27FC236}">
                <a16:creationId xmlns:a16="http://schemas.microsoft.com/office/drawing/2014/main" id="{1D57E231-B972-5A77-BC0E-5FCCB9B7CB92}"/>
              </a:ext>
            </a:extLst>
          </p:cNvPr>
          <p:cNvGrpSpPr/>
          <p:nvPr/>
        </p:nvGrpSpPr>
        <p:grpSpPr>
          <a:xfrm>
            <a:off x="1915280" y="13586535"/>
            <a:ext cx="10281154" cy="955449"/>
            <a:chOff x="1915280" y="13481838"/>
            <a:chExt cx="10281154" cy="955449"/>
          </a:xfrm>
        </p:grpSpPr>
        <p:sp>
          <p:nvSpPr>
            <p:cNvPr id="14" name="Freeform 14"/>
            <p:cNvSpPr/>
            <p:nvPr/>
          </p:nvSpPr>
          <p:spPr bwMode="auto">
            <a:xfrm>
              <a:off x="1915280" y="13494088"/>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36" name="Freeform 36"/>
            <p:cNvSpPr/>
            <p:nvPr/>
          </p:nvSpPr>
          <p:spPr bwMode="auto">
            <a:xfrm>
              <a:off x="4555041" y="13481838"/>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52" name="Freeform 52"/>
            <p:cNvSpPr/>
            <p:nvPr/>
          </p:nvSpPr>
          <p:spPr bwMode="auto">
            <a:xfrm>
              <a:off x="7067982" y="13494086"/>
              <a:ext cx="5118502" cy="943201"/>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54" name="TextBox 54"/>
            <p:cNvSpPr txBox="1"/>
            <p:nvPr/>
          </p:nvSpPr>
          <p:spPr bwMode="auto">
            <a:xfrm>
              <a:off x="7067982" y="13713887"/>
              <a:ext cx="5128452" cy="503599"/>
            </a:xfrm>
            <a:prstGeom prst="rect">
              <a:avLst/>
            </a:prstGeom>
            <a:grpFill/>
          </p:spPr>
          <p:txBody>
            <a:bodyPr wrap="square" lIns="0" tIns="0" rIns="0" bIns="0" rtlCol="0" anchor="t">
              <a:spAutoFit/>
            </a:bodyPr>
            <a:lstStyle/>
            <a:p>
              <a:pPr lvl="1">
                <a:lnSpc>
                  <a:spcPts val="4213"/>
                </a:lnSpc>
                <a:defRPr/>
              </a:pPr>
              <a:r>
                <a:rPr lang="en-US" sz="2900" dirty="0">
                  <a:solidFill>
                    <a:srgbClr val="000000"/>
                  </a:solidFill>
                  <a:latin typeface="Calibri" panose="020F0502020204030204" pitchFamily="34" charset="0"/>
                  <a:cs typeface="Calibri" panose="020F0502020204030204" pitchFamily="34" charset="0"/>
                </a:rPr>
                <a:t>Eisen</a:t>
              </a:r>
              <a:endParaRPr sz="2900" dirty="0">
                <a:latin typeface="Calibri" panose="020F0502020204030204" pitchFamily="34" charset="0"/>
                <a:cs typeface="Calibri" panose="020F0502020204030204" pitchFamily="34" charset="0"/>
              </a:endParaRPr>
            </a:p>
          </p:txBody>
        </p:sp>
      </p:grpSp>
      <p:grpSp>
        <p:nvGrpSpPr>
          <p:cNvPr id="125" name="Group 124">
            <a:extLst>
              <a:ext uri="{FF2B5EF4-FFF2-40B4-BE49-F238E27FC236}">
                <a16:creationId xmlns:a16="http://schemas.microsoft.com/office/drawing/2014/main" id="{2E869C3F-B464-355D-2468-856FAF20D52D}"/>
              </a:ext>
            </a:extLst>
          </p:cNvPr>
          <p:cNvGrpSpPr/>
          <p:nvPr/>
        </p:nvGrpSpPr>
        <p:grpSpPr>
          <a:xfrm>
            <a:off x="1910219" y="14893679"/>
            <a:ext cx="10276265" cy="944502"/>
            <a:chOff x="1910219" y="14771636"/>
            <a:chExt cx="10276265" cy="944502"/>
          </a:xfrm>
        </p:grpSpPr>
        <p:sp>
          <p:nvSpPr>
            <p:cNvPr id="17" name="Freeform 17"/>
            <p:cNvSpPr/>
            <p:nvPr/>
          </p:nvSpPr>
          <p:spPr bwMode="auto">
            <a:xfrm>
              <a:off x="1910219" y="14771636"/>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39" name="Freeform 39"/>
            <p:cNvSpPr/>
            <p:nvPr/>
          </p:nvSpPr>
          <p:spPr bwMode="auto">
            <a:xfrm>
              <a:off x="4549987" y="14772939"/>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56" name="Freeform 56"/>
            <p:cNvSpPr/>
            <p:nvPr/>
          </p:nvSpPr>
          <p:spPr bwMode="auto">
            <a:xfrm>
              <a:off x="7067982" y="14771636"/>
              <a:ext cx="5118502"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58" name="TextBox 58"/>
            <p:cNvSpPr txBox="1"/>
            <p:nvPr/>
          </p:nvSpPr>
          <p:spPr bwMode="auto">
            <a:xfrm>
              <a:off x="7067982" y="14991436"/>
              <a:ext cx="5093936"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Gold, Silber und andere</a:t>
              </a:r>
              <a:endParaRPr sz="2900" dirty="0">
                <a:latin typeface="Calibri" panose="020F0502020204030204" pitchFamily="34" charset="0"/>
                <a:cs typeface="Calibri" panose="020F0502020204030204" pitchFamily="34" charset="0"/>
              </a:endParaRPr>
            </a:p>
          </p:txBody>
        </p:sp>
      </p:grpSp>
      <p:grpSp>
        <p:nvGrpSpPr>
          <p:cNvPr id="124" name="Group 123">
            <a:extLst>
              <a:ext uri="{FF2B5EF4-FFF2-40B4-BE49-F238E27FC236}">
                <a16:creationId xmlns:a16="http://schemas.microsoft.com/office/drawing/2014/main" id="{97EABD65-033F-A398-CBB9-73576FB529F3}"/>
              </a:ext>
            </a:extLst>
          </p:cNvPr>
          <p:cNvGrpSpPr/>
          <p:nvPr/>
        </p:nvGrpSpPr>
        <p:grpSpPr>
          <a:xfrm>
            <a:off x="1910218" y="16189876"/>
            <a:ext cx="10300831" cy="945142"/>
            <a:chOff x="1910218" y="16010229"/>
            <a:chExt cx="10300831" cy="945142"/>
          </a:xfrm>
        </p:grpSpPr>
        <p:sp>
          <p:nvSpPr>
            <p:cNvPr id="20" name="Freeform 20"/>
            <p:cNvSpPr/>
            <p:nvPr/>
          </p:nvSpPr>
          <p:spPr bwMode="auto">
            <a:xfrm>
              <a:off x="1910218" y="16010229"/>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42" name="Freeform 42"/>
            <p:cNvSpPr/>
            <p:nvPr/>
          </p:nvSpPr>
          <p:spPr bwMode="auto">
            <a:xfrm>
              <a:off x="4549987" y="16012113"/>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60" name="Freeform 60"/>
            <p:cNvSpPr/>
            <p:nvPr/>
          </p:nvSpPr>
          <p:spPr bwMode="auto">
            <a:xfrm>
              <a:off x="7078515" y="16012172"/>
              <a:ext cx="5118502"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62" name="TextBox 62"/>
            <p:cNvSpPr txBox="1"/>
            <p:nvPr/>
          </p:nvSpPr>
          <p:spPr bwMode="auto">
            <a:xfrm>
              <a:off x="7067982" y="16231972"/>
              <a:ext cx="5143067"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Nickel</a:t>
              </a:r>
              <a:endParaRPr sz="2900" dirty="0">
                <a:latin typeface="Calibri" panose="020F0502020204030204" pitchFamily="34" charset="0"/>
                <a:cs typeface="Calibri" panose="020F0502020204030204" pitchFamily="34" charset="0"/>
              </a:endParaRPr>
            </a:p>
          </p:txBody>
        </p:sp>
      </p:grpSp>
      <p:grpSp>
        <p:nvGrpSpPr>
          <p:cNvPr id="123" name="Group 122">
            <a:extLst>
              <a:ext uri="{FF2B5EF4-FFF2-40B4-BE49-F238E27FC236}">
                <a16:creationId xmlns:a16="http://schemas.microsoft.com/office/drawing/2014/main" id="{FD504723-342F-775A-4C8E-5F4219528880}"/>
              </a:ext>
            </a:extLst>
          </p:cNvPr>
          <p:cNvGrpSpPr/>
          <p:nvPr/>
        </p:nvGrpSpPr>
        <p:grpSpPr>
          <a:xfrm>
            <a:off x="1910217" y="17486712"/>
            <a:ext cx="10286800" cy="947338"/>
            <a:chOff x="1910217" y="17220461"/>
            <a:chExt cx="10286800" cy="947338"/>
          </a:xfrm>
        </p:grpSpPr>
        <p:sp>
          <p:nvSpPr>
            <p:cNvPr id="23" name="Freeform 23"/>
            <p:cNvSpPr/>
            <p:nvPr/>
          </p:nvSpPr>
          <p:spPr bwMode="auto">
            <a:xfrm>
              <a:off x="1910217" y="17224600"/>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45" name="Freeform 45"/>
            <p:cNvSpPr/>
            <p:nvPr/>
          </p:nvSpPr>
          <p:spPr bwMode="auto">
            <a:xfrm>
              <a:off x="4549987" y="17224600"/>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64" name="Freeform 64"/>
            <p:cNvSpPr/>
            <p:nvPr/>
          </p:nvSpPr>
          <p:spPr bwMode="auto">
            <a:xfrm>
              <a:off x="7078515" y="17220461"/>
              <a:ext cx="5118502" cy="94403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66" name="TextBox 66"/>
            <p:cNvSpPr txBox="1"/>
            <p:nvPr/>
          </p:nvSpPr>
          <p:spPr bwMode="auto">
            <a:xfrm>
              <a:off x="7077932" y="17440681"/>
              <a:ext cx="5118502"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Zinn</a:t>
              </a:r>
              <a:endParaRPr sz="2900" dirty="0">
                <a:latin typeface="Calibri" panose="020F0502020204030204" pitchFamily="34" charset="0"/>
                <a:cs typeface="Calibri" panose="020F0502020204030204" pitchFamily="34" charset="0"/>
              </a:endParaRPr>
            </a:p>
          </p:txBody>
        </p:sp>
      </p:grpSp>
      <p:grpSp>
        <p:nvGrpSpPr>
          <p:cNvPr id="131" name="Group 130">
            <a:extLst>
              <a:ext uri="{FF2B5EF4-FFF2-40B4-BE49-F238E27FC236}">
                <a16:creationId xmlns:a16="http://schemas.microsoft.com/office/drawing/2014/main" id="{970B8BBF-8E36-650A-F199-4C7625320965}"/>
              </a:ext>
            </a:extLst>
          </p:cNvPr>
          <p:cNvGrpSpPr/>
          <p:nvPr/>
        </p:nvGrpSpPr>
        <p:grpSpPr>
          <a:xfrm>
            <a:off x="1915281" y="6213249"/>
            <a:ext cx="10295769" cy="943201"/>
            <a:chOff x="1915281" y="6045355"/>
            <a:chExt cx="10295769" cy="943201"/>
          </a:xfrm>
        </p:grpSpPr>
        <p:sp>
          <p:nvSpPr>
            <p:cNvPr id="69" name="Freeform 69"/>
            <p:cNvSpPr/>
            <p:nvPr/>
          </p:nvSpPr>
          <p:spPr bwMode="auto">
            <a:xfrm>
              <a:off x="7084506" y="6045355"/>
              <a:ext cx="5118500"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72" name="Freeform 72"/>
            <p:cNvSpPr/>
            <p:nvPr/>
          </p:nvSpPr>
          <p:spPr bwMode="auto">
            <a:xfrm>
              <a:off x="1915281" y="6045356"/>
              <a:ext cx="2208956"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76" name="Freeform 76"/>
            <p:cNvSpPr/>
            <p:nvPr/>
          </p:nvSpPr>
          <p:spPr bwMode="auto">
            <a:xfrm>
              <a:off x="4555041" y="6045356"/>
              <a:ext cx="2208956" cy="943200"/>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78" name="TextBox 78"/>
            <p:cNvSpPr txBox="1"/>
            <p:nvPr/>
          </p:nvSpPr>
          <p:spPr bwMode="auto">
            <a:xfrm>
              <a:off x="7078515" y="6262379"/>
              <a:ext cx="5132535"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Plastik</a:t>
              </a:r>
              <a:endParaRPr sz="2900" dirty="0">
                <a:latin typeface="Calibri" panose="020F0502020204030204" pitchFamily="34" charset="0"/>
                <a:cs typeface="Calibri" panose="020F0502020204030204" pitchFamily="34" charset="0"/>
              </a:endParaRPr>
            </a:p>
          </p:txBody>
        </p:sp>
      </p:grpSp>
      <p:grpSp>
        <p:nvGrpSpPr>
          <p:cNvPr id="130" name="Group 129">
            <a:extLst>
              <a:ext uri="{FF2B5EF4-FFF2-40B4-BE49-F238E27FC236}">
                <a16:creationId xmlns:a16="http://schemas.microsoft.com/office/drawing/2014/main" id="{AD935D06-D73F-3D57-B5BB-7700735E5828}"/>
              </a:ext>
            </a:extLst>
          </p:cNvPr>
          <p:cNvGrpSpPr/>
          <p:nvPr/>
        </p:nvGrpSpPr>
        <p:grpSpPr>
          <a:xfrm>
            <a:off x="1915281" y="7508145"/>
            <a:ext cx="10288127" cy="954057"/>
            <a:chOff x="1915281" y="7271945"/>
            <a:chExt cx="10288127" cy="954057"/>
          </a:xfrm>
        </p:grpSpPr>
        <p:sp>
          <p:nvSpPr>
            <p:cNvPr id="80" name="Freeform 80"/>
            <p:cNvSpPr/>
            <p:nvPr/>
          </p:nvSpPr>
          <p:spPr bwMode="auto">
            <a:xfrm>
              <a:off x="1915281" y="7271945"/>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86" name="Freeform 86"/>
            <p:cNvSpPr/>
            <p:nvPr/>
          </p:nvSpPr>
          <p:spPr bwMode="auto">
            <a:xfrm>
              <a:off x="4555041" y="7282803"/>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89" name="Freeform 89"/>
            <p:cNvSpPr/>
            <p:nvPr/>
          </p:nvSpPr>
          <p:spPr bwMode="auto">
            <a:xfrm>
              <a:off x="7084907" y="7271945"/>
              <a:ext cx="5118501"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91" name="TextBox 91"/>
            <p:cNvSpPr txBox="1"/>
            <p:nvPr/>
          </p:nvSpPr>
          <p:spPr bwMode="auto">
            <a:xfrm>
              <a:off x="7080824" y="7490260"/>
              <a:ext cx="5118501"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Glas und Keramik</a:t>
              </a:r>
              <a:endParaRPr sz="2900" dirty="0">
                <a:latin typeface="Calibri" panose="020F0502020204030204" pitchFamily="34" charset="0"/>
                <a:cs typeface="Calibri" panose="020F0502020204030204" pitchFamily="34" charset="0"/>
              </a:endParaRPr>
            </a:p>
          </p:txBody>
        </p:sp>
      </p:grpSp>
      <p:sp>
        <p:nvSpPr>
          <p:cNvPr id="99" name="TextBox 99"/>
          <p:cNvSpPr txBox="1"/>
          <p:nvPr/>
        </p:nvSpPr>
        <p:spPr bwMode="auto">
          <a:xfrm>
            <a:off x="1858590" y="5416799"/>
            <a:ext cx="2344294" cy="749051"/>
          </a:xfrm>
          <a:prstGeom prst="rect">
            <a:avLst/>
          </a:prstGeom>
          <a:grpFill/>
        </p:spPr>
        <p:txBody>
          <a:bodyPr wrap="square" lIns="0" tIns="0" rIns="0" bIns="0" rtlCol="0" anchor="t">
            <a:spAutoFit/>
          </a:bodyPr>
          <a:lstStyle/>
          <a:p>
            <a:pPr algn="ctr">
              <a:lnSpc>
                <a:spcPts val="2896"/>
              </a:lnSpc>
              <a:defRPr/>
            </a:pPr>
            <a:r>
              <a:rPr lang="de-DE" sz="2900" b="1" dirty="0">
                <a:solidFill>
                  <a:srgbClr val="000000"/>
                </a:solidFill>
                <a:latin typeface="Calibri" panose="020F0502020204030204" pitchFamily="34" charset="0"/>
                <a:cs typeface="Calibri" panose="020F0502020204030204" pitchFamily="34" charset="0"/>
              </a:rPr>
              <a:t>Anzahl an Würfeln</a:t>
            </a:r>
            <a:endParaRPr sz="2900" b="1" dirty="0">
              <a:latin typeface="Calibri" panose="020F0502020204030204" pitchFamily="34" charset="0"/>
              <a:cs typeface="Calibri" panose="020F0502020204030204" pitchFamily="34" charset="0"/>
            </a:endParaRPr>
          </a:p>
        </p:txBody>
      </p:sp>
      <p:sp>
        <p:nvSpPr>
          <p:cNvPr id="100" name="TextBox 100"/>
          <p:cNvSpPr txBox="1"/>
          <p:nvPr/>
        </p:nvSpPr>
        <p:spPr bwMode="auto">
          <a:xfrm>
            <a:off x="5184170" y="5608117"/>
            <a:ext cx="940589" cy="377155"/>
          </a:xfrm>
          <a:prstGeom prst="rect">
            <a:avLst/>
          </a:prstGeom>
          <a:grpFill/>
        </p:spPr>
        <p:txBody>
          <a:bodyPr wrap="square" lIns="0" tIns="0" rIns="0" bIns="0" rtlCol="0" anchor="t">
            <a:spAutoFit/>
          </a:bodyPr>
          <a:lstStyle/>
          <a:p>
            <a:pPr algn="ctr">
              <a:lnSpc>
                <a:spcPts val="2895"/>
              </a:lnSpc>
              <a:defRPr/>
            </a:pPr>
            <a:r>
              <a:rPr lang="de-DE" sz="2900" b="1" dirty="0">
                <a:solidFill>
                  <a:srgbClr val="000000"/>
                </a:solidFill>
                <a:latin typeface="Calibri" panose="020F0502020204030204" pitchFamily="34" charset="0"/>
                <a:cs typeface="Calibri" panose="020F0502020204030204" pitchFamily="34" charset="0"/>
              </a:rPr>
              <a:t>Farbe</a:t>
            </a:r>
            <a:endParaRPr sz="2900" b="1" dirty="0">
              <a:latin typeface="Calibri" panose="020F0502020204030204" pitchFamily="34" charset="0"/>
              <a:cs typeface="Calibri" panose="020F0502020204030204" pitchFamily="34" charset="0"/>
            </a:endParaRPr>
          </a:p>
        </p:txBody>
      </p:sp>
      <p:grpSp>
        <p:nvGrpSpPr>
          <p:cNvPr id="129" name="Group 128">
            <a:extLst>
              <a:ext uri="{FF2B5EF4-FFF2-40B4-BE49-F238E27FC236}">
                <a16:creationId xmlns:a16="http://schemas.microsoft.com/office/drawing/2014/main" id="{0D99EDCF-A142-73CB-066B-5E6C520FDD97}"/>
              </a:ext>
            </a:extLst>
          </p:cNvPr>
          <p:cNvGrpSpPr/>
          <p:nvPr/>
        </p:nvGrpSpPr>
        <p:grpSpPr>
          <a:xfrm>
            <a:off x="1915281" y="8813897"/>
            <a:ext cx="10281735" cy="943200"/>
            <a:chOff x="1915281" y="8586412"/>
            <a:chExt cx="10281735" cy="943200"/>
          </a:xfrm>
        </p:grpSpPr>
        <p:sp>
          <p:nvSpPr>
            <p:cNvPr id="83" name="Freeform 83"/>
            <p:cNvSpPr/>
            <p:nvPr/>
          </p:nvSpPr>
          <p:spPr bwMode="auto">
            <a:xfrm>
              <a:off x="1915281" y="8586413"/>
              <a:ext cx="2208956"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93" name="Freeform 93"/>
            <p:cNvSpPr/>
            <p:nvPr/>
          </p:nvSpPr>
          <p:spPr bwMode="auto">
            <a:xfrm>
              <a:off x="7078515" y="8586412"/>
              <a:ext cx="5118500"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95" name="TextBox 95"/>
            <p:cNvSpPr txBox="1"/>
            <p:nvPr/>
          </p:nvSpPr>
          <p:spPr bwMode="auto">
            <a:xfrm>
              <a:off x="7078516" y="8804419"/>
              <a:ext cx="5118500"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Anderes</a:t>
              </a:r>
              <a:endParaRPr sz="2900" dirty="0">
                <a:latin typeface="Calibri" panose="020F0502020204030204" pitchFamily="34" charset="0"/>
                <a:cs typeface="Calibri" panose="020F0502020204030204" pitchFamily="34" charset="0"/>
              </a:endParaRPr>
            </a:p>
          </p:txBody>
        </p:sp>
        <p:sp>
          <p:nvSpPr>
            <p:cNvPr id="97" name="Freeform 97"/>
            <p:cNvSpPr/>
            <p:nvPr/>
          </p:nvSpPr>
          <p:spPr bwMode="auto">
            <a:xfrm>
              <a:off x="4555041" y="8586412"/>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dirty="0"/>
            </a:p>
          </p:txBody>
        </p:sp>
        <p:sp>
          <p:nvSpPr>
            <p:cNvPr id="101" name="TextBox 101"/>
            <p:cNvSpPr txBox="1"/>
            <p:nvPr/>
          </p:nvSpPr>
          <p:spPr bwMode="auto">
            <a:xfrm>
              <a:off x="2863552" y="8803584"/>
              <a:ext cx="315444" cy="508857"/>
            </a:xfrm>
            <a:prstGeom prst="rect">
              <a:avLst/>
            </a:prstGeom>
            <a:grpFill/>
          </p:spPr>
          <p:txBody>
            <a:bodyPr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3</a:t>
              </a:r>
              <a:r>
                <a:rPr lang="en-US" sz="3000" dirty="0">
                  <a:solidFill>
                    <a:srgbClr val="000000"/>
                  </a:solidFill>
                  <a:latin typeface="Open Sans"/>
                </a:rPr>
                <a:t> </a:t>
              </a:r>
              <a:endParaRPr dirty="0"/>
            </a:p>
          </p:txBody>
        </p:sp>
      </p:grpSp>
      <p:grpSp>
        <p:nvGrpSpPr>
          <p:cNvPr id="102" name="Group 102"/>
          <p:cNvGrpSpPr/>
          <p:nvPr/>
        </p:nvGrpSpPr>
        <p:grpSpPr bwMode="auto">
          <a:xfrm>
            <a:off x="2719683" y="10108792"/>
            <a:ext cx="10024768" cy="528817"/>
            <a:chOff x="0" y="-57150"/>
            <a:chExt cx="14214446" cy="749828"/>
          </a:xfrm>
        </p:grpSpPr>
        <p:sp>
          <p:nvSpPr>
            <p:cNvPr id="103" name="TextBox 103"/>
            <p:cNvSpPr txBox="1"/>
            <p:nvPr/>
          </p:nvSpPr>
          <p:spPr bwMode="auto">
            <a:xfrm>
              <a:off x="4058078" y="-57150"/>
              <a:ext cx="10156368" cy="713981"/>
            </a:xfrm>
            <a:prstGeom prst="rect">
              <a:avLst/>
            </a:prstGeom>
            <a:grpFill/>
          </p:spPr>
          <p:txBody>
            <a:bodyPr wrap="square" lIns="0" tIns="0" rIns="0" bIns="0" rtlCol="0" anchor="t">
              <a:spAutoFit/>
            </a:bodyPr>
            <a:lstStyle/>
            <a:p>
              <a:pPr>
                <a:lnSpc>
                  <a:spcPts val="4212"/>
                </a:lnSpc>
                <a:defRPr/>
              </a:pPr>
              <a:r>
                <a:rPr lang="de-DE" sz="2900" dirty="0">
                  <a:solidFill>
                    <a:srgbClr val="000000"/>
                  </a:solidFill>
                  <a:latin typeface="Calibri" panose="020F0502020204030204" pitchFamily="34" charset="0"/>
                  <a:cs typeface="Calibri" panose="020F0502020204030204" pitchFamily="34" charset="0"/>
                </a:rPr>
                <a:t>Es beinhaltet 25 Metalle. Darunter sind …</a:t>
              </a:r>
              <a:endParaRPr sz="2900" dirty="0">
                <a:latin typeface="Calibri" panose="020F0502020204030204" pitchFamily="34" charset="0"/>
                <a:cs typeface="Calibri" panose="020F0502020204030204" pitchFamily="34" charset="0"/>
              </a:endParaRPr>
            </a:p>
          </p:txBody>
        </p:sp>
        <p:sp>
          <p:nvSpPr>
            <p:cNvPr id="104" name="TextBox 104"/>
            <p:cNvSpPr txBox="1"/>
            <p:nvPr/>
          </p:nvSpPr>
          <p:spPr bwMode="auto">
            <a:xfrm>
              <a:off x="0" y="-28848"/>
              <a:ext cx="750491" cy="721526"/>
            </a:xfrm>
            <a:prstGeom prst="rect">
              <a:avLst/>
            </a:prstGeom>
            <a:grpFill/>
          </p:spPr>
          <p:txBody>
            <a:bodyPr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25</a:t>
              </a:r>
              <a:r>
                <a:rPr lang="en-US" sz="3000" dirty="0">
                  <a:solidFill>
                    <a:srgbClr val="000000"/>
                  </a:solidFill>
                  <a:latin typeface="Open Sans"/>
                </a:rPr>
                <a:t> </a:t>
              </a:r>
              <a:endParaRPr dirty="0"/>
            </a:p>
          </p:txBody>
        </p:sp>
      </p:grpSp>
      <p:sp>
        <p:nvSpPr>
          <p:cNvPr id="111" name="TextBox 111"/>
          <p:cNvSpPr txBox="1"/>
          <p:nvPr/>
        </p:nvSpPr>
        <p:spPr bwMode="auto">
          <a:xfrm>
            <a:off x="-3291" y="911580"/>
            <a:ext cx="13982544" cy="1914627"/>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a:t>
            </a:r>
            <a:endParaRPr sz="7500" dirty="0">
              <a:latin typeface="Calibri" panose="020F0502020204030204" pitchFamily="34" charset="0"/>
              <a:cs typeface="Calibri" panose="020F0502020204030204" pitchFamily="34" charset="0"/>
            </a:endParaRPr>
          </a:p>
        </p:txBody>
      </p:sp>
      <p:sp>
        <p:nvSpPr>
          <p:cNvPr id="106" name="TextBox 105">
            <a:extLst>
              <a:ext uri="{FF2B5EF4-FFF2-40B4-BE49-F238E27FC236}">
                <a16:creationId xmlns:a16="http://schemas.microsoft.com/office/drawing/2014/main" id="{C0AF7726-7502-C3F6-1D28-63D9DAB2E494}"/>
              </a:ext>
            </a:extLst>
          </p:cNvPr>
          <p:cNvSpPr txBox="1"/>
          <p:nvPr/>
        </p:nvSpPr>
        <p:spPr bwMode="auto">
          <a:xfrm>
            <a:off x="6545818" y="19356303"/>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2/5</a:t>
            </a:r>
          </a:p>
        </p:txBody>
      </p:sp>
      <p:grpSp>
        <p:nvGrpSpPr>
          <p:cNvPr id="128" name="Group 127">
            <a:extLst>
              <a:ext uri="{FF2B5EF4-FFF2-40B4-BE49-F238E27FC236}">
                <a16:creationId xmlns:a16="http://schemas.microsoft.com/office/drawing/2014/main" id="{27A0EB61-9DD3-0A32-C1C3-23EAA4B5C238}"/>
              </a:ext>
            </a:extLst>
          </p:cNvPr>
          <p:cNvGrpSpPr/>
          <p:nvPr/>
        </p:nvGrpSpPr>
        <p:grpSpPr>
          <a:xfrm>
            <a:off x="1915281" y="10989304"/>
            <a:ext cx="10276227" cy="945900"/>
            <a:chOff x="1915281" y="10929956"/>
            <a:chExt cx="10276227" cy="945900"/>
          </a:xfrm>
        </p:grpSpPr>
        <p:sp>
          <p:nvSpPr>
            <p:cNvPr id="8" name="Freeform 8"/>
            <p:cNvSpPr/>
            <p:nvPr/>
          </p:nvSpPr>
          <p:spPr bwMode="auto">
            <a:xfrm>
              <a:off x="1915281" y="10929956"/>
              <a:ext cx="2208957" cy="943198"/>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116" name="Freeform 26">
              <a:extLst>
                <a:ext uri="{FF2B5EF4-FFF2-40B4-BE49-F238E27FC236}">
                  <a16:creationId xmlns:a16="http://schemas.microsoft.com/office/drawing/2014/main" id="{1946E8BF-3DA8-BB69-2E89-ADAFA6284D84}"/>
                </a:ext>
              </a:extLst>
            </p:cNvPr>
            <p:cNvSpPr/>
            <p:nvPr/>
          </p:nvSpPr>
          <p:spPr bwMode="auto">
            <a:xfrm>
              <a:off x="7073006" y="10932658"/>
              <a:ext cx="5118500" cy="943198"/>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117" name="TextBox 28">
              <a:extLst>
                <a:ext uri="{FF2B5EF4-FFF2-40B4-BE49-F238E27FC236}">
                  <a16:creationId xmlns:a16="http://schemas.microsoft.com/office/drawing/2014/main" id="{165B59ED-DC7F-46DD-E74D-D632BE3074EB}"/>
                </a:ext>
              </a:extLst>
            </p:cNvPr>
            <p:cNvSpPr txBox="1"/>
            <p:nvPr/>
          </p:nvSpPr>
          <p:spPr bwMode="auto">
            <a:xfrm>
              <a:off x="7073006" y="11152458"/>
              <a:ext cx="5118502" cy="503599"/>
            </a:xfrm>
            <a:prstGeom prst="rect">
              <a:avLst/>
            </a:prstGeom>
            <a:grpFill/>
          </p:spPr>
          <p:txBody>
            <a:bodyPr wrap="square" lIns="0" tIns="0" rIns="0" bIns="0" rtlCol="0" anchor="t">
              <a:spAutoFit/>
            </a:bodyPr>
            <a:lstStyle/>
            <a:p>
              <a:pPr lvl="1">
                <a:lnSpc>
                  <a:spcPts val="4213"/>
                </a:lnSpc>
                <a:defRPr/>
              </a:pPr>
              <a:r>
                <a:rPr lang="de-DE" sz="3000" dirty="0">
                  <a:solidFill>
                    <a:srgbClr val="000000"/>
                  </a:solidFill>
                  <a:latin typeface="Calibri" panose="020F0502020204030204" pitchFamily="34" charset="0"/>
                  <a:cs typeface="Calibri" panose="020F0502020204030204" pitchFamily="34" charset="0"/>
                </a:rPr>
                <a:t>Kupfer</a:t>
              </a:r>
              <a:endParaRPr dirty="0">
                <a:latin typeface="Calibri" panose="020F0502020204030204" pitchFamily="34" charset="0"/>
                <a:cs typeface="Calibri" panose="020F0502020204030204" pitchFamily="34" charset="0"/>
              </a:endParaRPr>
            </a:p>
          </p:txBody>
        </p:sp>
        <p:sp>
          <p:nvSpPr>
            <p:cNvPr id="118" name="Freeform 30">
              <a:extLst>
                <a:ext uri="{FF2B5EF4-FFF2-40B4-BE49-F238E27FC236}">
                  <a16:creationId xmlns:a16="http://schemas.microsoft.com/office/drawing/2014/main" id="{297DE973-68D7-FFEA-780F-FCDC9D06B5C1}"/>
                </a:ext>
              </a:extLst>
            </p:cNvPr>
            <p:cNvSpPr/>
            <p:nvPr/>
          </p:nvSpPr>
          <p:spPr bwMode="auto">
            <a:xfrm>
              <a:off x="4554838" y="10929956"/>
              <a:ext cx="2208957" cy="943198"/>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grpSp>
      <p:sp>
        <p:nvSpPr>
          <p:cNvPr id="2" name="Freeform 74">
            <a:extLst>
              <a:ext uri="{FF2B5EF4-FFF2-40B4-BE49-F238E27FC236}">
                <a16:creationId xmlns:a16="http://schemas.microsoft.com/office/drawing/2014/main" id="{11BDEA02-DAD0-28C5-2293-E18FE7F5601A}"/>
              </a:ext>
            </a:extLst>
          </p:cNvPr>
          <p:cNvSpPr/>
          <p:nvPr/>
        </p:nvSpPr>
        <p:spPr bwMode="auto">
          <a:xfrm flipH="1">
            <a:off x="9286877" y="3382291"/>
            <a:ext cx="4975078" cy="2801283"/>
          </a:xfrm>
          <a:custGeom>
            <a:avLst/>
            <a:gdLst/>
            <a:ahLst/>
            <a:cxnLst/>
            <a:rect l="l" t="t" r="r" b="b"/>
            <a:pathLst>
              <a:path w="7054325" h="3972030" extrusionOk="0">
                <a:moveTo>
                  <a:pt x="7054325" y="0"/>
                </a:moveTo>
                <a:lnTo>
                  <a:pt x="0" y="0"/>
                </a:lnTo>
                <a:lnTo>
                  <a:pt x="0" y="3972030"/>
                </a:lnTo>
                <a:lnTo>
                  <a:pt x="7054325" y="3972030"/>
                </a:lnTo>
                <a:lnTo>
                  <a:pt x="7054325" y="0"/>
                </a:lnTo>
                <a:close/>
              </a:path>
            </a:pathLst>
          </a:custGeom>
          <a:blipFill>
            <a:blip r:embed="rId3"/>
            <a:stretch/>
          </a:blipFill>
        </p:spPr>
        <p:txBody>
          <a:bodyPr/>
          <a:lstStyle/>
          <a:p>
            <a:pPr>
              <a:defRPr/>
            </a:pPr>
            <a:endParaRPr lang="de-DE" dirty="0"/>
          </a:p>
        </p:txBody>
      </p:sp>
      <p:sp>
        <p:nvSpPr>
          <p:cNvPr id="7" name="TextBox 6">
            <a:extLst>
              <a:ext uri="{FF2B5EF4-FFF2-40B4-BE49-F238E27FC236}">
                <a16:creationId xmlns:a16="http://schemas.microsoft.com/office/drawing/2014/main" id="{EB85474B-C807-9670-4BAB-8CE6ED023E39}"/>
              </a:ext>
            </a:extLst>
          </p:cNvPr>
          <p:cNvSpPr txBox="1"/>
          <p:nvPr/>
        </p:nvSpPr>
        <p:spPr bwMode="auto">
          <a:xfrm>
            <a:off x="10153650" y="19079304"/>
            <a:ext cx="3901803" cy="954107"/>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Freeform 11"/>
          <p:cNvSpPr/>
          <p:nvPr/>
        </p:nvSpPr>
        <p:spPr bwMode="auto">
          <a:xfrm>
            <a:off x="2149500" y="4504368"/>
            <a:ext cx="9912300" cy="13981916"/>
          </a:xfrm>
          <a:custGeom>
            <a:avLst/>
            <a:gdLst/>
            <a:ahLst/>
            <a:cxnLst/>
            <a:rect l="l" t="t" r="r" b="b"/>
            <a:pathLst>
              <a:path w="11941892" h="16844782" extrusionOk="0">
                <a:moveTo>
                  <a:pt x="0" y="0"/>
                </a:moveTo>
                <a:lnTo>
                  <a:pt x="11941892" y="0"/>
                </a:lnTo>
                <a:lnTo>
                  <a:pt x="11941892" y="16844782"/>
                </a:lnTo>
                <a:lnTo>
                  <a:pt x="0" y="16844782"/>
                </a:lnTo>
                <a:lnTo>
                  <a:pt x="0" y="0"/>
                </a:lnTo>
                <a:close/>
              </a:path>
            </a:pathLst>
          </a:custGeom>
          <a:blipFill>
            <a:blip r:embed="rId3"/>
            <a:stretch/>
          </a:blipFill>
        </p:spPr>
        <p:txBody>
          <a:bodyPr/>
          <a:lstStyle/>
          <a:p>
            <a:pPr>
              <a:defRPr/>
            </a:pPr>
            <a:endParaRPr lang="de-DE"/>
          </a:p>
        </p:txBody>
      </p:sp>
      <p:sp>
        <p:nvSpPr>
          <p:cNvPr id="12" name="Freeform 12"/>
          <p:cNvSpPr/>
          <p:nvPr/>
        </p:nvSpPr>
        <p:spPr bwMode="auto">
          <a:xfrm flipH="1">
            <a:off x="10400607" y="4274038"/>
            <a:ext cx="4975078" cy="2801282"/>
          </a:xfrm>
          <a:custGeom>
            <a:avLst/>
            <a:gdLst/>
            <a:ahLst/>
            <a:cxnLst/>
            <a:rect l="l" t="t" r="r" b="b"/>
            <a:pathLst>
              <a:path w="5290744" h="2979022" extrusionOk="0">
                <a:moveTo>
                  <a:pt x="5290744" y="0"/>
                </a:moveTo>
                <a:lnTo>
                  <a:pt x="0" y="0"/>
                </a:lnTo>
                <a:lnTo>
                  <a:pt x="0" y="2979022"/>
                </a:lnTo>
                <a:lnTo>
                  <a:pt x="5290744" y="2979022"/>
                </a:lnTo>
                <a:lnTo>
                  <a:pt x="5290744" y="0"/>
                </a:lnTo>
                <a:close/>
              </a:path>
            </a:pathLst>
          </a:custGeom>
          <a:blipFill>
            <a:blip r:embed="rId4"/>
            <a:stretch/>
          </a:blipFill>
        </p:spPr>
        <p:txBody>
          <a:bodyPr/>
          <a:lstStyle/>
          <a:p>
            <a:pPr>
              <a:defRPr/>
            </a:pPr>
            <a:endParaRPr lang="de-DE"/>
          </a:p>
        </p:txBody>
      </p:sp>
      <p:grpSp>
        <p:nvGrpSpPr>
          <p:cNvPr id="13" name="Group 12">
            <a:extLst>
              <a:ext uri="{FF2B5EF4-FFF2-40B4-BE49-F238E27FC236}">
                <a16:creationId xmlns:a16="http://schemas.microsoft.com/office/drawing/2014/main" id="{36323E54-EB24-3768-5501-C176CD62970C}"/>
              </a:ext>
            </a:extLst>
          </p:cNvPr>
          <p:cNvGrpSpPr/>
          <p:nvPr/>
        </p:nvGrpSpPr>
        <p:grpSpPr>
          <a:xfrm>
            <a:off x="1590626" y="3190061"/>
            <a:ext cx="11030049" cy="967121"/>
            <a:chOff x="1590622" y="3190061"/>
            <a:chExt cx="11030049" cy="967121"/>
          </a:xfrm>
        </p:grpSpPr>
        <p:sp>
          <p:nvSpPr>
            <p:cNvPr id="3" name="Freeform 3"/>
            <p:cNvSpPr/>
            <p:nvPr/>
          </p:nvSpPr>
          <p:spPr bwMode="auto">
            <a:xfrm>
              <a:off x="1590622" y="3190061"/>
              <a:ext cx="11030049" cy="949356"/>
            </a:xfrm>
            <a:custGeom>
              <a:avLst/>
              <a:gdLst/>
              <a:ahLst/>
              <a:cxnLst/>
              <a:rect l="l" t="t" r="r" b="b"/>
              <a:pathLst>
                <a:path w="2101866" h="180907" extrusionOk="0">
                  <a:moveTo>
                    <a:pt x="46201" y="0"/>
                  </a:moveTo>
                  <a:lnTo>
                    <a:pt x="2055665" y="0"/>
                  </a:lnTo>
                  <a:cubicBezTo>
                    <a:pt x="2081181" y="0"/>
                    <a:pt x="2101866" y="20685"/>
                    <a:pt x="2101866" y="46201"/>
                  </a:cubicBezTo>
                  <a:lnTo>
                    <a:pt x="2101866" y="134706"/>
                  </a:lnTo>
                  <a:cubicBezTo>
                    <a:pt x="2101866" y="146960"/>
                    <a:pt x="2096998" y="158711"/>
                    <a:pt x="2088334" y="167376"/>
                  </a:cubicBezTo>
                  <a:cubicBezTo>
                    <a:pt x="2079669" y="176040"/>
                    <a:pt x="2067918" y="180907"/>
                    <a:pt x="2055665" y="180907"/>
                  </a:cubicBezTo>
                  <a:lnTo>
                    <a:pt x="46201" y="180907"/>
                  </a:lnTo>
                  <a:cubicBezTo>
                    <a:pt x="20685" y="180907"/>
                    <a:pt x="0" y="160223"/>
                    <a:pt x="0" y="134706"/>
                  </a:cubicBezTo>
                  <a:lnTo>
                    <a:pt x="0" y="46201"/>
                  </a:lnTo>
                  <a:cubicBezTo>
                    <a:pt x="0" y="20685"/>
                    <a:pt x="20685" y="0"/>
                    <a:pt x="46201"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16" name="TextBox 16"/>
            <p:cNvSpPr txBox="1"/>
            <p:nvPr/>
          </p:nvSpPr>
          <p:spPr bwMode="auto">
            <a:xfrm>
              <a:off x="1858097" y="3233852"/>
              <a:ext cx="10505349" cy="923330"/>
            </a:xfrm>
            <a:prstGeom prst="rect">
              <a:avLst/>
            </a:prstGeom>
          </p:spPr>
          <p:txBody>
            <a:bodyPr wrap="square" lIns="0" tIns="0" rIns="0" bIns="0" rtlCol="0" anchor="t">
              <a:spAutoFit/>
            </a:bodyPr>
            <a:lstStyle/>
            <a:p>
              <a:pPr>
                <a:defRPr/>
              </a:pPr>
              <a:r>
                <a:rPr lang="de-DE" sz="3200" b="1" dirty="0">
                  <a:latin typeface="Calibri" panose="020F0502020204030204" pitchFamily="34" charset="0"/>
                  <a:cs typeface="Calibri" panose="020F0502020204030204" pitchFamily="34" charset="0"/>
                </a:rPr>
                <a:t>Deine Aufgabe:</a:t>
              </a:r>
            </a:p>
            <a:p>
              <a:pPr>
                <a:defRPr/>
              </a:pPr>
              <a:r>
                <a:rPr lang="de-DE" sz="2800" dirty="0">
                  <a:latin typeface="Calibri Light" panose="020F0302020204030204" pitchFamily="34" charset="0"/>
                  <a:cs typeface="Calibri Light" panose="020F0302020204030204" pitchFamily="34" charset="0"/>
                </a:rPr>
                <a:t>Ordne die Bestandteile deines Smartphones den Rohstoffen zu!</a:t>
              </a:r>
              <a:endParaRPr sz="2800" dirty="0">
                <a:latin typeface="Calibri Light" panose="020F0302020204030204" pitchFamily="34" charset="0"/>
                <a:cs typeface="Calibri Light" panose="020F0302020204030204" pitchFamily="34" charset="0"/>
              </a:endParaRPr>
            </a:p>
          </p:txBody>
        </p:sp>
      </p:grpSp>
      <p:sp>
        <p:nvSpPr>
          <p:cNvPr id="17" name="TextBox 17"/>
          <p:cNvSpPr txBox="1"/>
          <p:nvPr/>
        </p:nvSpPr>
        <p:spPr bwMode="auto">
          <a:xfrm>
            <a:off x="-3291" y="720000"/>
            <a:ext cx="13982544" cy="1914627"/>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a:t>
            </a:r>
            <a:endParaRPr lang="en-US" sz="6600" dirty="0">
              <a:solidFill>
                <a:srgbClr val="09592B"/>
              </a:solidFill>
              <a:latin typeface="Londrina Solid Bold"/>
            </a:endParaRPr>
          </a:p>
        </p:txBody>
      </p:sp>
      <p:sp>
        <p:nvSpPr>
          <p:cNvPr id="5" name="TextBox 4">
            <a:extLst>
              <a:ext uri="{FF2B5EF4-FFF2-40B4-BE49-F238E27FC236}">
                <a16:creationId xmlns:a16="http://schemas.microsoft.com/office/drawing/2014/main" id="{F2904442-779F-DCA6-AEAD-BB2BD2DABFF9}"/>
              </a:ext>
            </a:extLst>
          </p:cNvPr>
          <p:cNvSpPr txBox="1"/>
          <p:nvPr/>
        </p:nvSpPr>
        <p:spPr bwMode="auto">
          <a:xfrm>
            <a:off x="8401050" y="19079304"/>
            <a:ext cx="5654403" cy="954107"/>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r>
              <a:rPr lang="de-DE" sz="1400" dirty="0">
                <a:solidFill>
                  <a:schemeClr val="tx1">
                    <a:lumMod val="75000"/>
                    <a:lumOff val="25000"/>
                  </a:schemeClr>
                </a:solidFill>
                <a:latin typeface="Calibri" panose="020F0502020204030204" pitchFamily="34" charset="0"/>
                <a:cs typeface="Calibri" panose="020F0502020204030204" pitchFamily="34" charset="0"/>
              </a:rPr>
              <a:t>Bildquelle: </a:t>
            </a:r>
            <a:r>
              <a:rPr lang="de-DE" sz="1400" dirty="0">
                <a:solidFill>
                  <a:schemeClr val="tx1">
                    <a:lumMod val="75000"/>
                    <a:lumOff val="25000"/>
                  </a:schemeClr>
                </a:solidFill>
                <a:effectLst/>
              </a:rPr>
              <a:t>https://oeha.phwien.ac.at/</a:t>
            </a:r>
          </a:p>
          <a:p>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143B2FC-3F2D-E555-904E-16EA32E5D014}"/>
              </a:ext>
            </a:extLst>
          </p:cNvPr>
          <p:cNvSpPr txBox="1"/>
          <p:nvPr/>
        </p:nvSpPr>
        <p:spPr bwMode="auto">
          <a:xfrm>
            <a:off x="6545818" y="19356303"/>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3/5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 name="TextBox 32"/>
          <p:cNvSpPr txBox="1"/>
          <p:nvPr/>
        </p:nvSpPr>
        <p:spPr bwMode="auto">
          <a:xfrm>
            <a:off x="-3291" y="719296"/>
            <a:ext cx="13982544" cy="1914627"/>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a:t>
            </a:r>
            <a:endParaRPr sz="7500" dirty="0">
              <a:latin typeface="Calibri" panose="020F0502020204030204" pitchFamily="34" charset="0"/>
              <a:cs typeface="Calibri" panose="020F0502020204030204" pitchFamily="34" charset="0"/>
            </a:endParaRPr>
          </a:p>
        </p:txBody>
      </p:sp>
      <p:sp>
        <p:nvSpPr>
          <p:cNvPr id="25" name="TextBox 25"/>
          <p:cNvSpPr txBox="1"/>
          <p:nvPr/>
        </p:nvSpPr>
        <p:spPr bwMode="auto">
          <a:xfrm>
            <a:off x="7231345" y="14774326"/>
            <a:ext cx="5118502" cy="1627159"/>
          </a:xfrm>
          <a:prstGeom prst="rect">
            <a:avLst/>
          </a:prstGeom>
          <a:grpFill/>
        </p:spPr>
        <p:txBody>
          <a:bodyPr lIns="47769" tIns="47769" rIns="47769" bIns="47769" rtlCol="0" anchor="ctr"/>
          <a:lstStyle/>
          <a:p>
            <a:pPr algn="ctr">
              <a:lnSpc>
                <a:spcPts val="3818"/>
              </a:lnSpc>
              <a:spcBef>
                <a:spcPts val="0"/>
              </a:spcBef>
              <a:defRPr/>
            </a:pPr>
            <a:endParaRPr/>
          </a:p>
        </p:txBody>
      </p:sp>
      <p:grpSp>
        <p:nvGrpSpPr>
          <p:cNvPr id="112" name="Group 111">
            <a:extLst>
              <a:ext uri="{FF2B5EF4-FFF2-40B4-BE49-F238E27FC236}">
                <a16:creationId xmlns:a16="http://schemas.microsoft.com/office/drawing/2014/main" id="{2FB525BB-5357-BEC6-882C-E386C296FDEB}"/>
              </a:ext>
            </a:extLst>
          </p:cNvPr>
          <p:cNvGrpSpPr/>
          <p:nvPr/>
        </p:nvGrpSpPr>
        <p:grpSpPr>
          <a:xfrm>
            <a:off x="1563915" y="6594250"/>
            <a:ext cx="10801142" cy="943200"/>
            <a:chOff x="1563915" y="5722540"/>
            <a:chExt cx="10801142" cy="943200"/>
          </a:xfrm>
        </p:grpSpPr>
        <p:grpSp>
          <p:nvGrpSpPr>
            <p:cNvPr id="75" name="Group 74">
              <a:extLst>
                <a:ext uri="{FF2B5EF4-FFF2-40B4-BE49-F238E27FC236}">
                  <a16:creationId xmlns:a16="http://schemas.microsoft.com/office/drawing/2014/main" id="{D766D357-242A-AB35-91F4-1F0CBF9EF776}"/>
                </a:ext>
              </a:extLst>
            </p:cNvPr>
            <p:cNvGrpSpPr/>
            <p:nvPr/>
          </p:nvGrpSpPr>
          <p:grpSpPr>
            <a:xfrm>
              <a:off x="1563915" y="5722540"/>
              <a:ext cx="4209297" cy="943199"/>
              <a:chOff x="1563915" y="5722540"/>
              <a:chExt cx="4209297" cy="943199"/>
            </a:xfrm>
          </p:grpSpPr>
          <p:sp>
            <p:nvSpPr>
              <p:cNvPr id="38" name="Freeform 38"/>
              <p:cNvSpPr/>
              <p:nvPr/>
            </p:nvSpPr>
            <p:spPr bwMode="auto">
              <a:xfrm>
                <a:off x="1563915" y="5722540"/>
                <a:ext cx="4209297" cy="943199"/>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40" name="TextBox 40"/>
              <p:cNvSpPr txBox="1"/>
              <p:nvPr/>
            </p:nvSpPr>
            <p:spPr bwMode="auto">
              <a:xfrm>
                <a:off x="1563915" y="5943045"/>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Smartphonerahmen, Cover</a:t>
                </a:r>
                <a:endParaRPr sz="2800" dirty="0">
                  <a:latin typeface="Calibri" panose="020F0502020204030204" pitchFamily="34" charset="0"/>
                  <a:cs typeface="Calibri" panose="020F0502020204030204" pitchFamily="34" charset="0"/>
                </a:endParaRPr>
              </a:p>
            </p:txBody>
          </p:sp>
        </p:grpSp>
        <p:grpSp>
          <p:nvGrpSpPr>
            <p:cNvPr id="101" name="Group 100">
              <a:extLst>
                <a:ext uri="{FF2B5EF4-FFF2-40B4-BE49-F238E27FC236}">
                  <a16:creationId xmlns:a16="http://schemas.microsoft.com/office/drawing/2014/main" id="{DABFC88A-3B49-19A9-5007-74DD52E97C2A}"/>
                </a:ext>
              </a:extLst>
            </p:cNvPr>
            <p:cNvGrpSpPr/>
            <p:nvPr/>
          </p:nvGrpSpPr>
          <p:grpSpPr>
            <a:xfrm>
              <a:off x="7237315" y="5722540"/>
              <a:ext cx="5127742" cy="943200"/>
              <a:chOff x="7251067" y="5722540"/>
              <a:chExt cx="5127742" cy="943200"/>
            </a:xfrm>
          </p:grpSpPr>
          <p:sp>
            <p:nvSpPr>
              <p:cNvPr id="3" name="Freeform 3"/>
              <p:cNvSpPr/>
              <p:nvPr/>
            </p:nvSpPr>
            <p:spPr bwMode="auto">
              <a:xfrm>
                <a:off x="7251067" y="5722540"/>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1" name="TextBox 71"/>
              <p:cNvSpPr txBox="1"/>
              <p:nvPr/>
            </p:nvSpPr>
            <p:spPr bwMode="auto">
              <a:xfrm>
                <a:off x="7251067" y="5942341"/>
                <a:ext cx="512774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Silber</a:t>
                </a:r>
                <a:endParaRPr sz="2900" dirty="0">
                  <a:latin typeface="Calibri" panose="020F0502020204030204" pitchFamily="34" charset="0"/>
                  <a:cs typeface="Calibri" panose="020F0502020204030204" pitchFamily="34" charset="0"/>
                </a:endParaRPr>
              </a:p>
            </p:txBody>
          </p:sp>
        </p:grpSp>
      </p:grpSp>
      <p:grpSp>
        <p:nvGrpSpPr>
          <p:cNvPr id="113" name="Group 112">
            <a:extLst>
              <a:ext uri="{FF2B5EF4-FFF2-40B4-BE49-F238E27FC236}">
                <a16:creationId xmlns:a16="http://schemas.microsoft.com/office/drawing/2014/main" id="{360B4103-6DF0-7202-D042-9E2F4F587634}"/>
              </a:ext>
            </a:extLst>
          </p:cNvPr>
          <p:cNvGrpSpPr/>
          <p:nvPr/>
        </p:nvGrpSpPr>
        <p:grpSpPr>
          <a:xfrm>
            <a:off x="1563913" y="7947911"/>
            <a:ext cx="10795174" cy="945603"/>
            <a:chOff x="1563913" y="7050133"/>
            <a:chExt cx="10795174" cy="945603"/>
          </a:xfrm>
        </p:grpSpPr>
        <p:grpSp>
          <p:nvGrpSpPr>
            <p:cNvPr id="92" name="Group 91">
              <a:extLst>
                <a:ext uri="{FF2B5EF4-FFF2-40B4-BE49-F238E27FC236}">
                  <a16:creationId xmlns:a16="http://schemas.microsoft.com/office/drawing/2014/main" id="{3226921C-61A8-BEB2-C33E-49B3A78D14ED}"/>
                </a:ext>
              </a:extLst>
            </p:cNvPr>
            <p:cNvGrpSpPr/>
            <p:nvPr/>
          </p:nvGrpSpPr>
          <p:grpSpPr>
            <a:xfrm>
              <a:off x="1563913" y="7052536"/>
              <a:ext cx="4209297" cy="943200"/>
              <a:chOff x="1563915" y="7052536"/>
              <a:chExt cx="4209297" cy="943200"/>
            </a:xfrm>
          </p:grpSpPr>
          <p:sp>
            <p:nvSpPr>
              <p:cNvPr id="43" name="Freeform 43"/>
              <p:cNvSpPr/>
              <p:nvPr/>
            </p:nvSpPr>
            <p:spPr bwMode="auto">
              <a:xfrm>
                <a:off x="1563915" y="70525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dirty="0"/>
              </a:p>
            </p:txBody>
          </p:sp>
          <p:sp>
            <p:nvSpPr>
              <p:cNvPr id="45" name="TextBox 45"/>
              <p:cNvSpPr txBox="1"/>
              <p:nvPr/>
            </p:nvSpPr>
            <p:spPr bwMode="auto">
              <a:xfrm>
                <a:off x="1563915" y="7273042"/>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Bildschirm</a:t>
                </a:r>
                <a:endParaRPr sz="2900" dirty="0">
                  <a:latin typeface="Calibri" panose="020F0502020204030204" pitchFamily="34" charset="0"/>
                  <a:cs typeface="Calibri" panose="020F0502020204030204" pitchFamily="34" charset="0"/>
                </a:endParaRPr>
              </a:p>
            </p:txBody>
          </p:sp>
        </p:grpSp>
        <p:grpSp>
          <p:nvGrpSpPr>
            <p:cNvPr id="102" name="Group 101">
              <a:extLst>
                <a:ext uri="{FF2B5EF4-FFF2-40B4-BE49-F238E27FC236}">
                  <a16:creationId xmlns:a16="http://schemas.microsoft.com/office/drawing/2014/main" id="{31C02752-4DA3-C39E-5086-375DD8D9A1DB}"/>
                </a:ext>
              </a:extLst>
            </p:cNvPr>
            <p:cNvGrpSpPr/>
            <p:nvPr/>
          </p:nvGrpSpPr>
          <p:grpSpPr>
            <a:xfrm>
              <a:off x="7231345" y="7050133"/>
              <a:ext cx="5127742" cy="943200"/>
              <a:chOff x="7251067" y="7052536"/>
              <a:chExt cx="5127742" cy="943200"/>
            </a:xfrm>
          </p:grpSpPr>
          <p:sp>
            <p:nvSpPr>
              <p:cNvPr id="6" name="Freeform 6"/>
              <p:cNvSpPr/>
              <p:nvPr/>
            </p:nvSpPr>
            <p:spPr bwMode="auto">
              <a:xfrm>
                <a:off x="7255687" y="7052536"/>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2" name="TextBox 72"/>
              <p:cNvSpPr txBox="1"/>
              <p:nvPr/>
            </p:nvSpPr>
            <p:spPr bwMode="auto">
              <a:xfrm>
                <a:off x="7251067" y="7272337"/>
                <a:ext cx="512774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Aluminium</a:t>
                </a:r>
                <a:endParaRPr sz="2900" dirty="0">
                  <a:latin typeface="Calibri" panose="020F0502020204030204" pitchFamily="34" charset="0"/>
                  <a:cs typeface="Calibri" panose="020F0502020204030204" pitchFamily="34" charset="0"/>
                </a:endParaRPr>
              </a:p>
            </p:txBody>
          </p:sp>
        </p:grpSp>
      </p:grpSp>
      <p:grpSp>
        <p:nvGrpSpPr>
          <p:cNvPr id="114" name="Group 113">
            <a:extLst>
              <a:ext uri="{FF2B5EF4-FFF2-40B4-BE49-F238E27FC236}">
                <a16:creationId xmlns:a16="http://schemas.microsoft.com/office/drawing/2014/main" id="{B6854503-A823-0112-9AA3-95B85D09AAC7}"/>
              </a:ext>
            </a:extLst>
          </p:cNvPr>
          <p:cNvGrpSpPr/>
          <p:nvPr/>
        </p:nvGrpSpPr>
        <p:grpSpPr>
          <a:xfrm>
            <a:off x="1563913" y="9303975"/>
            <a:ext cx="10802808" cy="943200"/>
            <a:chOff x="1563913" y="8348189"/>
            <a:chExt cx="10802808" cy="943200"/>
          </a:xfrm>
        </p:grpSpPr>
        <p:grpSp>
          <p:nvGrpSpPr>
            <p:cNvPr id="94" name="Group 93">
              <a:extLst>
                <a:ext uri="{FF2B5EF4-FFF2-40B4-BE49-F238E27FC236}">
                  <a16:creationId xmlns:a16="http://schemas.microsoft.com/office/drawing/2014/main" id="{65B1417D-ACF8-D917-AC6A-4E90E1CED5E2}"/>
                </a:ext>
              </a:extLst>
            </p:cNvPr>
            <p:cNvGrpSpPr/>
            <p:nvPr/>
          </p:nvGrpSpPr>
          <p:grpSpPr>
            <a:xfrm>
              <a:off x="1563913" y="8348189"/>
              <a:ext cx="4209297" cy="943200"/>
              <a:chOff x="1563914" y="8347936"/>
              <a:chExt cx="4209297" cy="943200"/>
            </a:xfrm>
          </p:grpSpPr>
          <p:sp>
            <p:nvSpPr>
              <p:cNvPr id="48" name="Freeform 48"/>
              <p:cNvSpPr/>
              <p:nvPr/>
            </p:nvSpPr>
            <p:spPr bwMode="auto">
              <a:xfrm>
                <a:off x="1563914" y="83479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50" name="TextBox 50"/>
              <p:cNvSpPr txBox="1"/>
              <p:nvPr/>
            </p:nvSpPr>
            <p:spPr bwMode="auto">
              <a:xfrm>
                <a:off x="1563914" y="8568442"/>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Lötstellen</a:t>
                </a:r>
                <a:endParaRPr sz="2900" dirty="0">
                  <a:latin typeface="Calibri" panose="020F0502020204030204" pitchFamily="34" charset="0"/>
                  <a:cs typeface="Calibri" panose="020F0502020204030204" pitchFamily="34" charset="0"/>
                </a:endParaRPr>
              </a:p>
            </p:txBody>
          </p:sp>
        </p:grpSp>
        <p:grpSp>
          <p:nvGrpSpPr>
            <p:cNvPr id="103" name="Group 102">
              <a:extLst>
                <a:ext uri="{FF2B5EF4-FFF2-40B4-BE49-F238E27FC236}">
                  <a16:creationId xmlns:a16="http://schemas.microsoft.com/office/drawing/2014/main" id="{E69AA4DD-B0D8-AE79-A2EF-F28D07361D06}"/>
                </a:ext>
              </a:extLst>
            </p:cNvPr>
            <p:cNvGrpSpPr/>
            <p:nvPr/>
          </p:nvGrpSpPr>
          <p:grpSpPr>
            <a:xfrm>
              <a:off x="7248218" y="8348189"/>
              <a:ext cx="5118503" cy="943200"/>
              <a:chOff x="7251066" y="8348621"/>
              <a:chExt cx="5118503" cy="943200"/>
            </a:xfrm>
          </p:grpSpPr>
          <p:sp>
            <p:nvSpPr>
              <p:cNvPr id="9" name="Freeform 9"/>
              <p:cNvSpPr/>
              <p:nvPr/>
            </p:nvSpPr>
            <p:spPr bwMode="auto">
              <a:xfrm>
                <a:off x="7251067" y="8348621"/>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3" name="TextBox 73"/>
              <p:cNvSpPr txBox="1"/>
              <p:nvPr/>
            </p:nvSpPr>
            <p:spPr bwMode="auto">
              <a:xfrm>
                <a:off x="7251066" y="8568422"/>
                <a:ext cx="5118503"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Eisen</a:t>
                </a:r>
                <a:endParaRPr sz="2900" dirty="0">
                  <a:latin typeface="Calibri" panose="020F0502020204030204" pitchFamily="34" charset="0"/>
                  <a:cs typeface="Calibri" panose="020F0502020204030204" pitchFamily="34" charset="0"/>
                </a:endParaRPr>
              </a:p>
            </p:txBody>
          </p:sp>
        </p:grpSp>
      </p:grpSp>
      <p:grpSp>
        <p:nvGrpSpPr>
          <p:cNvPr id="129" name="Group 128">
            <a:extLst>
              <a:ext uri="{FF2B5EF4-FFF2-40B4-BE49-F238E27FC236}">
                <a16:creationId xmlns:a16="http://schemas.microsoft.com/office/drawing/2014/main" id="{C87DFAF6-03BA-0D3C-D4EF-5937CCB409A6}"/>
              </a:ext>
            </a:extLst>
          </p:cNvPr>
          <p:cNvGrpSpPr/>
          <p:nvPr/>
        </p:nvGrpSpPr>
        <p:grpSpPr>
          <a:xfrm>
            <a:off x="1562491" y="14721272"/>
            <a:ext cx="10791697" cy="943200"/>
            <a:chOff x="1562491" y="13785089"/>
            <a:chExt cx="10791697" cy="943200"/>
          </a:xfrm>
        </p:grpSpPr>
        <p:grpSp>
          <p:nvGrpSpPr>
            <p:cNvPr id="99" name="Group 98">
              <a:extLst>
                <a:ext uri="{FF2B5EF4-FFF2-40B4-BE49-F238E27FC236}">
                  <a16:creationId xmlns:a16="http://schemas.microsoft.com/office/drawing/2014/main" id="{08DF21AA-B547-1678-BDC3-375E67AFCE7A}"/>
                </a:ext>
              </a:extLst>
            </p:cNvPr>
            <p:cNvGrpSpPr/>
            <p:nvPr/>
          </p:nvGrpSpPr>
          <p:grpSpPr>
            <a:xfrm>
              <a:off x="1562491" y="13785089"/>
              <a:ext cx="4209297" cy="943200"/>
              <a:chOff x="1606610" y="13760057"/>
              <a:chExt cx="4209297" cy="943200"/>
            </a:xfrm>
          </p:grpSpPr>
          <p:sp>
            <p:nvSpPr>
              <p:cNvPr id="64" name="Freeform 64"/>
              <p:cNvSpPr/>
              <p:nvPr/>
            </p:nvSpPr>
            <p:spPr bwMode="auto">
              <a:xfrm>
                <a:off x="1606610" y="13760057"/>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66" name="TextBox 66"/>
              <p:cNvSpPr txBox="1"/>
              <p:nvPr/>
            </p:nvSpPr>
            <p:spPr bwMode="auto">
              <a:xfrm>
                <a:off x="1606610" y="13980563"/>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Flachkabel, Drähte</a:t>
                </a:r>
                <a:endParaRPr sz="2800" dirty="0">
                  <a:latin typeface="Calibri" panose="020F0502020204030204" pitchFamily="34" charset="0"/>
                  <a:cs typeface="Calibri" panose="020F0502020204030204" pitchFamily="34" charset="0"/>
                </a:endParaRPr>
              </a:p>
            </p:txBody>
          </p:sp>
        </p:grpSp>
        <p:grpSp>
          <p:nvGrpSpPr>
            <p:cNvPr id="109" name="Group 108">
              <a:extLst>
                <a:ext uri="{FF2B5EF4-FFF2-40B4-BE49-F238E27FC236}">
                  <a16:creationId xmlns:a16="http://schemas.microsoft.com/office/drawing/2014/main" id="{0799C69F-A572-BF3E-46C4-FEF681977CE1}"/>
                </a:ext>
              </a:extLst>
            </p:cNvPr>
            <p:cNvGrpSpPr/>
            <p:nvPr/>
          </p:nvGrpSpPr>
          <p:grpSpPr>
            <a:xfrm>
              <a:off x="7231174" y="13785089"/>
              <a:ext cx="5123014" cy="943200"/>
              <a:chOff x="7246555" y="13758136"/>
              <a:chExt cx="5123014" cy="943200"/>
            </a:xfrm>
          </p:grpSpPr>
          <p:grpSp>
            <p:nvGrpSpPr>
              <p:cNvPr id="20" name="Group 20"/>
              <p:cNvGrpSpPr/>
              <p:nvPr/>
            </p:nvGrpSpPr>
            <p:grpSpPr bwMode="auto">
              <a:xfrm>
                <a:off x="7251067" y="13758136"/>
                <a:ext cx="5118502" cy="943200"/>
                <a:chOff x="0" y="0"/>
                <a:chExt cx="1054705" cy="278138"/>
              </a:xfrm>
            </p:grpSpPr>
            <p:sp>
              <p:nvSpPr>
                <p:cNvPr id="21" name="Freeform 21"/>
                <p:cNvSpPr/>
                <p:nvPr/>
              </p:nvSpPr>
              <p:spPr bwMode="auto">
                <a:xfrm>
                  <a:off x="0" y="0"/>
                  <a:ext cx="1054705" cy="278138"/>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22" name="TextBox 22"/>
                <p:cNvSpPr txBox="1"/>
                <p:nvPr/>
              </p:nvSpPr>
              <p:spPr bwMode="auto">
                <a:xfrm>
                  <a:off x="0" y="-57150"/>
                  <a:ext cx="1054705" cy="335288"/>
                </a:xfrm>
                <a:prstGeom prst="rect">
                  <a:avLst/>
                </a:prstGeom>
                <a:grpFill/>
              </p:spPr>
              <p:txBody>
                <a:bodyPr lIns="47769" tIns="47769" rIns="47769" bIns="47769" rtlCol="0" anchor="ctr"/>
                <a:lstStyle/>
                <a:p>
                  <a:pPr algn="ctr">
                    <a:lnSpc>
                      <a:spcPts val="3818"/>
                    </a:lnSpc>
                    <a:spcBef>
                      <a:spcPts val="0"/>
                    </a:spcBef>
                    <a:defRPr/>
                  </a:pPr>
                  <a:endParaRPr/>
                </a:p>
              </p:txBody>
            </p:sp>
          </p:grpSp>
          <p:sp>
            <p:nvSpPr>
              <p:cNvPr id="77" name="TextBox 77"/>
              <p:cNvSpPr txBox="1"/>
              <p:nvPr/>
            </p:nvSpPr>
            <p:spPr bwMode="auto">
              <a:xfrm>
                <a:off x="7246555" y="13963498"/>
                <a:ext cx="511850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Zinn</a:t>
                </a:r>
                <a:endParaRPr sz="2900" dirty="0">
                  <a:latin typeface="Calibri" panose="020F0502020204030204" pitchFamily="34" charset="0"/>
                  <a:cs typeface="Calibri" panose="020F0502020204030204" pitchFamily="34" charset="0"/>
                </a:endParaRPr>
              </a:p>
            </p:txBody>
          </p:sp>
        </p:grpSp>
      </p:grpSp>
      <p:sp>
        <p:nvSpPr>
          <p:cNvPr id="80" name="TextBox 80"/>
          <p:cNvSpPr txBox="1"/>
          <p:nvPr/>
        </p:nvSpPr>
        <p:spPr bwMode="auto">
          <a:xfrm>
            <a:off x="7231174" y="5820570"/>
            <a:ext cx="5095098" cy="575670"/>
          </a:xfrm>
          <a:prstGeom prst="rect">
            <a:avLst/>
          </a:prstGeom>
        </p:spPr>
        <p:txBody>
          <a:bodyPr wrap="square" lIns="0" tIns="0" rIns="0" bIns="0" rtlCol="0" anchor="t">
            <a:spAutoFit/>
          </a:bodyPr>
          <a:lstStyle/>
          <a:p>
            <a:pPr lvl="1">
              <a:lnSpc>
                <a:spcPts val="5001"/>
              </a:lnSpc>
              <a:defRPr/>
            </a:pPr>
            <a:r>
              <a:rPr lang="de-DE" sz="2800" b="1" dirty="0">
                <a:solidFill>
                  <a:srgbClr val="000000"/>
                </a:solidFill>
                <a:latin typeface="Calibri" panose="020F0502020204030204" pitchFamily="34" charset="0"/>
                <a:cs typeface="Calibri" panose="020F0502020204030204" pitchFamily="34" charset="0"/>
              </a:rPr>
              <a:t>Rohstoff</a:t>
            </a:r>
            <a:endParaRPr sz="2800" b="1" dirty="0">
              <a:latin typeface="Calibri" panose="020F0502020204030204" pitchFamily="34" charset="0"/>
              <a:cs typeface="Calibri" panose="020F0502020204030204" pitchFamily="34" charset="0"/>
            </a:endParaRPr>
          </a:p>
        </p:txBody>
      </p:sp>
      <p:sp>
        <p:nvSpPr>
          <p:cNvPr id="81" name="TextBox 81"/>
          <p:cNvSpPr txBox="1"/>
          <p:nvPr/>
        </p:nvSpPr>
        <p:spPr bwMode="auto">
          <a:xfrm>
            <a:off x="1288187" y="5838073"/>
            <a:ext cx="4800600" cy="575670"/>
          </a:xfrm>
          <a:prstGeom prst="rect">
            <a:avLst/>
          </a:prstGeom>
        </p:spPr>
        <p:txBody>
          <a:bodyPr wrap="square" lIns="0" tIns="0" rIns="0" bIns="0" rtlCol="0" anchor="t">
            <a:spAutoFit/>
          </a:bodyPr>
          <a:lstStyle/>
          <a:p>
            <a:pPr>
              <a:lnSpc>
                <a:spcPts val="5001"/>
              </a:lnSpc>
              <a:defRPr/>
            </a:pPr>
            <a:r>
              <a:rPr lang="de-DE" sz="2800" b="1" dirty="0">
                <a:solidFill>
                  <a:srgbClr val="000000"/>
                </a:solidFill>
                <a:latin typeface="Calibri" panose="020F0502020204030204" pitchFamily="34" charset="0"/>
                <a:cs typeface="Calibri" panose="020F0502020204030204" pitchFamily="34" charset="0"/>
              </a:rPr>
              <a:t>Bestandteile eines Smartphones</a:t>
            </a:r>
            <a:endParaRPr sz="2800" b="1" dirty="0">
              <a:latin typeface="Calibri" panose="020F0502020204030204" pitchFamily="34" charset="0"/>
              <a:cs typeface="Calibri" panose="020F0502020204030204" pitchFamily="34" charset="0"/>
            </a:endParaRPr>
          </a:p>
        </p:txBody>
      </p:sp>
      <p:grpSp>
        <p:nvGrpSpPr>
          <p:cNvPr id="115" name="Group 114">
            <a:extLst>
              <a:ext uri="{FF2B5EF4-FFF2-40B4-BE49-F238E27FC236}">
                <a16:creationId xmlns:a16="http://schemas.microsoft.com/office/drawing/2014/main" id="{4A78B49B-B599-D6A4-7E43-E595B1178AFC}"/>
              </a:ext>
            </a:extLst>
          </p:cNvPr>
          <p:cNvGrpSpPr/>
          <p:nvPr/>
        </p:nvGrpSpPr>
        <p:grpSpPr>
          <a:xfrm>
            <a:off x="1563912" y="10657636"/>
            <a:ext cx="10792188" cy="943200"/>
            <a:chOff x="1563912" y="9634508"/>
            <a:chExt cx="10792188" cy="943200"/>
          </a:xfrm>
        </p:grpSpPr>
        <p:grpSp>
          <p:nvGrpSpPr>
            <p:cNvPr id="104" name="Group 103">
              <a:extLst>
                <a:ext uri="{FF2B5EF4-FFF2-40B4-BE49-F238E27FC236}">
                  <a16:creationId xmlns:a16="http://schemas.microsoft.com/office/drawing/2014/main" id="{917E7C26-6082-22FB-120F-0722ABED1DC2}"/>
                </a:ext>
              </a:extLst>
            </p:cNvPr>
            <p:cNvGrpSpPr/>
            <p:nvPr/>
          </p:nvGrpSpPr>
          <p:grpSpPr>
            <a:xfrm>
              <a:off x="7237597" y="9634508"/>
              <a:ext cx="5118503" cy="943200"/>
              <a:chOff x="7251066" y="9643336"/>
              <a:chExt cx="5118503" cy="943200"/>
            </a:xfrm>
          </p:grpSpPr>
          <p:sp>
            <p:nvSpPr>
              <p:cNvPr id="12" name="Freeform 12"/>
              <p:cNvSpPr/>
              <p:nvPr/>
            </p:nvSpPr>
            <p:spPr bwMode="auto">
              <a:xfrm>
                <a:off x="7251067" y="9643336"/>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4" name="TextBox 74"/>
              <p:cNvSpPr txBox="1"/>
              <p:nvPr/>
            </p:nvSpPr>
            <p:spPr bwMode="auto">
              <a:xfrm>
                <a:off x="7251066" y="9863137"/>
                <a:ext cx="5098781"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Glas und Keramik</a:t>
                </a:r>
                <a:endParaRPr sz="2800" dirty="0">
                  <a:latin typeface="Calibri" panose="020F0502020204030204" pitchFamily="34" charset="0"/>
                  <a:cs typeface="Calibri" panose="020F0502020204030204" pitchFamily="34" charset="0"/>
                </a:endParaRPr>
              </a:p>
            </p:txBody>
          </p:sp>
        </p:grpSp>
        <p:grpSp>
          <p:nvGrpSpPr>
            <p:cNvPr id="96" name="Group 95">
              <a:extLst>
                <a:ext uri="{FF2B5EF4-FFF2-40B4-BE49-F238E27FC236}">
                  <a16:creationId xmlns:a16="http://schemas.microsoft.com/office/drawing/2014/main" id="{6B4BA670-F92E-2611-7F88-728A01A2DC39}"/>
                </a:ext>
              </a:extLst>
            </p:cNvPr>
            <p:cNvGrpSpPr/>
            <p:nvPr/>
          </p:nvGrpSpPr>
          <p:grpSpPr>
            <a:xfrm>
              <a:off x="1563912" y="9634508"/>
              <a:ext cx="4209297" cy="943200"/>
              <a:chOff x="1606610" y="9643336"/>
              <a:chExt cx="4209297" cy="943200"/>
            </a:xfrm>
          </p:grpSpPr>
          <p:sp>
            <p:nvSpPr>
              <p:cNvPr id="52" name="Freeform 52"/>
              <p:cNvSpPr/>
              <p:nvPr/>
            </p:nvSpPr>
            <p:spPr bwMode="auto">
              <a:xfrm>
                <a:off x="1606610" y="96433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82" name="TextBox 82"/>
              <p:cNvSpPr txBox="1"/>
              <p:nvPr/>
            </p:nvSpPr>
            <p:spPr bwMode="auto">
              <a:xfrm>
                <a:off x="1606610" y="9863842"/>
                <a:ext cx="4209297" cy="502189"/>
              </a:xfrm>
              <a:prstGeom prst="rect">
                <a:avLst/>
              </a:prstGeom>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SIM-Karte, Kontakte</a:t>
                </a:r>
                <a:endParaRPr sz="2800" dirty="0">
                  <a:latin typeface="Calibri" panose="020F0502020204030204" pitchFamily="34" charset="0"/>
                  <a:cs typeface="Calibri" panose="020F0502020204030204" pitchFamily="34" charset="0"/>
                </a:endParaRPr>
              </a:p>
            </p:txBody>
          </p:sp>
        </p:grpSp>
      </p:grpSp>
      <p:grpSp>
        <p:nvGrpSpPr>
          <p:cNvPr id="123" name="Group 122">
            <a:extLst>
              <a:ext uri="{FF2B5EF4-FFF2-40B4-BE49-F238E27FC236}">
                <a16:creationId xmlns:a16="http://schemas.microsoft.com/office/drawing/2014/main" id="{2257D4EB-A223-8D98-2E4B-0A7C722C8C74}"/>
              </a:ext>
            </a:extLst>
          </p:cNvPr>
          <p:cNvGrpSpPr/>
          <p:nvPr/>
        </p:nvGrpSpPr>
        <p:grpSpPr>
          <a:xfrm>
            <a:off x="1562492" y="13367611"/>
            <a:ext cx="10796595" cy="943200"/>
            <a:chOff x="1562492" y="12245185"/>
            <a:chExt cx="10796595" cy="943200"/>
          </a:xfrm>
        </p:grpSpPr>
        <p:grpSp>
          <p:nvGrpSpPr>
            <p:cNvPr id="108" name="Group 107">
              <a:extLst>
                <a:ext uri="{FF2B5EF4-FFF2-40B4-BE49-F238E27FC236}">
                  <a16:creationId xmlns:a16="http://schemas.microsoft.com/office/drawing/2014/main" id="{CA5B131A-F10D-BC10-0DF4-0177684D29EB}"/>
                </a:ext>
              </a:extLst>
            </p:cNvPr>
            <p:cNvGrpSpPr/>
            <p:nvPr/>
          </p:nvGrpSpPr>
          <p:grpSpPr>
            <a:xfrm>
              <a:off x="7235965" y="12245185"/>
              <a:ext cx="5123122" cy="943200"/>
              <a:chOff x="7255686" y="12220278"/>
              <a:chExt cx="5123122" cy="943200"/>
            </a:xfrm>
          </p:grpSpPr>
          <p:sp>
            <p:nvSpPr>
              <p:cNvPr id="18" name="Freeform 18"/>
              <p:cNvSpPr/>
              <p:nvPr/>
            </p:nvSpPr>
            <p:spPr bwMode="auto">
              <a:xfrm>
                <a:off x="7260306" y="12220278"/>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6" name="TextBox 76"/>
              <p:cNvSpPr txBox="1"/>
              <p:nvPr/>
            </p:nvSpPr>
            <p:spPr bwMode="auto">
              <a:xfrm>
                <a:off x="7255686" y="12440079"/>
                <a:ext cx="5098781"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Plastik</a:t>
                </a:r>
                <a:endParaRPr sz="2900" dirty="0">
                  <a:latin typeface="Calibri" panose="020F0502020204030204" pitchFamily="34" charset="0"/>
                  <a:cs typeface="Calibri" panose="020F0502020204030204" pitchFamily="34" charset="0"/>
                </a:endParaRPr>
              </a:p>
            </p:txBody>
          </p:sp>
        </p:grpSp>
        <p:grpSp>
          <p:nvGrpSpPr>
            <p:cNvPr id="98" name="Group 97">
              <a:extLst>
                <a:ext uri="{FF2B5EF4-FFF2-40B4-BE49-F238E27FC236}">
                  <a16:creationId xmlns:a16="http://schemas.microsoft.com/office/drawing/2014/main" id="{A38C2807-9E2C-D4B4-D41D-4C74AFDB40BD}"/>
                </a:ext>
              </a:extLst>
            </p:cNvPr>
            <p:cNvGrpSpPr/>
            <p:nvPr/>
          </p:nvGrpSpPr>
          <p:grpSpPr>
            <a:xfrm>
              <a:off x="1562492" y="12245185"/>
              <a:ext cx="4209297" cy="943200"/>
              <a:chOff x="1591396" y="12235448"/>
              <a:chExt cx="4209297" cy="1137003"/>
            </a:xfrm>
          </p:grpSpPr>
          <p:sp>
            <p:nvSpPr>
              <p:cNvPr id="60" name="Freeform 60"/>
              <p:cNvSpPr/>
              <p:nvPr/>
            </p:nvSpPr>
            <p:spPr bwMode="auto">
              <a:xfrm>
                <a:off x="1591396" y="12235448"/>
                <a:ext cx="4209297" cy="1137003"/>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lgn="ctr">
                  <a:defRPr/>
                </a:pPr>
                <a:endParaRPr lang="de-DE" dirty="0"/>
              </a:p>
            </p:txBody>
          </p:sp>
          <p:sp>
            <p:nvSpPr>
              <p:cNvPr id="83" name="TextBox 83"/>
              <p:cNvSpPr txBox="1"/>
              <p:nvPr/>
            </p:nvSpPr>
            <p:spPr bwMode="auto">
              <a:xfrm>
                <a:off x="1606610" y="12588506"/>
                <a:ext cx="4194083" cy="430887"/>
              </a:xfrm>
              <a:prstGeom prst="rect">
                <a:avLst/>
              </a:prstGeom>
            </p:spPr>
            <p:txBody>
              <a:bodyPr wrap="square" lIns="0" tIns="0" rIns="0" bIns="0" rtlCol="0" anchor="t">
                <a:spAutoFit/>
              </a:bodyPr>
              <a:lstStyle/>
              <a:p>
                <a:pPr algn="ctr">
                  <a:defRPr/>
                </a:pPr>
                <a:r>
                  <a:rPr lang="de-DE" sz="2800" dirty="0">
                    <a:solidFill>
                      <a:srgbClr val="000000"/>
                    </a:solidFill>
                    <a:latin typeface="Calibri" panose="020F0502020204030204" pitchFamily="34" charset="0"/>
                    <a:cs typeface="Calibri" panose="020F0502020204030204" pitchFamily="34" charset="0"/>
                  </a:rPr>
                  <a:t>Lautsprecher, Mikrofone</a:t>
                </a:r>
                <a:endParaRPr sz="2800" dirty="0">
                  <a:latin typeface="Calibri" panose="020F0502020204030204" pitchFamily="34" charset="0"/>
                  <a:cs typeface="Calibri" panose="020F0502020204030204" pitchFamily="34" charset="0"/>
                </a:endParaRPr>
              </a:p>
            </p:txBody>
          </p:sp>
        </p:grpSp>
      </p:grpSp>
      <p:grpSp>
        <p:nvGrpSpPr>
          <p:cNvPr id="130" name="Group 129">
            <a:extLst>
              <a:ext uri="{FF2B5EF4-FFF2-40B4-BE49-F238E27FC236}">
                <a16:creationId xmlns:a16="http://schemas.microsoft.com/office/drawing/2014/main" id="{7B53C5CF-5916-F80E-A306-A10C52FF7B13}"/>
              </a:ext>
            </a:extLst>
          </p:cNvPr>
          <p:cNvGrpSpPr/>
          <p:nvPr/>
        </p:nvGrpSpPr>
        <p:grpSpPr>
          <a:xfrm>
            <a:off x="1562491" y="16074931"/>
            <a:ext cx="10787185" cy="943667"/>
            <a:chOff x="1562491" y="15058287"/>
            <a:chExt cx="10787185" cy="943667"/>
          </a:xfrm>
        </p:grpSpPr>
        <p:grpSp>
          <p:nvGrpSpPr>
            <p:cNvPr id="110" name="Group 109">
              <a:extLst>
                <a:ext uri="{FF2B5EF4-FFF2-40B4-BE49-F238E27FC236}">
                  <a16:creationId xmlns:a16="http://schemas.microsoft.com/office/drawing/2014/main" id="{C464D0C4-00D0-A2F9-D748-43DB6E4B781F}"/>
                </a:ext>
              </a:extLst>
            </p:cNvPr>
            <p:cNvGrpSpPr/>
            <p:nvPr/>
          </p:nvGrpSpPr>
          <p:grpSpPr>
            <a:xfrm>
              <a:off x="7231174" y="15058755"/>
              <a:ext cx="5118502" cy="943199"/>
              <a:chOff x="7259369" y="15051675"/>
              <a:chExt cx="5118502" cy="943199"/>
            </a:xfrm>
          </p:grpSpPr>
          <p:sp>
            <p:nvSpPr>
              <p:cNvPr id="24" name="Freeform 24"/>
              <p:cNvSpPr/>
              <p:nvPr/>
            </p:nvSpPr>
            <p:spPr bwMode="auto">
              <a:xfrm>
                <a:off x="7259369" y="15051675"/>
                <a:ext cx="5118502"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78" name="TextBox 78"/>
              <p:cNvSpPr txBox="1"/>
              <p:nvPr/>
            </p:nvSpPr>
            <p:spPr bwMode="auto">
              <a:xfrm>
                <a:off x="7259369" y="15285220"/>
                <a:ext cx="5095098"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Gold</a:t>
                </a:r>
                <a:endParaRPr sz="2900" dirty="0">
                  <a:latin typeface="Calibri" panose="020F0502020204030204" pitchFamily="34" charset="0"/>
                  <a:cs typeface="Calibri" panose="020F0502020204030204" pitchFamily="34" charset="0"/>
                </a:endParaRPr>
              </a:p>
            </p:txBody>
          </p:sp>
        </p:grpSp>
        <p:grpSp>
          <p:nvGrpSpPr>
            <p:cNvPr id="100" name="Group 99">
              <a:extLst>
                <a:ext uri="{FF2B5EF4-FFF2-40B4-BE49-F238E27FC236}">
                  <a16:creationId xmlns:a16="http://schemas.microsoft.com/office/drawing/2014/main" id="{222D3342-5574-3CF7-C3F3-D93B348AEC95}"/>
                </a:ext>
              </a:extLst>
            </p:cNvPr>
            <p:cNvGrpSpPr/>
            <p:nvPr/>
          </p:nvGrpSpPr>
          <p:grpSpPr>
            <a:xfrm>
              <a:off x="1562491" y="15058287"/>
              <a:ext cx="4209297" cy="943200"/>
              <a:chOff x="1606610" y="15051675"/>
              <a:chExt cx="4209297" cy="943200"/>
            </a:xfrm>
          </p:grpSpPr>
          <p:sp>
            <p:nvSpPr>
              <p:cNvPr id="68" name="Freeform 68"/>
              <p:cNvSpPr/>
              <p:nvPr/>
            </p:nvSpPr>
            <p:spPr bwMode="auto">
              <a:xfrm>
                <a:off x="1606610" y="15051675"/>
                <a:ext cx="4209297" cy="943200"/>
              </a:xfrm>
              <a:custGeom>
                <a:avLst/>
                <a:gdLst/>
                <a:ahLst/>
                <a:cxnLst/>
                <a:rect l="l" t="t" r="r" b="b"/>
                <a:pathLst>
                  <a:path w="858559" h="278138" extrusionOk="0">
                    <a:moveTo>
                      <a:pt x="34945" y="0"/>
                    </a:moveTo>
                    <a:lnTo>
                      <a:pt x="823614" y="0"/>
                    </a:lnTo>
                    <a:cubicBezTo>
                      <a:pt x="832882" y="0"/>
                      <a:pt x="841771" y="3682"/>
                      <a:pt x="848324" y="10235"/>
                    </a:cubicBezTo>
                    <a:cubicBezTo>
                      <a:pt x="854877" y="16788"/>
                      <a:pt x="858559" y="25677"/>
                      <a:pt x="858559" y="34945"/>
                    </a:cubicBezTo>
                    <a:lnTo>
                      <a:pt x="858559" y="243194"/>
                    </a:lnTo>
                    <a:cubicBezTo>
                      <a:pt x="858559" y="252461"/>
                      <a:pt x="854877" y="261350"/>
                      <a:pt x="848324" y="267903"/>
                    </a:cubicBezTo>
                    <a:cubicBezTo>
                      <a:pt x="841771" y="274456"/>
                      <a:pt x="832882" y="278138"/>
                      <a:pt x="823614" y="278138"/>
                    </a:cubicBezTo>
                    <a:lnTo>
                      <a:pt x="34945" y="278138"/>
                    </a:lnTo>
                    <a:cubicBezTo>
                      <a:pt x="25677" y="278138"/>
                      <a:pt x="16788" y="274456"/>
                      <a:pt x="10235" y="267903"/>
                    </a:cubicBezTo>
                    <a:cubicBezTo>
                      <a:pt x="3682" y="261350"/>
                      <a:pt x="0" y="252461"/>
                      <a:pt x="0" y="243194"/>
                    </a:cubicBezTo>
                    <a:lnTo>
                      <a:pt x="0" y="34945"/>
                    </a:lnTo>
                    <a:cubicBezTo>
                      <a:pt x="0" y="25677"/>
                      <a:pt x="3682" y="16788"/>
                      <a:pt x="10235" y="10235"/>
                    </a:cubicBezTo>
                    <a:cubicBezTo>
                      <a:pt x="16788" y="3682"/>
                      <a:pt x="25677" y="0"/>
                      <a:pt x="34945" y="0"/>
                    </a:cubicBezTo>
                    <a:close/>
                  </a:path>
                </a:pathLst>
              </a:custGeom>
              <a:solidFill>
                <a:srgbClr val="EED995"/>
              </a:solidFill>
            </p:spPr>
            <p:txBody>
              <a:bodyPr/>
              <a:lstStyle/>
              <a:p>
                <a:pPr>
                  <a:defRPr/>
                </a:pPr>
                <a:endParaRPr lang="de-DE"/>
              </a:p>
            </p:txBody>
          </p:sp>
          <p:sp>
            <p:nvSpPr>
              <p:cNvPr id="84" name="TextBox 84"/>
              <p:cNvSpPr txBox="1"/>
              <p:nvPr/>
            </p:nvSpPr>
            <p:spPr bwMode="auto">
              <a:xfrm>
                <a:off x="1649305" y="15271476"/>
                <a:ext cx="4166602" cy="503599"/>
              </a:xfrm>
              <a:prstGeom prst="rect">
                <a:avLst/>
              </a:prstGeom>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Hauptplatine</a:t>
                </a:r>
                <a:endParaRPr sz="2900" dirty="0">
                  <a:latin typeface="Calibri" panose="020F0502020204030204" pitchFamily="34" charset="0"/>
                  <a:cs typeface="Calibri" panose="020F0502020204030204" pitchFamily="34" charset="0"/>
                </a:endParaRPr>
              </a:p>
            </p:txBody>
          </p:sp>
        </p:grpSp>
      </p:grpSp>
      <p:grpSp>
        <p:nvGrpSpPr>
          <p:cNvPr id="85" name="Group 85"/>
          <p:cNvGrpSpPr/>
          <p:nvPr/>
        </p:nvGrpSpPr>
        <p:grpSpPr bwMode="auto">
          <a:xfrm>
            <a:off x="5429250" y="9766217"/>
            <a:ext cx="1976338" cy="5536790"/>
            <a:chOff x="0" y="0"/>
            <a:chExt cx="3543300" cy="9906000"/>
          </a:xfrm>
        </p:grpSpPr>
        <p:sp>
          <p:nvSpPr>
            <p:cNvPr id="86" name="Freeform 86"/>
            <p:cNvSpPr/>
            <p:nvPr/>
          </p:nvSpPr>
          <p:spPr bwMode="auto">
            <a:xfrm>
              <a:off x="49530" y="50800"/>
              <a:ext cx="3445510" cy="9819640"/>
            </a:xfrm>
            <a:custGeom>
              <a:avLst/>
              <a:gdLst/>
              <a:ahLst/>
              <a:cxnLst/>
              <a:rect l="l" t="t" r="r" b="b"/>
              <a:pathLst>
                <a:path w="3445510" h="9819640" extrusionOk="0">
                  <a:moveTo>
                    <a:pt x="31750" y="0"/>
                  </a:moveTo>
                  <a:cubicBezTo>
                    <a:pt x="506730" y="10160"/>
                    <a:pt x="558800" y="13970"/>
                    <a:pt x="596900" y="27940"/>
                  </a:cubicBezTo>
                  <a:cubicBezTo>
                    <a:pt x="622300" y="36830"/>
                    <a:pt x="628650" y="53340"/>
                    <a:pt x="655320" y="63500"/>
                  </a:cubicBezTo>
                  <a:cubicBezTo>
                    <a:pt x="701040" y="80010"/>
                    <a:pt x="782320" y="78740"/>
                    <a:pt x="854710" y="97790"/>
                  </a:cubicBezTo>
                  <a:cubicBezTo>
                    <a:pt x="946150" y="120650"/>
                    <a:pt x="1065530" y="165100"/>
                    <a:pt x="1158240" y="201930"/>
                  </a:cubicBezTo>
                  <a:cubicBezTo>
                    <a:pt x="1239520" y="233680"/>
                    <a:pt x="1327150" y="284480"/>
                    <a:pt x="1381760" y="302260"/>
                  </a:cubicBezTo>
                  <a:cubicBezTo>
                    <a:pt x="1410970" y="312420"/>
                    <a:pt x="1427480" y="304800"/>
                    <a:pt x="1452880" y="317500"/>
                  </a:cubicBezTo>
                  <a:cubicBezTo>
                    <a:pt x="1493520" y="337820"/>
                    <a:pt x="1544320" y="391160"/>
                    <a:pt x="1588770" y="440690"/>
                  </a:cubicBezTo>
                  <a:cubicBezTo>
                    <a:pt x="1643380" y="500380"/>
                    <a:pt x="1708150" y="582930"/>
                    <a:pt x="1750060" y="654050"/>
                  </a:cubicBezTo>
                  <a:cubicBezTo>
                    <a:pt x="1786890" y="715010"/>
                    <a:pt x="1817370" y="787400"/>
                    <a:pt x="1832610" y="835660"/>
                  </a:cubicBezTo>
                  <a:cubicBezTo>
                    <a:pt x="1841500" y="866140"/>
                    <a:pt x="1835150" y="881380"/>
                    <a:pt x="1845310" y="911860"/>
                  </a:cubicBezTo>
                  <a:cubicBezTo>
                    <a:pt x="1860550" y="961390"/>
                    <a:pt x="1920240" y="1051560"/>
                    <a:pt x="1935480" y="1101090"/>
                  </a:cubicBezTo>
                  <a:cubicBezTo>
                    <a:pt x="1945640" y="1131570"/>
                    <a:pt x="1939290" y="1149350"/>
                    <a:pt x="1948180" y="1178560"/>
                  </a:cubicBezTo>
                  <a:cubicBezTo>
                    <a:pt x="1960880" y="1217930"/>
                    <a:pt x="1998980" y="1272540"/>
                    <a:pt x="2011680" y="1314450"/>
                  </a:cubicBezTo>
                  <a:cubicBezTo>
                    <a:pt x="2021840" y="1347470"/>
                    <a:pt x="2018030" y="1370330"/>
                    <a:pt x="2026920" y="1408430"/>
                  </a:cubicBezTo>
                  <a:cubicBezTo>
                    <a:pt x="2040890" y="1466850"/>
                    <a:pt x="2078990" y="1550670"/>
                    <a:pt x="2099310" y="1630680"/>
                  </a:cubicBezTo>
                  <a:cubicBezTo>
                    <a:pt x="2122170" y="1720850"/>
                    <a:pt x="2143760" y="1832610"/>
                    <a:pt x="2155190" y="1924050"/>
                  </a:cubicBezTo>
                  <a:cubicBezTo>
                    <a:pt x="2165350" y="2002790"/>
                    <a:pt x="2160270" y="2073910"/>
                    <a:pt x="2169160" y="2146300"/>
                  </a:cubicBezTo>
                  <a:cubicBezTo>
                    <a:pt x="2178050" y="2214880"/>
                    <a:pt x="2197100" y="2275840"/>
                    <a:pt x="2205990" y="2346960"/>
                  </a:cubicBezTo>
                  <a:cubicBezTo>
                    <a:pt x="2216150" y="2428240"/>
                    <a:pt x="2213610" y="2537460"/>
                    <a:pt x="2222500" y="2608580"/>
                  </a:cubicBezTo>
                  <a:cubicBezTo>
                    <a:pt x="2228850" y="2659380"/>
                    <a:pt x="2241550" y="2678430"/>
                    <a:pt x="2246630" y="2736850"/>
                  </a:cubicBezTo>
                  <a:cubicBezTo>
                    <a:pt x="2259330" y="2865120"/>
                    <a:pt x="2236470" y="3182620"/>
                    <a:pt x="2249170" y="3348990"/>
                  </a:cubicBezTo>
                  <a:cubicBezTo>
                    <a:pt x="2258060" y="3465830"/>
                    <a:pt x="2282190" y="3540760"/>
                    <a:pt x="2291080" y="3643630"/>
                  </a:cubicBezTo>
                  <a:cubicBezTo>
                    <a:pt x="2301240" y="3757930"/>
                    <a:pt x="2293620" y="3919220"/>
                    <a:pt x="2305050" y="4004310"/>
                  </a:cubicBezTo>
                  <a:cubicBezTo>
                    <a:pt x="2311400" y="4052570"/>
                    <a:pt x="2322830" y="4062730"/>
                    <a:pt x="2329180" y="4114800"/>
                  </a:cubicBezTo>
                  <a:cubicBezTo>
                    <a:pt x="2343150" y="4241800"/>
                    <a:pt x="2317750" y="4644390"/>
                    <a:pt x="2331720" y="4773930"/>
                  </a:cubicBezTo>
                  <a:cubicBezTo>
                    <a:pt x="2338070" y="4828540"/>
                    <a:pt x="2350770" y="4845050"/>
                    <a:pt x="2355850" y="4890770"/>
                  </a:cubicBezTo>
                  <a:cubicBezTo>
                    <a:pt x="2363470" y="4956810"/>
                    <a:pt x="2354580" y="5067300"/>
                    <a:pt x="2362200" y="5132070"/>
                  </a:cubicBezTo>
                  <a:cubicBezTo>
                    <a:pt x="2367280" y="5175250"/>
                    <a:pt x="2378710" y="5185410"/>
                    <a:pt x="2385060" y="5240020"/>
                  </a:cubicBezTo>
                  <a:cubicBezTo>
                    <a:pt x="2402840" y="5403850"/>
                    <a:pt x="2374900" y="6023610"/>
                    <a:pt x="2387600" y="6230620"/>
                  </a:cubicBezTo>
                  <a:cubicBezTo>
                    <a:pt x="2392680" y="6324600"/>
                    <a:pt x="2405380" y="6337300"/>
                    <a:pt x="2411730" y="6436360"/>
                  </a:cubicBezTo>
                  <a:cubicBezTo>
                    <a:pt x="2426970" y="6690360"/>
                    <a:pt x="2399030" y="7476490"/>
                    <a:pt x="2411730" y="7800340"/>
                  </a:cubicBezTo>
                  <a:cubicBezTo>
                    <a:pt x="2418080" y="7980680"/>
                    <a:pt x="2420620" y="8098790"/>
                    <a:pt x="2443480" y="8219440"/>
                  </a:cubicBezTo>
                  <a:cubicBezTo>
                    <a:pt x="2461260" y="8313420"/>
                    <a:pt x="2505710" y="8389620"/>
                    <a:pt x="2518410" y="8465820"/>
                  </a:cubicBezTo>
                  <a:cubicBezTo>
                    <a:pt x="2528570" y="8528050"/>
                    <a:pt x="2518410" y="8597900"/>
                    <a:pt x="2524760" y="8638540"/>
                  </a:cubicBezTo>
                  <a:cubicBezTo>
                    <a:pt x="2528570" y="8661400"/>
                    <a:pt x="2531110" y="8665210"/>
                    <a:pt x="2540000" y="8691880"/>
                  </a:cubicBezTo>
                  <a:cubicBezTo>
                    <a:pt x="2567940" y="8774430"/>
                    <a:pt x="2719070" y="9112250"/>
                    <a:pt x="2738120" y="9192260"/>
                  </a:cubicBezTo>
                  <a:cubicBezTo>
                    <a:pt x="2744470" y="9216390"/>
                    <a:pt x="2736850" y="9220200"/>
                    <a:pt x="2743200" y="9241790"/>
                  </a:cubicBezTo>
                  <a:cubicBezTo>
                    <a:pt x="2755900" y="9288780"/>
                    <a:pt x="2805430" y="9399270"/>
                    <a:pt x="2846070" y="9456420"/>
                  </a:cubicBezTo>
                  <a:cubicBezTo>
                    <a:pt x="2879090" y="9503410"/>
                    <a:pt x="2934970" y="9536430"/>
                    <a:pt x="2959100" y="9569450"/>
                  </a:cubicBezTo>
                  <a:cubicBezTo>
                    <a:pt x="2974340" y="9589770"/>
                    <a:pt x="2970530" y="9606280"/>
                    <a:pt x="2988310" y="9624060"/>
                  </a:cubicBezTo>
                  <a:cubicBezTo>
                    <a:pt x="3017520" y="9654540"/>
                    <a:pt x="3082290" y="9695180"/>
                    <a:pt x="3144520" y="9711690"/>
                  </a:cubicBezTo>
                  <a:cubicBezTo>
                    <a:pt x="3220720" y="9732010"/>
                    <a:pt x="3375660" y="9705340"/>
                    <a:pt x="3415030" y="9719310"/>
                  </a:cubicBezTo>
                  <a:cubicBezTo>
                    <a:pt x="3427730" y="9723120"/>
                    <a:pt x="3432810" y="9728200"/>
                    <a:pt x="3437890" y="9735820"/>
                  </a:cubicBezTo>
                  <a:cubicBezTo>
                    <a:pt x="3442970" y="9745980"/>
                    <a:pt x="3445510" y="9766300"/>
                    <a:pt x="3441700" y="9777730"/>
                  </a:cubicBezTo>
                  <a:cubicBezTo>
                    <a:pt x="3439160" y="9786620"/>
                    <a:pt x="3431540" y="9794240"/>
                    <a:pt x="3423920" y="9799320"/>
                  </a:cubicBezTo>
                  <a:cubicBezTo>
                    <a:pt x="3416300" y="9804400"/>
                    <a:pt x="3404870" y="9806940"/>
                    <a:pt x="3395980" y="9804400"/>
                  </a:cubicBezTo>
                  <a:cubicBezTo>
                    <a:pt x="3384550" y="9801860"/>
                    <a:pt x="3366770" y="9791700"/>
                    <a:pt x="3361690" y="9781540"/>
                  </a:cubicBezTo>
                  <a:cubicBezTo>
                    <a:pt x="3356610" y="9771380"/>
                    <a:pt x="3357880" y="9751060"/>
                    <a:pt x="3361690" y="9740900"/>
                  </a:cubicBezTo>
                  <a:cubicBezTo>
                    <a:pt x="3365500" y="9732010"/>
                    <a:pt x="3373120" y="9724390"/>
                    <a:pt x="3382010" y="9720580"/>
                  </a:cubicBezTo>
                  <a:cubicBezTo>
                    <a:pt x="3393440" y="9716770"/>
                    <a:pt x="3413760" y="9715500"/>
                    <a:pt x="3423920" y="9723120"/>
                  </a:cubicBezTo>
                  <a:cubicBezTo>
                    <a:pt x="3435350" y="9732010"/>
                    <a:pt x="3445510" y="9758680"/>
                    <a:pt x="3442970" y="9772650"/>
                  </a:cubicBezTo>
                  <a:cubicBezTo>
                    <a:pt x="3440430" y="9785350"/>
                    <a:pt x="3431540" y="9795510"/>
                    <a:pt x="3415030" y="9803130"/>
                  </a:cubicBezTo>
                  <a:cubicBezTo>
                    <a:pt x="3378200" y="9819640"/>
                    <a:pt x="3267710" y="9812020"/>
                    <a:pt x="3200400" y="9804400"/>
                  </a:cubicBezTo>
                  <a:cubicBezTo>
                    <a:pt x="3139440" y="9798050"/>
                    <a:pt x="3074670" y="9789160"/>
                    <a:pt x="3027680" y="9766300"/>
                  </a:cubicBezTo>
                  <a:cubicBezTo>
                    <a:pt x="2989580" y="9747250"/>
                    <a:pt x="2965450" y="9721850"/>
                    <a:pt x="2934970" y="9691370"/>
                  </a:cubicBezTo>
                  <a:cubicBezTo>
                    <a:pt x="2898140" y="9654540"/>
                    <a:pt x="2858770" y="9596120"/>
                    <a:pt x="2829560" y="9555480"/>
                  </a:cubicBezTo>
                  <a:cubicBezTo>
                    <a:pt x="2806700" y="9523730"/>
                    <a:pt x="2794000" y="9504680"/>
                    <a:pt x="2773680" y="9467850"/>
                  </a:cubicBezTo>
                  <a:cubicBezTo>
                    <a:pt x="2743200" y="9411970"/>
                    <a:pt x="2688590" y="9301480"/>
                    <a:pt x="2674620" y="9250680"/>
                  </a:cubicBezTo>
                  <a:cubicBezTo>
                    <a:pt x="2667000" y="9225280"/>
                    <a:pt x="2673350" y="9215120"/>
                    <a:pt x="2667000" y="9192260"/>
                  </a:cubicBezTo>
                  <a:cubicBezTo>
                    <a:pt x="2655570" y="9154160"/>
                    <a:pt x="2618740" y="9100820"/>
                    <a:pt x="2598420" y="9046210"/>
                  </a:cubicBezTo>
                  <a:cubicBezTo>
                    <a:pt x="2574290" y="8980170"/>
                    <a:pt x="2556510" y="8882380"/>
                    <a:pt x="2534920" y="8820150"/>
                  </a:cubicBezTo>
                  <a:cubicBezTo>
                    <a:pt x="2519680" y="8774430"/>
                    <a:pt x="2498090" y="8738870"/>
                    <a:pt x="2486660" y="8705850"/>
                  </a:cubicBezTo>
                  <a:cubicBezTo>
                    <a:pt x="2477770" y="8681720"/>
                    <a:pt x="2473960" y="8667750"/>
                    <a:pt x="2468880" y="8639810"/>
                  </a:cubicBezTo>
                  <a:cubicBezTo>
                    <a:pt x="2461260" y="8591550"/>
                    <a:pt x="2467610" y="8511540"/>
                    <a:pt x="2456180" y="8444230"/>
                  </a:cubicBezTo>
                  <a:cubicBezTo>
                    <a:pt x="2443480" y="8371840"/>
                    <a:pt x="2402840" y="8296910"/>
                    <a:pt x="2391410" y="8220710"/>
                  </a:cubicBezTo>
                  <a:cubicBezTo>
                    <a:pt x="2379980" y="8145780"/>
                    <a:pt x="2395220" y="8059420"/>
                    <a:pt x="2390140" y="7992110"/>
                  </a:cubicBezTo>
                  <a:cubicBezTo>
                    <a:pt x="2386330" y="7938770"/>
                    <a:pt x="2372360" y="7919720"/>
                    <a:pt x="2367280" y="7848600"/>
                  </a:cubicBezTo>
                  <a:cubicBezTo>
                    <a:pt x="2352040" y="7645400"/>
                    <a:pt x="2372360" y="6936740"/>
                    <a:pt x="2369820" y="6672580"/>
                  </a:cubicBezTo>
                  <a:cubicBezTo>
                    <a:pt x="2368550" y="6537960"/>
                    <a:pt x="2369820" y="6449060"/>
                    <a:pt x="2362200" y="6367780"/>
                  </a:cubicBezTo>
                  <a:cubicBezTo>
                    <a:pt x="2357120" y="6313170"/>
                    <a:pt x="2344420" y="6296660"/>
                    <a:pt x="2339340" y="6230620"/>
                  </a:cubicBezTo>
                  <a:cubicBezTo>
                    <a:pt x="2326640" y="6069330"/>
                    <a:pt x="2350770" y="5589270"/>
                    <a:pt x="2339340" y="5389880"/>
                  </a:cubicBezTo>
                  <a:cubicBezTo>
                    <a:pt x="2332990" y="5279390"/>
                    <a:pt x="2316480" y="5217160"/>
                    <a:pt x="2311400" y="5133340"/>
                  </a:cubicBezTo>
                  <a:cubicBezTo>
                    <a:pt x="2306320" y="5053330"/>
                    <a:pt x="2315210" y="4961890"/>
                    <a:pt x="2308860" y="4895850"/>
                  </a:cubicBezTo>
                  <a:cubicBezTo>
                    <a:pt x="2305050" y="4848860"/>
                    <a:pt x="2293620" y="4828540"/>
                    <a:pt x="2288540" y="4773930"/>
                  </a:cubicBezTo>
                  <a:cubicBezTo>
                    <a:pt x="2278380" y="4659630"/>
                    <a:pt x="2292350" y="4384040"/>
                    <a:pt x="2284730" y="4241800"/>
                  </a:cubicBezTo>
                  <a:cubicBezTo>
                    <a:pt x="2279650" y="4146550"/>
                    <a:pt x="2265680" y="4085590"/>
                    <a:pt x="2260600" y="4004310"/>
                  </a:cubicBezTo>
                  <a:cubicBezTo>
                    <a:pt x="2255520" y="3919220"/>
                    <a:pt x="2264410" y="3839210"/>
                    <a:pt x="2258060" y="3742690"/>
                  </a:cubicBezTo>
                  <a:cubicBezTo>
                    <a:pt x="2250440" y="3624580"/>
                    <a:pt x="2219960" y="3495040"/>
                    <a:pt x="2209800" y="3348990"/>
                  </a:cubicBezTo>
                  <a:cubicBezTo>
                    <a:pt x="2197100" y="3168650"/>
                    <a:pt x="2213610" y="2868930"/>
                    <a:pt x="2202180" y="2740660"/>
                  </a:cubicBezTo>
                  <a:cubicBezTo>
                    <a:pt x="2197100" y="2680970"/>
                    <a:pt x="2185670" y="2660650"/>
                    <a:pt x="2180590" y="2609850"/>
                  </a:cubicBezTo>
                  <a:cubicBezTo>
                    <a:pt x="2172970" y="2538730"/>
                    <a:pt x="2176780" y="2433320"/>
                    <a:pt x="2166620" y="2353310"/>
                  </a:cubicBezTo>
                  <a:cubicBezTo>
                    <a:pt x="2157730" y="2280920"/>
                    <a:pt x="2136140" y="2217420"/>
                    <a:pt x="2127250" y="2147570"/>
                  </a:cubicBezTo>
                  <a:cubicBezTo>
                    <a:pt x="2118360" y="2076450"/>
                    <a:pt x="2124710" y="2009140"/>
                    <a:pt x="2115820" y="1932940"/>
                  </a:cubicBezTo>
                  <a:cubicBezTo>
                    <a:pt x="2104390" y="1842770"/>
                    <a:pt x="2082800" y="1733550"/>
                    <a:pt x="2059940" y="1643380"/>
                  </a:cubicBezTo>
                  <a:cubicBezTo>
                    <a:pt x="2038350" y="1562100"/>
                    <a:pt x="1998980" y="1471930"/>
                    <a:pt x="1985010" y="1414780"/>
                  </a:cubicBezTo>
                  <a:cubicBezTo>
                    <a:pt x="1977390" y="1380490"/>
                    <a:pt x="1981200" y="1362710"/>
                    <a:pt x="1972310" y="1332230"/>
                  </a:cubicBezTo>
                  <a:cubicBezTo>
                    <a:pt x="1959610" y="1290320"/>
                    <a:pt x="1916430" y="1226820"/>
                    <a:pt x="1903730" y="1187450"/>
                  </a:cubicBezTo>
                  <a:cubicBezTo>
                    <a:pt x="1896110" y="1162050"/>
                    <a:pt x="1901190" y="1148080"/>
                    <a:pt x="1892300" y="1120140"/>
                  </a:cubicBezTo>
                  <a:cubicBezTo>
                    <a:pt x="1875790" y="1070610"/>
                    <a:pt x="1809750" y="970280"/>
                    <a:pt x="1793240" y="922020"/>
                  </a:cubicBezTo>
                  <a:cubicBezTo>
                    <a:pt x="1784350" y="895350"/>
                    <a:pt x="1790700" y="883920"/>
                    <a:pt x="1781810" y="858520"/>
                  </a:cubicBezTo>
                  <a:cubicBezTo>
                    <a:pt x="1767840" y="815340"/>
                    <a:pt x="1739900" y="753110"/>
                    <a:pt x="1700530" y="692150"/>
                  </a:cubicBezTo>
                  <a:cubicBezTo>
                    <a:pt x="1640840" y="600710"/>
                    <a:pt x="1494790" y="410210"/>
                    <a:pt x="1437640" y="377190"/>
                  </a:cubicBezTo>
                  <a:cubicBezTo>
                    <a:pt x="1417320" y="365760"/>
                    <a:pt x="1405890" y="375920"/>
                    <a:pt x="1388110" y="369570"/>
                  </a:cubicBezTo>
                  <a:cubicBezTo>
                    <a:pt x="1363980" y="360680"/>
                    <a:pt x="1342390" y="336550"/>
                    <a:pt x="1310640" y="320040"/>
                  </a:cubicBezTo>
                  <a:cubicBezTo>
                    <a:pt x="1266190" y="297180"/>
                    <a:pt x="1210310" y="273050"/>
                    <a:pt x="1144270" y="248920"/>
                  </a:cubicBezTo>
                  <a:cubicBezTo>
                    <a:pt x="1049020" y="213360"/>
                    <a:pt x="872490" y="153670"/>
                    <a:pt x="788670" y="137160"/>
                  </a:cubicBezTo>
                  <a:cubicBezTo>
                    <a:pt x="744220" y="128270"/>
                    <a:pt x="712470" y="133350"/>
                    <a:pt x="683260" y="128270"/>
                  </a:cubicBezTo>
                  <a:cubicBezTo>
                    <a:pt x="660400" y="124460"/>
                    <a:pt x="641350" y="119380"/>
                    <a:pt x="624840" y="110490"/>
                  </a:cubicBezTo>
                  <a:cubicBezTo>
                    <a:pt x="610870" y="102870"/>
                    <a:pt x="607060" y="88900"/>
                    <a:pt x="589280" y="81280"/>
                  </a:cubicBezTo>
                  <a:cubicBezTo>
                    <a:pt x="557530" y="67310"/>
                    <a:pt x="504190" y="59690"/>
                    <a:pt x="441960" y="54610"/>
                  </a:cubicBezTo>
                  <a:cubicBezTo>
                    <a:pt x="339090" y="45720"/>
                    <a:pt x="76200" y="86360"/>
                    <a:pt x="24130" y="59690"/>
                  </a:cubicBezTo>
                  <a:cubicBezTo>
                    <a:pt x="7620" y="50800"/>
                    <a:pt x="0" y="36830"/>
                    <a:pt x="1270" y="26670"/>
                  </a:cubicBezTo>
                  <a:cubicBezTo>
                    <a:pt x="2540" y="16510"/>
                    <a:pt x="31750" y="0"/>
                    <a:pt x="31750" y="0"/>
                  </a:cubicBezTo>
                </a:path>
              </a:pathLst>
            </a:custGeom>
            <a:solidFill>
              <a:srgbClr val="000000"/>
            </a:solidFill>
            <a:ln cap="sq">
              <a:noFill/>
              <a:prstDash val="solid"/>
              <a:miter/>
            </a:ln>
          </p:spPr>
          <p:txBody>
            <a:bodyPr/>
            <a:lstStyle/>
            <a:p>
              <a:pPr>
                <a:defRPr/>
              </a:pPr>
              <a:endParaRPr lang="de-DE"/>
            </a:p>
          </p:txBody>
        </p:sp>
      </p:grpSp>
      <p:grpSp>
        <p:nvGrpSpPr>
          <p:cNvPr id="116" name="Group 115">
            <a:extLst>
              <a:ext uri="{FF2B5EF4-FFF2-40B4-BE49-F238E27FC236}">
                <a16:creationId xmlns:a16="http://schemas.microsoft.com/office/drawing/2014/main" id="{F45B0B14-2209-C90C-0C1B-BFA30CF166F0}"/>
              </a:ext>
            </a:extLst>
          </p:cNvPr>
          <p:cNvGrpSpPr/>
          <p:nvPr/>
        </p:nvGrpSpPr>
        <p:grpSpPr>
          <a:xfrm>
            <a:off x="1562493" y="12011297"/>
            <a:ext cx="10792996" cy="945853"/>
            <a:chOff x="1562493" y="10919122"/>
            <a:chExt cx="10792996" cy="945853"/>
          </a:xfrm>
        </p:grpSpPr>
        <p:grpSp>
          <p:nvGrpSpPr>
            <p:cNvPr id="97" name="Group 96">
              <a:extLst>
                <a:ext uri="{FF2B5EF4-FFF2-40B4-BE49-F238E27FC236}">
                  <a16:creationId xmlns:a16="http://schemas.microsoft.com/office/drawing/2014/main" id="{68E74BC5-A368-CF6F-4F1B-4B386C7F067B}"/>
                </a:ext>
              </a:extLst>
            </p:cNvPr>
            <p:cNvGrpSpPr/>
            <p:nvPr/>
          </p:nvGrpSpPr>
          <p:grpSpPr>
            <a:xfrm>
              <a:off x="1562493" y="10921775"/>
              <a:ext cx="4209297" cy="943200"/>
              <a:chOff x="1591396" y="10938736"/>
              <a:chExt cx="4209297" cy="943200"/>
            </a:xfrm>
          </p:grpSpPr>
          <p:sp>
            <p:nvSpPr>
              <p:cNvPr id="89" name="Freeform 56">
                <a:extLst>
                  <a:ext uri="{FF2B5EF4-FFF2-40B4-BE49-F238E27FC236}">
                    <a16:creationId xmlns:a16="http://schemas.microsoft.com/office/drawing/2014/main" id="{E1F25F94-C694-1871-5CDD-120EDC76C91D}"/>
                  </a:ext>
                </a:extLst>
              </p:cNvPr>
              <p:cNvSpPr/>
              <p:nvPr/>
            </p:nvSpPr>
            <p:spPr bwMode="auto">
              <a:xfrm>
                <a:off x="1591396" y="109387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88" name="TextBox 58">
                <a:extLst>
                  <a:ext uri="{FF2B5EF4-FFF2-40B4-BE49-F238E27FC236}">
                    <a16:creationId xmlns:a16="http://schemas.microsoft.com/office/drawing/2014/main" id="{9BAD5C0E-D4BF-9456-C9E4-30CEB9B310FC}"/>
                  </a:ext>
                </a:extLst>
              </p:cNvPr>
              <p:cNvSpPr txBox="1"/>
              <p:nvPr/>
            </p:nvSpPr>
            <p:spPr bwMode="auto">
              <a:xfrm>
                <a:off x="1591396" y="11159242"/>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Abschirmplatte</a:t>
                </a:r>
                <a:endParaRPr sz="2900" dirty="0">
                  <a:latin typeface="Calibri" panose="020F0502020204030204" pitchFamily="34" charset="0"/>
                  <a:cs typeface="Calibri" panose="020F0502020204030204" pitchFamily="34" charset="0"/>
                </a:endParaRPr>
              </a:p>
            </p:txBody>
          </p:sp>
        </p:grpSp>
        <p:grpSp>
          <p:nvGrpSpPr>
            <p:cNvPr id="105" name="Group 104">
              <a:extLst>
                <a:ext uri="{FF2B5EF4-FFF2-40B4-BE49-F238E27FC236}">
                  <a16:creationId xmlns:a16="http://schemas.microsoft.com/office/drawing/2014/main" id="{DC9E551F-7295-2D16-527E-524155A0651E}"/>
                </a:ext>
              </a:extLst>
            </p:cNvPr>
            <p:cNvGrpSpPr/>
            <p:nvPr/>
          </p:nvGrpSpPr>
          <p:grpSpPr>
            <a:xfrm>
              <a:off x="7236987" y="10919122"/>
              <a:ext cx="5118502" cy="943200"/>
              <a:chOff x="7205427" y="10938736"/>
              <a:chExt cx="5118502" cy="943200"/>
            </a:xfrm>
          </p:grpSpPr>
          <p:sp>
            <p:nvSpPr>
              <p:cNvPr id="27" name="Freeform 15">
                <a:extLst>
                  <a:ext uri="{FF2B5EF4-FFF2-40B4-BE49-F238E27FC236}">
                    <a16:creationId xmlns:a16="http://schemas.microsoft.com/office/drawing/2014/main" id="{58EE902D-F106-CB27-B2E4-D1AAB0CFEBF9}"/>
                  </a:ext>
                </a:extLst>
              </p:cNvPr>
              <p:cNvSpPr/>
              <p:nvPr/>
            </p:nvSpPr>
            <p:spPr bwMode="auto">
              <a:xfrm>
                <a:off x="7205427" y="10938736"/>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91" name="TextBox 75">
                <a:extLst>
                  <a:ext uri="{FF2B5EF4-FFF2-40B4-BE49-F238E27FC236}">
                    <a16:creationId xmlns:a16="http://schemas.microsoft.com/office/drawing/2014/main" id="{40BBF916-0DCB-D949-400F-2AAAAD5A9616}"/>
                  </a:ext>
                </a:extLst>
              </p:cNvPr>
              <p:cNvSpPr txBox="1"/>
              <p:nvPr/>
            </p:nvSpPr>
            <p:spPr bwMode="auto">
              <a:xfrm>
                <a:off x="7205427" y="11158537"/>
                <a:ext cx="511850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Kupfer</a:t>
                </a:r>
                <a:endParaRPr sz="2900" dirty="0">
                  <a:latin typeface="Calibri" panose="020F0502020204030204" pitchFamily="34" charset="0"/>
                  <a:cs typeface="Calibri" panose="020F0502020204030204" pitchFamily="34" charset="0"/>
                </a:endParaRPr>
              </a:p>
            </p:txBody>
          </p:sp>
        </p:grpSp>
      </p:grpSp>
      <p:pic>
        <p:nvPicPr>
          <p:cNvPr id="93" name="Graphic 92" descr="Pencil with solid fill">
            <a:extLst>
              <a:ext uri="{FF2B5EF4-FFF2-40B4-BE49-F238E27FC236}">
                <a16:creationId xmlns:a16="http://schemas.microsoft.com/office/drawing/2014/main" id="{8C602512-7E62-D77B-84B0-DE80888942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0050" y="4691934"/>
            <a:ext cx="1778887" cy="1778887"/>
          </a:xfrm>
          <a:prstGeom prst="rect">
            <a:avLst/>
          </a:prstGeom>
        </p:spPr>
      </p:pic>
      <p:sp>
        <p:nvSpPr>
          <p:cNvPr id="14" name="TextBox 13">
            <a:extLst>
              <a:ext uri="{FF2B5EF4-FFF2-40B4-BE49-F238E27FC236}">
                <a16:creationId xmlns:a16="http://schemas.microsoft.com/office/drawing/2014/main" id="{4D63E678-8361-6428-9365-A3D3504505CA}"/>
              </a:ext>
            </a:extLst>
          </p:cNvPr>
          <p:cNvSpPr txBox="1"/>
          <p:nvPr/>
        </p:nvSpPr>
        <p:spPr bwMode="auto">
          <a:xfrm>
            <a:off x="10077450" y="19077729"/>
            <a:ext cx="3901803"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
        <p:nvSpPr>
          <p:cNvPr id="15" name="TextBox 14">
            <a:extLst>
              <a:ext uri="{FF2B5EF4-FFF2-40B4-BE49-F238E27FC236}">
                <a16:creationId xmlns:a16="http://schemas.microsoft.com/office/drawing/2014/main" id="{837409CA-A378-5726-B672-C17D14C67AE4}"/>
              </a:ext>
            </a:extLst>
          </p:cNvPr>
          <p:cNvSpPr txBox="1"/>
          <p:nvPr/>
        </p:nvSpPr>
        <p:spPr bwMode="auto">
          <a:xfrm>
            <a:off x="6545818" y="19356303"/>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4/5</a:t>
            </a:r>
          </a:p>
        </p:txBody>
      </p:sp>
      <p:grpSp>
        <p:nvGrpSpPr>
          <p:cNvPr id="135" name="Group 134">
            <a:extLst>
              <a:ext uri="{FF2B5EF4-FFF2-40B4-BE49-F238E27FC236}">
                <a16:creationId xmlns:a16="http://schemas.microsoft.com/office/drawing/2014/main" id="{028A37C5-CE6D-3E30-0E40-F2F6091AB110}"/>
              </a:ext>
            </a:extLst>
          </p:cNvPr>
          <p:cNvGrpSpPr/>
          <p:nvPr/>
        </p:nvGrpSpPr>
        <p:grpSpPr>
          <a:xfrm>
            <a:off x="2343039" y="3182207"/>
            <a:ext cx="9724775" cy="1585659"/>
            <a:chOff x="2343039" y="3182207"/>
            <a:chExt cx="9724775" cy="1585659"/>
          </a:xfrm>
        </p:grpSpPr>
        <p:sp>
          <p:nvSpPr>
            <p:cNvPr id="132" name="Freeform 34">
              <a:extLst>
                <a:ext uri="{FF2B5EF4-FFF2-40B4-BE49-F238E27FC236}">
                  <a16:creationId xmlns:a16="http://schemas.microsoft.com/office/drawing/2014/main" id="{74EF0CA7-9301-3A23-41A3-A4A29E6C2CAA}"/>
                </a:ext>
              </a:extLst>
            </p:cNvPr>
            <p:cNvSpPr/>
            <p:nvPr/>
          </p:nvSpPr>
          <p:spPr bwMode="auto">
            <a:xfrm>
              <a:off x="2343039" y="3182207"/>
              <a:ext cx="9724775" cy="1585659"/>
            </a:xfrm>
            <a:custGeom>
              <a:avLst/>
              <a:gdLst/>
              <a:ahLst/>
              <a:cxnLst/>
              <a:rect l="l" t="t" r="r" b="b"/>
              <a:pathLst>
                <a:path w="2101866" h="242717" extrusionOk="0">
                  <a:moveTo>
                    <a:pt x="46201" y="0"/>
                  </a:moveTo>
                  <a:lnTo>
                    <a:pt x="2055665" y="0"/>
                  </a:lnTo>
                  <a:cubicBezTo>
                    <a:pt x="2081181" y="0"/>
                    <a:pt x="2101866" y="20685"/>
                    <a:pt x="2101866" y="46201"/>
                  </a:cubicBezTo>
                  <a:lnTo>
                    <a:pt x="2101866" y="196516"/>
                  </a:lnTo>
                  <a:cubicBezTo>
                    <a:pt x="2101866" y="222033"/>
                    <a:pt x="2081181" y="242717"/>
                    <a:pt x="2055665" y="242717"/>
                  </a:cubicBezTo>
                  <a:lnTo>
                    <a:pt x="46201" y="242717"/>
                  </a:lnTo>
                  <a:cubicBezTo>
                    <a:pt x="33948" y="242717"/>
                    <a:pt x="22196" y="237850"/>
                    <a:pt x="13532" y="229185"/>
                  </a:cubicBezTo>
                  <a:cubicBezTo>
                    <a:pt x="4868" y="220521"/>
                    <a:pt x="0" y="208770"/>
                    <a:pt x="0" y="196516"/>
                  </a:cubicBezTo>
                  <a:lnTo>
                    <a:pt x="0" y="46201"/>
                  </a:lnTo>
                  <a:cubicBezTo>
                    <a:pt x="0" y="20685"/>
                    <a:pt x="20685" y="0"/>
                    <a:pt x="46201"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134" name="TextBox 79">
              <a:extLst>
                <a:ext uri="{FF2B5EF4-FFF2-40B4-BE49-F238E27FC236}">
                  <a16:creationId xmlns:a16="http://schemas.microsoft.com/office/drawing/2014/main" id="{C2B678D2-34E2-3527-0D87-A6293FBA1E25}"/>
                </a:ext>
              </a:extLst>
            </p:cNvPr>
            <p:cNvSpPr txBox="1"/>
            <p:nvPr/>
          </p:nvSpPr>
          <p:spPr bwMode="auto">
            <a:xfrm>
              <a:off x="2538121" y="3328705"/>
              <a:ext cx="9334611" cy="1354217"/>
            </a:xfrm>
            <a:prstGeom prst="rect">
              <a:avLst/>
            </a:prstGeom>
          </p:spPr>
          <p:txBody>
            <a:bodyPr wrap="square" lIns="0" tIns="0" rIns="0" bIns="0" rtlCol="0" anchor="t">
              <a:spAutoFit/>
            </a:bodyPr>
            <a:lstStyle/>
            <a:p>
              <a:pPr>
                <a:defRPr/>
              </a:pPr>
              <a:r>
                <a:rPr lang="de-DE" sz="3200" b="1" dirty="0">
                  <a:latin typeface="Calibri" panose="020F0502020204030204" pitchFamily="34" charset="0"/>
                  <a:cs typeface="Calibri" panose="020F0502020204030204" pitchFamily="34" charset="0"/>
                </a:rPr>
                <a:t>Deine Aufgabe: </a:t>
              </a:r>
            </a:p>
            <a:p>
              <a:pPr>
                <a:defRPr/>
              </a:pPr>
              <a:r>
                <a:rPr lang="de-DE" sz="2800" dirty="0">
                  <a:latin typeface="Calibri Light" panose="020F0302020204030204" pitchFamily="34" charset="0"/>
                  <a:cs typeface="Calibri Light" panose="020F0302020204030204" pitchFamily="34" charset="0"/>
                </a:rPr>
                <a:t>Ordne die Bestandteile deines Smartphones den Rohstoffen zu.</a:t>
              </a:r>
              <a:endParaRPr sz="2800" dirty="0">
                <a:latin typeface="Calibri Light" panose="020F0302020204030204" pitchFamily="34" charset="0"/>
                <a:cs typeface="Calibri Light" panose="020F0302020204030204" pitchFamily="34" charset="0"/>
              </a:endParaRPr>
            </a:p>
            <a:p>
              <a:pPr>
                <a:defRPr/>
              </a:pPr>
              <a:r>
                <a:rPr lang="de-DE" sz="2800" dirty="0">
                  <a:latin typeface="Calibri Light" panose="020F0302020204030204" pitchFamily="34" charset="0"/>
                  <a:cs typeface="Calibri Light" panose="020F0302020204030204" pitchFamily="34" charset="0"/>
                </a:rPr>
                <a:t>Vergleiche deine Lösung mit dem Lösungsblatt.</a:t>
              </a:r>
              <a:endParaRPr lang="en-US" sz="2800" dirty="0">
                <a:latin typeface="Calibri Light" panose="020F0302020204030204" pitchFamily="34" charset="0"/>
                <a:cs typeface="Calibri Light" panose="020F0302020204030204" pitchFamily="34" charset="0"/>
              </a:endParaRPr>
            </a:p>
          </p:txBody>
        </p:sp>
      </p:grpSp>
      <p:sp>
        <p:nvSpPr>
          <p:cNvPr id="2" name="Freeform 70">
            <a:extLst>
              <a:ext uri="{FF2B5EF4-FFF2-40B4-BE49-F238E27FC236}">
                <a16:creationId xmlns:a16="http://schemas.microsoft.com/office/drawing/2014/main" id="{8527E70F-725F-8E77-D16E-7001237DB564}"/>
              </a:ext>
            </a:extLst>
          </p:cNvPr>
          <p:cNvSpPr/>
          <p:nvPr/>
        </p:nvSpPr>
        <p:spPr bwMode="auto">
          <a:xfrm>
            <a:off x="9772650" y="16190487"/>
            <a:ext cx="5337879" cy="3005563"/>
          </a:xfrm>
          <a:custGeom>
            <a:avLst/>
            <a:gdLst/>
            <a:ahLst/>
            <a:cxnLst/>
            <a:rect l="l" t="t" r="r" b="b"/>
            <a:pathLst>
              <a:path w="7247236" h="4080651" extrusionOk="0">
                <a:moveTo>
                  <a:pt x="0" y="0"/>
                </a:moveTo>
                <a:lnTo>
                  <a:pt x="7247236" y="0"/>
                </a:lnTo>
                <a:lnTo>
                  <a:pt x="7247236" y="4080651"/>
                </a:lnTo>
                <a:lnTo>
                  <a:pt x="0" y="4080651"/>
                </a:lnTo>
                <a:lnTo>
                  <a:pt x="0" y="0"/>
                </a:lnTo>
                <a:close/>
              </a:path>
            </a:pathLst>
          </a:custGeom>
          <a:blipFill>
            <a:blip r:embed="rId5"/>
            <a:stretch/>
          </a:blipFill>
        </p:spPr>
        <p:txBody>
          <a:bodyPr/>
          <a:lstStyle/>
          <a:p>
            <a:pPr>
              <a:defRPr/>
            </a:pP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Freeform 9"/>
          <p:cNvSpPr/>
          <p:nvPr/>
        </p:nvSpPr>
        <p:spPr bwMode="auto">
          <a:xfrm>
            <a:off x="-644429" y="3302673"/>
            <a:ext cx="4820950" cy="2714499"/>
          </a:xfrm>
          <a:custGeom>
            <a:avLst/>
            <a:gdLst/>
            <a:ahLst/>
            <a:cxnLst/>
            <a:rect l="l" t="t" r="r" b="b"/>
            <a:pathLst>
              <a:path w="5126837" h="2886733" extrusionOk="0">
                <a:moveTo>
                  <a:pt x="0" y="0"/>
                </a:moveTo>
                <a:lnTo>
                  <a:pt x="5126837" y="0"/>
                </a:lnTo>
                <a:lnTo>
                  <a:pt x="5126837" y="2886733"/>
                </a:lnTo>
                <a:lnTo>
                  <a:pt x="0" y="2886733"/>
                </a:lnTo>
                <a:lnTo>
                  <a:pt x="0" y="0"/>
                </a:lnTo>
                <a:close/>
              </a:path>
            </a:pathLst>
          </a:custGeom>
          <a:blipFill>
            <a:blip r:embed="rId3"/>
            <a:stretch/>
          </a:blipFill>
        </p:spPr>
        <p:txBody>
          <a:bodyPr/>
          <a:lstStyle/>
          <a:p>
            <a:pPr>
              <a:defRPr/>
            </a:pPr>
            <a:endParaRPr lang="de-DE"/>
          </a:p>
        </p:txBody>
      </p:sp>
      <p:sp>
        <p:nvSpPr>
          <p:cNvPr id="10" name="Freeform 10"/>
          <p:cNvSpPr/>
          <p:nvPr/>
        </p:nvSpPr>
        <p:spPr bwMode="auto">
          <a:xfrm>
            <a:off x="7795952" y="10956310"/>
            <a:ext cx="7505991" cy="4226346"/>
          </a:xfrm>
          <a:custGeom>
            <a:avLst/>
            <a:gdLst/>
            <a:ahLst/>
            <a:cxnLst/>
            <a:rect l="l" t="t" r="r" b="b"/>
            <a:pathLst>
              <a:path w="7982242" h="4494506" extrusionOk="0">
                <a:moveTo>
                  <a:pt x="0" y="0"/>
                </a:moveTo>
                <a:lnTo>
                  <a:pt x="7982242" y="0"/>
                </a:lnTo>
                <a:lnTo>
                  <a:pt x="7982242" y="4494506"/>
                </a:lnTo>
                <a:lnTo>
                  <a:pt x="0" y="4494506"/>
                </a:lnTo>
                <a:lnTo>
                  <a:pt x="0" y="0"/>
                </a:lnTo>
                <a:close/>
              </a:path>
            </a:pathLst>
          </a:custGeom>
          <a:blipFill>
            <a:blip r:embed="rId4"/>
            <a:stretch/>
          </a:blipFill>
        </p:spPr>
        <p:txBody>
          <a:bodyPr/>
          <a:lstStyle/>
          <a:p>
            <a:pPr>
              <a:defRPr/>
            </a:pPr>
            <a:endParaRPr lang="de-DE"/>
          </a:p>
        </p:txBody>
      </p:sp>
      <p:pic>
        <p:nvPicPr>
          <p:cNvPr id="11" name="Picture 11"/>
          <p:cNvPicPr>
            <a:picLocks noChangeAspect="1"/>
          </p:cNvPicPr>
          <p:nvPr/>
        </p:nvPicPr>
        <p:blipFill>
          <a:blip r:embed="rId5"/>
          <a:stretch/>
        </p:blipFill>
        <p:spPr bwMode="auto">
          <a:xfrm>
            <a:off x="4005044" y="3841374"/>
            <a:ext cx="9006180" cy="7217456"/>
          </a:xfrm>
          <a:prstGeom prst="rect">
            <a:avLst/>
          </a:prstGeom>
        </p:spPr>
      </p:pic>
      <p:pic>
        <p:nvPicPr>
          <p:cNvPr id="12" name="Picture 12"/>
          <p:cNvPicPr>
            <a:picLocks noChangeAspect="1"/>
          </p:cNvPicPr>
          <p:nvPr/>
        </p:nvPicPr>
        <p:blipFill>
          <a:blip r:embed="rId6"/>
          <a:stretch/>
        </p:blipFill>
        <p:spPr bwMode="auto">
          <a:xfrm>
            <a:off x="656154" y="11390742"/>
            <a:ext cx="8913547" cy="6898536"/>
          </a:xfrm>
          <a:prstGeom prst="rect">
            <a:avLst/>
          </a:prstGeom>
        </p:spPr>
      </p:pic>
      <p:sp>
        <p:nvSpPr>
          <p:cNvPr id="13" name="TextBox 13"/>
          <p:cNvSpPr txBox="1"/>
          <p:nvPr/>
        </p:nvSpPr>
        <p:spPr bwMode="auto">
          <a:xfrm>
            <a:off x="5676256" y="11832593"/>
            <a:ext cx="2894344" cy="902427"/>
          </a:xfrm>
          <a:prstGeom prst="rect">
            <a:avLst/>
          </a:prstGeom>
        </p:spPr>
        <p:txBody>
          <a:bodyPr lIns="0" tIns="0" rIns="0" bIns="0" rtlCol="0" anchor="t">
            <a:spAutoFit/>
          </a:bodyPr>
          <a:lstStyle/>
          <a:p>
            <a:pPr algn="ctr">
              <a:lnSpc>
                <a:spcPts val="2370"/>
              </a:lnSpc>
              <a:defRPr/>
            </a:pPr>
            <a:r>
              <a:rPr lang="de-DE" sz="1700">
                <a:solidFill>
                  <a:srgbClr val="000000">
                    <a:alpha val="60000"/>
                  </a:srgbClr>
                </a:solidFill>
                <a:latin typeface="Open Sans"/>
              </a:rPr>
              <a:t>Gold, Silber und andere Metalle</a:t>
            </a:r>
            <a:endParaRPr/>
          </a:p>
          <a:p>
            <a:pPr algn="ctr">
              <a:lnSpc>
                <a:spcPts val="2370"/>
              </a:lnSpc>
              <a:defRPr/>
            </a:pPr>
            <a:r>
              <a:rPr lang="de-DE" sz="1700">
                <a:solidFill>
                  <a:srgbClr val="000000">
                    <a:alpha val="60000"/>
                  </a:srgbClr>
                </a:solidFill>
                <a:latin typeface="Open Sans"/>
              </a:rPr>
              <a:t>1 %</a:t>
            </a:r>
            <a:endParaRPr/>
          </a:p>
        </p:txBody>
      </p:sp>
      <p:sp>
        <p:nvSpPr>
          <p:cNvPr id="15" name="TextBox 15"/>
          <p:cNvSpPr txBox="1"/>
          <p:nvPr/>
        </p:nvSpPr>
        <p:spPr bwMode="auto">
          <a:xfrm>
            <a:off x="4358639" y="12353329"/>
            <a:ext cx="177735" cy="286873"/>
          </a:xfrm>
          <a:prstGeom prst="rect">
            <a:avLst/>
          </a:prstGeom>
        </p:spPr>
        <p:txBody>
          <a:bodyPr lIns="0" tIns="0" rIns="0" bIns="0" rtlCol="0" anchor="t">
            <a:spAutoFit/>
          </a:bodyPr>
          <a:lstStyle/>
          <a:p>
            <a:pPr algn="ctr">
              <a:lnSpc>
                <a:spcPts val="2370"/>
              </a:lnSpc>
              <a:defRPr/>
            </a:pPr>
            <a:r>
              <a:rPr lang="en-US" sz="1700">
                <a:solidFill>
                  <a:srgbClr val="000000">
                    <a:alpha val="60000"/>
                  </a:srgbClr>
                </a:solidFill>
                <a:latin typeface="Open Sans"/>
              </a:rPr>
              <a:t>%</a:t>
            </a:r>
            <a:endParaRPr/>
          </a:p>
        </p:txBody>
      </p:sp>
      <p:sp>
        <p:nvSpPr>
          <p:cNvPr id="16" name="TextBox 16"/>
          <p:cNvSpPr txBox="1"/>
          <p:nvPr/>
        </p:nvSpPr>
        <p:spPr bwMode="auto">
          <a:xfrm>
            <a:off x="3475008" y="12916324"/>
            <a:ext cx="177735" cy="286873"/>
          </a:xfrm>
          <a:prstGeom prst="rect">
            <a:avLst/>
          </a:prstGeom>
        </p:spPr>
        <p:txBody>
          <a:bodyPr lIns="0" tIns="0" rIns="0" bIns="0" rtlCol="0" anchor="t">
            <a:spAutoFit/>
          </a:bodyPr>
          <a:lstStyle/>
          <a:p>
            <a:pPr algn="ctr">
              <a:lnSpc>
                <a:spcPts val="2370"/>
              </a:lnSpc>
              <a:defRPr/>
            </a:pPr>
            <a:r>
              <a:rPr lang="en-US" sz="1700">
                <a:solidFill>
                  <a:srgbClr val="000000">
                    <a:alpha val="60000"/>
                  </a:srgbClr>
                </a:solidFill>
                <a:latin typeface="Open Sans"/>
              </a:rPr>
              <a:t>%</a:t>
            </a:r>
            <a:endParaRPr/>
          </a:p>
        </p:txBody>
      </p:sp>
      <p:sp>
        <p:nvSpPr>
          <p:cNvPr id="44" name="TextBox 43">
            <a:extLst>
              <a:ext uri="{FF2B5EF4-FFF2-40B4-BE49-F238E27FC236}">
                <a16:creationId xmlns:a16="http://schemas.microsoft.com/office/drawing/2014/main" id="{AB2551C3-346F-22AF-92E5-7E0136C01555}"/>
              </a:ext>
            </a:extLst>
          </p:cNvPr>
          <p:cNvSpPr txBox="1"/>
          <p:nvPr/>
        </p:nvSpPr>
        <p:spPr bwMode="auto">
          <a:xfrm>
            <a:off x="5923408" y="11847789"/>
            <a:ext cx="2616777" cy="830997"/>
          </a:xfrm>
          <a:prstGeom prst="rect">
            <a:avLst/>
          </a:prstGeom>
          <a:solidFill>
            <a:srgbClr val="99D490"/>
          </a:solidFill>
        </p:spPr>
        <p:txBody>
          <a:bodyPr wrap="square" rtlCol="0">
            <a:spAutoFit/>
          </a:bodyPr>
          <a:lstStyle/>
          <a:p>
            <a:pPr algn="ctr"/>
            <a:r>
              <a:rPr lang="de-DE" sz="1600" dirty="0">
                <a:solidFill>
                  <a:srgbClr val="4C5270"/>
                </a:solidFill>
                <a:latin typeface="Trebuchet MS" panose="020B0603020202020204" pitchFamily="34" charset="0"/>
              </a:rPr>
              <a:t>Gold, Silber und andere Metalle </a:t>
            </a:r>
          </a:p>
          <a:p>
            <a:pPr algn="ctr"/>
            <a:r>
              <a:rPr lang="de-DE" sz="1600" dirty="0">
                <a:solidFill>
                  <a:srgbClr val="4C5270"/>
                </a:solidFill>
                <a:latin typeface="Trebuchet MS" panose="020B0603020202020204" pitchFamily="34" charset="0"/>
              </a:rPr>
              <a:t>1%</a:t>
            </a:r>
          </a:p>
        </p:txBody>
      </p:sp>
      <p:sp>
        <p:nvSpPr>
          <p:cNvPr id="17" name="TextBox 17"/>
          <p:cNvSpPr txBox="1"/>
          <p:nvPr/>
        </p:nvSpPr>
        <p:spPr bwMode="auto">
          <a:xfrm>
            <a:off x="2355915" y="14413377"/>
            <a:ext cx="177735" cy="286873"/>
          </a:xfrm>
          <a:prstGeom prst="rect">
            <a:avLst/>
          </a:prstGeom>
        </p:spPr>
        <p:txBody>
          <a:bodyPr lIns="0" tIns="0" rIns="0" bIns="0" rtlCol="0" anchor="t">
            <a:spAutoFit/>
          </a:bodyPr>
          <a:lstStyle/>
          <a:p>
            <a:pPr algn="ctr">
              <a:lnSpc>
                <a:spcPts val="2370"/>
              </a:lnSpc>
              <a:defRPr/>
            </a:pPr>
            <a:r>
              <a:rPr lang="en-US" sz="1700">
                <a:solidFill>
                  <a:srgbClr val="000000">
                    <a:alpha val="60000"/>
                  </a:srgbClr>
                </a:solidFill>
                <a:latin typeface="Open Sans"/>
              </a:rPr>
              <a:t>%</a:t>
            </a:r>
            <a:endParaRPr/>
          </a:p>
        </p:txBody>
      </p:sp>
      <p:sp>
        <p:nvSpPr>
          <p:cNvPr id="18" name="TextBox 18"/>
          <p:cNvSpPr txBox="1"/>
          <p:nvPr/>
        </p:nvSpPr>
        <p:spPr bwMode="auto">
          <a:xfrm>
            <a:off x="3004305" y="16567535"/>
            <a:ext cx="177735" cy="286873"/>
          </a:xfrm>
          <a:prstGeom prst="rect">
            <a:avLst/>
          </a:prstGeom>
        </p:spPr>
        <p:txBody>
          <a:bodyPr lIns="0" tIns="0" rIns="0" bIns="0" rtlCol="0" anchor="t">
            <a:spAutoFit/>
          </a:bodyPr>
          <a:lstStyle/>
          <a:p>
            <a:pPr algn="ctr">
              <a:lnSpc>
                <a:spcPts val="2370"/>
              </a:lnSpc>
              <a:defRPr/>
            </a:pPr>
            <a:r>
              <a:rPr lang="en-US" sz="1700">
                <a:solidFill>
                  <a:srgbClr val="000000">
                    <a:alpha val="60000"/>
                  </a:srgbClr>
                </a:solidFill>
                <a:latin typeface="Open Sans"/>
              </a:rPr>
              <a:t>%</a:t>
            </a:r>
            <a:endParaRPr/>
          </a:p>
        </p:txBody>
      </p:sp>
      <p:sp>
        <p:nvSpPr>
          <p:cNvPr id="19" name="TextBox 19"/>
          <p:cNvSpPr txBox="1"/>
          <p:nvPr/>
        </p:nvSpPr>
        <p:spPr bwMode="auto">
          <a:xfrm>
            <a:off x="8392865" y="15995650"/>
            <a:ext cx="177735" cy="286873"/>
          </a:xfrm>
          <a:prstGeom prst="rect">
            <a:avLst/>
          </a:prstGeom>
        </p:spPr>
        <p:txBody>
          <a:bodyPr wrap="square" lIns="0" tIns="0" rIns="0" bIns="0" rtlCol="0" anchor="t">
            <a:spAutoFit/>
          </a:bodyPr>
          <a:lstStyle/>
          <a:p>
            <a:pPr algn="ctr">
              <a:lnSpc>
                <a:spcPts val="2370"/>
              </a:lnSpc>
              <a:defRPr/>
            </a:pPr>
            <a:r>
              <a:rPr lang="en-US" sz="1700">
                <a:solidFill>
                  <a:srgbClr val="000000">
                    <a:alpha val="60000"/>
                  </a:srgbClr>
                </a:solidFill>
                <a:latin typeface="Open Sans"/>
              </a:rPr>
              <a:t>%</a:t>
            </a:r>
            <a:endParaRPr/>
          </a:p>
        </p:txBody>
      </p:sp>
      <p:sp>
        <p:nvSpPr>
          <p:cNvPr id="21" name="TextBox 21"/>
          <p:cNvSpPr txBox="1"/>
          <p:nvPr/>
        </p:nvSpPr>
        <p:spPr bwMode="auto">
          <a:xfrm>
            <a:off x="1161765" y="6396472"/>
            <a:ext cx="4985734" cy="1042208"/>
          </a:xfrm>
          <a:prstGeom prst="rect">
            <a:avLst/>
          </a:prstGeom>
        </p:spPr>
        <p:txBody>
          <a:bodyPr lIns="0" tIns="0" rIns="0" bIns="0" rtlCol="0" anchor="t">
            <a:spAutoFit/>
          </a:bodyPr>
          <a:lstStyle/>
          <a:p>
            <a:pPr algn="ctr">
              <a:lnSpc>
                <a:spcPts val="4213"/>
              </a:lnSpc>
              <a:defRPr/>
            </a:pPr>
            <a:r>
              <a:rPr lang="de-DE" sz="2900" dirty="0">
                <a:solidFill>
                  <a:srgbClr val="000000"/>
                </a:solidFill>
                <a:latin typeface="Open Sans Bold"/>
              </a:rPr>
              <a:t>Diagramm 1: Rohstoffe in einem Smartphone</a:t>
            </a:r>
            <a:endParaRPr sz="2900" dirty="0"/>
          </a:p>
        </p:txBody>
      </p:sp>
      <p:sp>
        <p:nvSpPr>
          <p:cNvPr id="22" name="TextBox 22"/>
          <p:cNvSpPr txBox="1"/>
          <p:nvPr/>
        </p:nvSpPr>
        <p:spPr bwMode="auto">
          <a:xfrm>
            <a:off x="1026956" y="10467784"/>
            <a:ext cx="3711920" cy="1582549"/>
          </a:xfrm>
          <a:prstGeom prst="rect">
            <a:avLst/>
          </a:prstGeom>
        </p:spPr>
        <p:txBody>
          <a:bodyPr lIns="0" tIns="0" rIns="0" bIns="0" rtlCol="0" anchor="t">
            <a:spAutoFit/>
          </a:bodyPr>
          <a:lstStyle/>
          <a:p>
            <a:pPr algn="ctr">
              <a:lnSpc>
                <a:spcPts val="4213"/>
              </a:lnSpc>
              <a:defRPr/>
            </a:pPr>
            <a:r>
              <a:rPr lang="de-DE" sz="2900" dirty="0">
                <a:solidFill>
                  <a:srgbClr val="000000"/>
                </a:solidFill>
                <a:latin typeface="Open Sans Bold"/>
              </a:rPr>
              <a:t>Diagramm 2: Metalle in einem Smartphone</a:t>
            </a:r>
            <a:endParaRPr sz="2900" dirty="0"/>
          </a:p>
        </p:txBody>
      </p:sp>
      <p:sp>
        <p:nvSpPr>
          <p:cNvPr id="23" name="TextBox 23"/>
          <p:cNvSpPr txBox="1"/>
          <p:nvPr/>
        </p:nvSpPr>
        <p:spPr bwMode="auto">
          <a:xfrm>
            <a:off x="-3291" y="718050"/>
            <a:ext cx="13982544" cy="1931554"/>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 </a:t>
            </a:r>
            <a:endParaRPr sz="7500" dirty="0">
              <a:latin typeface="Calibri" panose="020F0502020204030204" pitchFamily="34" charset="0"/>
              <a:cs typeface="Calibri" panose="020F0502020204030204" pitchFamily="34" charset="0"/>
            </a:endParaRPr>
          </a:p>
        </p:txBody>
      </p:sp>
      <p:grpSp>
        <p:nvGrpSpPr>
          <p:cNvPr id="24" name="Group 24"/>
          <p:cNvGrpSpPr/>
          <p:nvPr/>
        </p:nvGrpSpPr>
        <p:grpSpPr bwMode="auto">
          <a:xfrm>
            <a:off x="8997720" y="15984502"/>
            <a:ext cx="5102459" cy="2525748"/>
            <a:chOff x="1" y="-1"/>
            <a:chExt cx="7234942" cy="3581341"/>
          </a:xfrm>
        </p:grpSpPr>
        <p:grpSp>
          <p:nvGrpSpPr>
            <p:cNvPr id="25" name="Group 25"/>
            <p:cNvGrpSpPr/>
            <p:nvPr/>
          </p:nvGrpSpPr>
          <p:grpSpPr bwMode="auto">
            <a:xfrm rot="-5400000">
              <a:off x="1826801" y="-1826801"/>
              <a:ext cx="3581341" cy="7234942"/>
              <a:chOff x="0" y="0"/>
              <a:chExt cx="2651588" cy="5356676"/>
            </a:xfrm>
          </p:grpSpPr>
          <p:sp>
            <p:nvSpPr>
              <p:cNvPr id="26" name="Freeform 26"/>
              <p:cNvSpPr/>
              <p:nvPr/>
            </p:nvSpPr>
            <p:spPr bwMode="auto">
              <a:xfrm>
                <a:off x="0" y="0"/>
                <a:ext cx="2651588" cy="5356676"/>
              </a:xfrm>
              <a:custGeom>
                <a:avLst/>
                <a:gdLst/>
                <a:ahLst/>
                <a:cxnLst/>
                <a:rect l="l" t="t" r="r" b="b"/>
                <a:pathLst>
                  <a:path w="2651588" h="5356676" extrusionOk="0">
                    <a:moveTo>
                      <a:pt x="2651588" y="279400"/>
                    </a:moveTo>
                    <a:lnTo>
                      <a:pt x="2651588" y="0"/>
                    </a:lnTo>
                    <a:lnTo>
                      <a:pt x="0" y="0"/>
                    </a:lnTo>
                    <a:lnTo>
                      <a:pt x="0" y="5356676"/>
                    </a:lnTo>
                    <a:lnTo>
                      <a:pt x="2651588" y="5356676"/>
                    </a:lnTo>
                    <a:lnTo>
                      <a:pt x="2651588" y="279400"/>
                    </a:lnTo>
                    <a:close/>
                    <a:moveTo>
                      <a:pt x="2572848" y="279400"/>
                    </a:moveTo>
                    <a:lnTo>
                      <a:pt x="2572848" y="5277936"/>
                    </a:lnTo>
                    <a:lnTo>
                      <a:pt x="78740" y="5277936"/>
                    </a:lnTo>
                    <a:lnTo>
                      <a:pt x="78740" y="78740"/>
                    </a:lnTo>
                    <a:lnTo>
                      <a:pt x="2572848" y="78740"/>
                    </a:lnTo>
                    <a:lnTo>
                      <a:pt x="2572848" y="279400"/>
                    </a:lnTo>
                    <a:close/>
                  </a:path>
                </a:pathLst>
              </a:custGeom>
              <a:solidFill>
                <a:srgbClr val="09592B"/>
              </a:solidFill>
            </p:spPr>
            <p:txBody>
              <a:bodyPr/>
              <a:lstStyle/>
              <a:p>
                <a:pPr>
                  <a:defRPr/>
                </a:pPr>
                <a:endParaRPr lang="de-DE"/>
              </a:p>
            </p:txBody>
          </p:sp>
        </p:grpSp>
        <p:sp>
          <p:nvSpPr>
            <p:cNvPr id="27" name="TextBox 27"/>
            <p:cNvSpPr txBox="1"/>
            <p:nvPr/>
          </p:nvSpPr>
          <p:spPr bwMode="auto">
            <a:xfrm>
              <a:off x="258669" y="280038"/>
              <a:ext cx="6717598" cy="3133762"/>
            </a:xfrm>
            <a:prstGeom prst="rect">
              <a:avLst/>
            </a:prstGeom>
            <a:grpFill/>
          </p:spPr>
          <p:txBody>
            <a:bodyPr lIns="0" tIns="0" rIns="0" bIns="0" rtlCol="0" anchor="t">
              <a:spAutoFit/>
            </a:bodyPr>
            <a:lstStyle/>
            <a:p>
              <a:pPr algn="ctr">
                <a:lnSpc>
                  <a:spcPts val="2891"/>
                </a:lnSpc>
                <a:defRPr/>
              </a:pPr>
              <a:r>
                <a:rPr lang="de-DE" sz="2400" dirty="0">
                  <a:solidFill>
                    <a:srgbClr val="000000">
                      <a:alpha val="60000"/>
                    </a:srgbClr>
                  </a:solidFill>
                  <a:latin typeface="Open Sans"/>
                </a:rPr>
                <a:t>1 % andere = z.B.</a:t>
              </a:r>
              <a:endParaRPr sz="2400" dirty="0"/>
            </a:p>
            <a:p>
              <a:pPr algn="ctr">
                <a:lnSpc>
                  <a:spcPts val="2891"/>
                </a:lnSpc>
                <a:defRPr/>
              </a:pPr>
              <a:r>
                <a:rPr lang="de-DE" sz="2400" dirty="0">
                  <a:solidFill>
                    <a:srgbClr val="000000">
                      <a:alpha val="60000"/>
                    </a:srgbClr>
                  </a:solidFill>
                  <a:latin typeface="Open Sans"/>
                </a:rPr>
                <a:t>Gold, Silber, Platin und Palladium</a:t>
              </a:r>
              <a:endParaRPr sz="2400" dirty="0"/>
            </a:p>
            <a:p>
              <a:pPr algn="ctr">
                <a:lnSpc>
                  <a:spcPts val="2891"/>
                </a:lnSpc>
                <a:defRPr/>
              </a:pPr>
              <a:r>
                <a:rPr lang="de-DE" sz="2400" dirty="0">
                  <a:solidFill>
                    <a:srgbClr val="000000">
                      <a:alpha val="60000"/>
                    </a:srgbClr>
                  </a:solidFill>
                  <a:latin typeface="Open Sans"/>
                </a:rPr>
                <a:t>Andere seltene Metalle, z.B. </a:t>
              </a:r>
              <a:endParaRPr sz="2400" dirty="0"/>
            </a:p>
            <a:p>
              <a:pPr algn="ctr">
                <a:lnSpc>
                  <a:spcPts val="2891"/>
                </a:lnSpc>
                <a:defRPr/>
              </a:pPr>
              <a:r>
                <a:rPr lang="de-DE" sz="2400" dirty="0">
                  <a:solidFill>
                    <a:srgbClr val="000000">
                      <a:alpha val="60000"/>
                    </a:srgbClr>
                  </a:solidFill>
                  <a:latin typeface="Open Sans"/>
                </a:rPr>
                <a:t>Kobalt, Gallium, Indium und Wolfram</a:t>
              </a:r>
              <a:endParaRPr sz="2400" dirty="0"/>
            </a:p>
            <a:p>
              <a:pPr algn="ctr">
                <a:lnSpc>
                  <a:spcPts val="2891"/>
                </a:lnSpc>
                <a:defRPr/>
              </a:pPr>
              <a:r>
                <a:rPr lang="de-DE" sz="2400" dirty="0">
                  <a:solidFill>
                    <a:srgbClr val="000000">
                      <a:alpha val="60000"/>
                    </a:srgbClr>
                  </a:solidFill>
                  <a:latin typeface="Open Sans"/>
                </a:rPr>
                <a:t>Seltene Erden z.B. Neodym</a:t>
              </a:r>
              <a:endParaRPr sz="2400" dirty="0"/>
            </a:p>
          </p:txBody>
        </p:sp>
      </p:grpSp>
      <p:sp>
        <p:nvSpPr>
          <p:cNvPr id="5" name="TextBox 4">
            <a:extLst>
              <a:ext uri="{FF2B5EF4-FFF2-40B4-BE49-F238E27FC236}">
                <a16:creationId xmlns:a16="http://schemas.microsoft.com/office/drawing/2014/main" id="{3FE4A1CB-E6AD-B909-35AE-7DF1C80906DA}"/>
              </a:ext>
            </a:extLst>
          </p:cNvPr>
          <p:cNvSpPr txBox="1"/>
          <p:nvPr/>
        </p:nvSpPr>
        <p:spPr>
          <a:xfrm>
            <a:off x="8280541" y="4645788"/>
            <a:ext cx="899605"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Andere </a:t>
            </a:r>
          </a:p>
          <a:p>
            <a:pPr algn="ctr"/>
            <a:r>
              <a:rPr lang="de-DE" sz="1600" dirty="0">
                <a:solidFill>
                  <a:srgbClr val="4C5270"/>
                </a:solidFill>
                <a:latin typeface="Trebuchet MS" panose="020B0603020202020204" pitchFamily="34" charset="0"/>
              </a:rPr>
              <a:t>3%</a:t>
            </a:r>
          </a:p>
        </p:txBody>
      </p:sp>
      <p:sp>
        <p:nvSpPr>
          <p:cNvPr id="6" name="TextBox 5">
            <a:extLst>
              <a:ext uri="{FF2B5EF4-FFF2-40B4-BE49-F238E27FC236}">
                <a16:creationId xmlns:a16="http://schemas.microsoft.com/office/drawing/2014/main" id="{4C16DD20-6AC7-8BC5-DE72-112533C8651A}"/>
              </a:ext>
            </a:extLst>
          </p:cNvPr>
          <p:cNvSpPr txBox="1"/>
          <p:nvPr/>
        </p:nvSpPr>
        <p:spPr bwMode="auto">
          <a:xfrm>
            <a:off x="5962650" y="5775502"/>
            <a:ext cx="928460"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Metalle </a:t>
            </a:r>
          </a:p>
          <a:p>
            <a:pPr algn="ctr"/>
            <a:r>
              <a:rPr lang="de-DE" sz="1600" dirty="0">
                <a:solidFill>
                  <a:srgbClr val="4C5270"/>
                </a:solidFill>
                <a:latin typeface="Trebuchet MS" panose="020B0603020202020204" pitchFamily="34" charset="0"/>
              </a:rPr>
              <a:t>25%</a:t>
            </a:r>
          </a:p>
        </p:txBody>
      </p:sp>
      <p:sp>
        <p:nvSpPr>
          <p:cNvPr id="7" name="TextBox 6">
            <a:extLst>
              <a:ext uri="{FF2B5EF4-FFF2-40B4-BE49-F238E27FC236}">
                <a16:creationId xmlns:a16="http://schemas.microsoft.com/office/drawing/2014/main" id="{7A4A694D-B052-82A2-3C99-EC407B95C82D}"/>
              </a:ext>
            </a:extLst>
          </p:cNvPr>
          <p:cNvSpPr txBox="1"/>
          <p:nvPr/>
        </p:nvSpPr>
        <p:spPr bwMode="auto">
          <a:xfrm>
            <a:off x="5258670" y="9705884"/>
            <a:ext cx="2075580" cy="584775"/>
          </a:xfrm>
          <a:prstGeom prst="rect">
            <a:avLst/>
          </a:prstGeom>
          <a:solidFill>
            <a:srgbClr val="99D490"/>
          </a:solidFill>
        </p:spPr>
        <p:txBody>
          <a:bodyPr wrap="square" rtlCol="0">
            <a:spAutoFit/>
          </a:bodyPr>
          <a:lstStyle/>
          <a:p>
            <a:pPr algn="ctr"/>
            <a:r>
              <a:rPr lang="de-DE" sz="1600" dirty="0">
                <a:solidFill>
                  <a:srgbClr val="4C5270"/>
                </a:solidFill>
                <a:latin typeface="Trebuchet MS" panose="020B0603020202020204" pitchFamily="34" charset="0"/>
              </a:rPr>
              <a:t>Glas und Keramik </a:t>
            </a:r>
          </a:p>
          <a:p>
            <a:pPr algn="ctr"/>
            <a:r>
              <a:rPr lang="de-DE" sz="1600" dirty="0">
                <a:solidFill>
                  <a:srgbClr val="4C5270"/>
                </a:solidFill>
                <a:latin typeface="Trebuchet MS" panose="020B0603020202020204" pitchFamily="34" charset="0"/>
              </a:rPr>
              <a:t>16%</a:t>
            </a:r>
          </a:p>
        </p:txBody>
      </p:sp>
      <p:sp>
        <p:nvSpPr>
          <p:cNvPr id="8" name="TextBox 7">
            <a:extLst>
              <a:ext uri="{FF2B5EF4-FFF2-40B4-BE49-F238E27FC236}">
                <a16:creationId xmlns:a16="http://schemas.microsoft.com/office/drawing/2014/main" id="{EA546852-1BD2-A9E6-B8AF-43BB76995B73}"/>
              </a:ext>
            </a:extLst>
          </p:cNvPr>
          <p:cNvSpPr txBox="1"/>
          <p:nvPr/>
        </p:nvSpPr>
        <p:spPr bwMode="auto">
          <a:xfrm>
            <a:off x="11548946" y="8099116"/>
            <a:ext cx="857927"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Plastik </a:t>
            </a:r>
          </a:p>
          <a:p>
            <a:pPr algn="ctr"/>
            <a:r>
              <a:rPr lang="de-DE" sz="1600" dirty="0">
                <a:solidFill>
                  <a:srgbClr val="4C5270"/>
                </a:solidFill>
                <a:latin typeface="Trebuchet MS" panose="020B0603020202020204" pitchFamily="34" charset="0"/>
              </a:rPr>
              <a:t>56%</a:t>
            </a:r>
          </a:p>
        </p:txBody>
      </p:sp>
      <p:sp>
        <p:nvSpPr>
          <p:cNvPr id="35" name="TextBox 34">
            <a:extLst>
              <a:ext uri="{FF2B5EF4-FFF2-40B4-BE49-F238E27FC236}">
                <a16:creationId xmlns:a16="http://schemas.microsoft.com/office/drawing/2014/main" id="{61CC1735-E466-A86D-2436-22D57E0F3285}"/>
              </a:ext>
            </a:extLst>
          </p:cNvPr>
          <p:cNvSpPr txBox="1"/>
          <p:nvPr/>
        </p:nvSpPr>
        <p:spPr bwMode="auto">
          <a:xfrm>
            <a:off x="4005044" y="12065906"/>
            <a:ext cx="643126"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Zinn </a:t>
            </a:r>
          </a:p>
          <a:p>
            <a:pPr algn="ctr"/>
            <a:r>
              <a:rPr lang="de-DE" sz="1600" dirty="0">
                <a:solidFill>
                  <a:srgbClr val="4C5270"/>
                </a:solidFill>
                <a:latin typeface="Trebuchet MS" panose="020B0603020202020204" pitchFamily="34" charset="0"/>
              </a:rPr>
              <a:t>1%</a:t>
            </a:r>
          </a:p>
        </p:txBody>
      </p:sp>
      <p:sp>
        <p:nvSpPr>
          <p:cNvPr id="38" name="TextBox 37">
            <a:extLst>
              <a:ext uri="{FF2B5EF4-FFF2-40B4-BE49-F238E27FC236}">
                <a16:creationId xmlns:a16="http://schemas.microsoft.com/office/drawing/2014/main" id="{FD5752F6-63A5-AAAC-E595-7B658FD3C3D5}"/>
              </a:ext>
            </a:extLst>
          </p:cNvPr>
          <p:cNvSpPr txBox="1"/>
          <p:nvPr/>
        </p:nvSpPr>
        <p:spPr bwMode="auto">
          <a:xfrm>
            <a:off x="2881656" y="12595689"/>
            <a:ext cx="816250"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Nickel </a:t>
            </a:r>
          </a:p>
          <a:p>
            <a:pPr algn="ctr"/>
            <a:r>
              <a:rPr lang="de-DE" sz="1600" dirty="0">
                <a:solidFill>
                  <a:srgbClr val="4C5270"/>
                </a:solidFill>
                <a:latin typeface="Trebuchet MS" panose="020B0603020202020204" pitchFamily="34" charset="0"/>
              </a:rPr>
              <a:t>2%</a:t>
            </a:r>
          </a:p>
        </p:txBody>
      </p:sp>
      <p:sp>
        <p:nvSpPr>
          <p:cNvPr id="41" name="TextBox 40">
            <a:extLst>
              <a:ext uri="{FF2B5EF4-FFF2-40B4-BE49-F238E27FC236}">
                <a16:creationId xmlns:a16="http://schemas.microsoft.com/office/drawing/2014/main" id="{1DE02DB8-69B8-4A48-A26C-903DDCFB22E8}"/>
              </a:ext>
            </a:extLst>
          </p:cNvPr>
          <p:cNvSpPr txBox="1"/>
          <p:nvPr/>
        </p:nvSpPr>
        <p:spPr bwMode="auto">
          <a:xfrm>
            <a:off x="1572687" y="14255235"/>
            <a:ext cx="1225015"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Aluminium </a:t>
            </a:r>
          </a:p>
          <a:p>
            <a:pPr algn="ctr"/>
            <a:r>
              <a:rPr lang="de-DE" sz="1600" dirty="0">
                <a:solidFill>
                  <a:srgbClr val="4C5270"/>
                </a:solidFill>
                <a:latin typeface="Trebuchet MS" panose="020B0603020202020204" pitchFamily="34" charset="0"/>
              </a:rPr>
              <a:t>3%</a:t>
            </a:r>
          </a:p>
        </p:txBody>
      </p:sp>
      <p:sp>
        <p:nvSpPr>
          <p:cNvPr id="42" name="TextBox 41">
            <a:extLst>
              <a:ext uri="{FF2B5EF4-FFF2-40B4-BE49-F238E27FC236}">
                <a16:creationId xmlns:a16="http://schemas.microsoft.com/office/drawing/2014/main" id="{510C1681-0051-5AE0-F392-8C16A124E8B1}"/>
              </a:ext>
            </a:extLst>
          </p:cNvPr>
          <p:cNvSpPr txBox="1"/>
          <p:nvPr/>
        </p:nvSpPr>
        <p:spPr bwMode="auto">
          <a:xfrm>
            <a:off x="2444782" y="16324003"/>
            <a:ext cx="724878"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Eisen </a:t>
            </a:r>
          </a:p>
          <a:p>
            <a:pPr algn="ctr"/>
            <a:r>
              <a:rPr lang="de-DE" sz="1600" dirty="0">
                <a:solidFill>
                  <a:srgbClr val="4C5270"/>
                </a:solidFill>
                <a:latin typeface="Trebuchet MS" panose="020B0603020202020204" pitchFamily="34" charset="0"/>
              </a:rPr>
              <a:t>3%</a:t>
            </a:r>
          </a:p>
        </p:txBody>
      </p:sp>
      <p:sp>
        <p:nvSpPr>
          <p:cNvPr id="43" name="TextBox 42">
            <a:extLst>
              <a:ext uri="{FF2B5EF4-FFF2-40B4-BE49-F238E27FC236}">
                <a16:creationId xmlns:a16="http://schemas.microsoft.com/office/drawing/2014/main" id="{E0169580-5F5B-D8EC-0A47-DAF39F905345}"/>
              </a:ext>
            </a:extLst>
          </p:cNvPr>
          <p:cNvSpPr txBox="1"/>
          <p:nvPr/>
        </p:nvSpPr>
        <p:spPr bwMode="auto">
          <a:xfrm>
            <a:off x="7795952" y="15739520"/>
            <a:ext cx="853119" cy="584775"/>
          </a:xfrm>
          <a:prstGeom prst="rect">
            <a:avLst/>
          </a:prstGeom>
          <a:solidFill>
            <a:srgbClr val="99D490"/>
          </a:solidFill>
        </p:spPr>
        <p:txBody>
          <a:bodyPr wrap="none" rtlCol="0">
            <a:spAutoFit/>
          </a:bodyPr>
          <a:lstStyle/>
          <a:p>
            <a:pPr algn="ctr"/>
            <a:r>
              <a:rPr lang="de-DE" sz="1600" dirty="0">
                <a:solidFill>
                  <a:srgbClr val="4C5270"/>
                </a:solidFill>
                <a:latin typeface="Trebuchet MS" panose="020B0603020202020204" pitchFamily="34" charset="0"/>
              </a:rPr>
              <a:t>Kupfer </a:t>
            </a:r>
          </a:p>
          <a:p>
            <a:pPr algn="ctr"/>
            <a:r>
              <a:rPr lang="de-DE" sz="1600" dirty="0">
                <a:solidFill>
                  <a:srgbClr val="4C5270"/>
                </a:solidFill>
                <a:latin typeface="Trebuchet MS" panose="020B0603020202020204" pitchFamily="34" charset="0"/>
              </a:rPr>
              <a:t>15%</a:t>
            </a:r>
          </a:p>
        </p:txBody>
      </p:sp>
      <p:sp>
        <p:nvSpPr>
          <p:cNvPr id="14" name="AutoShape 14"/>
          <p:cNvSpPr/>
          <p:nvPr/>
        </p:nvSpPr>
        <p:spPr bwMode="auto">
          <a:xfrm flipV="1">
            <a:off x="5088162" y="12380199"/>
            <a:ext cx="1110330" cy="419830"/>
          </a:xfrm>
          <a:prstGeom prst="line">
            <a:avLst/>
          </a:prstGeom>
          <a:ln w="38100" cap="flat">
            <a:solidFill>
              <a:srgbClr val="5F6576"/>
            </a:solidFill>
            <a:prstDash val="solid"/>
            <a:headEnd type="none" w="sm" len="sm"/>
            <a:tailEnd type="arrow" w="med" len="sm"/>
          </a:ln>
        </p:spPr>
        <p:txBody>
          <a:bodyPr/>
          <a:lstStyle/>
          <a:p>
            <a:pPr>
              <a:defRPr/>
            </a:pPr>
            <a:endParaRPr lang="de-DE"/>
          </a:p>
        </p:txBody>
      </p:sp>
      <p:sp>
        <p:nvSpPr>
          <p:cNvPr id="2" name="TextBox 1">
            <a:extLst>
              <a:ext uri="{FF2B5EF4-FFF2-40B4-BE49-F238E27FC236}">
                <a16:creationId xmlns:a16="http://schemas.microsoft.com/office/drawing/2014/main" id="{F2DA7392-C40D-43B6-4676-2FB60E8B12F3}"/>
              </a:ext>
            </a:extLst>
          </p:cNvPr>
          <p:cNvSpPr txBox="1"/>
          <p:nvPr/>
        </p:nvSpPr>
        <p:spPr bwMode="auto">
          <a:xfrm>
            <a:off x="8280541" y="18864349"/>
            <a:ext cx="5698712" cy="954107"/>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r>
              <a:rPr lang="de-DE" sz="1400" dirty="0">
                <a:solidFill>
                  <a:schemeClr val="tx1">
                    <a:lumMod val="75000"/>
                    <a:lumOff val="25000"/>
                  </a:schemeClr>
                </a:solidFill>
                <a:latin typeface="Calibri" panose="020F0502020204030204" pitchFamily="34" charset="0"/>
                <a:cs typeface="Calibri" panose="020F0502020204030204" pitchFamily="34" charset="0"/>
              </a:rPr>
              <a:t>Quellen: </a:t>
            </a:r>
            <a:r>
              <a:rPr lang="de-DE" sz="1400" dirty="0">
                <a:solidFill>
                  <a:schemeClr val="tx1">
                    <a:lumMod val="75000"/>
                    <a:lumOff val="25000"/>
                  </a:schemeClr>
                </a:solidFill>
                <a:effectLst/>
              </a:rPr>
              <a:t>https://oeha.phwien.ac.at/, https://www.informationszentrum-mobilfunk.de/umwelt/mobilfunkendgeraete/herstellung (24.03.2020</a:t>
            </a:r>
            <a:r>
              <a:rPr lang="de-DE" sz="1400" dirty="0">
                <a:effectLst/>
              </a:rPr>
              <a:t>)</a:t>
            </a:r>
          </a:p>
        </p:txBody>
      </p:sp>
      <p:sp>
        <p:nvSpPr>
          <p:cNvPr id="3" name="TextBox 2">
            <a:extLst>
              <a:ext uri="{FF2B5EF4-FFF2-40B4-BE49-F238E27FC236}">
                <a16:creationId xmlns:a16="http://schemas.microsoft.com/office/drawing/2014/main" id="{B1AB22D3-2FB6-8C19-7F06-388FE43A483A}"/>
              </a:ext>
            </a:extLst>
          </p:cNvPr>
          <p:cNvSpPr txBox="1"/>
          <p:nvPr/>
        </p:nvSpPr>
        <p:spPr bwMode="auto">
          <a:xfrm>
            <a:off x="6545818" y="19356303"/>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5/5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F6D5B09-5E1A-7F42-30C2-969623F08931}"/>
            </a:ext>
          </a:extLst>
        </p:cNvPr>
        <p:cNvGrpSpPr/>
        <p:nvPr/>
      </p:nvGrpSpPr>
      <p:grpSpPr bwMode="auto">
        <a:xfrm>
          <a:off x="0" y="0"/>
          <a:ext cx="0" cy="0"/>
          <a:chOff x="0" y="0"/>
          <a:chExt cx="0" cy="0"/>
        </a:xfrm>
      </p:grpSpPr>
      <p:grpSp>
        <p:nvGrpSpPr>
          <p:cNvPr id="110" name="Group 109">
            <a:extLst>
              <a:ext uri="{FF2B5EF4-FFF2-40B4-BE49-F238E27FC236}">
                <a16:creationId xmlns:a16="http://schemas.microsoft.com/office/drawing/2014/main" id="{A7015069-5578-DC94-AFED-1EB19F17CB17}"/>
              </a:ext>
            </a:extLst>
          </p:cNvPr>
          <p:cNvGrpSpPr/>
          <p:nvPr/>
        </p:nvGrpSpPr>
        <p:grpSpPr>
          <a:xfrm>
            <a:off x="3140896" y="3270250"/>
            <a:ext cx="7940246" cy="1993986"/>
            <a:chOff x="3153389" y="2769900"/>
            <a:chExt cx="7940246" cy="1748486"/>
          </a:xfrm>
        </p:grpSpPr>
        <p:sp>
          <p:nvSpPr>
            <p:cNvPr id="3" name="Freeform 3">
              <a:extLst>
                <a:ext uri="{FF2B5EF4-FFF2-40B4-BE49-F238E27FC236}">
                  <a16:creationId xmlns:a16="http://schemas.microsoft.com/office/drawing/2014/main" id="{65963C9E-B288-59A2-A7B7-CD527DFF4198}"/>
                </a:ext>
              </a:extLst>
            </p:cNvPr>
            <p:cNvSpPr/>
            <p:nvPr/>
          </p:nvSpPr>
          <p:spPr bwMode="auto">
            <a:xfrm>
              <a:off x="3153389" y="2769900"/>
              <a:ext cx="7940246" cy="1748486"/>
            </a:xfrm>
            <a:custGeom>
              <a:avLst/>
              <a:gdLst/>
              <a:ahLst/>
              <a:cxnLst/>
              <a:rect l="l" t="t" r="r" b="b"/>
              <a:pathLst>
                <a:path w="1742509" h="333188" extrusionOk="0">
                  <a:moveTo>
                    <a:pt x="55729" y="0"/>
                  </a:moveTo>
                  <a:lnTo>
                    <a:pt x="1686780" y="0"/>
                  </a:lnTo>
                  <a:cubicBezTo>
                    <a:pt x="1701560" y="0"/>
                    <a:pt x="1715735" y="5871"/>
                    <a:pt x="1726186" y="16323"/>
                  </a:cubicBezTo>
                  <a:cubicBezTo>
                    <a:pt x="1736637" y="26774"/>
                    <a:pt x="1742509" y="40949"/>
                    <a:pt x="1742509" y="55729"/>
                  </a:cubicBezTo>
                  <a:lnTo>
                    <a:pt x="1742509" y="277459"/>
                  </a:lnTo>
                  <a:cubicBezTo>
                    <a:pt x="1742509" y="308238"/>
                    <a:pt x="1717558" y="333188"/>
                    <a:pt x="1686780" y="333188"/>
                  </a:cubicBezTo>
                  <a:lnTo>
                    <a:pt x="55729" y="333188"/>
                  </a:lnTo>
                  <a:cubicBezTo>
                    <a:pt x="40949" y="333188"/>
                    <a:pt x="26774" y="327317"/>
                    <a:pt x="16323" y="316866"/>
                  </a:cubicBezTo>
                  <a:cubicBezTo>
                    <a:pt x="5871" y="306414"/>
                    <a:pt x="0" y="292240"/>
                    <a:pt x="0" y="277459"/>
                  </a:cubicBezTo>
                  <a:lnTo>
                    <a:pt x="0" y="55729"/>
                  </a:lnTo>
                  <a:cubicBezTo>
                    <a:pt x="0" y="40949"/>
                    <a:pt x="5871" y="26774"/>
                    <a:pt x="16323" y="16323"/>
                  </a:cubicBezTo>
                  <a:cubicBezTo>
                    <a:pt x="26774" y="5871"/>
                    <a:pt x="40949" y="0"/>
                    <a:pt x="55729"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5" name="TextBox 5">
              <a:extLst>
                <a:ext uri="{FF2B5EF4-FFF2-40B4-BE49-F238E27FC236}">
                  <a16:creationId xmlns:a16="http://schemas.microsoft.com/office/drawing/2014/main" id="{74A62A72-244F-CAD4-F3BE-A58E6A004E9D}"/>
                </a:ext>
              </a:extLst>
            </p:cNvPr>
            <p:cNvSpPr txBox="1"/>
            <p:nvPr/>
          </p:nvSpPr>
          <p:spPr bwMode="auto">
            <a:xfrm>
              <a:off x="3441400" y="2830183"/>
              <a:ext cx="7364223" cy="1565321"/>
            </a:xfrm>
            <a:prstGeom prst="rect">
              <a:avLst/>
            </a:prstGeom>
          </p:spPr>
          <p:txBody>
            <a:bodyPr wrap="square" lIns="0" tIns="0" rIns="0" bIns="0" rtlCol="0" anchor="t">
              <a:spAutoFit/>
            </a:bodyPr>
            <a:lstStyle/>
            <a:p>
              <a:pPr>
                <a:defRPr/>
              </a:pPr>
              <a:r>
                <a:rPr lang="de-DE" sz="3200" b="1" dirty="0">
                  <a:latin typeface="Calibri" panose="020F0502020204030204" pitchFamily="34" charset="0"/>
                  <a:cs typeface="Calibri" panose="020F0502020204030204" pitchFamily="34" charset="0"/>
                </a:rPr>
                <a:t>Deine Aufgabe:</a:t>
              </a:r>
            </a:p>
            <a:p>
              <a:pPr>
                <a:defRPr/>
              </a:pPr>
              <a:r>
                <a:rPr lang="de-DE" sz="2800" dirty="0">
                  <a:latin typeface="Calibri Light" panose="020F0302020204030204" pitchFamily="34" charset="0"/>
                  <a:cs typeface="Calibri Light" panose="020F0302020204030204" pitchFamily="34" charset="0"/>
                </a:rPr>
                <a:t>Trage die Anzahl und die Farbe der Würfel ein!</a:t>
              </a:r>
              <a:endParaRPr sz="2800" dirty="0">
                <a:latin typeface="Calibri Light" panose="020F0302020204030204" pitchFamily="34" charset="0"/>
                <a:cs typeface="Calibri Light" panose="020F0302020204030204" pitchFamily="34" charset="0"/>
              </a:endParaRPr>
            </a:p>
            <a:p>
              <a:pPr>
                <a:defRPr/>
              </a:pPr>
              <a:r>
                <a:rPr lang="de-DE" sz="2800" dirty="0">
                  <a:latin typeface="Calibri Light" panose="020F0302020204030204" pitchFamily="34" charset="0"/>
                  <a:cs typeface="Calibri Light" panose="020F0302020204030204" pitchFamily="34" charset="0"/>
                </a:rPr>
                <a:t>100 Würfel = alle Rohstoffe in einem Smartphone</a:t>
              </a:r>
              <a:endParaRPr sz="2800" dirty="0">
                <a:latin typeface="Calibri Light" panose="020F0302020204030204" pitchFamily="34" charset="0"/>
                <a:cs typeface="Calibri Light" panose="020F0302020204030204" pitchFamily="34" charset="0"/>
              </a:endParaRPr>
            </a:p>
            <a:p>
              <a:pPr>
                <a:defRPr/>
              </a:pPr>
              <a:r>
                <a:rPr lang="de-DE" sz="2800" dirty="0">
                  <a:latin typeface="Calibri Light" panose="020F0302020204030204" pitchFamily="34" charset="0"/>
                  <a:cs typeface="Calibri Light" panose="020F0302020204030204" pitchFamily="34" charset="0"/>
                </a:rPr>
                <a:t>1 Würfel entspricht 1% der Rohstoffe</a:t>
              </a:r>
              <a:endParaRPr sz="2800" dirty="0">
                <a:latin typeface="Calibri Light" panose="020F0302020204030204" pitchFamily="34" charset="0"/>
                <a:cs typeface="Calibri Light" panose="020F0302020204030204" pitchFamily="34" charset="0"/>
              </a:endParaRPr>
            </a:p>
          </p:txBody>
        </p:sp>
      </p:grpSp>
      <p:sp>
        <p:nvSpPr>
          <p:cNvPr id="26" name="Freeform 26">
            <a:extLst>
              <a:ext uri="{FF2B5EF4-FFF2-40B4-BE49-F238E27FC236}">
                <a16:creationId xmlns:a16="http://schemas.microsoft.com/office/drawing/2014/main" id="{D30F5A67-8C8F-6409-9A39-7E8AB1D3D221}"/>
              </a:ext>
            </a:extLst>
          </p:cNvPr>
          <p:cNvSpPr/>
          <p:nvPr/>
        </p:nvSpPr>
        <p:spPr bwMode="auto">
          <a:xfrm>
            <a:off x="7101686" y="10932657"/>
            <a:ext cx="5118502" cy="943198"/>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28" name="TextBox 28">
            <a:extLst>
              <a:ext uri="{FF2B5EF4-FFF2-40B4-BE49-F238E27FC236}">
                <a16:creationId xmlns:a16="http://schemas.microsoft.com/office/drawing/2014/main" id="{09178CF0-5153-23E3-25E5-7BB3DDECF5DC}"/>
              </a:ext>
            </a:extLst>
          </p:cNvPr>
          <p:cNvSpPr txBox="1"/>
          <p:nvPr/>
        </p:nvSpPr>
        <p:spPr bwMode="auto">
          <a:xfrm>
            <a:off x="7101686" y="11152457"/>
            <a:ext cx="5118502" cy="503599"/>
          </a:xfrm>
          <a:prstGeom prst="rect">
            <a:avLst/>
          </a:prstGeom>
          <a:grpFill/>
        </p:spPr>
        <p:txBody>
          <a:bodyPr wrap="square" lIns="0" tIns="0" rIns="0" bIns="0" rtlCol="0" anchor="t">
            <a:spAutoFit/>
          </a:bodyPr>
          <a:lstStyle/>
          <a:p>
            <a:pPr lvl="1">
              <a:lnSpc>
                <a:spcPts val="4213"/>
              </a:lnSpc>
              <a:defRPr/>
            </a:pPr>
            <a:r>
              <a:rPr lang="de-DE" sz="3000" dirty="0">
                <a:solidFill>
                  <a:srgbClr val="000000"/>
                </a:solidFill>
                <a:latin typeface="Calibri" panose="020F0502020204030204" pitchFamily="34" charset="0"/>
                <a:cs typeface="Calibri" panose="020F0502020204030204" pitchFamily="34" charset="0"/>
              </a:rPr>
              <a:t>Kupfer</a:t>
            </a:r>
            <a:endParaRPr dirty="0">
              <a:latin typeface="Calibri" panose="020F0502020204030204" pitchFamily="34" charset="0"/>
              <a:cs typeface="Calibri" panose="020F0502020204030204" pitchFamily="34" charset="0"/>
            </a:endParaRPr>
          </a:p>
        </p:txBody>
      </p:sp>
      <p:sp>
        <p:nvSpPr>
          <p:cNvPr id="30" name="Freeform 30">
            <a:extLst>
              <a:ext uri="{FF2B5EF4-FFF2-40B4-BE49-F238E27FC236}">
                <a16:creationId xmlns:a16="http://schemas.microsoft.com/office/drawing/2014/main" id="{31CB39BD-48CF-FABE-D674-277B245F98F4}"/>
              </a:ext>
            </a:extLst>
          </p:cNvPr>
          <p:cNvSpPr/>
          <p:nvPr/>
        </p:nvSpPr>
        <p:spPr bwMode="auto">
          <a:xfrm>
            <a:off x="4576915" y="10929956"/>
            <a:ext cx="2208957" cy="943198"/>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11" name="Freeform 11">
            <a:extLst>
              <a:ext uri="{FF2B5EF4-FFF2-40B4-BE49-F238E27FC236}">
                <a16:creationId xmlns:a16="http://schemas.microsoft.com/office/drawing/2014/main" id="{1FCEF716-615A-4B2C-339C-69F2554D79EB}"/>
              </a:ext>
            </a:extLst>
          </p:cNvPr>
          <p:cNvSpPr/>
          <p:nvPr/>
        </p:nvSpPr>
        <p:spPr bwMode="auto">
          <a:xfrm>
            <a:off x="1915280" y="12291641"/>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33" name="Freeform 33">
            <a:extLst>
              <a:ext uri="{FF2B5EF4-FFF2-40B4-BE49-F238E27FC236}">
                <a16:creationId xmlns:a16="http://schemas.microsoft.com/office/drawing/2014/main" id="{BC41ED35-2800-588E-3FD6-9A845001DDF6}"/>
              </a:ext>
            </a:extLst>
          </p:cNvPr>
          <p:cNvSpPr/>
          <p:nvPr/>
        </p:nvSpPr>
        <p:spPr bwMode="auto">
          <a:xfrm>
            <a:off x="4554838" y="12291641"/>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48" name="Freeform 48">
            <a:extLst>
              <a:ext uri="{FF2B5EF4-FFF2-40B4-BE49-F238E27FC236}">
                <a16:creationId xmlns:a16="http://schemas.microsoft.com/office/drawing/2014/main" id="{2CA1886C-8F96-FE77-68E8-F7A0C6B96AB5}"/>
              </a:ext>
            </a:extLst>
          </p:cNvPr>
          <p:cNvSpPr/>
          <p:nvPr/>
        </p:nvSpPr>
        <p:spPr bwMode="auto">
          <a:xfrm>
            <a:off x="7073004" y="12286899"/>
            <a:ext cx="5118502" cy="943201"/>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50" name="TextBox 50">
            <a:extLst>
              <a:ext uri="{FF2B5EF4-FFF2-40B4-BE49-F238E27FC236}">
                <a16:creationId xmlns:a16="http://schemas.microsoft.com/office/drawing/2014/main" id="{72890B4C-0972-3BF0-3C4E-EB191ABA76BF}"/>
              </a:ext>
            </a:extLst>
          </p:cNvPr>
          <p:cNvSpPr txBox="1"/>
          <p:nvPr/>
        </p:nvSpPr>
        <p:spPr bwMode="auto">
          <a:xfrm>
            <a:off x="7073004" y="12506700"/>
            <a:ext cx="5118500"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Aluminium</a:t>
            </a:r>
            <a:endParaRPr sz="2900" dirty="0">
              <a:latin typeface="Calibri" panose="020F0502020204030204" pitchFamily="34" charset="0"/>
              <a:cs typeface="Calibri" panose="020F0502020204030204" pitchFamily="34" charset="0"/>
            </a:endParaRPr>
          </a:p>
        </p:txBody>
      </p:sp>
      <p:sp>
        <p:nvSpPr>
          <p:cNvPr id="14" name="Freeform 14">
            <a:extLst>
              <a:ext uri="{FF2B5EF4-FFF2-40B4-BE49-F238E27FC236}">
                <a16:creationId xmlns:a16="http://schemas.microsoft.com/office/drawing/2014/main" id="{4B367720-F7C9-0FDB-F4B0-F6E63F22D289}"/>
              </a:ext>
            </a:extLst>
          </p:cNvPr>
          <p:cNvSpPr/>
          <p:nvPr/>
        </p:nvSpPr>
        <p:spPr bwMode="auto">
          <a:xfrm>
            <a:off x="1915280" y="13598785"/>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36" name="Freeform 36">
            <a:extLst>
              <a:ext uri="{FF2B5EF4-FFF2-40B4-BE49-F238E27FC236}">
                <a16:creationId xmlns:a16="http://schemas.microsoft.com/office/drawing/2014/main" id="{03E6EAC6-FC97-B42D-3497-8E2086584D1F}"/>
              </a:ext>
            </a:extLst>
          </p:cNvPr>
          <p:cNvSpPr/>
          <p:nvPr/>
        </p:nvSpPr>
        <p:spPr bwMode="auto">
          <a:xfrm>
            <a:off x="4555041" y="13586535"/>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52" name="Freeform 52">
            <a:extLst>
              <a:ext uri="{FF2B5EF4-FFF2-40B4-BE49-F238E27FC236}">
                <a16:creationId xmlns:a16="http://schemas.microsoft.com/office/drawing/2014/main" id="{B7BD9819-204F-C8B8-97D8-D054C5B8BA34}"/>
              </a:ext>
            </a:extLst>
          </p:cNvPr>
          <p:cNvSpPr/>
          <p:nvPr/>
        </p:nvSpPr>
        <p:spPr bwMode="auto">
          <a:xfrm>
            <a:off x="7067982" y="13598783"/>
            <a:ext cx="5118502" cy="943201"/>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54" name="TextBox 54">
            <a:extLst>
              <a:ext uri="{FF2B5EF4-FFF2-40B4-BE49-F238E27FC236}">
                <a16:creationId xmlns:a16="http://schemas.microsoft.com/office/drawing/2014/main" id="{4D899520-A8FC-16B6-BC59-2291616710C0}"/>
              </a:ext>
            </a:extLst>
          </p:cNvPr>
          <p:cNvSpPr txBox="1"/>
          <p:nvPr/>
        </p:nvSpPr>
        <p:spPr bwMode="auto">
          <a:xfrm>
            <a:off x="7067982" y="13818584"/>
            <a:ext cx="5128452" cy="503599"/>
          </a:xfrm>
          <a:prstGeom prst="rect">
            <a:avLst/>
          </a:prstGeom>
          <a:grpFill/>
        </p:spPr>
        <p:txBody>
          <a:bodyPr wrap="square" lIns="0" tIns="0" rIns="0" bIns="0" rtlCol="0" anchor="t">
            <a:spAutoFit/>
          </a:bodyPr>
          <a:lstStyle/>
          <a:p>
            <a:pPr lvl="1">
              <a:lnSpc>
                <a:spcPts val="4213"/>
              </a:lnSpc>
              <a:defRPr/>
            </a:pPr>
            <a:r>
              <a:rPr lang="en-US" sz="2900" dirty="0">
                <a:solidFill>
                  <a:srgbClr val="000000"/>
                </a:solidFill>
                <a:latin typeface="Calibri" panose="020F0502020204030204" pitchFamily="34" charset="0"/>
                <a:cs typeface="Calibri" panose="020F0502020204030204" pitchFamily="34" charset="0"/>
              </a:rPr>
              <a:t>Eisen</a:t>
            </a:r>
            <a:endParaRPr sz="2900" dirty="0">
              <a:latin typeface="Calibri" panose="020F0502020204030204" pitchFamily="34" charset="0"/>
              <a:cs typeface="Calibri" panose="020F0502020204030204" pitchFamily="34" charset="0"/>
            </a:endParaRPr>
          </a:p>
        </p:txBody>
      </p:sp>
      <p:sp>
        <p:nvSpPr>
          <p:cNvPr id="17" name="Freeform 17">
            <a:extLst>
              <a:ext uri="{FF2B5EF4-FFF2-40B4-BE49-F238E27FC236}">
                <a16:creationId xmlns:a16="http://schemas.microsoft.com/office/drawing/2014/main" id="{5073C478-9D41-7EFE-5B9D-7E4F779E05F7}"/>
              </a:ext>
            </a:extLst>
          </p:cNvPr>
          <p:cNvSpPr/>
          <p:nvPr/>
        </p:nvSpPr>
        <p:spPr bwMode="auto">
          <a:xfrm>
            <a:off x="1910219" y="14893679"/>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39" name="Freeform 39">
            <a:extLst>
              <a:ext uri="{FF2B5EF4-FFF2-40B4-BE49-F238E27FC236}">
                <a16:creationId xmlns:a16="http://schemas.microsoft.com/office/drawing/2014/main" id="{2CB8D214-47EF-E472-8801-BDEB66E4596D}"/>
              </a:ext>
            </a:extLst>
          </p:cNvPr>
          <p:cNvSpPr/>
          <p:nvPr/>
        </p:nvSpPr>
        <p:spPr bwMode="auto">
          <a:xfrm>
            <a:off x="4549987" y="14894982"/>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56" name="Freeform 56">
            <a:extLst>
              <a:ext uri="{FF2B5EF4-FFF2-40B4-BE49-F238E27FC236}">
                <a16:creationId xmlns:a16="http://schemas.microsoft.com/office/drawing/2014/main" id="{FD83C127-C31A-08B8-12F3-A33AE3B656D4}"/>
              </a:ext>
            </a:extLst>
          </p:cNvPr>
          <p:cNvSpPr/>
          <p:nvPr/>
        </p:nvSpPr>
        <p:spPr bwMode="auto">
          <a:xfrm>
            <a:off x="7067982" y="14893679"/>
            <a:ext cx="5118502"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58" name="TextBox 58">
            <a:extLst>
              <a:ext uri="{FF2B5EF4-FFF2-40B4-BE49-F238E27FC236}">
                <a16:creationId xmlns:a16="http://schemas.microsoft.com/office/drawing/2014/main" id="{BC2EEAAF-A720-6CF9-6C53-FC966D8D6BEF}"/>
              </a:ext>
            </a:extLst>
          </p:cNvPr>
          <p:cNvSpPr txBox="1"/>
          <p:nvPr/>
        </p:nvSpPr>
        <p:spPr bwMode="auto">
          <a:xfrm>
            <a:off x="7067982" y="15113479"/>
            <a:ext cx="5093936"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Gold, Silber und andere</a:t>
            </a:r>
            <a:endParaRPr sz="2900" dirty="0">
              <a:latin typeface="Calibri" panose="020F0502020204030204" pitchFamily="34" charset="0"/>
              <a:cs typeface="Calibri" panose="020F0502020204030204" pitchFamily="34" charset="0"/>
            </a:endParaRPr>
          </a:p>
        </p:txBody>
      </p:sp>
      <p:sp>
        <p:nvSpPr>
          <p:cNvPr id="20" name="Freeform 20">
            <a:extLst>
              <a:ext uri="{FF2B5EF4-FFF2-40B4-BE49-F238E27FC236}">
                <a16:creationId xmlns:a16="http://schemas.microsoft.com/office/drawing/2014/main" id="{5EBFC2F0-ABDF-9569-1B1C-CDB551142C10}"/>
              </a:ext>
            </a:extLst>
          </p:cNvPr>
          <p:cNvSpPr/>
          <p:nvPr/>
        </p:nvSpPr>
        <p:spPr bwMode="auto">
          <a:xfrm>
            <a:off x="1910218" y="16189876"/>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42" name="Freeform 42">
            <a:extLst>
              <a:ext uri="{FF2B5EF4-FFF2-40B4-BE49-F238E27FC236}">
                <a16:creationId xmlns:a16="http://schemas.microsoft.com/office/drawing/2014/main" id="{5BB6EBAB-7E05-8074-309F-BC1CC48A5D7E}"/>
              </a:ext>
            </a:extLst>
          </p:cNvPr>
          <p:cNvSpPr/>
          <p:nvPr/>
        </p:nvSpPr>
        <p:spPr bwMode="auto">
          <a:xfrm>
            <a:off x="4549987" y="16191760"/>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60" name="Freeform 60">
            <a:extLst>
              <a:ext uri="{FF2B5EF4-FFF2-40B4-BE49-F238E27FC236}">
                <a16:creationId xmlns:a16="http://schemas.microsoft.com/office/drawing/2014/main" id="{A8804CD4-A560-3ABB-30B1-5709F3167C42}"/>
              </a:ext>
            </a:extLst>
          </p:cNvPr>
          <p:cNvSpPr/>
          <p:nvPr/>
        </p:nvSpPr>
        <p:spPr bwMode="auto">
          <a:xfrm>
            <a:off x="7078515" y="16191819"/>
            <a:ext cx="5118502"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62" name="TextBox 62">
            <a:extLst>
              <a:ext uri="{FF2B5EF4-FFF2-40B4-BE49-F238E27FC236}">
                <a16:creationId xmlns:a16="http://schemas.microsoft.com/office/drawing/2014/main" id="{6BEE8916-F045-EFAC-94E8-D02F7218E637}"/>
              </a:ext>
            </a:extLst>
          </p:cNvPr>
          <p:cNvSpPr txBox="1"/>
          <p:nvPr/>
        </p:nvSpPr>
        <p:spPr bwMode="auto">
          <a:xfrm>
            <a:off x="7067982" y="16411619"/>
            <a:ext cx="5143067"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Nickel</a:t>
            </a:r>
            <a:endParaRPr sz="2900" dirty="0">
              <a:latin typeface="Calibri" panose="020F0502020204030204" pitchFamily="34" charset="0"/>
              <a:cs typeface="Calibri" panose="020F0502020204030204" pitchFamily="34" charset="0"/>
            </a:endParaRPr>
          </a:p>
        </p:txBody>
      </p:sp>
      <p:sp>
        <p:nvSpPr>
          <p:cNvPr id="23" name="Freeform 23">
            <a:extLst>
              <a:ext uri="{FF2B5EF4-FFF2-40B4-BE49-F238E27FC236}">
                <a16:creationId xmlns:a16="http://schemas.microsoft.com/office/drawing/2014/main" id="{899B1EDA-FAFD-CB82-7842-87EDCBF31D4D}"/>
              </a:ext>
            </a:extLst>
          </p:cNvPr>
          <p:cNvSpPr/>
          <p:nvPr/>
        </p:nvSpPr>
        <p:spPr bwMode="auto">
          <a:xfrm>
            <a:off x="1910217" y="17490851"/>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45" name="Freeform 45">
            <a:extLst>
              <a:ext uri="{FF2B5EF4-FFF2-40B4-BE49-F238E27FC236}">
                <a16:creationId xmlns:a16="http://schemas.microsoft.com/office/drawing/2014/main" id="{8663C72C-8C29-5837-9A9E-DC786084950F}"/>
              </a:ext>
            </a:extLst>
          </p:cNvPr>
          <p:cNvSpPr/>
          <p:nvPr/>
        </p:nvSpPr>
        <p:spPr bwMode="auto">
          <a:xfrm>
            <a:off x="4549987" y="17490851"/>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64" name="Freeform 64">
            <a:extLst>
              <a:ext uri="{FF2B5EF4-FFF2-40B4-BE49-F238E27FC236}">
                <a16:creationId xmlns:a16="http://schemas.microsoft.com/office/drawing/2014/main" id="{7B10D48F-C20B-8C3D-1C4D-ECA94E340D67}"/>
              </a:ext>
            </a:extLst>
          </p:cNvPr>
          <p:cNvSpPr/>
          <p:nvPr/>
        </p:nvSpPr>
        <p:spPr bwMode="auto">
          <a:xfrm>
            <a:off x="7078515" y="17486712"/>
            <a:ext cx="5118502" cy="94403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66" name="TextBox 66">
            <a:extLst>
              <a:ext uri="{FF2B5EF4-FFF2-40B4-BE49-F238E27FC236}">
                <a16:creationId xmlns:a16="http://schemas.microsoft.com/office/drawing/2014/main" id="{E552B189-B06A-A98C-40AA-202F878EFE55}"/>
              </a:ext>
            </a:extLst>
          </p:cNvPr>
          <p:cNvSpPr txBox="1"/>
          <p:nvPr/>
        </p:nvSpPr>
        <p:spPr bwMode="auto">
          <a:xfrm>
            <a:off x="7077932" y="17706932"/>
            <a:ext cx="5118502"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Zinn</a:t>
            </a:r>
            <a:endParaRPr sz="2900" dirty="0">
              <a:latin typeface="Calibri" panose="020F0502020204030204" pitchFamily="34" charset="0"/>
              <a:cs typeface="Calibri" panose="020F0502020204030204" pitchFamily="34" charset="0"/>
            </a:endParaRPr>
          </a:p>
        </p:txBody>
      </p:sp>
      <p:sp>
        <p:nvSpPr>
          <p:cNvPr id="69" name="Freeform 69">
            <a:extLst>
              <a:ext uri="{FF2B5EF4-FFF2-40B4-BE49-F238E27FC236}">
                <a16:creationId xmlns:a16="http://schemas.microsoft.com/office/drawing/2014/main" id="{5A69C3A4-B92C-A79C-871D-F3AF375570E1}"/>
              </a:ext>
            </a:extLst>
          </p:cNvPr>
          <p:cNvSpPr/>
          <p:nvPr/>
        </p:nvSpPr>
        <p:spPr bwMode="auto">
          <a:xfrm>
            <a:off x="7084506" y="6213249"/>
            <a:ext cx="5118500"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72" name="Freeform 72">
            <a:extLst>
              <a:ext uri="{FF2B5EF4-FFF2-40B4-BE49-F238E27FC236}">
                <a16:creationId xmlns:a16="http://schemas.microsoft.com/office/drawing/2014/main" id="{431251D7-1D93-776A-6B08-C29AEFC709B9}"/>
              </a:ext>
            </a:extLst>
          </p:cNvPr>
          <p:cNvSpPr/>
          <p:nvPr/>
        </p:nvSpPr>
        <p:spPr bwMode="auto">
          <a:xfrm>
            <a:off x="1915281" y="6213250"/>
            <a:ext cx="2208956"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76" name="Freeform 76">
            <a:extLst>
              <a:ext uri="{FF2B5EF4-FFF2-40B4-BE49-F238E27FC236}">
                <a16:creationId xmlns:a16="http://schemas.microsoft.com/office/drawing/2014/main" id="{F5365D9C-483C-D833-D30B-FF2DC55B0319}"/>
              </a:ext>
            </a:extLst>
          </p:cNvPr>
          <p:cNvSpPr/>
          <p:nvPr/>
        </p:nvSpPr>
        <p:spPr bwMode="auto">
          <a:xfrm>
            <a:off x="4555041" y="6213250"/>
            <a:ext cx="2208956" cy="943200"/>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78" name="TextBox 78">
            <a:extLst>
              <a:ext uri="{FF2B5EF4-FFF2-40B4-BE49-F238E27FC236}">
                <a16:creationId xmlns:a16="http://schemas.microsoft.com/office/drawing/2014/main" id="{EA945298-329D-B776-0745-2EA60FF54DBC}"/>
              </a:ext>
            </a:extLst>
          </p:cNvPr>
          <p:cNvSpPr txBox="1"/>
          <p:nvPr/>
        </p:nvSpPr>
        <p:spPr bwMode="auto">
          <a:xfrm>
            <a:off x="7078515" y="6430273"/>
            <a:ext cx="5132535"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Plastik</a:t>
            </a:r>
            <a:endParaRPr sz="2900" dirty="0">
              <a:latin typeface="Calibri" panose="020F0502020204030204" pitchFamily="34" charset="0"/>
              <a:cs typeface="Calibri" panose="020F0502020204030204" pitchFamily="34" charset="0"/>
            </a:endParaRPr>
          </a:p>
        </p:txBody>
      </p:sp>
      <p:sp>
        <p:nvSpPr>
          <p:cNvPr id="80" name="Freeform 80">
            <a:extLst>
              <a:ext uri="{FF2B5EF4-FFF2-40B4-BE49-F238E27FC236}">
                <a16:creationId xmlns:a16="http://schemas.microsoft.com/office/drawing/2014/main" id="{B66F9BEE-C7A9-57C8-5146-B6BE50FCA0EA}"/>
              </a:ext>
            </a:extLst>
          </p:cNvPr>
          <p:cNvSpPr/>
          <p:nvPr/>
        </p:nvSpPr>
        <p:spPr bwMode="auto">
          <a:xfrm>
            <a:off x="1915281" y="7508145"/>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86" name="Freeform 86">
            <a:extLst>
              <a:ext uri="{FF2B5EF4-FFF2-40B4-BE49-F238E27FC236}">
                <a16:creationId xmlns:a16="http://schemas.microsoft.com/office/drawing/2014/main" id="{939D80B0-737F-3A38-ADD6-D2ADC233FCDE}"/>
              </a:ext>
            </a:extLst>
          </p:cNvPr>
          <p:cNvSpPr/>
          <p:nvPr/>
        </p:nvSpPr>
        <p:spPr bwMode="auto">
          <a:xfrm>
            <a:off x="4555041" y="7519003"/>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89" name="Freeform 89">
            <a:extLst>
              <a:ext uri="{FF2B5EF4-FFF2-40B4-BE49-F238E27FC236}">
                <a16:creationId xmlns:a16="http://schemas.microsoft.com/office/drawing/2014/main" id="{1E32BAA5-FA42-7F8B-D072-5B8BD0301B0E}"/>
              </a:ext>
            </a:extLst>
          </p:cNvPr>
          <p:cNvSpPr/>
          <p:nvPr/>
        </p:nvSpPr>
        <p:spPr bwMode="auto">
          <a:xfrm>
            <a:off x="7084907" y="7508145"/>
            <a:ext cx="5118501"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91" name="TextBox 91">
            <a:extLst>
              <a:ext uri="{FF2B5EF4-FFF2-40B4-BE49-F238E27FC236}">
                <a16:creationId xmlns:a16="http://schemas.microsoft.com/office/drawing/2014/main" id="{C8BFF306-CABC-F7E6-349D-C08BD29F3242}"/>
              </a:ext>
            </a:extLst>
          </p:cNvPr>
          <p:cNvSpPr txBox="1"/>
          <p:nvPr/>
        </p:nvSpPr>
        <p:spPr bwMode="auto">
          <a:xfrm>
            <a:off x="7080824" y="7726460"/>
            <a:ext cx="5118501"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Glas und Keramik</a:t>
            </a:r>
            <a:endParaRPr sz="2900" dirty="0">
              <a:latin typeface="Calibri" panose="020F0502020204030204" pitchFamily="34" charset="0"/>
              <a:cs typeface="Calibri" panose="020F0502020204030204" pitchFamily="34" charset="0"/>
            </a:endParaRPr>
          </a:p>
        </p:txBody>
      </p:sp>
      <p:sp>
        <p:nvSpPr>
          <p:cNvPr id="99" name="TextBox 99">
            <a:extLst>
              <a:ext uri="{FF2B5EF4-FFF2-40B4-BE49-F238E27FC236}">
                <a16:creationId xmlns:a16="http://schemas.microsoft.com/office/drawing/2014/main" id="{609B7A8C-1412-65B0-F4CC-65753335D11C}"/>
              </a:ext>
            </a:extLst>
          </p:cNvPr>
          <p:cNvSpPr txBox="1"/>
          <p:nvPr/>
        </p:nvSpPr>
        <p:spPr bwMode="auto">
          <a:xfrm>
            <a:off x="1858590" y="5416799"/>
            <a:ext cx="2344294" cy="749051"/>
          </a:xfrm>
          <a:prstGeom prst="rect">
            <a:avLst/>
          </a:prstGeom>
          <a:grpFill/>
        </p:spPr>
        <p:txBody>
          <a:bodyPr wrap="square" lIns="0" tIns="0" rIns="0" bIns="0" rtlCol="0" anchor="t">
            <a:spAutoFit/>
          </a:bodyPr>
          <a:lstStyle/>
          <a:p>
            <a:pPr algn="ctr">
              <a:lnSpc>
                <a:spcPts val="2896"/>
              </a:lnSpc>
              <a:defRPr/>
            </a:pPr>
            <a:r>
              <a:rPr lang="de-DE" sz="2900" b="1" dirty="0">
                <a:solidFill>
                  <a:srgbClr val="000000"/>
                </a:solidFill>
                <a:latin typeface="Calibri" panose="020F0502020204030204" pitchFamily="34" charset="0"/>
                <a:cs typeface="Calibri" panose="020F0502020204030204" pitchFamily="34" charset="0"/>
              </a:rPr>
              <a:t>Anzahl an Würfeln</a:t>
            </a:r>
            <a:endParaRPr sz="2900" b="1" dirty="0">
              <a:latin typeface="Calibri" panose="020F0502020204030204" pitchFamily="34" charset="0"/>
              <a:cs typeface="Calibri" panose="020F0502020204030204" pitchFamily="34" charset="0"/>
            </a:endParaRPr>
          </a:p>
        </p:txBody>
      </p:sp>
      <p:sp>
        <p:nvSpPr>
          <p:cNvPr id="100" name="TextBox 100">
            <a:extLst>
              <a:ext uri="{FF2B5EF4-FFF2-40B4-BE49-F238E27FC236}">
                <a16:creationId xmlns:a16="http://schemas.microsoft.com/office/drawing/2014/main" id="{15C66F6A-414B-1431-7286-0E1419E7E4B0}"/>
              </a:ext>
            </a:extLst>
          </p:cNvPr>
          <p:cNvSpPr txBox="1"/>
          <p:nvPr/>
        </p:nvSpPr>
        <p:spPr bwMode="auto">
          <a:xfrm>
            <a:off x="5184170" y="5608117"/>
            <a:ext cx="940589" cy="377155"/>
          </a:xfrm>
          <a:prstGeom prst="rect">
            <a:avLst/>
          </a:prstGeom>
          <a:grpFill/>
        </p:spPr>
        <p:txBody>
          <a:bodyPr wrap="square" lIns="0" tIns="0" rIns="0" bIns="0" rtlCol="0" anchor="t">
            <a:spAutoFit/>
          </a:bodyPr>
          <a:lstStyle/>
          <a:p>
            <a:pPr algn="ctr">
              <a:lnSpc>
                <a:spcPts val="2895"/>
              </a:lnSpc>
              <a:defRPr/>
            </a:pPr>
            <a:r>
              <a:rPr lang="de-DE" sz="2900" b="1" dirty="0">
                <a:solidFill>
                  <a:srgbClr val="000000"/>
                </a:solidFill>
                <a:latin typeface="Calibri" panose="020F0502020204030204" pitchFamily="34" charset="0"/>
                <a:cs typeface="Calibri" panose="020F0502020204030204" pitchFamily="34" charset="0"/>
              </a:rPr>
              <a:t>Farbe</a:t>
            </a:r>
            <a:endParaRPr sz="2900" b="1" dirty="0">
              <a:latin typeface="Calibri" panose="020F0502020204030204" pitchFamily="34" charset="0"/>
              <a:cs typeface="Calibri" panose="020F0502020204030204" pitchFamily="34" charset="0"/>
            </a:endParaRPr>
          </a:p>
        </p:txBody>
      </p:sp>
      <p:sp>
        <p:nvSpPr>
          <p:cNvPr id="83" name="Freeform 83">
            <a:extLst>
              <a:ext uri="{FF2B5EF4-FFF2-40B4-BE49-F238E27FC236}">
                <a16:creationId xmlns:a16="http://schemas.microsoft.com/office/drawing/2014/main" id="{692ABE08-DA55-EFFD-0292-48BE40F4E7A4}"/>
              </a:ext>
            </a:extLst>
          </p:cNvPr>
          <p:cNvSpPr/>
          <p:nvPr/>
        </p:nvSpPr>
        <p:spPr bwMode="auto">
          <a:xfrm>
            <a:off x="1915281" y="8813898"/>
            <a:ext cx="2208956"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93" name="Freeform 93">
            <a:extLst>
              <a:ext uri="{FF2B5EF4-FFF2-40B4-BE49-F238E27FC236}">
                <a16:creationId xmlns:a16="http://schemas.microsoft.com/office/drawing/2014/main" id="{910757C9-0FAE-21CB-7C2F-11063C65F688}"/>
              </a:ext>
            </a:extLst>
          </p:cNvPr>
          <p:cNvSpPr/>
          <p:nvPr/>
        </p:nvSpPr>
        <p:spPr bwMode="auto">
          <a:xfrm>
            <a:off x="7078515" y="8813897"/>
            <a:ext cx="5118500"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95" name="TextBox 95">
            <a:extLst>
              <a:ext uri="{FF2B5EF4-FFF2-40B4-BE49-F238E27FC236}">
                <a16:creationId xmlns:a16="http://schemas.microsoft.com/office/drawing/2014/main" id="{D74CD2E2-E0BF-793C-C3BF-65D53F26B1C5}"/>
              </a:ext>
            </a:extLst>
          </p:cNvPr>
          <p:cNvSpPr txBox="1"/>
          <p:nvPr/>
        </p:nvSpPr>
        <p:spPr bwMode="auto">
          <a:xfrm>
            <a:off x="7078516" y="9031904"/>
            <a:ext cx="5118500" cy="503599"/>
          </a:xfrm>
          <a:prstGeom prst="rect">
            <a:avLst/>
          </a:prstGeom>
          <a:grpFill/>
        </p:spPr>
        <p:txBody>
          <a:bodyPr wrap="square" lIns="0" tIns="0" rIns="0" bIns="0" rtlCol="0" anchor="t">
            <a:spAutoFit/>
          </a:bodyPr>
          <a:lstStyle/>
          <a:p>
            <a:pPr lvl="1">
              <a:lnSpc>
                <a:spcPts val="4213"/>
              </a:lnSpc>
              <a:defRPr/>
            </a:pPr>
            <a:r>
              <a:rPr lang="de-DE" sz="2900" dirty="0">
                <a:solidFill>
                  <a:srgbClr val="000000"/>
                </a:solidFill>
                <a:latin typeface="Calibri" panose="020F0502020204030204" pitchFamily="34" charset="0"/>
                <a:cs typeface="Calibri" panose="020F0502020204030204" pitchFamily="34" charset="0"/>
              </a:rPr>
              <a:t>Anderes</a:t>
            </a:r>
            <a:endParaRPr sz="2900" dirty="0">
              <a:latin typeface="Calibri" panose="020F0502020204030204" pitchFamily="34" charset="0"/>
              <a:cs typeface="Calibri" panose="020F0502020204030204" pitchFamily="34" charset="0"/>
            </a:endParaRPr>
          </a:p>
        </p:txBody>
      </p:sp>
      <p:sp>
        <p:nvSpPr>
          <p:cNvPr id="97" name="Freeform 97">
            <a:extLst>
              <a:ext uri="{FF2B5EF4-FFF2-40B4-BE49-F238E27FC236}">
                <a16:creationId xmlns:a16="http://schemas.microsoft.com/office/drawing/2014/main" id="{519AD2D7-E471-412A-D57F-6B6F94F51888}"/>
              </a:ext>
            </a:extLst>
          </p:cNvPr>
          <p:cNvSpPr/>
          <p:nvPr/>
        </p:nvSpPr>
        <p:spPr bwMode="auto">
          <a:xfrm>
            <a:off x="4555041" y="8813897"/>
            <a:ext cx="2208957" cy="943199"/>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dirty="0"/>
          </a:p>
        </p:txBody>
      </p:sp>
      <p:sp>
        <p:nvSpPr>
          <p:cNvPr id="101" name="TextBox 101">
            <a:extLst>
              <a:ext uri="{FF2B5EF4-FFF2-40B4-BE49-F238E27FC236}">
                <a16:creationId xmlns:a16="http://schemas.microsoft.com/office/drawing/2014/main" id="{30418F14-AD09-A05A-7BAE-B328D353553B}"/>
              </a:ext>
            </a:extLst>
          </p:cNvPr>
          <p:cNvSpPr txBox="1"/>
          <p:nvPr/>
        </p:nvSpPr>
        <p:spPr bwMode="auto">
          <a:xfrm>
            <a:off x="2863552" y="9031069"/>
            <a:ext cx="315444" cy="508857"/>
          </a:xfrm>
          <a:prstGeom prst="rect">
            <a:avLst/>
          </a:prstGeom>
          <a:grpFill/>
        </p:spPr>
        <p:txBody>
          <a:bodyPr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3</a:t>
            </a:r>
            <a:r>
              <a:rPr lang="en-US" sz="3000" dirty="0">
                <a:solidFill>
                  <a:srgbClr val="000000"/>
                </a:solidFill>
                <a:latin typeface="Open Sans"/>
              </a:rPr>
              <a:t> </a:t>
            </a:r>
            <a:endParaRPr dirty="0"/>
          </a:p>
        </p:txBody>
      </p:sp>
      <p:grpSp>
        <p:nvGrpSpPr>
          <p:cNvPr id="102" name="Group 102">
            <a:extLst>
              <a:ext uri="{FF2B5EF4-FFF2-40B4-BE49-F238E27FC236}">
                <a16:creationId xmlns:a16="http://schemas.microsoft.com/office/drawing/2014/main" id="{D7F2A331-418D-1E05-15A2-F8A0935913A1}"/>
              </a:ext>
            </a:extLst>
          </p:cNvPr>
          <p:cNvGrpSpPr/>
          <p:nvPr/>
        </p:nvGrpSpPr>
        <p:grpSpPr bwMode="auto">
          <a:xfrm>
            <a:off x="2719683" y="10108792"/>
            <a:ext cx="10024768" cy="528817"/>
            <a:chOff x="0" y="-57150"/>
            <a:chExt cx="14214446" cy="749828"/>
          </a:xfrm>
        </p:grpSpPr>
        <p:sp>
          <p:nvSpPr>
            <p:cNvPr id="103" name="TextBox 103">
              <a:extLst>
                <a:ext uri="{FF2B5EF4-FFF2-40B4-BE49-F238E27FC236}">
                  <a16:creationId xmlns:a16="http://schemas.microsoft.com/office/drawing/2014/main" id="{DA09CBB9-56AA-A88C-5AB6-1D376F8C9C19}"/>
                </a:ext>
              </a:extLst>
            </p:cNvPr>
            <p:cNvSpPr txBox="1"/>
            <p:nvPr/>
          </p:nvSpPr>
          <p:spPr bwMode="auto">
            <a:xfrm>
              <a:off x="4058078" y="-57150"/>
              <a:ext cx="10156368" cy="713981"/>
            </a:xfrm>
            <a:prstGeom prst="rect">
              <a:avLst/>
            </a:prstGeom>
            <a:grpFill/>
          </p:spPr>
          <p:txBody>
            <a:bodyPr wrap="square" lIns="0" tIns="0" rIns="0" bIns="0" rtlCol="0" anchor="t">
              <a:spAutoFit/>
            </a:bodyPr>
            <a:lstStyle/>
            <a:p>
              <a:pPr>
                <a:lnSpc>
                  <a:spcPts val="4212"/>
                </a:lnSpc>
                <a:defRPr/>
              </a:pPr>
              <a:r>
                <a:rPr lang="de-DE" sz="2900" dirty="0">
                  <a:solidFill>
                    <a:srgbClr val="000000"/>
                  </a:solidFill>
                  <a:latin typeface="Calibri" panose="020F0502020204030204" pitchFamily="34" charset="0"/>
                  <a:cs typeface="Calibri" panose="020F0502020204030204" pitchFamily="34" charset="0"/>
                </a:rPr>
                <a:t>Es beinhaltet 25 Metalle. Darunter sind …</a:t>
              </a:r>
              <a:endParaRPr sz="2900" dirty="0">
                <a:latin typeface="Calibri" panose="020F0502020204030204" pitchFamily="34" charset="0"/>
                <a:cs typeface="Calibri" panose="020F0502020204030204" pitchFamily="34" charset="0"/>
              </a:endParaRPr>
            </a:p>
          </p:txBody>
        </p:sp>
        <p:sp>
          <p:nvSpPr>
            <p:cNvPr id="104" name="TextBox 104">
              <a:extLst>
                <a:ext uri="{FF2B5EF4-FFF2-40B4-BE49-F238E27FC236}">
                  <a16:creationId xmlns:a16="http://schemas.microsoft.com/office/drawing/2014/main" id="{76525CA3-73FB-BF88-7D77-ED51BFD09D6E}"/>
                </a:ext>
              </a:extLst>
            </p:cNvPr>
            <p:cNvSpPr txBox="1"/>
            <p:nvPr/>
          </p:nvSpPr>
          <p:spPr bwMode="auto">
            <a:xfrm>
              <a:off x="0" y="-28848"/>
              <a:ext cx="750491" cy="721526"/>
            </a:xfrm>
            <a:prstGeom prst="rect">
              <a:avLst/>
            </a:prstGeom>
            <a:grpFill/>
          </p:spPr>
          <p:txBody>
            <a:bodyPr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25</a:t>
              </a:r>
              <a:r>
                <a:rPr lang="en-US" sz="3000" dirty="0">
                  <a:solidFill>
                    <a:srgbClr val="000000"/>
                  </a:solidFill>
                  <a:latin typeface="Open Sans"/>
                </a:rPr>
                <a:t> </a:t>
              </a:r>
              <a:endParaRPr dirty="0"/>
            </a:p>
          </p:txBody>
        </p:sp>
      </p:grpSp>
      <p:sp>
        <p:nvSpPr>
          <p:cNvPr id="111" name="TextBox 111">
            <a:extLst>
              <a:ext uri="{FF2B5EF4-FFF2-40B4-BE49-F238E27FC236}">
                <a16:creationId xmlns:a16="http://schemas.microsoft.com/office/drawing/2014/main" id="{82F5E858-6B94-B9CA-0467-97CD45B5ADA3}"/>
              </a:ext>
            </a:extLst>
          </p:cNvPr>
          <p:cNvSpPr txBox="1"/>
          <p:nvPr/>
        </p:nvSpPr>
        <p:spPr bwMode="auto">
          <a:xfrm>
            <a:off x="-3291" y="911580"/>
            <a:ext cx="13982544" cy="1914627"/>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a:t>
            </a:r>
            <a:endParaRPr sz="7500" dirty="0">
              <a:latin typeface="Calibri" panose="020F0502020204030204" pitchFamily="34" charset="0"/>
              <a:cs typeface="Calibri" panose="020F0502020204030204" pitchFamily="34" charset="0"/>
            </a:endParaRPr>
          </a:p>
        </p:txBody>
      </p:sp>
      <p:sp>
        <p:nvSpPr>
          <p:cNvPr id="8" name="Freeform 8">
            <a:extLst>
              <a:ext uri="{FF2B5EF4-FFF2-40B4-BE49-F238E27FC236}">
                <a16:creationId xmlns:a16="http://schemas.microsoft.com/office/drawing/2014/main" id="{EABAE04C-5726-37B3-7CEC-BB4DCE6BF727}"/>
              </a:ext>
            </a:extLst>
          </p:cNvPr>
          <p:cNvSpPr/>
          <p:nvPr/>
        </p:nvSpPr>
        <p:spPr bwMode="auto">
          <a:xfrm>
            <a:off x="1915281" y="10989304"/>
            <a:ext cx="2208957" cy="943198"/>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116" name="Freeform 26">
            <a:extLst>
              <a:ext uri="{FF2B5EF4-FFF2-40B4-BE49-F238E27FC236}">
                <a16:creationId xmlns:a16="http://schemas.microsoft.com/office/drawing/2014/main" id="{D2497224-62BB-B6A8-4A8F-2202FECE70C1}"/>
              </a:ext>
            </a:extLst>
          </p:cNvPr>
          <p:cNvSpPr/>
          <p:nvPr/>
        </p:nvSpPr>
        <p:spPr bwMode="auto">
          <a:xfrm>
            <a:off x="7073006" y="10992006"/>
            <a:ext cx="5118500" cy="943198"/>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117" name="TextBox 28">
            <a:extLst>
              <a:ext uri="{FF2B5EF4-FFF2-40B4-BE49-F238E27FC236}">
                <a16:creationId xmlns:a16="http://schemas.microsoft.com/office/drawing/2014/main" id="{0A9361D7-E815-6648-77C9-4B6F6E303741}"/>
              </a:ext>
            </a:extLst>
          </p:cNvPr>
          <p:cNvSpPr txBox="1"/>
          <p:nvPr/>
        </p:nvSpPr>
        <p:spPr bwMode="auto">
          <a:xfrm>
            <a:off x="7073006" y="11211806"/>
            <a:ext cx="5118502" cy="503599"/>
          </a:xfrm>
          <a:prstGeom prst="rect">
            <a:avLst/>
          </a:prstGeom>
          <a:grpFill/>
        </p:spPr>
        <p:txBody>
          <a:bodyPr wrap="square" lIns="0" tIns="0" rIns="0" bIns="0" rtlCol="0" anchor="t">
            <a:spAutoFit/>
          </a:bodyPr>
          <a:lstStyle/>
          <a:p>
            <a:pPr lvl="1">
              <a:lnSpc>
                <a:spcPts val="4213"/>
              </a:lnSpc>
              <a:defRPr/>
            </a:pPr>
            <a:r>
              <a:rPr lang="de-DE" sz="3000" dirty="0">
                <a:solidFill>
                  <a:srgbClr val="000000"/>
                </a:solidFill>
                <a:latin typeface="Calibri" panose="020F0502020204030204" pitchFamily="34" charset="0"/>
                <a:cs typeface="Calibri" panose="020F0502020204030204" pitchFamily="34" charset="0"/>
              </a:rPr>
              <a:t>Kupfer</a:t>
            </a:r>
            <a:endParaRPr dirty="0">
              <a:latin typeface="Calibri" panose="020F0502020204030204" pitchFamily="34" charset="0"/>
              <a:cs typeface="Calibri" panose="020F0502020204030204" pitchFamily="34" charset="0"/>
            </a:endParaRPr>
          </a:p>
        </p:txBody>
      </p:sp>
      <p:sp>
        <p:nvSpPr>
          <p:cNvPr id="118" name="Freeform 30">
            <a:extLst>
              <a:ext uri="{FF2B5EF4-FFF2-40B4-BE49-F238E27FC236}">
                <a16:creationId xmlns:a16="http://schemas.microsoft.com/office/drawing/2014/main" id="{20EB0F09-7472-837C-6F87-1D639237DC44}"/>
              </a:ext>
            </a:extLst>
          </p:cNvPr>
          <p:cNvSpPr/>
          <p:nvPr/>
        </p:nvSpPr>
        <p:spPr bwMode="auto">
          <a:xfrm>
            <a:off x="4554838" y="10989304"/>
            <a:ext cx="2208957" cy="943198"/>
          </a:xfrm>
          <a:custGeom>
            <a:avLst/>
            <a:gdLst/>
            <a:ahLst/>
            <a:cxnLst/>
            <a:rect l="l" t="t" r="r" b="b"/>
            <a:pathLst>
              <a:path w="455172" h="278138" extrusionOk="0">
                <a:moveTo>
                  <a:pt x="65914" y="0"/>
                </a:moveTo>
                <a:lnTo>
                  <a:pt x="389258" y="0"/>
                </a:lnTo>
                <a:cubicBezTo>
                  <a:pt x="425661" y="0"/>
                  <a:pt x="455172" y="29510"/>
                  <a:pt x="455172" y="65914"/>
                </a:cubicBezTo>
                <a:lnTo>
                  <a:pt x="455172" y="212225"/>
                </a:lnTo>
                <a:cubicBezTo>
                  <a:pt x="455172" y="229706"/>
                  <a:pt x="448227" y="246471"/>
                  <a:pt x="435866" y="258832"/>
                </a:cubicBezTo>
                <a:cubicBezTo>
                  <a:pt x="423505" y="271194"/>
                  <a:pt x="406740" y="278138"/>
                  <a:pt x="389258" y="278138"/>
                </a:cubicBezTo>
                <a:lnTo>
                  <a:pt x="65914" y="278138"/>
                </a:lnTo>
                <a:cubicBezTo>
                  <a:pt x="48432" y="278138"/>
                  <a:pt x="31667" y="271194"/>
                  <a:pt x="19306" y="258832"/>
                </a:cubicBezTo>
                <a:cubicBezTo>
                  <a:pt x="6944" y="246471"/>
                  <a:pt x="0" y="229706"/>
                  <a:pt x="0" y="212225"/>
                </a:cubicBezTo>
                <a:lnTo>
                  <a:pt x="0" y="65914"/>
                </a:lnTo>
                <a:cubicBezTo>
                  <a:pt x="0" y="48432"/>
                  <a:pt x="6944" y="31667"/>
                  <a:pt x="19306" y="19306"/>
                </a:cubicBezTo>
                <a:cubicBezTo>
                  <a:pt x="31667" y="6944"/>
                  <a:pt x="48432" y="0"/>
                  <a:pt x="65914" y="0"/>
                </a:cubicBezTo>
                <a:close/>
              </a:path>
            </a:pathLst>
          </a:custGeom>
          <a:solidFill>
            <a:srgbClr val="EED995"/>
          </a:solidFill>
        </p:spPr>
        <p:txBody>
          <a:bodyPr/>
          <a:lstStyle/>
          <a:p>
            <a:pPr>
              <a:defRPr/>
            </a:pPr>
            <a:endParaRPr lang="de-DE"/>
          </a:p>
        </p:txBody>
      </p:sp>
      <p:sp>
        <p:nvSpPr>
          <p:cNvPr id="2" name="TextBox 39">
            <a:extLst>
              <a:ext uri="{FF2B5EF4-FFF2-40B4-BE49-F238E27FC236}">
                <a16:creationId xmlns:a16="http://schemas.microsoft.com/office/drawing/2014/main" id="{D2423842-1D6E-DB46-ACB9-4FEFA4D9ABF0}"/>
              </a:ext>
            </a:extLst>
          </p:cNvPr>
          <p:cNvSpPr txBox="1"/>
          <p:nvPr/>
        </p:nvSpPr>
        <p:spPr bwMode="auto">
          <a:xfrm>
            <a:off x="1910218" y="6430421"/>
            <a:ext cx="2208954" cy="508857"/>
          </a:xfrm>
          <a:prstGeom prst="rect">
            <a:avLst/>
          </a:prstGeom>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56</a:t>
            </a:r>
            <a:r>
              <a:rPr lang="en-US" sz="3000" dirty="0">
                <a:solidFill>
                  <a:srgbClr val="000000"/>
                </a:solidFill>
                <a:latin typeface="Open Sans"/>
              </a:rPr>
              <a:t> </a:t>
            </a:r>
            <a:endParaRPr dirty="0"/>
          </a:p>
        </p:txBody>
      </p:sp>
      <p:sp>
        <p:nvSpPr>
          <p:cNvPr id="4" name="TextBox 41">
            <a:extLst>
              <a:ext uri="{FF2B5EF4-FFF2-40B4-BE49-F238E27FC236}">
                <a16:creationId xmlns:a16="http://schemas.microsoft.com/office/drawing/2014/main" id="{A4828162-BB69-C975-E92D-A1D1B479B268}"/>
              </a:ext>
            </a:extLst>
          </p:cNvPr>
          <p:cNvSpPr txBox="1"/>
          <p:nvPr/>
        </p:nvSpPr>
        <p:spPr bwMode="auto">
          <a:xfrm>
            <a:off x="4554838" y="6433051"/>
            <a:ext cx="2204106" cy="503599"/>
          </a:xfrm>
          <a:prstGeom prst="rect">
            <a:avLst/>
          </a:prstGeom>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mintgrün</a:t>
            </a:r>
            <a:endParaRPr sz="2900" dirty="0">
              <a:latin typeface="Calibri" panose="020F0502020204030204" pitchFamily="34" charset="0"/>
              <a:cs typeface="Calibri" panose="020F0502020204030204" pitchFamily="34" charset="0"/>
            </a:endParaRPr>
          </a:p>
        </p:txBody>
      </p:sp>
      <p:sp>
        <p:nvSpPr>
          <p:cNvPr id="6" name="TextBox 40">
            <a:extLst>
              <a:ext uri="{FF2B5EF4-FFF2-40B4-BE49-F238E27FC236}">
                <a16:creationId xmlns:a16="http://schemas.microsoft.com/office/drawing/2014/main" id="{58175976-F645-E735-06D3-E5394A7B1906}"/>
              </a:ext>
            </a:extLst>
          </p:cNvPr>
          <p:cNvSpPr txBox="1"/>
          <p:nvPr/>
        </p:nvSpPr>
        <p:spPr bwMode="auto">
          <a:xfrm>
            <a:off x="1910217" y="7727945"/>
            <a:ext cx="2208956" cy="503599"/>
          </a:xfrm>
          <a:prstGeom prst="rect">
            <a:avLst/>
          </a:prstGeom>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16</a:t>
            </a:r>
            <a:endParaRPr sz="2900" dirty="0">
              <a:latin typeface="Calibri" panose="020F0502020204030204" pitchFamily="34" charset="0"/>
              <a:cs typeface="Calibri" panose="020F0502020204030204" pitchFamily="34" charset="0"/>
            </a:endParaRPr>
          </a:p>
        </p:txBody>
      </p:sp>
      <p:sp>
        <p:nvSpPr>
          <p:cNvPr id="7" name="TextBox 42">
            <a:extLst>
              <a:ext uri="{FF2B5EF4-FFF2-40B4-BE49-F238E27FC236}">
                <a16:creationId xmlns:a16="http://schemas.microsoft.com/office/drawing/2014/main" id="{FFFB6C9B-92BB-5108-F97B-180D536F035E}"/>
              </a:ext>
            </a:extLst>
          </p:cNvPr>
          <p:cNvSpPr txBox="1"/>
          <p:nvPr/>
        </p:nvSpPr>
        <p:spPr bwMode="auto">
          <a:xfrm>
            <a:off x="4549976" y="7738803"/>
            <a:ext cx="2208968" cy="503599"/>
          </a:xfrm>
          <a:prstGeom prst="rect">
            <a:avLst/>
          </a:prstGeom>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blau</a:t>
            </a:r>
            <a:endParaRPr sz="2900" dirty="0">
              <a:latin typeface="Calibri" panose="020F0502020204030204" pitchFamily="34" charset="0"/>
              <a:cs typeface="Calibri" panose="020F0502020204030204" pitchFamily="34" charset="0"/>
            </a:endParaRPr>
          </a:p>
        </p:txBody>
      </p:sp>
      <p:sp>
        <p:nvSpPr>
          <p:cNvPr id="9" name="TextBox 43">
            <a:extLst>
              <a:ext uri="{FF2B5EF4-FFF2-40B4-BE49-F238E27FC236}">
                <a16:creationId xmlns:a16="http://schemas.microsoft.com/office/drawing/2014/main" id="{16304780-5145-DEF3-B250-5EF2179D0EB1}"/>
              </a:ext>
            </a:extLst>
          </p:cNvPr>
          <p:cNvSpPr txBox="1"/>
          <p:nvPr/>
        </p:nvSpPr>
        <p:spPr bwMode="auto">
          <a:xfrm>
            <a:off x="4549976" y="9033697"/>
            <a:ext cx="2235895" cy="503599"/>
          </a:xfrm>
          <a:prstGeom prst="rect">
            <a:avLst/>
          </a:prstGeom>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gelb</a:t>
            </a:r>
            <a:endParaRPr sz="2900" dirty="0">
              <a:latin typeface="Calibri" panose="020F0502020204030204" pitchFamily="34" charset="0"/>
              <a:cs typeface="Calibri" panose="020F0502020204030204" pitchFamily="34" charset="0"/>
            </a:endParaRPr>
          </a:p>
        </p:txBody>
      </p:sp>
      <p:sp>
        <p:nvSpPr>
          <p:cNvPr id="10" name="TextBox 105">
            <a:extLst>
              <a:ext uri="{FF2B5EF4-FFF2-40B4-BE49-F238E27FC236}">
                <a16:creationId xmlns:a16="http://schemas.microsoft.com/office/drawing/2014/main" id="{E9BA58DF-44FD-A649-9F66-A4D33499986B}"/>
              </a:ext>
            </a:extLst>
          </p:cNvPr>
          <p:cNvSpPr txBox="1"/>
          <p:nvPr/>
        </p:nvSpPr>
        <p:spPr bwMode="auto">
          <a:xfrm>
            <a:off x="1893204" y="11206475"/>
            <a:ext cx="2225967" cy="508857"/>
          </a:xfrm>
          <a:prstGeom prst="rect">
            <a:avLst/>
          </a:prstGeom>
          <a:grpFill/>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15</a:t>
            </a:r>
            <a:r>
              <a:rPr lang="en-US" sz="3000" dirty="0">
                <a:solidFill>
                  <a:srgbClr val="000000"/>
                </a:solidFill>
                <a:latin typeface="Open Sans"/>
              </a:rPr>
              <a:t> </a:t>
            </a:r>
            <a:endParaRPr dirty="0"/>
          </a:p>
        </p:txBody>
      </p:sp>
      <p:sp>
        <p:nvSpPr>
          <p:cNvPr id="12" name="TextBox 106">
            <a:extLst>
              <a:ext uri="{FF2B5EF4-FFF2-40B4-BE49-F238E27FC236}">
                <a16:creationId xmlns:a16="http://schemas.microsoft.com/office/drawing/2014/main" id="{88821EAC-CA7E-9031-9D82-4C1A17492C10}"/>
              </a:ext>
            </a:extLst>
          </p:cNvPr>
          <p:cNvSpPr txBox="1"/>
          <p:nvPr/>
        </p:nvSpPr>
        <p:spPr bwMode="auto">
          <a:xfrm>
            <a:off x="4554836" y="11209104"/>
            <a:ext cx="2204108" cy="503599"/>
          </a:xfrm>
          <a:prstGeom prst="rect">
            <a:avLst/>
          </a:prstGeom>
          <a:grpFill/>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braun</a:t>
            </a:r>
            <a:endParaRPr sz="2900" dirty="0">
              <a:latin typeface="Calibri" panose="020F0502020204030204" pitchFamily="34" charset="0"/>
              <a:cs typeface="Calibri" panose="020F0502020204030204" pitchFamily="34" charset="0"/>
            </a:endParaRPr>
          </a:p>
        </p:txBody>
      </p:sp>
      <p:sp>
        <p:nvSpPr>
          <p:cNvPr id="13" name="TextBox 107">
            <a:extLst>
              <a:ext uri="{FF2B5EF4-FFF2-40B4-BE49-F238E27FC236}">
                <a16:creationId xmlns:a16="http://schemas.microsoft.com/office/drawing/2014/main" id="{4B35A38B-D122-B90D-6D8E-E92E4D4B79D0}"/>
              </a:ext>
            </a:extLst>
          </p:cNvPr>
          <p:cNvSpPr txBox="1"/>
          <p:nvPr/>
        </p:nvSpPr>
        <p:spPr bwMode="auto">
          <a:xfrm>
            <a:off x="1910214" y="12508812"/>
            <a:ext cx="2208957" cy="508857"/>
          </a:xfrm>
          <a:prstGeom prst="rect">
            <a:avLst/>
          </a:prstGeom>
          <a:grpFill/>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3</a:t>
            </a:r>
            <a:r>
              <a:rPr lang="en-US" sz="3000" dirty="0">
                <a:solidFill>
                  <a:srgbClr val="000000"/>
                </a:solidFill>
                <a:latin typeface="Open Sans"/>
              </a:rPr>
              <a:t> </a:t>
            </a:r>
            <a:endParaRPr dirty="0"/>
          </a:p>
        </p:txBody>
      </p:sp>
      <p:sp>
        <p:nvSpPr>
          <p:cNvPr id="15" name="TextBox 112">
            <a:extLst>
              <a:ext uri="{FF2B5EF4-FFF2-40B4-BE49-F238E27FC236}">
                <a16:creationId xmlns:a16="http://schemas.microsoft.com/office/drawing/2014/main" id="{5AD926CA-E241-9821-AFF3-45DA06C2ABDC}"/>
              </a:ext>
            </a:extLst>
          </p:cNvPr>
          <p:cNvSpPr txBox="1"/>
          <p:nvPr/>
        </p:nvSpPr>
        <p:spPr bwMode="auto">
          <a:xfrm>
            <a:off x="4576914" y="12511441"/>
            <a:ext cx="2208957" cy="503599"/>
          </a:xfrm>
          <a:prstGeom prst="rect">
            <a:avLst/>
          </a:prstGeom>
          <a:grpFill/>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orange</a:t>
            </a:r>
            <a:endParaRPr sz="2900" dirty="0">
              <a:latin typeface="Calibri" panose="020F0502020204030204" pitchFamily="34" charset="0"/>
              <a:cs typeface="Calibri" panose="020F0502020204030204" pitchFamily="34" charset="0"/>
            </a:endParaRPr>
          </a:p>
        </p:txBody>
      </p:sp>
      <p:sp>
        <p:nvSpPr>
          <p:cNvPr id="16" name="TextBox 108">
            <a:extLst>
              <a:ext uri="{FF2B5EF4-FFF2-40B4-BE49-F238E27FC236}">
                <a16:creationId xmlns:a16="http://schemas.microsoft.com/office/drawing/2014/main" id="{6BC8DA03-1659-8480-918E-841B7D4E70EF}"/>
              </a:ext>
            </a:extLst>
          </p:cNvPr>
          <p:cNvSpPr txBox="1"/>
          <p:nvPr/>
        </p:nvSpPr>
        <p:spPr bwMode="auto">
          <a:xfrm>
            <a:off x="1915280" y="13815956"/>
            <a:ext cx="2203891" cy="508857"/>
          </a:xfrm>
          <a:prstGeom prst="rect">
            <a:avLst/>
          </a:prstGeom>
          <a:grpFill/>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3</a:t>
            </a:r>
            <a:endParaRPr sz="2900" dirty="0">
              <a:latin typeface="Calibri" panose="020F0502020204030204" pitchFamily="34" charset="0"/>
              <a:cs typeface="Calibri" panose="020F0502020204030204" pitchFamily="34" charset="0"/>
            </a:endParaRPr>
          </a:p>
        </p:txBody>
      </p:sp>
      <p:sp>
        <p:nvSpPr>
          <p:cNvPr id="18" name="TextBox 113">
            <a:extLst>
              <a:ext uri="{FF2B5EF4-FFF2-40B4-BE49-F238E27FC236}">
                <a16:creationId xmlns:a16="http://schemas.microsoft.com/office/drawing/2014/main" id="{DFB7C7D5-AEB3-45A5-6693-B6C26F5D9BFE}"/>
              </a:ext>
            </a:extLst>
          </p:cNvPr>
          <p:cNvSpPr txBox="1"/>
          <p:nvPr/>
        </p:nvSpPr>
        <p:spPr bwMode="auto">
          <a:xfrm>
            <a:off x="4576914" y="13806335"/>
            <a:ext cx="2182030" cy="503599"/>
          </a:xfrm>
          <a:prstGeom prst="rect">
            <a:avLst/>
          </a:prstGeom>
          <a:grpFill/>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schwarz</a:t>
            </a:r>
            <a:endParaRPr sz="2900" dirty="0">
              <a:latin typeface="Calibri" panose="020F0502020204030204" pitchFamily="34" charset="0"/>
              <a:cs typeface="Calibri" panose="020F0502020204030204" pitchFamily="34" charset="0"/>
            </a:endParaRPr>
          </a:p>
        </p:txBody>
      </p:sp>
      <p:sp>
        <p:nvSpPr>
          <p:cNvPr id="19" name="TextBox 109">
            <a:extLst>
              <a:ext uri="{FF2B5EF4-FFF2-40B4-BE49-F238E27FC236}">
                <a16:creationId xmlns:a16="http://schemas.microsoft.com/office/drawing/2014/main" id="{2532D2E3-7F87-0561-27F2-C8EA25756493}"/>
              </a:ext>
            </a:extLst>
          </p:cNvPr>
          <p:cNvSpPr txBox="1"/>
          <p:nvPr/>
        </p:nvSpPr>
        <p:spPr bwMode="auto">
          <a:xfrm>
            <a:off x="1885653" y="15110850"/>
            <a:ext cx="2233518" cy="508857"/>
          </a:xfrm>
          <a:prstGeom prst="rect">
            <a:avLst/>
          </a:prstGeom>
          <a:grpFill/>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1</a:t>
            </a:r>
            <a:r>
              <a:rPr lang="en-US" sz="3000" dirty="0">
                <a:solidFill>
                  <a:srgbClr val="000000"/>
                </a:solidFill>
                <a:latin typeface="Open Sans"/>
              </a:rPr>
              <a:t> </a:t>
            </a:r>
            <a:endParaRPr dirty="0"/>
          </a:p>
        </p:txBody>
      </p:sp>
      <p:sp>
        <p:nvSpPr>
          <p:cNvPr id="21" name="TextBox 114">
            <a:extLst>
              <a:ext uri="{FF2B5EF4-FFF2-40B4-BE49-F238E27FC236}">
                <a16:creationId xmlns:a16="http://schemas.microsoft.com/office/drawing/2014/main" id="{16BCF4F2-5F56-1A48-0228-E048B4BE88ED}"/>
              </a:ext>
            </a:extLst>
          </p:cNvPr>
          <p:cNvSpPr txBox="1"/>
          <p:nvPr/>
        </p:nvSpPr>
        <p:spPr bwMode="auto">
          <a:xfrm>
            <a:off x="4549976" y="15114782"/>
            <a:ext cx="2208968" cy="503599"/>
          </a:xfrm>
          <a:prstGeom prst="rect">
            <a:avLst/>
          </a:prstGeom>
          <a:grpFill/>
        </p:spPr>
        <p:txBody>
          <a:bodyPr wrap="square" lIns="0" tIns="0" rIns="0" bIns="0" rtlCol="0" anchor="t">
            <a:spAutoFit/>
          </a:bodyPr>
          <a:lstStyle/>
          <a:p>
            <a:pPr algn="ctr">
              <a:lnSpc>
                <a:spcPts val="4213"/>
              </a:lnSpc>
              <a:defRPr/>
            </a:pPr>
            <a:r>
              <a:rPr lang="de-DE" sz="2900" dirty="0" err="1">
                <a:solidFill>
                  <a:srgbClr val="000000"/>
                </a:solidFill>
                <a:latin typeface="Calibri" panose="020F0502020204030204" pitchFamily="34" charset="0"/>
                <a:cs typeface="Calibri" panose="020F0502020204030204" pitchFamily="34" charset="0"/>
              </a:rPr>
              <a:t>gold</a:t>
            </a:r>
            <a:r>
              <a:rPr lang="de-DE" sz="2900" dirty="0">
                <a:solidFill>
                  <a:srgbClr val="000000"/>
                </a:solidFill>
                <a:latin typeface="Calibri" panose="020F0502020204030204" pitchFamily="34" charset="0"/>
                <a:cs typeface="Calibri" panose="020F0502020204030204" pitchFamily="34" charset="0"/>
              </a:rPr>
              <a:t>/</a:t>
            </a:r>
            <a:r>
              <a:rPr lang="de-DE" sz="2900" dirty="0" err="1">
                <a:solidFill>
                  <a:srgbClr val="000000"/>
                </a:solidFill>
                <a:latin typeface="Calibri" panose="020F0502020204030204" pitchFamily="34" charset="0"/>
                <a:cs typeface="Calibri" panose="020F0502020204030204" pitchFamily="34" charset="0"/>
              </a:rPr>
              <a:t>silber</a:t>
            </a:r>
            <a:endParaRPr lang="de-DE" sz="2900" dirty="0">
              <a:solidFill>
                <a:srgbClr val="000000"/>
              </a:solidFill>
              <a:latin typeface="Calibri" panose="020F0502020204030204" pitchFamily="34" charset="0"/>
              <a:cs typeface="Calibri" panose="020F0502020204030204" pitchFamily="34" charset="0"/>
            </a:endParaRPr>
          </a:p>
        </p:txBody>
      </p:sp>
      <p:sp>
        <p:nvSpPr>
          <p:cNvPr id="22" name="TextBox 110">
            <a:extLst>
              <a:ext uri="{FF2B5EF4-FFF2-40B4-BE49-F238E27FC236}">
                <a16:creationId xmlns:a16="http://schemas.microsoft.com/office/drawing/2014/main" id="{E1FB171D-4684-7452-C7D3-9AFCFA95571B}"/>
              </a:ext>
            </a:extLst>
          </p:cNvPr>
          <p:cNvSpPr txBox="1"/>
          <p:nvPr/>
        </p:nvSpPr>
        <p:spPr bwMode="auto">
          <a:xfrm>
            <a:off x="1910213" y="16407047"/>
            <a:ext cx="2208957" cy="508857"/>
          </a:xfrm>
          <a:prstGeom prst="rect">
            <a:avLst/>
          </a:prstGeom>
          <a:grpFill/>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2</a:t>
            </a:r>
            <a:r>
              <a:rPr lang="en-US" sz="3000" dirty="0">
                <a:solidFill>
                  <a:srgbClr val="000000"/>
                </a:solidFill>
                <a:latin typeface="Open Sans"/>
              </a:rPr>
              <a:t> </a:t>
            </a:r>
            <a:endParaRPr dirty="0"/>
          </a:p>
        </p:txBody>
      </p:sp>
      <p:sp>
        <p:nvSpPr>
          <p:cNvPr id="24" name="TextBox 115">
            <a:extLst>
              <a:ext uri="{FF2B5EF4-FFF2-40B4-BE49-F238E27FC236}">
                <a16:creationId xmlns:a16="http://schemas.microsoft.com/office/drawing/2014/main" id="{CE0BFA8B-E24F-9BA8-7099-77BD6203BFE4}"/>
              </a:ext>
            </a:extLst>
          </p:cNvPr>
          <p:cNvSpPr txBox="1"/>
          <p:nvPr/>
        </p:nvSpPr>
        <p:spPr bwMode="auto">
          <a:xfrm>
            <a:off x="4549976" y="16411560"/>
            <a:ext cx="2208968" cy="503599"/>
          </a:xfrm>
          <a:prstGeom prst="rect">
            <a:avLst/>
          </a:prstGeom>
          <a:grpFill/>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weiß</a:t>
            </a:r>
            <a:endParaRPr sz="2900" dirty="0">
              <a:latin typeface="Calibri" panose="020F0502020204030204" pitchFamily="34" charset="0"/>
              <a:cs typeface="Calibri" panose="020F0502020204030204" pitchFamily="34" charset="0"/>
            </a:endParaRPr>
          </a:p>
        </p:txBody>
      </p:sp>
      <p:sp>
        <p:nvSpPr>
          <p:cNvPr id="25" name="TextBox 111">
            <a:extLst>
              <a:ext uri="{FF2B5EF4-FFF2-40B4-BE49-F238E27FC236}">
                <a16:creationId xmlns:a16="http://schemas.microsoft.com/office/drawing/2014/main" id="{449C3438-7A9C-FF60-92FB-5D88B2A13BEF}"/>
              </a:ext>
            </a:extLst>
          </p:cNvPr>
          <p:cNvSpPr txBox="1"/>
          <p:nvPr/>
        </p:nvSpPr>
        <p:spPr bwMode="auto">
          <a:xfrm>
            <a:off x="1909634" y="17708022"/>
            <a:ext cx="2209535" cy="508857"/>
          </a:xfrm>
          <a:prstGeom prst="rect">
            <a:avLst/>
          </a:prstGeom>
          <a:grpFill/>
        </p:spPr>
        <p:txBody>
          <a:bodyPr wrap="square" lIns="0" tIns="0" rIns="0" bIns="0" rtlCol="0" anchor="t">
            <a:spAutoFit/>
          </a:bodyPr>
          <a:lstStyle/>
          <a:p>
            <a:pPr algn="ctr">
              <a:lnSpc>
                <a:spcPts val="4213"/>
              </a:lnSpc>
              <a:defRPr/>
            </a:pPr>
            <a:r>
              <a:rPr lang="en-US" sz="2900" dirty="0">
                <a:solidFill>
                  <a:srgbClr val="000000"/>
                </a:solidFill>
                <a:latin typeface="Calibri" panose="020F0502020204030204" pitchFamily="34" charset="0"/>
                <a:cs typeface="Calibri" panose="020F0502020204030204" pitchFamily="34" charset="0"/>
              </a:rPr>
              <a:t>1</a:t>
            </a:r>
            <a:r>
              <a:rPr lang="en-US" sz="3000" dirty="0">
                <a:solidFill>
                  <a:srgbClr val="000000"/>
                </a:solidFill>
                <a:latin typeface="Open Sans"/>
              </a:rPr>
              <a:t> </a:t>
            </a:r>
            <a:endParaRPr dirty="0"/>
          </a:p>
        </p:txBody>
      </p:sp>
      <p:sp>
        <p:nvSpPr>
          <p:cNvPr id="27" name="TextBox 116">
            <a:extLst>
              <a:ext uri="{FF2B5EF4-FFF2-40B4-BE49-F238E27FC236}">
                <a16:creationId xmlns:a16="http://schemas.microsoft.com/office/drawing/2014/main" id="{4EA4FB8F-A6FC-59EC-9A90-2E92A0A1CBBA}"/>
              </a:ext>
            </a:extLst>
          </p:cNvPr>
          <p:cNvSpPr txBox="1"/>
          <p:nvPr/>
        </p:nvSpPr>
        <p:spPr bwMode="auto">
          <a:xfrm>
            <a:off x="4549976" y="17710651"/>
            <a:ext cx="2208968" cy="503599"/>
          </a:xfrm>
          <a:prstGeom prst="rect">
            <a:avLst/>
          </a:prstGeom>
          <a:grpFill/>
        </p:spPr>
        <p:txBody>
          <a:bodyPr wrap="square" lIns="0" tIns="0" rIns="0" bIns="0" rtlCol="0" anchor="t">
            <a:spAutoFit/>
          </a:bodyPr>
          <a:lstStyle/>
          <a:p>
            <a:pPr algn="ctr">
              <a:lnSpc>
                <a:spcPts val="4213"/>
              </a:lnSpc>
              <a:defRPr/>
            </a:pPr>
            <a:r>
              <a:rPr lang="de-DE" sz="2900" dirty="0">
                <a:solidFill>
                  <a:srgbClr val="000000"/>
                </a:solidFill>
                <a:latin typeface="Calibri" panose="020F0502020204030204" pitchFamily="34" charset="0"/>
                <a:cs typeface="Calibri" panose="020F0502020204030204" pitchFamily="34" charset="0"/>
              </a:rPr>
              <a:t>grau</a:t>
            </a:r>
            <a:endParaRPr sz="29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568BCC3C-0FE9-9BF5-F2DE-64CD2E2C4853}"/>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pic>
        <p:nvPicPr>
          <p:cNvPr id="34" name="Grafik 2" descr="Abzeichen Tick1 mit einfarbiger Füllung">
            <a:extLst>
              <a:ext uri="{FF2B5EF4-FFF2-40B4-BE49-F238E27FC236}">
                <a16:creationId xmlns:a16="http://schemas.microsoft.com/office/drawing/2014/main" id="{AABE880D-B74C-A8D7-C85A-22F2B0C8E9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12505441" y="450850"/>
            <a:ext cx="1489814" cy="1489814"/>
          </a:xfrm>
          <a:prstGeom prst="rect">
            <a:avLst/>
          </a:prstGeom>
        </p:spPr>
      </p:pic>
      <p:sp>
        <p:nvSpPr>
          <p:cNvPr id="35" name="TextBox 34">
            <a:extLst>
              <a:ext uri="{FF2B5EF4-FFF2-40B4-BE49-F238E27FC236}">
                <a16:creationId xmlns:a16="http://schemas.microsoft.com/office/drawing/2014/main" id="{3C337E91-F42B-BBF2-A64D-BDB48EF3B10D}"/>
              </a:ext>
            </a:extLst>
          </p:cNvPr>
          <p:cNvSpPr txBox="1"/>
          <p:nvPr/>
        </p:nvSpPr>
        <p:spPr bwMode="auto">
          <a:xfrm>
            <a:off x="12417914" y="1804883"/>
            <a:ext cx="1577341" cy="830997"/>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2/5</a:t>
            </a:r>
          </a:p>
        </p:txBody>
      </p:sp>
      <p:sp>
        <p:nvSpPr>
          <p:cNvPr id="29" name="TextBox 28">
            <a:extLst>
              <a:ext uri="{FF2B5EF4-FFF2-40B4-BE49-F238E27FC236}">
                <a16:creationId xmlns:a16="http://schemas.microsoft.com/office/drawing/2014/main" id="{7A575759-1CE0-8A3F-1776-01BA3FFA5C2C}"/>
              </a:ext>
            </a:extLst>
          </p:cNvPr>
          <p:cNvSpPr txBox="1"/>
          <p:nvPr/>
        </p:nvSpPr>
        <p:spPr bwMode="auto">
          <a:xfrm>
            <a:off x="10153650" y="19079304"/>
            <a:ext cx="3901803" cy="954107"/>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1" name="Freeform 74">
            <a:extLst>
              <a:ext uri="{FF2B5EF4-FFF2-40B4-BE49-F238E27FC236}">
                <a16:creationId xmlns:a16="http://schemas.microsoft.com/office/drawing/2014/main" id="{D21F9A68-6301-16A0-22DC-7A310AB6B009}"/>
              </a:ext>
            </a:extLst>
          </p:cNvPr>
          <p:cNvSpPr/>
          <p:nvPr/>
        </p:nvSpPr>
        <p:spPr bwMode="auto">
          <a:xfrm flipH="1">
            <a:off x="9286877" y="3382291"/>
            <a:ext cx="4975078" cy="2801283"/>
          </a:xfrm>
          <a:custGeom>
            <a:avLst/>
            <a:gdLst/>
            <a:ahLst/>
            <a:cxnLst/>
            <a:rect l="l" t="t" r="r" b="b"/>
            <a:pathLst>
              <a:path w="7054325" h="3972030" extrusionOk="0">
                <a:moveTo>
                  <a:pt x="7054325" y="0"/>
                </a:moveTo>
                <a:lnTo>
                  <a:pt x="0" y="0"/>
                </a:lnTo>
                <a:lnTo>
                  <a:pt x="0" y="3972030"/>
                </a:lnTo>
                <a:lnTo>
                  <a:pt x="7054325" y="3972030"/>
                </a:lnTo>
                <a:lnTo>
                  <a:pt x="7054325" y="0"/>
                </a:lnTo>
                <a:close/>
              </a:path>
            </a:pathLst>
          </a:custGeom>
          <a:blipFill>
            <a:blip r:embed="rId5"/>
            <a:stretch/>
          </a:blipFill>
        </p:spPr>
        <p:txBody>
          <a:bodyPr/>
          <a:lstStyle/>
          <a:p>
            <a:pPr>
              <a:defRPr/>
            </a:pPr>
            <a:endParaRPr lang="de-DE" dirty="0"/>
          </a:p>
        </p:txBody>
      </p:sp>
    </p:spTree>
    <p:extLst>
      <p:ext uri="{BB962C8B-B14F-4D97-AF65-F5344CB8AC3E}">
        <p14:creationId xmlns:p14="http://schemas.microsoft.com/office/powerpoint/2010/main" val="307484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Freeform 9"/>
          <p:cNvSpPr/>
          <p:nvPr/>
        </p:nvSpPr>
        <p:spPr bwMode="auto">
          <a:xfrm>
            <a:off x="-644429" y="3302673"/>
            <a:ext cx="4820950" cy="2714499"/>
          </a:xfrm>
          <a:custGeom>
            <a:avLst/>
            <a:gdLst/>
            <a:ahLst/>
            <a:cxnLst/>
            <a:rect l="l" t="t" r="r" b="b"/>
            <a:pathLst>
              <a:path w="5126837" h="2886733" extrusionOk="0">
                <a:moveTo>
                  <a:pt x="0" y="0"/>
                </a:moveTo>
                <a:lnTo>
                  <a:pt x="5126837" y="0"/>
                </a:lnTo>
                <a:lnTo>
                  <a:pt x="5126837" y="2886733"/>
                </a:lnTo>
                <a:lnTo>
                  <a:pt x="0" y="2886733"/>
                </a:lnTo>
                <a:lnTo>
                  <a:pt x="0" y="0"/>
                </a:lnTo>
                <a:close/>
              </a:path>
            </a:pathLst>
          </a:custGeom>
          <a:blipFill>
            <a:blip r:embed="rId3"/>
            <a:stretch/>
          </a:blipFill>
        </p:spPr>
        <p:txBody>
          <a:bodyPr/>
          <a:lstStyle/>
          <a:p>
            <a:pPr>
              <a:defRPr/>
            </a:pPr>
            <a:endParaRPr lang="de-DE"/>
          </a:p>
        </p:txBody>
      </p:sp>
      <p:grpSp>
        <p:nvGrpSpPr>
          <p:cNvPr id="10" name="Group 10"/>
          <p:cNvGrpSpPr/>
          <p:nvPr/>
        </p:nvGrpSpPr>
        <p:grpSpPr bwMode="auto">
          <a:xfrm>
            <a:off x="1847850" y="4084876"/>
            <a:ext cx="11466195" cy="9948661"/>
            <a:chOff x="0" y="635185"/>
            <a:chExt cx="13620965" cy="11818249"/>
          </a:xfrm>
        </p:grpSpPr>
        <p:grpSp>
          <p:nvGrpSpPr>
            <p:cNvPr id="11" name="Group 11"/>
            <p:cNvGrpSpPr/>
            <p:nvPr/>
          </p:nvGrpSpPr>
          <p:grpSpPr bwMode="auto">
            <a:xfrm rot="-5400000">
              <a:off x="1683241" y="1070501"/>
              <a:ext cx="9699692" cy="13066173"/>
              <a:chOff x="0" y="0"/>
              <a:chExt cx="3083475" cy="4153660"/>
            </a:xfrm>
          </p:grpSpPr>
          <p:sp>
            <p:nvSpPr>
              <p:cNvPr id="12" name="Freeform 12"/>
              <p:cNvSpPr/>
              <p:nvPr/>
            </p:nvSpPr>
            <p:spPr bwMode="auto">
              <a:xfrm>
                <a:off x="0" y="0"/>
                <a:ext cx="3083475" cy="4153660"/>
              </a:xfrm>
              <a:custGeom>
                <a:avLst/>
                <a:gdLst/>
                <a:ahLst/>
                <a:cxnLst/>
                <a:rect l="l" t="t" r="r" b="b"/>
                <a:pathLst>
                  <a:path w="3083475" h="4153660" extrusionOk="0">
                    <a:moveTo>
                      <a:pt x="3083475" y="279400"/>
                    </a:moveTo>
                    <a:lnTo>
                      <a:pt x="3083475" y="0"/>
                    </a:lnTo>
                    <a:lnTo>
                      <a:pt x="0" y="0"/>
                    </a:lnTo>
                    <a:lnTo>
                      <a:pt x="0" y="4153660"/>
                    </a:lnTo>
                    <a:lnTo>
                      <a:pt x="3083475" y="4153660"/>
                    </a:lnTo>
                    <a:lnTo>
                      <a:pt x="3083475" y="279400"/>
                    </a:lnTo>
                    <a:close/>
                    <a:moveTo>
                      <a:pt x="3004735" y="279400"/>
                    </a:moveTo>
                    <a:lnTo>
                      <a:pt x="3004735" y="4074920"/>
                    </a:lnTo>
                    <a:lnTo>
                      <a:pt x="78740" y="4074920"/>
                    </a:lnTo>
                    <a:lnTo>
                      <a:pt x="78740" y="78740"/>
                    </a:lnTo>
                    <a:lnTo>
                      <a:pt x="3004735" y="78740"/>
                    </a:lnTo>
                    <a:lnTo>
                      <a:pt x="3004735" y="279400"/>
                    </a:lnTo>
                    <a:close/>
                  </a:path>
                </a:pathLst>
              </a:custGeom>
              <a:solidFill>
                <a:srgbClr val="09592B"/>
              </a:solidFill>
            </p:spPr>
            <p:txBody>
              <a:bodyPr/>
              <a:lstStyle/>
              <a:p>
                <a:pPr>
                  <a:defRPr/>
                </a:pPr>
                <a:endParaRPr lang="de-DE"/>
              </a:p>
            </p:txBody>
          </p:sp>
        </p:grpSp>
        <p:sp>
          <p:nvSpPr>
            <p:cNvPr id="13" name="Freeform 13"/>
            <p:cNvSpPr/>
            <p:nvPr/>
          </p:nvSpPr>
          <p:spPr bwMode="auto">
            <a:xfrm>
              <a:off x="507561" y="3394433"/>
              <a:ext cx="12051051" cy="8418309"/>
            </a:xfrm>
            <a:custGeom>
              <a:avLst/>
              <a:gdLst/>
              <a:ahLst/>
              <a:cxnLst/>
              <a:rect l="l" t="t" r="r" b="b"/>
              <a:pathLst>
                <a:path w="12051051" h="8418309" extrusionOk="0">
                  <a:moveTo>
                    <a:pt x="0" y="0"/>
                  </a:moveTo>
                  <a:lnTo>
                    <a:pt x="12051051" y="0"/>
                  </a:lnTo>
                  <a:lnTo>
                    <a:pt x="12051051" y="8418309"/>
                  </a:lnTo>
                  <a:lnTo>
                    <a:pt x="0" y="8418309"/>
                  </a:lnTo>
                  <a:lnTo>
                    <a:pt x="0" y="0"/>
                  </a:lnTo>
                  <a:close/>
                </a:path>
              </a:pathLst>
            </a:custGeom>
            <a:blipFill>
              <a:blip r:embed="rId4"/>
              <a:stretch/>
            </a:blipFill>
          </p:spPr>
          <p:txBody>
            <a:bodyPr/>
            <a:lstStyle/>
            <a:p>
              <a:pPr>
                <a:defRPr/>
              </a:pPr>
              <a:endParaRPr lang="de-DE"/>
            </a:p>
          </p:txBody>
        </p:sp>
        <p:sp>
          <p:nvSpPr>
            <p:cNvPr id="14" name="TextBox 14"/>
            <p:cNvSpPr txBox="1"/>
            <p:nvPr/>
          </p:nvSpPr>
          <p:spPr bwMode="auto">
            <a:xfrm>
              <a:off x="6960973" y="10960849"/>
              <a:ext cx="3160113" cy="592448"/>
            </a:xfrm>
            <a:prstGeom prst="rect">
              <a:avLst/>
            </a:prstGeom>
            <a:grpFill/>
          </p:spPr>
          <p:txBody>
            <a:bodyPr wrap="square" lIns="0" tIns="0" rIns="0" bIns="0" rtlCol="0" anchor="t">
              <a:spAutoFit/>
            </a:bodyPr>
            <a:lstStyle/>
            <a:p>
              <a:pPr algn="ctr">
                <a:lnSpc>
                  <a:spcPts val="4154"/>
                </a:lnSpc>
                <a:defRPr/>
              </a:pPr>
              <a:r>
                <a:rPr lang="de-DE" sz="2800" dirty="0">
                  <a:solidFill>
                    <a:srgbClr val="FFFFFF">
                      <a:alpha val="60000"/>
                    </a:srgbClr>
                  </a:solidFill>
                  <a:latin typeface="Calibri" panose="020F0502020204030204" pitchFamily="34" charset="0"/>
                  <a:cs typeface="Calibri" panose="020F0502020204030204" pitchFamily="34" charset="0"/>
                </a:rPr>
                <a:t>Aluminium</a:t>
              </a:r>
              <a:endParaRPr dirty="0">
                <a:latin typeface="Calibri" panose="020F0502020204030204" pitchFamily="34" charset="0"/>
                <a:cs typeface="Calibri" panose="020F0502020204030204" pitchFamily="34" charset="0"/>
              </a:endParaRPr>
            </a:p>
          </p:txBody>
        </p:sp>
        <p:sp>
          <p:nvSpPr>
            <p:cNvPr id="15" name="TextBox 15"/>
            <p:cNvSpPr txBox="1"/>
            <p:nvPr/>
          </p:nvSpPr>
          <p:spPr bwMode="auto">
            <a:xfrm>
              <a:off x="10480993" y="9653886"/>
              <a:ext cx="1353132" cy="592448"/>
            </a:xfrm>
            <a:prstGeom prst="rect">
              <a:avLst/>
            </a:prstGeom>
            <a:grpFill/>
          </p:spPr>
          <p:txBody>
            <a:bodyPr wrap="square" lIns="0" tIns="0" rIns="0" bIns="0" rtlCol="0" anchor="t">
              <a:spAutoFit/>
            </a:bodyPr>
            <a:lstStyle/>
            <a:p>
              <a:pPr algn="ctr">
                <a:lnSpc>
                  <a:spcPts val="4154"/>
                </a:lnSpc>
                <a:defRPr/>
              </a:pPr>
              <a:r>
                <a:rPr lang="de-DE" sz="2800" dirty="0">
                  <a:solidFill>
                    <a:srgbClr val="FFFFFF">
                      <a:alpha val="60000"/>
                    </a:srgbClr>
                  </a:solidFill>
                  <a:latin typeface="Calibri" panose="020F0502020204030204" pitchFamily="34" charset="0"/>
                  <a:cs typeface="Calibri" panose="020F0502020204030204" pitchFamily="34" charset="0"/>
                </a:rPr>
                <a:t>Zinn</a:t>
              </a:r>
              <a:endParaRPr dirty="0">
                <a:latin typeface="Calibri" panose="020F0502020204030204" pitchFamily="34" charset="0"/>
                <a:cs typeface="Calibri" panose="020F0502020204030204" pitchFamily="34" charset="0"/>
              </a:endParaRPr>
            </a:p>
          </p:txBody>
        </p:sp>
        <p:sp>
          <p:nvSpPr>
            <p:cNvPr id="16" name="TextBox 16"/>
            <p:cNvSpPr txBox="1"/>
            <p:nvPr/>
          </p:nvSpPr>
          <p:spPr bwMode="auto">
            <a:xfrm>
              <a:off x="709868" y="9600443"/>
              <a:ext cx="2397341" cy="1023722"/>
            </a:xfrm>
            <a:prstGeom prst="rect">
              <a:avLst/>
            </a:prstGeom>
            <a:grpFill/>
          </p:spPr>
          <p:txBody>
            <a:bodyPr lIns="0" tIns="0" rIns="0" bIns="0" rtlCol="0" anchor="t">
              <a:spAutoFit/>
            </a:bodyPr>
            <a:lstStyle/>
            <a:p>
              <a:pPr algn="ctr">
                <a:defRPr/>
              </a:pPr>
              <a:r>
                <a:rPr lang="de-DE" sz="2800" dirty="0">
                  <a:solidFill>
                    <a:srgbClr val="FFFFFF">
                      <a:alpha val="60000"/>
                    </a:srgbClr>
                  </a:solidFill>
                  <a:latin typeface="Calibri" panose="020F0502020204030204" pitchFamily="34" charset="0"/>
                  <a:cs typeface="Calibri" panose="020F0502020204030204" pitchFamily="34" charset="0"/>
                </a:rPr>
                <a:t>Glas,</a:t>
              </a:r>
              <a:endParaRPr sz="2800" dirty="0">
                <a:latin typeface="Calibri" panose="020F0502020204030204" pitchFamily="34" charset="0"/>
                <a:cs typeface="Calibri" panose="020F0502020204030204" pitchFamily="34" charset="0"/>
              </a:endParaRPr>
            </a:p>
            <a:p>
              <a:pPr algn="ctr">
                <a:defRPr/>
              </a:pPr>
              <a:r>
                <a:rPr lang="de-DE" sz="2800" dirty="0">
                  <a:solidFill>
                    <a:srgbClr val="FFFFFF">
                      <a:alpha val="60000"/>
                    </a:srgbClr>
                  </a:solidFill>
                  <a:latin typeface="Calibri" panose="020F0502020204030204" pitchFamily="34" charset="0"/>
                  <a:cs typeface="Calibri" panose="020F0502020204030204" pitchFamily="34" charset="0"/>
                </a:rPr>
                <a:t>Keramik</a:t>
              </a:r>
              <a:endParaRPr sz="2800" dirty="0">
                <a:latin typeface="Calibri" panose="020F0502020204030204" pitchFamily="34" charset="0"/>
                <a:cs typeface="Calibri" panose="020F0502020204030204" pitchFamily="34" charset="0"/>
              </a:endParaRPr>
            </a:p>
          </p:txBody>
        </p:sp>
        <p:sp>
          <p:nvSpPr>
            <p:cNvPr id="17" name="TextBox 17"/>
            <p:cNvSpPr txBox="1"/>
            <p:nvPr/>
          </p:nvSpPr>
          <p:spPr bwMode="auto">
            <a:xfrm>
              <a:off x="7680393" y="3501244"/>
              <a:ext cx="1993153" cy="592448"/>
            </a:xfrm>
            <a:prstGeom prst="rect">
              <a:avLst/>
            </a:prstGeom>
            <a:grpFill/>
          </p:spPr>
          <p:txBody>
            <a:bodyPr lIns="0" tIns="0" rIns="0" bIns="0" rtlCol="0" anchor="t">
              <a:spAutoFit/>
            </a:bodyPr>
            <a:lstStyle/>
            <a:p>
              <a:pPr algn="ctr">
                <a:lnSpc>
                  <a:spcPts val="4154"/>
                </a:lnSpc>
                <a:defRPr/>
              </a:pPr>
              <a:r>
                <a:rPr lang="de-DE" sz="2800" dirty="0">
                  <a:solidFill>
                    <a:srgbClr val="FFFFFF">
                      <a:alpha val="60000"/>
                    </a:srgbClr>
                  </a:solidFill>
                  <a:latin typeface="Calibri" panose="020F0502020204030204" pitchFamily="34" charset="0"/>
                  <a:cs typeface="Calibri" panose="020F0502020204030204" pitchFamily="34" charset="0"/>
                </a:rPr>
                <a:t>Plastik</a:t>
              </a:r>
              <a:endParaRPr dirty="0">
                <a:latin typeface="Calibri" panose="020F0502020204030204" pitchFamily="34" charset="0"/>
                <a:cs typeface="Calibri" panose="020F0502020204030204" pitchFamily="34" charset="0"/>
              </a:endParaRPr>
            </a:p>
          </p:txBody>
        </p:sp>
        <p:sp>
          <p:nvSpPr>
            <p:cNvPr id="18" name="TextBox 18"/>
            <p:cNvSpPr txBox="1"/>
            <p:nvPr/>
          </p:nvSpPr>
          <p:spPr bwMode="auto">
            <a:xfrm>
              <a:off x="4834471" y="10960849"/>
              <a:ext cx="1454494" cy="592448"/>
            </a:xfrm>
            <a:prstGeom prst="rect">
              <a:avLst/>
            </a:prstGeom>
            <a:grpFill/>
          </p:spPr>
          <p:txBody>
            <a:bodyPr wrap="square" lIns="0" tIns="0" rIns="0" bIns="0" rtlCol="0" anchor="t">
              <a:spAutoFit/>
            </a:bodyPr>
            <a:lstStyle/>
            <a:p>
              <a:pPr algn="ctr">
                <a:lnSpc>
                  <a:spcPts val="4154"/>
                </a:lnSpc>
                <a:defRPr/>
              </a:pPr>
              <a:r>
                <a:rPr lang="en-US" sz="2800" dirty="0">
                  <a:solidFill>
                    <a:srgbClr val="FFFFFF">
                      <a:alpha val="60000"/>
                    </a:srgbClr>
                  </a:solidFill>
                  <a:latin typeface="Calibri" panose="020F0502020204030204" pitchFamily="34" charset="0"/>
                  <a:cs typeface="Calibri" panose="020F0502020204030204" pitchFamily="34" charset="0"/>
                </a:rPr>
                <a:t>Eisen</a:t>
              </a:r>
              <a:endParaRPr dirty="0">
                <a:latin typeface="Calibri" panose="020F0502020204030204" pitchFamily="34" charset="0"/>
                <a:cs typeface="Calibri" panose="020F0502020204030204" pitchFamily="34" charset="0"/>
              </a:endParaRPr>
            </a:p>
          </p:txBody>
        </p:sp>
        <p:sp>
          <p:nvSpPr>
            <p:cNvPr id="19" name="TextBox 19"/>
            <p:cNvSpPr txBox="1"/>
            <p:nvPr/>
          </p:nvSpPr>
          <p:spPr bwMode="auto">
            <a:xfrm>
              <a:off x="9642900" y="4514814"/>
              <a:ext cx="1993151" cy="592448"/>
            </a:xfrm>
            <a:prstGeom prst="rect">
              <a:avLst/>
            </a:prstGeom>
            <a:grpFill/>
          </p:spPr>
          <p:txBody>
            <a:bodyPr wrap="square" lIns="0" tIns="0" rIns="0" bIns="0" rtlCol="0" anchor="t">
              <a:spAutoFit/>
            </a:bodyPr>
            <a:lstStyle/>
            <a:p>
              <a:pPr algn="ctr">
                <a:lnSpc>
                  <a:spcPts val="4154"/>
                </a:lnSpc>
                <a:defRPr/>
              </a:pPr>
              <a:r>
                <a:rPr lang="de-DE" sz="2800" dirty="0">
                  <a:solidFill>
                    <a:srgbClr val="FFFFFF">
                      <a:alpha val="60000"/>
                    </a:srgbClr>
                  </a:solidFill>
                  <a:latin typeface="Calibri" panose="020F0502020204030204" pitchFamily="34" charset="0"/>
                  <a:cs typeface="Calibri" panose="020F0502020204030204" pitchFamily="34" charset="0"/>
                </a:rPr>
                <a:t>andere</a:t>
              </a:r>
              <a:endParaRPr dirty="0">
                <a:latin typeface="Calibri" panose="020F0502020204030204" pitchFamily="34" charset="0"/>
                <a:cs typeface="Calibri" panose="020F0502020204030204" pitchFamily="34" charset="0"/>
              </a:endParaRPr>
            </a:p>
          </p:txBody>
        </p:sp>
        <p:sp>
          <p:nvSpPr>
            <p:cNvPr id="20" name="TextBox 20"/>
            <p:cNvSpPr txBox="1"/>
            <p:nvPr/>
          </p:nvSpPr>
          <p:spPr bwMode="auto">
            <a:xfrm>
              <a:off x="10256721" y="7768158"/>
              <a:ext cx="1577404" cy="592448"/>
            </a:xfrm>
            <a:prstGeom prst="rect">
              <a:avLst/>
            </a:prstGeom>
            <a:grpFill/>
          </p:spPr>
          <p:txBody>
            <a:bodyPr lIns="0" tIns="0" rIns="0" bIns="0" rtlCol="0" anchor="t">
              <a:spAutoFit/>
            </a:bodyPr>
            <a:lstStyle/>
            <a:p>
              <a:pPr algn="ctr">
                <a:lnSpc>
                  <a:spcPts val="4154"/>
                </a:lnSpc>
                <a:defRPr/>
              </a:pPr>
              <a:r>
                <a:rPr lang="de-DE" sz="2800" dirty="0">
                  <a:solidFill>
                    <a:srgbClr val="FFFFFF">
                      <a:alpha val="60000"/>
                    </a:srgbClr>
                  </a:solidFill>
                  <a:latin typeface="Calibri" panose="020F0502020204030204" pitchFamily="34" charset="0"/>
                  <a:cs typeface="Calibri" panose="020F0502020204030204" pitchFamily="34" charset="0"/>
                </a:rPr>
                <a:t>Nickel</a:t>
              </a:r>
              <a:endParaRPr dirty="0">
                <a:latin typeface="Calibri" panose="020F0502020204030204" pitchFamily="34" charset="0"/>
                <a:cs typeface="Calibri" panose="020F0502020204030204" pitchFamily="34" charset="0"/>
              </a:endParaRPr>
            </a:p>
          </p:txBody>
        </p:sp>
        <p:sp>
          <p:nvSpPr>
            <p:cNvPr id="21" name="TextBox 21"/>
            <p:cNvSpPr txBox="1"/>
            <p:nvPr/>
          </p:nvSpPr>
          <p:spPr bwMode="auto">
            <a:xfrm>
              <a:off x="5878994" y="6466369"/>
              <a:ext cx="1920371" cy="592448"/>
            </a:xfrm>
            <a:prstGeom prst="rect">
              <a:avLst/>
            </a:prstGeom>
            <a:grpFill/>
          </p:spPr>
          <p:txBody>
            <a:bodyPr lIns="0" tIns="0" rIns="0" bIns="0" rtlCol="0" anchor="t">
              <a:spAutoFit/>
            </a:bodyPr>
            <a:lstStyle/>
            <a:p>
              <a:pPr algn="ctr">
                <a:lnSpc>
                  <a:spcPts val="4154"/>
                </a:lnSpc>
                <a:defRPr/>
              </a:pPr>
              <a:r>
                <a:rPr lang="de-DE" sz="2800" dirty="0">
                  <a:solidFill>
                    <a:srgbClr val="FFFFFF">
                      <a:alpha val="60000"/>
                    </a:srgbClr>
                  </a:solidFill>
                  <a:latin typeface="Calibri" panose="020F0502020204030204" pitchFamily="34" charset="0"/>
                  <a:cs typeface="Calibri" panose="020F0502020204030204" pitchFamily="34" charset="0"/>
                </a:rPr>
                <a:t>Kupfer</a:t>
              </a:r>
              <a:endParaRPr dirty="0">
                <a:latin typeface="Calibri" panose="020F0502020204030204" pitchFamily="34" charset="0"/>
                <a:cs typeface="Calibri" panose="020F0502020204030204" pitchFamily="34" charset="0"/>
              </a:endParaRPr>
            </a:p>
          </p:txBody>
        </p:sp>
        <p:sp>
          <p:nvSpPr>
            <p:cNvPr id="22" name="TextBox 22"/>
            <p:cNvSpPr txBox="1"/>
            <p:nvPr/>
          </p:nvSpPr>
          <p:spPr bwMode="auto">
            <a:xfrm>
              <a:off x="8912805" y="635185"/>
              <a:ext cx="4708160" cy="1023722"/>
            </a:xfrm>
            <a:prstGeom prst="rect">
              <a:avLst/>
            </a:prstGeom>
            <a:grpFill/>
          </p:spPr>
          <p:txBody>
            <a:bodyPr lIns="0" tIns="0" rIns="0" bIns="0" rtlCol="0" anchor="t">
              <a:spAutoFit/>
            </a:bodyPr>
            <a:lstStyle/>
            <a:p>
              <a:pPr algn="ctr">
                <a:defRPr/>
              </a:pPr>
              <a:r>
                <a:rPr lang="de-DE" sz="2800" dirty="0">
                  <a:solidFill>
                    <a:srgbClr val="000000">
                      <a:alpha val="60000"/>
                    </a:srgbClr>
                  </a:solidFill>
                  <a:latin typeface="Calibri" panose="020F0502020204030204" pitchFamily="34" charset="0"/>
                  <a:cs typeface="Calibri" panose="020F0502020204030204" pitchFamily="34" charset="0"/>
                </a:rPr>
                <a:t>Gold, Silber und </a:t>
              </a:r>
              <a:endParaRPr sz="2800" dirty="0">
                <a:latin typeface="Calibri" panose="020F0502020204030204" pitchFamily="34" charset="0"/>
                <a:cs typeface="Calibri" panose="020F0502020204030204" pitchFamily="34" charset="0"/>
              </a:endParaRPr>
            </a:p>
            <a:p>
              <a:pPr algn="ctr">
                <a:defRPr/>
              </a:pPr>
              <a:r>
                <a:rPr lang="de-DE" sz="2800" dirty="0">
                  <a:solidFill>
                    <a:srgbClr val="000000">
                      <a:alpha val="60000"/>
                    </a:srgbClr>
                  </a:solidFill>
                  <a:latin typeface="Calibri" panose="020F0502020204030204" pitchFamily="34" charset="0"/>
                  <a:cs typeface="Calibri" panose="020F0502020204030204" pitchFamily="34" charset="0"/>
                </a:rPr>
                <a:t>andere Metalle</a:t>
              </a:r>
              <a:endParaRPr sz="2800" dirty="0">
                <a:latin typeface="Calibri" panose="020F0502020204030204" pitchFamily="34" charset="0"/>
                <a:cs typeface="Calibri" panose="020F0502020204030204" pitchFamily="34" charset="0"/>
              </a:endParaRPr>
            </a:p>
          </p:txBody>
        </p:sp>
        <p:sp>
          <p:nvSpPr>
            <p:cNvPr id="23" name="AutoShape 23"/>
            <p:cNvSpPr/>
            <p:nvPr/>
          </p:nvSpPr>
          <p:spPr bwMode="auto">
            <a:xfrm>
              <a:off x="11636051" y="1729771"/>
              <a:ext cx="198074" cy="4141180"/>
            </a:xfrm>
            <a:prstGeom prst="line">
              <a:avLst/>
            </a:prstGeom>
            <a:grpFill/>
            <a:ln w="99954" cap="flat">
              <a:solidFill>
                <a:schemeClr val="bg1">
                  <a:lumMod val="85000"/>
                </a:schemeClr>
              </a:solidFill>
              <a:prstDash val="solid"/>
              <a:headEnd type="none" w="sm" len="sm"/>
              <a:tailEnd type="arrow" w="med" len="sm"/>
            </a:ln>
          </p:spPr>
          <p:txBody>
            <a:bodyPr/>
            <a:lstStyle/>
            <a:p>
              <a:pPr>
                <a:defRPr/>
              </a:pPr>
              <a:endParaRPr lang="de-DE"/>
            </a:p>
          </p:txBody>
        </p:sp>
      </p:grpSp>
      <p:sp>
        <p:nvSpPr>
          <p:cNvPr id="24" name="Freeform 24"/>
          <p:cNvSpPr/>
          <p:nvPr/>
        </p:nvSpPr>
        <p:spPr bwMode="auto">
          <a:xfrm>
            <a:off x="3192966" y="14447939"/>
            <a:ext cx="8438738" cy="4751542"/>
          </a:xfrm>
          <a:custGeom>
            <a:avLst/>
            <a:gdLst/>
            <a:ahLst/>
            <a:cxnLst/>
            <a:rect l="l" t="t" r="r" b="b"/>
            <a:pathLst>
              <a:path w="8974172" h="5053025" extrusionOk="0">
                <a:moveTo>
                  <a:pt x="0" y="0"/>
                </a:moveTo>
                <a:lnTo>
                  <a:pt x="8974172" y="0"/>
                </a:lnTo>
                <a:lnTo>
                  <a:pt x="8974172" y="5053025"/>
                </a:lnTo>
                <a:lnTo>
                  <a:pt x="0" y="5053025"/>
                </a:lnTo>
                <a:lnTo>
                  <a:pt x="0" y="0"/>
                </a:lnTo>
                <a:close/>
              </a:path>
            </a:pathLst>
          </a:custGeom>
          <a:blipFill>
            <a:blip r:embed="rId5"/>
            <a:stretch/>
          </a:blipFill>
        </p:spPr>
        <p:txBody>
          <a:bodyPr/>
          <a:lstStyle/>
          <a:p>
            <a:pPr>
              <a:defRPr/>
            </a:pPr>
            <a:endParaRPr lang="de-DE"/>
          </a:p>
        </p:txBody>
      </p:sp>
      <p:sp>
        <p:nvSpPr>
          <p:cNvPr id="26" name="TextBox 26"/>
          <p:cNvSpPr txBox="1"/>
          <p:nvPr/>
        </p:nvSpPr>
        <p:spPr bwMode="auto">
          <a:xfrm>
            <a:off x="-3291" y="716797"/>
            <a:ext cx="14217882" cy="1931554"/>
          </a:xfrm>
          <a:prstGeom prst="rect">
            <a:avLst/>
          </a:prstGeom>
        </p:spPr>
        <p:txBody>
          <a:bodyPr lIns="0" tIns="0" rIns="0" bIns="0" rtlCol="0" anchor="t">
            <a:spAutoFit/>
          </a:bodyPr>
          <a:lstStyle/>
          <a:p>
            <a:pPr algn="ctr">
              <a:lnSpc>
                <a:spcPts val="7372"/>
              </a:lnSpc>
              <a:defRPr/>
            </a:pPr>
            <a:r>
              <a:rPr lang="de-DE" sz="8000" dirty="0">
                <a:solidFill>
                  <a:srgbClr val="09592B"/>
                </a:solidFill>
                <a:latin typeface="Calibri" panose="020F0502020204030204" pitchFamily="34" charset="0"/>
                <a:cs typeface="Calibri" panose="020F0502020204030204" pitchFamily="34" charset="0"/>
              </a:rPr>
              <a:t>WAS IST IM INNEREN DEINES SMARTPHONES?</a:t>
            </a:r>
            <a:endParaRPr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B7577D2-CEA3-D12C-7DCF-9BE0BA5F30C8}"/>
              </a:ext>
            </a:extLst>
          </p:cNvPr>
          <p:cNvSpPr txBox="1"/>
          <p:nvPr/>
        </p:nvSpPr>
        <p:spPr bwMode="auto">
          <a:xfrm>
            <a:off x="8312935" y="19075679"/>
            <a:ext cx="5666011"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r>
              <a:rPr lang="de-DE" sz="1400" dirty="0">
                <a:solidFill>
                  <a:schemeClr val="tx1">
                    <a:lumMod val="75000"/>
                    <a:lumOff val="25000"/>
                  </a:schemeClr>
                </a:solidFill>
                <a:latin typeface="Calibri" panose="020F0502020204030204" pitchFamily="34" charset="0"/>
                <a:cs typeface="Calibri" panose="020F0502020204030204" pitchFamily="34" charset="0"/>
              </a:rPr>
              <a:t>Bildquelle: Petra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A22AFB8-FB37-8E59-AF3B-524869D8E649}"/>
              </a:ext>
            </a:extLst>
          </p:cNvPr>
          <p:cNvSpPr txBox="1"/>
          <p:nvPr/>
        </p:nvSpPr>
        <p:spPr bwMode="auto">
          <a:xfrm>
            <a:off x="6545818" y="19356303"/>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9/9</a:t>
            </a:r>
          </a:p>
        </p:txBody>
      </p:sp>
      <p:pic>
        <p:nvPicPr>
          <p:cNvPr id="5" name="Grafik 2" descr="Abzeichen Tick1 mit einfarbiger Füllung">
            <a:extLst>
              <a:ext uri="{FF2B5EF4-FFF2-40B4-BE49-F238E27FC236}">
                <a16:creationId xmlns:a16="http://schemas.microsoft.com/office/drawing/2014/main" id="{D38C51E8-0105-74CC-2963-4ABDF50D74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a:off x="12505441" y="1365250"/>
            <a:ext cx="1489814" cy="1489814"/>
          </a:xfrm>
          <a:prstGeom prst="rect">
            <a:avLst/>
          </a:prstGeom>
        </p:spPr>
      </p:pic>
      <p:sp>
        <p:nvSpPr>
          <p:cNvPr id="7" name="TextBox 6">
            <a:extLst>
              <a:ext uri="{FF2B5EF4-FFF2-40B4-BE49-F238E27FC236}">
                <a16:creationId xmlns:a16="http://schemas.microsoft.com/office/drawing/2014/main" id="{9168B26F-D0C2-0FB4-2713-3E579BA02C1A}"/>
              </a:ext>
            </a:extLst>
          </p:cNvPr>
          <p:cNvSpPr txBox="1"/>
          <p:nvPr/>
        </p:nvSpPr>
        <p:spPr bwMode="auto">
          <a:xfrm>
            <a:off x="12417914" y="2719283"/>
            <a:ext cx="1577341" cy="830997"/>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521C376-069A-CF04-07D7-FCC11039B9D1}"/>
            </a:ext>
          </a:extLst>
        </p:cNvPr>
        <p:cNvGrpSpPr/>
        <p:nvPr/>
      </p:nvGrpSpPr>
      <p:grpSpPr bwMode="auto">
        <a:xfrm>
          <a:off x="0" y="0"/>
          <a:ext cx="0" cy="0"/>
          <a:chOff x="0" y="0"/>
          <a:chExt cx="0" cy="0"/>
        </a:xfrm>
      </p:grpSpPr>
      <p:sp>
        <p:nvSpPr>
          <p:cNvPr id="11" name="Freeform 11">
            <a:extLst>
              <a:ext uri="{FF2B5EF4-FFF2-40B4-BE49-F238E27FC236}">
                <a16:creationId xmlns:a16="http://schemas.microsoft.com/office/drawing/2014/main" id="{113990A0-2319-429F-F205-F82BBB584699}"/>
              </a:ext>
            </a:extLst>
          </p:cNvPr>
          <p:cNvSpPr/>
          <p:nvPr/>
        </p:nvSpPr>
        <p:spPr bwMode="auto">
          <a:xfrm>
            <a:off x="2149500" y="4504368"/>
            <a:ext cx="9912300" cy="13981916"/>
          </a:xfrm>
          <a:custGeom>
            <a:avLst/>
            <a:gdLst/>
            <a:ahLst/>
            <a:cxnLst/>
            <a:rect l="l" t="t" r="r" b="b"/>
            <a:pathLst>
              <a:path w="11941892" h="16844782" extrusionOk="0">
                <a:moveTo>
                  <a:pt x="0" y="0"/>
                </a:moveTo>
                <a:lnTo>
                  <a:pt x="11941892" y="0"/>
                </a:lnTo>
                <a:lnTo>
                  <a:pt x="11941892" y="16844782"/>
                </a:lnTo>
                <a:lnTo>
                  <a:pt x="0" y="16844782"/>
                </a:lnTo>
                <a:lnTo>
                  <a:pt x="0" y="0"/>
                </a:lnTo>
                <a:close/>
              </a:path>
            </a:pathLst>
          </a:custGeom>
          <a:blipFill>
            <a:blip r:embed="rId3"/>
            <a:stretch/>
          </a:blipFill>
        </p:spPr>
        <p:txBody>
          <a:bodyPr/>
          <a:lstStyle/>
          <a:p>
            <a:pPr>
              <a:defRPr/>
            </a:pPr>
            <a:endParaRPr lang="de-DE" dirty="0"/>
          </a:p>
        </p:txBody>
      </p:sp>
      <p:sp>
        <p:nvSpPr>
          <p:cNvPr id="12" name="Freeform 12">
            <a:extLst>
              <a:ext uri="{FF2B5EF4-FFF2-40B4-BE49-F238E27FC236}">
                <a16:creationId xmlns:a16="http://schemas.microsoft.com/office/drawing/2014/main" id="{D89F35A4-708E-ECD4-756B-E67BE033B318}"/>
              </a:ext>
            </a:extLst>
          </p:cNvPr>
          <p:cNvSpPr/>
          <p:nvPr/>
        </p:nvSpPr>
        <p:spPr bwMode="auto">
          <a:xfrm flipH="1">
            <a:off x="10400607" y="4274038"/>
            <a:ext cx="4975078" cy="2801282"/>
          </a:xfrm>
          <a:custGeom>
            <a:avLst/>
            <a:gdLst/>
            <a:ahLst/>
            <a:cxnLst/>
            <a:rect l="l" t="t" r="r" b="b"/>
            <a:pathLst>
              <a:path w="5290744" h="2979022" extrusionOk="0">
                <a:moveTo>
                  <a:pt x="5290744" y="0"/>
                </a:moveTo>
                <a:lnTo>
                  <a:pt x="0" y="0"/>
                </a:lnTo>
                <a:lnTo>
                  <a:pt x="0" y="2979022"/>
                </a:lnTo>
                <a:lnTo>
                  <a:pt x="5290744" y="2979022"/>
                </a:lnTo>
                <a:lnTo>
                  <a:pt x="5290744" y="0"/>
                </a:lnTo>
                <a:close/>
              </a:path>
            </a:pathLst>
          </a:custGeom>
          <a:blipFill>
            <a:blip r:embed="rId4"/>
            <a:stretch/>
          </a:blipFill>
        </p:spPr>
        <p:txBody>
          <a:bodyPr/>
          <a:lstStyle/>
          <a:p>
            <a:pPr>
              <a:defRPr/>
            </a:pPr>
            <a:endParaRPr lang="de-DE"/>
          </a:p>
        </p:txBody>
      </p:sp>
      <p:sp>
        <p:nvSpPr>
          <p:cNvPr id="17" name="TextBox 17">
            <a:extLst>
              <a:ext uri="{FF2B5EF4-FFF2-40B4-BE49-F238E27FC236}">
                <a16:creationId xmlns:a16="http://schemas.microsoft.com/office/drawing/2014/main" id="{899009E7-247C-6B17-A6E0-7DC9D2B06174}"/>
              </a:ext>
            </a:extLst>
          </p:cNvPr>
          <p:cNvSpPr txBox="1"/>
          <p:nvPr/>
        </p:nvSpPr>
        <p:spPr bwMode="auto">
          <a:xfrm>
            <a:off x="-1" y="720000"/>
            <a:ext cx="13979254" cy="1914627"/>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a:t>
            </a:r>
            <a:endParaRPr lang="en-US" sz="6600" dirty="0">
              <a:solidFill>
                <a:srgbClr val="09592B"/>
              </a:solidFill>
              <a:latin typeface="Londrina Solid Bold"/>
            </a:endParaRPr>
          </a:p>
        </p:txBody>
      </p:sp>
      <p:sp>
        <p:nvSpPr>
          <p:cNvPr id="2" name="TextBox 53">
            <a:extLst>
              <a:ext uri="{FF2B5EF4-FFF2-40B4-BE49-F238E27FC236}">
                <a16:creationId xmlns:a16="http://schemas.microsoft.com/office/drawing/2014/main" id="{3E65267A-DC78-2165-EFBE-492184265100}"/>
              </a:ext>
            </a:extLst>
          </p:cNvPr>
          <p:cNvSpPr txBox="1"/>
          <p:nvPr/>
        </p:nvSpPr>
        <p:spPr bwMode="auto">
          <a:xfrm>
            <a:off x="5222232" y="4542838"/>
            <a:ext cx="2143743" cy="933196"/>
          </a:xfrm>
          <a:prstGeom prst="rect">
            <a:avLst/>
          </a:prstGeom>
          <a:grpFill/>
        </p:spPr>
        <p:txBody>
          <a:bodyPr lIns="47769" tIns="47769" rIns="47769" bIns="47769" rtlCol="0" anchor="ctr"/>
          <a:lstStyle/>
          <a:p>
            <a:pPr algn="ctr">
              <a:lnSpc>
                <a:spcPts val="3158"/>
              </a:lnSpc>
              <a:defRPr/>
            </a:pPr>
            <a:r>
              <a:rPr lang="en-US" sz="2800" dirty="0">
                <a:latin typeface="Calibri" panose="020F0502020204030204" pitchFamily="34" charset="0"/>
                <a:cs typeface="Calibri" panose="020F0502020204030204" pitchFamily="34" charset="0"/>
              </a:rPr>
              <a:t>SIM-Karte</a:t>
            </a:r>
            <a:endParaRPr sz="2800" dirty="0">
              <a:latin typeface="Calibri" panose="020F0502020204030204" pitchFamily="34" charset="0"/>
              <a:cs typeface="Calibri" panose="020F0502020204030204" pitchFamily="34" charset="0"/>
            </a:endParaRPr>
          </a:p>
        </p:txBody>
      </p:sp>
      <p:sp>
        <p:nvSpPr>
          <p:cNvPr id="4" name="TextBox 48">
            <a:extLst>
              <a:ext uri="{FF2B5EF4-FFF2-40B4-BE49-F238E27FC236}">
                <a16:creationId xmlns:a16="http://schemas.microsoft.com/office/drawing/2014/main" id="{71C67085-ACFC-130B-682F-2221D7CC6056}"/>
              </a:ext>
            </a:extLst>
          </p:cNvPr>
          <p:cNvSpPr txBox="1"/>
          <p:nvPr/>
        </p:nvSpPr>
        <p:spPr bwMode="auto">
          <a:xfrm>
            <a:off x="2305050" y="5639754"/>
            <a:ext cx="2586520" cy="1127151"/>
          </a:xfrm>
          <a:prstGeom prst="rect">
            <a:avLst/>
          </a:prstGeom>
          <a:grpFill/>
        </p:spPr>
        <p:txBody>
          <a:bodyPr lIns="47769" tIns="47769" rIns="47769" bIns="47769" rtlCol="0" anchor="ctr"/>
          <a:lstStyle/>
          <a:p>
            <a:pPr algn="ctr">
              <a:defRPr/>
            </a:pPr>
            <a:r>
              <a:rPr lang="de-DE" sz="2800" dirty="0">
                <a:latin typeface="Calibri" panose="020F0502020204030204" pitchFamily="34" charset="0"/>
                <a:cs typeface="Calibri" panose="020F0502020204030204" pitchFamily="34" charset="0"/>
              </a:rPr>
              <a:t>Smartphonerahmen, Cover</a:t>
            </a:r>
            <a:endParaRPr sz="2800" dirty="0">
              <a:latin typeface="Calibri" panose="020F0502020204030204" pitchFamily="34" charset="0"/>
              <a:cs typeface="Calibri" panose="020F0502020204030204" pitchFamily="34" charset="0"/>
            </a:endParaRPr>
          </a:p>
        </p:txBody>
      </p:sp>
      <p:sp>
        <p:nvSpPr>
          <p:cNvPr id="7" name="TextBox 59">
            <a:extLst>
              <a:ext uri="{FF2B5EF4-FFF2-40B4-BE49-F238E27FC236}">
                <a16:creationId xmlns:a16="http://schemas.microsoft.com/office/drawing/2014/main" id="{C5B939EE-79D0-8C57-FF73-3D5968D2FB7F}"/>
              </a:ext>
            </a:extLst>
          </p:cNvPr>
          <p:cNvSpPr txBox="1"/>
          <p:nvPr/>
        </p:nvSpPr>
        <p:spPr bwMode="auto">
          <a:xfrm>
            <a:off x="7077197" y="6242050"/>
            <a:ext cx="2586520" cy="725246"/>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Hauptplatine</a:t>
            </a:r>
            <a:endParaRPr sz="2900" dirty="0">
              <a:latin typeface="Calibri" panose="020F0502020204030204" pitchFamily="34" charset="0"/>
              <a:cs typeface="Calibri" panose="020F0502020204030204" pitchFamily="34" charset="0"/>
            </a:endParaRPr>
          </a:p>
        </p:txBody>
      </p:sp>
      <p:sp>
        <p:nvSpPr>
          <p:cNvPr id="8" name="TextBox 62">
            <a:extLst>
              <a:ext uri="{FF2B5EF4-FFF2-40B4-BE49-F238E27FC236}">
                <a16:creationId xmlns:a16="http://schemas.microsoft.com/office/drawing/2014/main" id="{50C21280-255C-1147-31ED-6C3ADFF42846}"/>
              </a:ext>
            </a:extLst>
          </p:cNvPr>
          <p:cNvSpPr txBox="1"/>
          <p:nvPr/>
        </p:nvSpPr>
        <p:spPr bwMode="auto">
          <a:xfrm>
            <a:off x="8172450" y="9494275"/>
            <a:ext cx="2033253" cy="834671"/>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Bildschirm</a:t>
            </a:r>
            <a:endParaRPr sz="2900" dirty="0">
              <a:latin typeface="Calibri" panose="020F0502020204030204" pitchFamily="34" charset="0"/>
              <a:cs typeface="Calibri" panose="020F0502020204030204" pitchFamily="34" charset="0"/>
            </a:endParaRPr>
          </a:p>
        </p:txBody>
      </p:sp>
      <p:sp>
        <p:nvSpPr>
          <p:cNvPr id="9" name="TextBox 65">
            <a:extLst>
              <a:ext uri="{FF2B5EF4-FFF2-40B4-BE49-F238E27FC236}">
                <a16:creationId xmlns:a16="http://schemas.microsoft.com/office/drawing/2014/main" id="{3CA38C73-38CF-1391-D80E-D8B1F9ABDF0E}"/>
              </a:ext>
            </a:extLst>
          </p:cNvPr>
          <p:cNvSpPr txBox="1"/>
          <p:nvPr/>
        </p:nvSpPr>
        <p:spPr bwMode="auto">
          <a:xfrm>
            <a:off x="6191250" y="11474783"/>
            <a:ext cx="2586520" cy="834671"/>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Lötstellen</a:t>
            </a:r>
            <a:endParaRPr sz="2900" dirty="0">
              <a:latin typeface="Calibri" panose="020F0502020204030204" pitchFamily="34" charset="0"/>
              <a:cs typeface="Calibri" panose="020F0502020204030204" pitchFamily="34" charset="0"/>
            </a:endParaRPr>
          </a:p>
        </p:txBody>
      </p:sp>
      <p:sp>
        <p:nvSpPr>
          <p:cNvPr id="10" name="TextBox 68">
            <a:extLst>
              <a:ext uri="{FF2B5EF4-FFF2-40B4-BE49-F238E27FC236}">
                <a16:creationId xmlns:a16="http://schemas.microsoft.com/office/drawing/2014/main" id="{C7BE178F-C136-2601-09E3-F94985E72DCB}"/>
              </a:ext>
            </a:extLst>
          </p:cNvPr>
          <p:cNvSpPr txBox="1"/>
          <p:nvPr/>
        </p:nvSpPr>
        <p:spPr bwMode="auto">
          <a:xfrm>
            <a:off x="2076450" y="11728450"/>
            <a:ext cx="2499303" cy="834671"/>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Kondensatoren</a:t>
            </a:r>
            <a:endParaRPr sz="2800" dirty="0">
              <a:latin typeface="Calibri" panose="020F0502020204030204" pitchFamily="34" charset="0"/>
              <a:cs typeface="Calibri" panose="020F0502020204030204" pitchFamily="34" charset="0"/>
            </a:endParaRPr>
          </a:p>
        </p:txBody>
      </p:sp>
      <p:sp>
        <p:nvSpPr>
          <p:cNvPr id="14" name="TextBox 71">
            <a:extLst>
              <a:ext uri="{FF2B5EF4-FFF2-40B4-BE49-F238E27FC236}">
                <a16:creationId xmlns:a16="http://schemas.microsoft.com/office/drawing/2014/main" id="{91B545EB-3A65-117E-1297-89EC4774DD02}"/>
              </a:ext>
            </a:extLst>
          </p:cNvPr>
          <p:cNvSpPr txBox="1"/>
          <p:nvPr/>
        </p:nvSpPr>
        <p:spPr bwMode="auto">
          <a:xfrm>
            <a:off x="4891570" y="13163598"/>
            <a:ext cx="2642416" cy="732126"/>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Abschirmplatte</a:t>
            </a:r>
            <a:endParaRPr sz="2900" dirty="0">
              <a:latin typeface="Calibri" panose="020F0502020204030204" pitchFamily="34" charset="0"/>
              <a:cs typeface="Calibri" panose="020F0502020204030204" pitchFamily="34" charset="0"/>
            </a:endParaRPr>
          </a:p>
        </p:txBody>
      </p:sp>
      <p:sp>
        <p:nvSpPr>
          <p:cNvPr id="15" name="TextBox 86">
            <a:extLst>
              <a:ext uri="{FF2B5EF4-FFF2-40B4-BE49-F238E27FC236}">
                <a16:creationId xmlns:a16="http://schemas.microsoft.com/office/drawing/2014/main" id="{B88D304C-4941-C211-B4A6-DA356DCB9735}"/>
              </a:ext>
            </a:extLst>
          </p:cNvPr>
          <p:cNvSpPr txBox="1"/>
          <p:nvPr/>
        </p:nvSpPr>
        <p:spPr bwMode="auto">
          <a:xfrm>
            <a:off x="8954848" y="12463222"/>
            <a:ext cx="2642415" cy="732126"/>
          </a:xfrm>
          <a:prstGeom prst="rect">
            <a:avLst/>
          </a:prstGeom>
          <a:grpFill/>
        </p:spPr>
        <p:txBody>
          <a:bodyPr lIns="47769" tIns="47769" rIns="47769" bIns="47769" rtlCol="0" anchor="ctr"/>
          <a:lstStyle/>
          <a:p>
            <a:pPr algn="ctr">
              <a:defRPr/>
            </a:pPr>
            <a:r>
              <a:rPr lang="de-DE" sz="2800" dirty="0">
                <a:latin typeface="Calibri" panose="020F0502020204030204" pitchFamily="34" charset="0"/>
                <a:cs typeface="Calibri" panose="020F0502020204030204" pitchFamily="34" charset="0"/>
              </a:rPr>
              <a:t>Lautsprecher, </a:t>
            </a:r>
            <a:endParaRPr sz="2800" dirty="0">
              <a:latin typeface="Calibri" panose="020F0502020204030204" pitchFamily="34" charset="0"/>
              <a:cs typeface="Calibri" panose="020F0502020204030204" pitchFamily="34" charset="0"/>
            </a:endParaRPr>
          </a:p>
          <a:p>
            <a:pPr algn="ctr">
              <a:defRPr/>
            </a:pPr>
            <a:r>
              <a:rPr lang="de-DE" sz="2800" dirty="0">
                <a:latin typeface="Calibri" panose="020F0502020204030204" pitchFamily="34" charset="0"/>
                <a:cs typeface="Calibri" panose="020F0502020204030204" pitchFamily="34" charset="0"/>
              </a:rPr>
              <a:t>Mikrofone</a:t>
            </a:r>
            <a:endParaRPr sz="2800" dirty="0">
              <a:latin typeface="Calibri" panose="020F0502020204030204" pitchFamily="34" charset="0"/>
              <a:cs typeface="Calibri" panose="020F0502020204030204" pitchFamily="34" charset="0"/>
            </a:endParaRPr>
          </a:p>
        </p:txBody>
      </p:sp>
      <p:sp>
        <p:nvSpPr>
          <p:cNvPr id="18" name="TextBox 74">
            <a:extLst>
              <a:ext uri="{FF2B5EF4-FFF2-40B4-BE49-F238E27FC236}">
                <a16:creationId xmlns:a16="http://schemas.microsoft.com/office/drawing/2014/main" id="{E605C31A-CF90-D12E-FE51-39AA1F6ADD99}"/>
              </a:ext>
            </a:extLst>
          </p:cNvPr>
          <p:cNvSpPr txBox="1"/>
          <p:nvPr/>
        </p:nvSpPr>
        <p:spPr bwMode="auto">
          <a:xfrm>
            <a:off x="2130450" y="14260675"/>
            <a:ext cx="2862805" cy="763154"/>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Schrauben</a:t>
            </a:r>
            <a:endParaRPr sz="2800" dirty="0">
              <a:latin typeface="Calibri" panose="020F0502020204030204" pitchFamily="34" charset="0"/>
              <a:cs typeface="Calibri" panose="020F0502020204030204" pitchFamily="34" charset="0"/>
            </a:endParaRPr>
          </a:p>
        </p:txBody>
      </p:sp>
      <p:sp>
        <p:nvSpPr>
          <p:cNvPr id="19" name="TextBox 77">
            <a:extLst>
              <a:ext uri="{FF2B5EF4-FFF2-40B4-BE49-F238E27FC236}">
                <a16:creationId xmlns:a16="http://schemas.microsoft.com/office/drawing/2014/main" id="{91FC2F64-9BBA-CD5A-D69A-823D35F6711D}"/>
              </a:ext>
            </a:extLst>
          </p:cNvPr>
          <p:cNvSpPr txBox="1"/>
          <p:nvPr/>
        </p:nvSpPr>
        <p:spPr bwMode="auto">
          <a:xfrm>
            <a:off x="1920796" y="16373479"/>
            <a:ext cx="2810609" cy="763154"/>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Flachkabel, </a:t>
            </a:r>
          </a:p>
          <a:p>
            <a:pPr algn="ctr">
              <a:lnSpc>
                <a:spcPts val="3158"/>
              </a:lnSpc>
              <a:defRPr/>
            </a:pPr>
            <a:r>
              <a:rPr lang="de-DE" sz="2800" dirty="0">
                <a:latin typeface="Calibri" panose="020F0502020204030204" pitchFamily="34" charset="0"/>
                <a:cs typeface="Calibri" panose="020F0502020204030204" pitchFamily="34" charset="0"/>
              </a:rPr>
              <a:t>Drähte</a:t>
            </a:r>
            <a:endParaRPr sz="2800" dirty="0">
              <a:latin typeface="Calibri" panose="020F0502020204030204" pitchFamily="34" charset="0"/>
              <a:cs typeface="Calibri" panose="020F0502020204030204" pitchFamily="34" charset="0"/>
            </a:endParaRPr>
          </a:p>
        </p:txBody>
      </p:sp>
      <p:sp>
        <p:nvSpPr>
          <p:cNvPr id="20" name="TextBox 80">
            <a:extLst>
              <a:ext uri="{FF2B5EF4-FFF2-40B4-BE49-F238E27FC236}">
                <a16:creationId xmlns:a16="http://schemas.microsoft.com/office/drawing/2014/main" id="{86920905-61EF-6DEE-A486-8D8AFD096D91}"/>
              </a:ext>
            </a:extLst>
          </p:cNvPr>
          <p:cNvSpPr txBox="1"/>
          <p:nvPr/>
        </p:nvSpPr>
        <p:spPr bwMode="auto">
          <a:xfrm>
            <a:off x="5140513" y="15628429"/>
            <a:ext cx="2810609" cy="710125"/>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Kontakte</a:t>
            </a:r>
            <a:endParaRPr sz="2900" dirty="0">
              <a:latin typeface="Calibri" panose="020F0502020204030204" pitchFamily="34" charset="0"/>
              <a:cs typeface="Calibri" panose="020F0502020204030204" pitchFamily="34" charset="0"/>
            </a:endParaRPr>
          </a:p>
        </p:txBody>
      </p:sp>
      <p:sp>
        <p:nvSpPr>
          <p:cNvPr id="21" name="TextBox 83">
            <a:extLst>
              <a:ext uri="{FF2B5EF4-FFF2-40B4-BE49-F238E27FC236}">
                <a16:creationId xmlns:a16="http://schemas.microsoft.com/office/drawing/2014/main" id="{BEE746B9-B2CB-DBE3-4B03-720858E78621}"/>
              </a:ext>
            </a:extLst>
          </p:cNvPr>
          <p:cNvSpPr txBox="1"/>
          <p:nvPr/>
        </p:nvSpPr>
        <p:spPr bwMode="auto">
          <a:xfrm>
            <a:off x="8718280" y="15946118"/>
            <a:ext cx="2519212" cy="763154"/>
          </a:xfrm>
          <a:prstGeom prst="rect">
            <a:avLst/>
          </a:prstGeom>
          <a:grpFill/>
        </p:spPr>
        <p:txBody>
          <a:bodyPr lIns="47769" tIns="47769" rIns="47769" bIns="47769" rtlCol="0" anchor="ctr"/>
          <a:lstStyle/>
          <a:p>
            <a:pPr algn="ctr">
              <a:lnSpc>
                <a:spcPts val="3158"/>
              </a:lnSpc>
              <a:defRPr/>
            </a:pPr>
            <a:r>
              <a:rPr lang="de-DE" sz="2800" dirty="0">
                <a:latin typeface="Calibri" panose="020F0502020204030204" pitchFamily="34" charset="0"/>
                <a:cs typeface="Calibri" panose="020F0502020204030204" pitchFamily="34" charset="0"/>
              </a:rPr>
              <a:t>Batterie</a:t>
            </a:r>
            <a:endParaRPr sz="2900" dirty="0">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A64BB972-FE29-64ED-35FF-B9E8B8A13D97}"/>
              </a:ext>
            </a:extLst>
          </p:cNvPr>
          <p:cNvGrpSpPr/>
          <p:nvPr/>
        </p:nvGrpSpPr>
        <p:grpSpPr>
          <a:xfrm>
            <a:off x="1590625" y="3175412"/>
            <a:ext cx="11030049" cy="967121"/>
            <a:chOff x="1590622" y="3190061"/>
            <a:chExt cx="11030049" cy="967121"/>
          </a:xfrm>
        </p:grpSpPr>
        <p:sp>
          <p:nvSpPr>
            <p:cNvPr id="23" name="Freeform 3">
              <a:extLst>
                <a:ext uri="{FF2B5EF4-FFF2-40B4-BE49-F238E27FC236}">
                  <a16:creationId xmlns:a16="http://schemas.microsoft.com/office/drawing/2014/main" id="{31F9664E-5100-6C63-7686-2D8D050A1BEE}"/>
                </a:ext>
              </a:extLst>
            </p:cNvPr>
            <p:cNvSpPr/>
            <p:nvPr/>
          </p:nvSpPr>
          <p:spPr bwMode="auto">
            <a:xfrm>
              <a:off x="1590622" y="3190061"/>
              <a:ext cx="11030049" cy="949356"/>
            </a:xfrm>
            <a:custGeom>
              <a:avLst/>
              <a:gdLst/>
              <a:ahLst/>
              <a:cxnLst/>
              <a:rect l="l" t="t" r="r" b="b"/>
              <a:pathLst>
                <a:path w="2101866" h="180907" extrusionOk="0">
                  <a:moveTo>
                    <a:pt x="46201" y="0"/>
                  </a:moveTo>
                  <a:lnTo>
                    <a:pt x="2055665" y="0"/>
                  </a:lnTo>
                  <a:cubicBezTo>
                    <a:pt x="2081181" y="0"/>
                    <a:pt x="2101866" y="20685"/>
                    <a:pt x="2101866" y="46201"/>
                  </a:cubicBezTo>
                  <a:lnTo>
                    <a:pt x="2101866" y="134706"/>
                  </a:lnTo>
                  <a:cubicBezTo>
                    <a:pt x="2101866" y="146960"/>
                    <a:pt x="2096998" y="158711"/>
                    <a:pt x="2088334" y="167376"/>
                  </a:cubicBezTo>
                  <a:cubicBezTo>
                    <a:pt x="2079669" y="176040"/>
                    <a:pt x="2067918" y="180907"/>
                    <a:pt x="2055665" y="180907"/>
                  </a:cubicBezTo>
                  <a:lnTo>
                    <a:pt x="46201" y="180907"/>
                  </a:lnTo>
                  <a:cubicBezTo>
                    <a:pt x="20685" y="180907"/>
                    <a:pt x="0" y="160223"/>
                    <a:pt x="0" y="134706"/>
                  </a:cubicBezTo>
                  <a:lnTo>
                    <a:pt x="0" y="46201"/>
                  </a:lnTo>
                  <a:cubicBezTo>
                    <a:pt x="0" y="20685"/>
                    <a:pt x="20685" y="0"/>
                    <a:pt x="46201"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24" name="TextBox 16">
              <a:extLst>
                <a:ext uri="{FF2B5EF4-FFF2-40B4-BE49-F238E27FC236}">
                  <a16:creationId xmlns:a16="http://schemas.microsoft.com/office/drawing/2014/main" id="{C75E25FE-1A45-9729-684C-FB062B31E70D}"/>
                </a:ext>
              </a:extLst>
            </p:cNvPr>
            <p:cNvSpPr txBox="1"/>
            <p:nvPr/>
          </p:nvSpPr>
          <p:spPr bwMode="auto">
            <a:xfrm>
              <a:off x="1858097" y="3233852"/>
              <a:ext cx="10505349" cy="923330"/>
            </a:xfrm>
            <a:prstGeom prst="rect">
              <a:avLst/>
            </a:prstGeom>
          </p:spPr>
          <p:txBody>
            <a:bodyPr wrap="square" lIns="0" tIns="0" rIns="0" bIns="0" rtlCol="0" anchor="t">
              <a:spAutoFit/>
            </a:bodyPr>
            <a:lstStyle/>
            <a:p>
              <a:pPr>
                <a:defRPr/>
              </a:pPr>
              <a:r>
                <a:rPr lang="de-DE" sz="3200" b="1" dirty="0">
                  <a:latin typeface="Calibri" panose="020F0502020204030204" pitchFamily="34" charset="0"/>
                  <a:cs typeface="Calibri" panose="020F0502020204030204" pitchFamily="34" charset="0"/>
                </a:rPr>
                <a:t>Deine Aufgabe:</a:t>
              </a:r>
            </a:p>
            <a:p>
              <a:pPr>
                <a:defRPr/>
              </a:pPr>
              <a:r>
                <a:rPr lang="de-DE" sz="2800" dirty="0">
                  <a:latin typeface="Calibri Light" panose="020F0302020204030204" pitchFamily="34" charset="0"/>
                  <a:cs typeface="Calibri Light" panose="020F0302020204030204" pitchFamily="34" charset="0"/>
                </a:rPr>
                <a:t>Ordne die Bestandteile deines Smartphones den Rohstoffen zu!</a:t>
              </a:r>
              <a:endParaRPr sz="2800" dirty="0">
                <a:latin typeface="Calibri Light" panose="020F0302020204030204" pitchFamily="34" charset="0"/>
                <a:cs typeface="Calibri Light" panose="020F0302020204030204" pitchFamily="34" charset="0"/>
              </a:endParaRPr>
            </a:p>
          </p:txBody>
        </p:sp>
      </p:grpSp>
      <p:sp>
        <p:nvSpPr>
          <p:cNvPr id="16" name="TextBox 15">
            <a:extLst>
              <a:ext uri="{FF2B5EF4-FFF2-40B4-BE49-F238E27FC236}">
                <a16:creationId xmlns:a16="http://schemas.microsoft.com/office/drawing/2014/main" id="{1BF0DAF3-7512-14B3-25EB-71529DA33E64}"/>
              </a:ext>
            </a:extLst>
          </p:cNvPr>
          <p:cNvSpPr txBox="1"/>
          <p:nvPr/>
        </p:nvSpPr>
        <p:spPr bwMode="auto">
          <a:xfrm>
            <a:off x="6294103" y="19041887"/>
            <a:ext cx="1673672" cy="707886"/>
          </a:xfrm>
          <a:prstGeom prst="rect">
            <a:avLst/>
          </a:prstGeom>
          <a:noFill/>
        </p:spPr>
        <p:txBody>
          <a:bodyPr wrap="squar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
        <p:nvSpPr>
          <p:cNvPr id="25" name="TextBox 24">
            <a:extLst>
              <a:ext uri="{FF2B5EF4-FFF2-40B4-BE49-F238E27FC236}">
                <a16:creationId xmlns:a16="http://schemas.microsoft.com/office/drawing/2014/main" id="{EA8EFE6F-4CB2-03EA-A22B-49B079493C98}"/>
              </a:ext>
            </a:extLst>
          </p:cNvPr>
          <p:cNvSpPr txBox="1"/>
          <p:nvPr/>
        </p:nvSpPr>
        <p:spPr bwMode="auto">
          <a:xfrm>
            <a:off x="8324850" y="19005436"/>
            <a:ext cx="5654403"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r>
              <a:rPr lang="de-DE" sz="1400" dirty="0">
                <a:solidFill>
                  <a:schemeClr val="tx1">
                    <a:lumMod val="75000"/>
                    <a:lumOff val="25000"/>
                  </a:schemeClr>
                </a:solidFill>
                <a:latin typeface="Calibri" panose="020F0502020204030204" pitchFamily="34" charset="0"/>
                <a:cs typeface="Calibri" panose="020F0502020204030204" pitchFamily="34" charset="0"/>
              </a:rPr>
              <a:t>Bildquelle: </a:t>
            </a:r>
            <a:r>
              <a:rPr lang="de-DE" sz="1400" dirty="0">
                <a:solidFill>
                  <a:schemeClr val="tx1">
                    <a:lumMod val="75000"/>
                    <a:lumOff val="25000"/>
                  </a:schemeClr>
                </a:solidFill>
                <a:effectLst/>
              </a:rPr>
              <a:t>https://oeha.phwien.ac.at/</a:t>
            </a:r>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6" name="Grafik 2" descr="Abzeichen Tick1 mit einfarbiger Füllung">
            <a:extLst>
              <a:ext uri="{FF2B5EF4-FFF2-40B4-BE49-F238E27FC236}">
                <a16:creationId xmlns:a16="http://schemas.microsoft.com/office/drawing/2014/main" id="{A68B9AC1-F215-6EF1-DA2D-C2897FFFC6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12505441" y="450850"/>
            <a:ext cx="1489814" cy="1489814"/>
          </a:xfrm>
          <a:prstGeom prst="rect">
            <a:avLst/>
          </a:prstGeom>
        </p:spPr>
      </p:pic>
      <p:sp>
        <p:nvSpPr>
          <p:cNvPr id="26" name="TextBox 25">
            <a:extLst>
              <a:ext uri="{FF2B5EF4-FFF2-40B4-BE49-F238E27FC236}">
                <a16:creationId xmlns:a16="http://schemas.microsoft.com/office/drawing/2014/main" id="{0B70C599-1196-DBC0-5EF9-B7C1613EB383}"/>
              </a:ext>
            </a:extLst>
          </p:cNvPr>
          <p:cNvSpPr txBox="1"/>
          <p:nvPr/>
        </p:nvSpPr>
        <p:spPr bwMode="auto">
          <a:xfrm>
            <a:off x="12417914" y="1804883"/>
            <a:ext cx="1577341" cy="830997"/>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3/5</a:t>
            </a:r>
          </a:p>
        </p:txBody>
      </p:sp>
    </p:spTree>
    <p:extLst>
      <p:ext uri="{BB962C8B-B14F-4D97-AF65-F5344CB8AC3E}">
        <p14:creationId xmlns:p14="http://schemas.microsoft.com/office/powerpoint/2010/main" val="134916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96A789E-7B7D-2F79-501F-E60699F74D49}"/>
            </a:ext>
          </a:extLst>
        </p:cNvPr>
        <p:cNvGrpSpPr/>
        <p:nvPr/>
      </p:nvGrpSpPr>
      <p:grpSpPr bwMode="auto">
        <a:xfrm>
          <a:off x="0" y="0"/>
          <a:ext cx="0" cy="0"/>
          <a:chOff x="0" y="0"/>
          <a:chExt cx="0" cy="0"/>
        </a:xfrm>
      </p:grpSpPr>
      <p:sp>
        <p:nvSpPr>
          <p:cNvPr id="32" name="TextBox 32">
            <a:extLst>
              <a:ext uri="{FF2B5EF4-FFF2-40B4-BE49-F238E27FC236}">
                <a16:creationId xmlns:a16="http://schemas.microsoft.com/office/drawing/2014/main" id="{27203449-C03E-AADF-AF1E-3FEF2DC27A94}"/>
              </a:ext>
            </a:extLst>
          </p:cNvPr>
          <p:cNvSpPr txBox="1"/>
          <p:nvPr/>
        </p:nvSpPr>
        <p:spPr bwMode="auto">
          <a:xfrm>
            <a:off x="-3291" y="719296"/>
            <a:ext cx="13982544" cy="1914627"/>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WAS IST IM INNEREN DEINES SMARTPHONES?</a:t>
            </a:r>
            <a:endParaRPr sz="7500" dirty="0">
              <a:latin typeface="Calibri" panose="020F0502020204030204" pitchFamily="34" charset="0"/>
              <a:cs typeface="Calibri" panose="020F0502020204030204" pitchFamily="34" charset="0"/>
            </a:endParaRPr>
          </a:p>
        </p:txBody>
      </p:sp>
      <p:sp>
        <p:nvSpPr>
          <p:cNvPr id="25" name="TextBox 25">
            <a:extLst>
              <a:ext uri="{FF2B5EF4-FFF2-40B4-BE49-F238E27FC236}">
                <a16:creationId xmlns:a16="http://schemas.microsoft.com/office/drawing/2014/main" id="{BDF19435-26D7-7136-95CC-46938213C307}"/>
              </a:ext>
            </a:extLst>
          </p:cNvPr>
          <p:cNvSpPr txBox="1"/>
          <p:nvPr/>
        </p:nvSpPr>
        <p:spPr bwMode="auto">
          <a:xfrm>
            <a:off x="7231345" y="14774326"/>
            <a:ext cx="5118502" cy="1627159"/>
          </a:xfrm>
          <a:prstGeom prst="rect">
            <a:avLst/>
          </a:prstGeom>
          <a:grpFill/>
        </p:spPr>
        <p:txBody>
          <a:bodyPr lIns="47769" tIns="47769" rIns="47769" bIns="47769" rtlCol="0" anchor="ctr"/>
          <a:lstStyle/>
          <a:p>
            <a:pPr algn="ctr">
              <a:lnSpc>
                <a:spcPts val="3818"/>
              </a:lnSpc>
              <a:spcBef>
                <a:spcPts val="0"/>
              </a:spcBef>
              <a:defRPr/>
            </a:pPr>
            <a:endParaRPr/>
          </a:p>
        </p:txBody>
      </p:sp>
      <p:grpSp>
        <p:nvGrpSpPr>
          <p:cNvPr id="112" name="Group 111">
            <a:extLst>
              <a:ext uri="{FF2B5EF4-FFF2-40B4-BE49-F238E27FC236}">
                <a16:creationId xmlns:a16="http://schemas.microsoft.com/office/drawing/2014/main" id="{D0455401-4E53-C4F5-199C-6CE733F2F07D}"/>
              </a:ext>
            </a:extLst>
          </p:cNvPr>
          <p:cNvGrpSpPr/>
          <p:nvPr/>
        </p:nvGrpSpPr>
        <p:grpSpPr>
          <a:xfrm>
            <a:off x="1563915" y="6025130"/>
            <a:ext cx="10801142" cy="943200"/>
            <a:chOff x="1563915" y="5722540"/>
            <a:chExt cx="10801142" cy="943200"/>
          </a:xfrm>
        </p:grpSpPr>
        <p:grpSp>
          <p:nvGrpSpPr>
            <p:cNvPr id="75" name="Group 74">
              <a:extLst>
                <a:ext uri="{FF2B5EF4-FFF2-40B4-BE49-F238E27FC236}">
                  <a16:creationId xmlns:a16="http://schemas.microsoft.com/office/drawing/2014/main" id="{2CB57183-9E35-2DDC-605D-3F14B366E1EE}"/>
                </a:ext>
              </a:extLst>
            </p:cNvPr>
            <p:cNvGrpSpPr/>
            <p:nvPr/>
          </p:nvGrpSpPr>
          <p:grpSpPr>
            <a:xfrm>
              <a:off x="1563915" y="5722540"/>
              <a:ext cx="4209297" cy="943199"/>
              <a:chOff x="1563915" y="5722540"/>
              <a:chExt cx="4209297" cy="943199"/>
            </a:xfrm>
          </p:grpSpPr>
          <p:sp>
            <p:nvSpPr>
              <p:cNvPr id="38" name="Freeform 38">
                <a:extLst>
                  <a:ext uri="{FF2B5EF4-FFF2-40B4-BE49-F238E27FC236}">
                    <a16:creationId xmlns:a16="http://schemas.microsoft.com/office/drawing/2014/main" id="{11423EFD-45FB-2A96-0B17-0485EC115F76}"/>
                  </a:ext>
                </a:extLst>
              </p:cNvPr>
              <p:cNvSpPr/>
              <p:nvPr/>
            </p:nvSpPr>
            <p:spPr bwMode="auto">
              <a:xfrm>
                <a:off x="1563915" y="5722540"/>
                <a:ext cx="4209297" cy="943199"/>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40" name="TextBox 40">
                <a:extLst>
                  <a:ext uri="{FF2B5EF4-FFF2-40B4-BE49-F238E27FC236}">
                    <a16:creationId xmlns:a16="http://schemas.microsoft.com/office/drawing/2014/main" id="{6BB0D61F-8BA3-EE42-B73B-1BBB75703C59}"/>
                  </a:ext>
                </a:extLst>
              </p:cNvPr>
              <p:cNvSpPr txBox="1"/>
              <p:nvPr/>
            </p:nvSpPr>
            <p:spPr bwMode="auto">
              <a:xfrm>
                <a:off x="1563915" y="5943045"/>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Smartphonerahmen, Cover</a:t>
                </a:r>
                <a:endParaRPr sz="2800" dirty="0">
                  <a:latin typeface="Calibri" panose="020F0502020204030204" pitchFamily="34" charset="0"/>
                  <a:cs typeface="Calibri" panose="020F0502020204030204" pitchFamily="34" charset="0"/>
                </a:endParaRPr>
              </a:p>
            </p:txBody>
          </p:sp>
        </p:grpSp>
        <p:grpSp>
          <p:nvGrpSpPr>
            <p:cNvPr id="101" name="Group 100">
              <a:extLst>
                <a:ext uri="{FF2B5EF4-FFF2-40B4-BE49-F238E27FC236}">
                  <a16:creationId xmlns:a16="http://schemas.microsoft.com/office/drawing/2014/main" id="{E1776FDF-0D16-9807-FCC1-B57563745A55}"/>
                </a:ext>
              </a:extLst>
            </p:cNvPr>
            <p:cNvGrpSpPr/>
            <p:nvPr/>
          </p:nvGrpSpPr>
          <p:grpSpPr>
            <a:xfrm>
              <a:off x="7237315" y="5722540"/>
              <a:ext cx="5127742" cy="943200"/>
              <a:chOff x="7251067" y="5722540"/>
              <a:chExt cx="5127742" cy="943200"/>
            </a:xfrm>
          </p:grpSpPr>
          <p:sp>
            <p:nvSpPr>
              <p:cNvPr id="3" name="Freeform 3">
                <a:extLst>
                  <a:ext uri="{FF2B5EF4-FFF2-40B4-BE49-F238E27FC236}">
                    <a16:creationId xmlns:a16="http://schemas.microsoft.com/office/drawing/2014/main" id="{CB9C8434-ABBB-B1EB-C1D1-7914DE7663DE}"/>
                  </a:ext>
                </a:extLst>
              </p:cNvPr>
              <p:cNvSpPr/>
              <p:nvPr/>
            </p:nvSpPr>
            <p:spPr bwMode="auto">
              <a:xfrm>
                <a:off x="7251067" y="5722540"/>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1" name="TextBox 71">
                <a:extLst>
                  <a:ext uri="{FF2B5EF4-FFF2-40B4-BE49-F238E27FC236}">
                    <a16:creationId xmlns:a16="http://schemas.microsoft.com/office/drawing/2014/main" id="{D7471F3D-8D96-7E9A-EF5F-A3FF66461440}"/>
                  </a:ext>
                </a:extLst>
              </p:cNvPr>
              <p:cNvSpPr txBox="1"/>
              <p:nvPr/>
            </p:nvSpPr>
            <p:spPr bwMode="auto">
              <a:xfrm>
                <a:off x="7251067" y="5942341"/>
                <a:ext cx="512774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Silber (~ 0,034 Gramm)</a:t>
                </a:r>
                <a:endParaRPr sz="2900" dirty="0">
                  <a:latin typeface="Calibri" panose="020F0502020204030204" pitchFamily="34" charset="0"/>
                  <a:cs typeface="Calibri" panose="020F0502020204030204" pitchFamily="34" charset="0"/>
                </a:endParaRPr>
              </a:p>
            </p:txBody>
          </p:sp>
        </p:grpSp>
      </p:grpSp>
      <p:grpSp>
        <p:nvGrpSpPr>
          <p:cNvPr id="113" name="Group 112">
            <a:extLst>
              <a:ext uri="{FF2B5EF4-FFF2-40B4-BE49-F238E27FC236}">
                <a16:creationId xmlns:a16="http://schemas.microsoft.com/office/drawing/2014/main" id="{0B8A1D56-7B52-EB2A-AF77-DF1421A1F865}"/>
              </a:ext>
            </a:extLst>
          </p:cNvPr>
          <p:cNvGrpSpPr/>
          <p:nvPr/>
        </p:nvGrpSpPr>
        <p:grpSpPr>
          <a:xfrm>
            <a:off x="1563913" y="7378791"/>
            <a:ext cx="10795174" cy="945603"/>
            <a:chOff x="1563913" y="7050133"/>
            <a:chExt cx="10795174" cy="945603"/>
          </a:xfrm>
        </p:grpSpPr>
        <p:grpSp>
          <p:nvGrpSpPr>
            <p:cNvPr id="92" name="Group 91">
              <a:extLst>
                <a:ext uri="{FF2B5EF4-FFF2-40B4-BE49-F238E27FC236}">
                  <a16:creationId xmlns:a16="http://schemas.microsoft.com/office/drawing/2014/main" id="{8F68B3F0-758E-45F3-CE0D-E886C9F704C9}"/>
                </a:ext>
              </a:extLst>
            </p:cNvPr>
            <p:cNvGrpSpPr/>
            <p:nvPr/>
          </p:nvGrpSpPr>
          <p:grpSpPr>
            <a:xfrm>
              <a:off x="1563913" y="7052536"/>
              <a:ext cx="4209297" cy="943200"/>
              <a:chOff x="1563915" y="7052536"/>
              <a:chExt cx="4209297" cy="943200"/>
            </a:xfrm>
          </p:grpSpPr>
          <p:sp>
            <p:nvSpPr>
              <p:cNvPr id="43" name="Freeform 43">
                <a:extLst>
                  <a:ext uri="{FF2B5EF4-FFF2-40B4-BE49-F238E27FC236}">
                    <a16:creationId xmlns:a16="http://schemas.microsoft.com/office/drawing/2014/main" id="{416E51C3-6CCB-726F-C6B9-8DEF75405E3E}"/>
                  </a:ext>
                </a:extLst>
              </p:cNvPr>
              <p:cNvSpPr/>
              <p:nvPr/>
            </p:nvSpPr>
            <p:spPr bwMode="auto">
              <a:xfrm>
                <a:off x="1563915" y="70525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dirty="0"/>
              </a:p>
            </p:txBody>
          </p:sp>
          <p:sp>
            <p:nvSpPr>
              <p:cNvPr id="45" name="TextBox 45">
                <a:extLst>
                  <a:ext uri="{FF2B5EF4-FFF2-40B4-BE49-F238E27FC236}">
                    <a16:creationId xmlns:a16="http://schemas.microsoft.com/office/drawing/2014/main" id="{C5946F95-DFF0-38B3-D945-30C829F80BD3}"/>
                  </a:ext>
                </a:extLst>
              </p:cNvPr>
              <p:cNvSpPr txBox="1"/>
              <p:nvPr/>
            </p:nvSpPr>
            <p:spPr bwMode="auto">
              <a:xfrm>
                <a:off x="1563915" y="7273042"/>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Bildschirm</a:t>
                </a:r>
                <a:endParaRPr sz="2900" dirty="0">
                  <a:latin typeface="Calibri" panose="020F0502020204030204" pitchFamily="34" charset="0"/>
                  <a:cs typeface="Calibri" panose="020F0502020204030204" pitchFamily="34" charset="0"/>
                </a:endParaRPr>
              </a:p>
            </p:txBody>
          </p:sp>
        </p:grpSp>
        <p:grpSp>
          <p:nvGrpSpPr>
            <p:cNvPr id="102" name="Group 101">
              <a:extLst>
                <a:ext uri="{FF2B5EF4-FFF2-40B4-BE49-F238E27FC236}">
                  <a16:creationId xmlns:a16="http://schemas.microsoft.com/office/drawing/2014/main" id="{C4028CA2-699B-0F45-4FE4-5F59FA103EBE}"/>
                </a:ext>
              </a:extLst>
            </p:cNvPr>
            <p:cNvGrpSpPr/>
            <p:nvPr/>
          </p:nvGrpSpPr>
          <p:grpSpPr>
            <a:xfrm>
              <a:off x="7231345" y="7050133"/>
              <a:ext cx="5127742" cy="943200"/>
              <a:chOff x="7251067" y="7052536"/>
              <a:chExt cx="5127742" cy="943200"/>
            </a:xfrm>
          </p:grpSpPr>
          <p:sp>
            <p:nvSpPr>
              <p:cNvPr id="6" name="Freeform 6">
                <a:extLst>
                  <a:ext uri="{FF2B5EF4-FFF2-40B4-BE49-F238E27FC236}">
                    <a16:creationId xmlns:a16="http://schemas.microsoft.com/office/drawing/2014/main" id="{C8B8BEBC-93B3-B818-9118-1811FD73BD16}"/>
                  </a:ext>
                </a:extLst>
              </p:cNvPr>
              <p:cNvSpPr/>
              <p:nvPr/>
            </p:nvSpPr>
            <p:spPr bwMode="auto">
              <a:xfrm>
                <a:off x="7255687" y="7052536"/>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2" name="TextBox 72">
                <a:extLst>
                  <a:ext uri="{FF2B5EF4-FFF2-40B4-BE49-F238E27FC236}">
                    <a16:creationId xmlns:a16="http://schemas.microsoft.com/office/drawing/2014/main" id="{65AC22E5-5731-5AEE-D37B-AF7AB085E984}"/>
                  </a:ext>
                </a:extLst>
              </p:cNvPr>
              <p:cNvSpPr txBox="1"/>
              <p:nvPr/>
            </p:nvSpPr>
            <p:spPr bwMode="auto">
              <a:xfrm>
                <a:off x="7251067" y="7272337"/>
                <a:ext cx="512774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Aluminium</a:t>
                </a:r>
                <a:endParaRPr sz="2900" dirty="0">
                  <a:latin typeface="Calibri" panose="020F0502020204030204" pitchFamily="34" charset="0"/>
                  <a:cs typeface="Calibri" panose="020F0502020204030204" pitchFamily="34" charset="0"/>
                </a:endParaRPr>
              </a:p>
            </p:txBody>
          </p:sp>
        </p:grpSp>
      </p:grpSp>
      <p:grpSp>
        <p:nvGrpSpPr>
          <p:cNvPr id="114" name="Group 113">
            <a:extLst>
              <a:ext uri="{FF2B5EF4-FFF2-40B4-BE49-F238E27FC236}">
                <a16:creationId xmlns:a16="http://schemas.microsoft.com/office/drawing/2014/main" id="{233539AB-75F4-1100-9D17-4643159624CB}"/>
              </a:ext>
            </a:extLst>
          </p:cNvPr>
          <p:cNvGrpSpPr/>
          <p:nvPr/>
        </p:nvGrpSpPr>
        <p:grpSpPr>
          <a:xfrm>
            <a:off x="1563913" y="8734855"/>
            <a:ext cx="10802808" cy="943200"/>
            <a:chOff x="1563913" y="8348189"/>
            <a:chExt cx="10802808" cy="943200"/>
          </a:xfrm>
        </p:grpSpPr>
        <p:grpSp>
          <p:nvGrpSpPr>
            <p:cNvPr id="94" name="Group 93">
              <a:extLst>
                <a:ext uri="{FF2B5EF4-FFF2-40B4-BE49-F238E27FC236}">
                  <a16:creationId xmlns:a16="http://schemas.microsoft.com/office/drawing/2014/main" id="{46D83242-7640-FB8E-1111-CF118737E2C8}"/>
                </a:ext>
              </a:extLst>
            </p:cNvPr>
            <p:cNvGrpSpPr/>
            <p:nvPr/>
          </p:nvGrpSpPr>
          <p:grpSpPr>
            <a:xfrm>
              <a:off x="1563913" y="8348189"/>
              <a:ext cx="4209297" cy="943200"/>
              <a:chOff x="1563914" y="8347936"/>
              <a:chExt cx="4209297" cy="943200"/>
            </a:xfrm>
          </p:grpSpPr>
          <p:sp>
            <p:nvSpPr>
              <p:cNvPr id="48" name="Freeform 48">
                <a:extLst>
                  <a:ext uri="{FF2B5EF4-FFF2-40B4-BE49-F238E27FC236}">
                    <a16:creationId xmlns:a16="http://schemas.microsoft.com/office/drawing/2014/main" id="{38F0B511-04BC-A7B1-4593-E96938F6AE50}"/>
                  </a:ext>
                </a:extLst>
              </p:cNvPr>
              <p:cNvSpPr/>
              <p:nvPr/>
            </p:nvSpPr>
            <p:spPr bwMode="auto">
              <a:xfrm>
                <a:off x="1563914" y="83479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50" name="TextBox 50">
                <a:extLst>
                  <a:ext uri="{FF2B5EF4-FFF2-40B4-BE49-F238E27FC236}">
                    <a16:creationId xmlns:a16="http://schemas.microsoft.com/office/drawing/2014/main" id="{60190712-0F73-8E27-1430-B956019CD594}"/>
                  </a:ext>
                </a:extLst>
              </p:cNvPr>
              <p:cNvSpPr txBox="1"/>
              <p:nvPr/>
            </p:nvSpPr>
            <p:spPr bwMode="auto">
              <a:xfrm>
                <a:off x="1563914" y="8568442"/>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Lötstellen</a:t>
                </a:r>
                <a:endParaRPr sz="2900" dirty="0">
                  <a:latin typeface="Calibri" panose="020F0502020204030204" pitchFamily="34" charset="0"/>
                  <a:cs typeface="Calibri" panose="020F0502020204030204" pitchFamily="34" charset="0"/>
                </a:endParaRPr>
              </a:p>
            </p:txBody>
          </p:sp>
        </p:grpSp>
        <p:grpSp>
          <p:nvGrpSpPr>
            <p:cNvPr id="103" name="Group 102">
              <a:extLst>
                <a:ext uri="{FF2B5EF4-FFF2-40B4-BE49-F238E27FC236}">
                  <a16:creationId xmlns:a16="http://schemas.microsoft.com/office/drawing/2014/main" id="{2ADA2E91-671E-E439-F4D5-229F2DA3D9EB}"/>
                </a:ext>
              </a:extLst>
            </p:cNvPr>
            <p:cNvGrpSpPr/>
            <p:nvPr/>
          </p:nvGrpSpPr>
          <p:grpSpPr>
            <a:xfrm>
              <a:off x="7248218" y="8348189"/>
              <a:ext cx="5118503" cy="943200"/>
              <a:chOff x="7251066" y="8348621"/>
              <a:chExt cx="5118503" cy="943200"/>
            </a:xfrm>
          </p:grpSpPr>
          <p:sp>
            <p:nvSpPr>
              <p:cNvPr id="9" name="Freeform 9">
                <a:extLst>
                  <a:ext uri="{FF2B5EF4-FFF2-40B4-BE49-F238E27FC236}">
                    <a16:creationId xmlns:a16="http://schemas.microsoft.com/office/drawing/2014/main" id="{ACA7A406-3454-831E-3A39-1E60FFFC50C6}"/>
                  </a:ext>
                </a:extLst>
              </p:cNvPr>
              <p:cNvSpPr/>
              <p:nvPr/>
            </p:nvSpPr>
            <p:spPr bwMode="auto">
              <a:xfrm>
                <a:off x="7251067" y="8348621"/>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3" name="TextBox 73">
                <a:extLst>
                  <a:ext uri="{FF2B5EF4-FFF2-40B4-BE49-F238E27FC236}">
                    <a16:creationId xmlns:a16="http://schemas.microsoft.com/office/drawing/2014/main" id="{2A9B0E8C-60ED-3AC3-4201-8596CEBD45CD}"/>
                  </a:ext>
                </a:extLst>
              </p:cNvPr>
              <p:cNvSpPr txBox="1"/>
              <p:nvPr/>
            </p:nvSpPr>
            <p:spPr bwMode="auto">
              <a:xfrm>
                <a:off x="7251066" y="8568422"/>
                <a:ext cx="5118503"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Eisen</a:t>
                </a:r>
                <a:endParaRPr sz="2900" dirty="0">
                  <a:latin typeface="Calibri" panose="020F0502020204030204" pitchFamily="34" charset="0"/>
                  <a:cs typeface="Calibri" panose="020F0502020204030204" pitchFamily="34" charset="0"/>
                </a:endParaRPr>
              </a:p>
            </p:txBody>
          </p:sp>
        </p:grpSp>
      </p:grpSp>
      <p:grpSp>
        <p:nvGrpSpPr>
          <p:cNvPr id="129" name="Group 128">
            <a:extLst>
              <a:ext uri="{FF2B5EF4-FFF2-40B4-BE49-F238E27FC236}">
                <a16:creationId xmlns:a16="http://schemas.microsoft.com/office/drawing/2014/main" id="{7057B76C-9AB0-DEF0-AD2C-E1060213D79F}"/>
              </a:ext>
            </a:extLst>
          </p:cNvPr>
          <p:cNvGrpSpPr/>
          <p:nvPr/>
        </p:nvGrpSpPr>
        <p:grpSpPr>
          <a:xfrm>
            <a:off x="1562491" y="14152152"/>
            <a:ext cx="10791697" cy="943200"/>
            <a:chOff x="1562491" y="13785089"/>
            <a:chExt cx="10791697" cy="943200"/>
          </a:xfrm>
        </p:grpSpPr>
        <p:grpSp>
          <p:nvGrpSpPr>
            <p:cNvPr id="99" name="Group 98">
              <a:extLst>
                <a:ext uri="{FF2B5EF4-FFF2-40B4-BE49-F238E27FC236}">
                  <a16:creationId xmlns:a16="http://schemas.microsoft.com/office/drawing/2014/main" id="{0E66E226-407C-1BBF-29F4-8791D8E2615B}"/>
                </a:ext>
              </a:extLst>
            </p:cNvPr>
            <p:cNvGrpSpPr/>
            <p:nvPr/>
          </p:nvGrpSpPr>
          <p:grpSpPr>
            <a:xfrm>
              <a:off x="1562491" y="13785089"/>
              <a:ext cx="4209297" cy="943200"/>
              <a:chOff x="1606610" y="13760057"/>
              <a:chExt cx="4209297" cy="943200"/>
            </a:xfrm>
          </p:grpSpPr>
          <p:sp>
            <p:nvSpPr>
              <p:cNvPr id="64" name="Freeform 64">
                <a:extLst>
                  <a:ext uri="{FF2B5EF4-FFF2-40B4-BE49-F238E27FC236}">
                    <a16:creationId xmlns:a16="http://schemas.microsoft.com/office/drawing/2014/main" id="{5BFA0080-42BA-44AD-CF2D-244DA1DC51E5}"/>
                  </a:ext>
                </a:extLst>
              </p:cNvPr>
              <p:cNvSpPr/>
              <p:nvPr/>
            </p:nvSpPr>
            <p:spPr bwMode="auto">
              <a:xfrm>
                <a:off x="1606610" y="13760057"/>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66" name="TextBox 66">
                <a:extLst>
                  <a:ext uri="{FF2B5EF4-FFF2-40B4-BE49-F238E27FC236}">
                    <a16:creationId xmlns:a16="http://schemas.microsoft.com/office/drawing/2014/main" id="{920064E0-B17C-22B5-3724-6873C1835769}"/>
                  </a:ext>
                </a:extLst>
              </p:cNvPr>
              <p:cNvSpPr txBox="1"/>
              <p:nvPr/>
            </p:nvSpPr>
            <p:spPr bwMode="auto">
              <a:xfrm>
                <a:off x="1606610" y="13980563"/>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Flachkabel, Drähte</a:t>
                </a:r>
                <a:endParaRPr sz="2800" dirty="0">
                  <a:latin typeface="Calibri" panose="020F0502020204030204" pitchFamily="34" charset="0"/>
                  <a:cs typeface="Calibri" panose="020F0502020204030204" pitchFamily="34" charset="0"/>
                </a:endParaRPr>
              </a:p>
            </p:txBody>
          </p:sp>
        </p:grpSp>
        <p:grpSp>
          <p:nvGrpSpPr>
            <p:cNvPr id="109" name="Group 108">
              <a:extLst>
                <a:ext uri="{FF2B5EF4-FFF2-40B4-BE49-F238E27FC236}">
                  <a16:creationId xmlns:a16="http://schemas.microsoft.com/office/drawing/2014/main" id="{7CB53408-2162-877A-C0CC-9ADDA5DAF221}"/>
                </a:ext>
              </a:extLst>
            </p:cNvPr>
            <p:cNvGrpSpPr/>
            <p:nvPr/>
          </p:nvGrpSpPr>
          <p:grpSpPr>
            <a:xfrm>
              <a:off x="7231174" y="13785089"/>
              <a:ext cx="5123014" cy="943200"/>
              <a:chOff x="7246555" y="13758136"/>
              <a:chExt cx="5123014" cy="943200"/>
            </a:xfrm>
          </p:grpSpPr>
          <p:grpSp>
            <p:nvGrpSpPr>
              <p:cNvPr id="20" name="Group 20">
                <a:extLst>
                  <a:ext uri="{FF2B5EF4-FFF2-40B4-BE49-F238E27FC236}">
                    <a16:creationId xmlns:a16="http://schemas.microsoft.com/office/drawing/2014/main" id="{D5BAAF2C-7520-9649-E34D-B34A5990D10E}"/>
                  </a:ext>
                </a:extLst>
              </p:cNvPr>
              <p:cNvGrpSpPr/>
              <p:nvPr/>
            </p:nvGrpSpPr>
            <p:grpSpPr bwMode="auto">
              <a:xfrm>
                <a:off x="7251067" y="13758136"/>
                <a:ext cx="5118502" cy="943200"/>
                <a:chOff x="0" y="0"/>
                <a:chExt cx="1054705" cy="278138"/>
              </a:xfrm>
            </p:grpSpPr>
            <p:sp>
              <p:nvSpPr>
                <p:cNvPr id="21" name="Freeform 21">
                  <a:extLst>
                    <a:ext uri="{FF2B5EF4-FFF2-40B4-BE49-F238E27FC236}">
                      <a16:creationId xmlns:a16="http://schemas.microsoft.com/office/drawing/2014/main" id="{F51F746E-3840-31C8-B2E4-7A422BF6FB43}"/>
                    </a:ext>
                  </a:extLst>
                </p:cNvPr>
                <p:cNvSpPr/>
                <p:nvPr/>
              </p:nvSpPr>
              <p:spPr bwMode="auto">
                <a:xfrm>
                  <a:off x="0" y="0"/>
                  <a:ext cx="1054705" cy="278138"/>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a:p>
              </p:txBody>
            </p:sp>
            <p:sp>
              <p:nvSpPr>
                <p:cNvPr id="22" name="TextBox 22">
                  <a:extLst>
                    <a:ext uri="{FF2B5EF4-FFF2-40B4-BE49-F238E27FC236}">
                      <a16:creationId xmlns:a16="http://schemas.microsoft.com/office/drawing/2014/main" id="{D08D6C44-962E-8AE9-B1D0-569F46CAB743}"/>
                    </a:ext>
                  </a:extLst>
                </p:cNvPr>
                <p:cNvSpPr txBox="1"/>
                <p:nvPr/>
              </p:nvSpPr>
              <p:spPr bwMode="auto">
                <a:xfrm>
                  <a:off x="0" y="-57150"/>
                  <a:ext cx="1054705" cy="335288"/>
                </a:xfrm>
                <a:prstGeom prst="rect">
                  <a:avLst/>
                </a:prstGeom>
                <a:grpFill/>
              </p:spPr>
              <p:txBody>
                <a:bodyPr lIns="47769" tIns="47769" rIns="47769" bIns="47769" rtlCol="0" anchor="ctr"/>
                <a:lstStyle/>
                <a:p>
                  <a:pPr algn="ctr">
                    <a:lnSpc>
                      <a:spcPts val="3818"/>
                    </a:lnSpc>
                    <a:spcBef>
                      <a:spcPts val="0"/>
                    </a:spcBef>
                    <a:defRPr/>
                  </a:pPr>
                  <a:endParaRPr/>
                </a:p>
              </p:txBody>
            </p:sp>
          </p:grpSp>
          <p:sp>
            <p:nvSpPr>
              <p:cNvPr id="77" name="TextBox 77">
                <a:extLst>
                  <a:ext uri="{FF2B5EF4-FFF2-40B4-BE49-F238E27FC236}">
                    <a16:creationId xmlns:a16="http://schemas.microsoft.com/office/drawing/2014/main" id="{B5176CA4-1877-08CF-803A-C14F09E6D46E}"/>
                  </a:ext>
                </a:extLst>
              </p:cNvPr>
              <p:cNvSpPr txBox="1"/>
              <p:nvPr/>
            </p:nvSpPr>
            <p:spPr bwMode="auto">
              <a:xfrm>
                <a:off x="7246555" y="13963498"/>
                <a:ext cx="511850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Zinn</a:t>
                </a:r>
                <a:endParaRPr sz="2900" dirty="0">
                  <a:latin typeface="Calibri" panose="020F0502020204030204" pitchFamily="34" charset="0"/>
                  <a:cs typeface="Calibri" panose="020F0502020204030204" pitchFamily="34" charset="0"/>
                </a:endParaRPr>
              </a:p>
            </p:txBody>
          </p:sp>
        </p:grpSp>
      </p:grpSp>
      <p:sp>
        <p:nvSpPr>
          <p:cNvPr id="80" name="TextBox 80">
            <a:extLst>
              <a:ext uri="{FF2B5EF4-FFF2-40B4-BE49-F238E27FC236}">
                <a16:creationId xmlns:a16="http://schemas.microsoft.com/office/drawing/2014/main" id="{801145A0-5183-EC5C-80DB-045D475468B3}"/>
              </a:ext>
            </a:extLst>
          </p:cNvPr>
          <p:cNvSpPr txBox="1"/>
          <p:nvPr/>
        </p:nvSpPr>
        <p:spPr bwMode="auto">
          <a:xfrm>
            <a:off x="7231174" y="5251450"/>
            <a:ext cx="5095098" cy="575670"/>
          </a:xfrm>
          <a:prstGeom prst="rect">
            <a:avLst/>
          </a:prstGeom>
        </p:spPr>
        <p:txBody>
          <a:bodyPr wrap="square" lIns="0" tIns="0" rIns="0" bIns="0" rtlCol="0" anchor="t">
            <a:spAutoFit/>
          </a:bodyPr>
          <a:lstStyle/>
          <a:p>
            <a:pPr lvl="1">
              <a:lnSpc>
                <a:spcPts val="5001"/>
              </a:lnSpc>
              <a:defRPr/>
            </a:pPr>
            <a:r>
              <a:rPr lang="de-DE" sz="2800" b="1" dirty="0">
                <a:solidFill>
                  <a:srgbClr val="000000"/>
                </a:solidFill>
                <a:latin typeface="Calibri" panose="020F0502020204030204" pitchFamily="34" charset="0"/>
                <a:cs typeface="Calibri" panose="020F0502020204030204" pitchFamily="34" charset="0"/>
              </a:rPr>
              <a:t>Rohstoff</a:t>
            </a:r>
            <a:endParaRPr sz="2800" b="1" dirty="0">
              <a:latin typeface="Calibri" panose="020F0502020204030204" pitchFamily="34" charset="0"/>
              <a:cs typeface="Calibri" panose="020F0502020204030204" pitchFamily="34" charset="0"/>
            </a:endParaRPr>
          </a:p>
        </p:txBody>
      </p:sp>
      <p:grpSp>
        <p:nvGrpSpPr>
          <p:cNvPr id="115" name="Group 114">
            <a:extLst>
              <a:ext uri="{FF2B5EF4-FFF2-40B4-BE49-F238E27FC236}">
                <a16:creationId xmlns:a16="http://schemas.microsoft.com/office/drawing/2014/main" id="{62D082D8-E9CC-AA89-A987-67ABF72E1D2E}"/>
              </a:ext>
            </a:extLst>
          </p:cNvPr>
          <p:cNvGrpSpPr/>
          <p:nvPr/>
        </p:nvGrpSpPr>
        <p:grpSpPr>
          <a:xfrm>
            <a:off x="1563912" y="10088516"/>
            <a:ext cx="10792188" cy="943200"/>
            <a:chOff x="1563912" y="9634508"/>
            <a:chExt cx="10792188" cy="943200"/>
          </a:xfrm>
        </p:grpSpPr>
        <p:grpSp>
          <p:nvGrpSpPr>
            <p:cNvPr id="104" name="Group 103">
              <a:extLst>
                <a:ext uri="{FF2B5EF4-FFF2-40B4-BE49-F238E27FC236}">
                  <a16:creationId xmlns:a16="http://schemas.microsoft.com/office/drawing/2014/main" id="{C846F41D-5226-6B43-6989-B907D5C0471A}"/>
                </a:ext>
              </a:extLst>
            </p:cNvPr>
            <p:cNvGrpSpPr/>
            <p:nvPr/>
          </p:nvGrpSpPr>
          <p:grpSpPr>
            <a:xfrm>
              <a:off x="7237597" y="9634508"/>
              <a:ext cx="5118503" cy="943200"/>
              <a:chOff x="7251066" y="9643336"/>
              <a:chExt cx="5118503" cy="943200"/>
            </a:xfrm>
          </p:grpSpPr>
          <p:sp>
            <p:nvSpPr>
              <p:cNvPr id="12" name="Freeform 12">
                <a:extLst>
                  <a:ext uri="{FF2B5EF4-FFF2-40B4-BE49-F238E27FC236}">
                    <a16:creationId xmlns:a16="http://schemas.microsoft.com/office/drawing/2014/main" id="{E81A16BD-1832-D1B2-2874-45B92BD74B09}"/>
                  </a:ext>
                </a:extLst>
              </p:cNvPr>
              <p:cNvSpPr/>
              <p:nvPr/>
            </p:nvSpPr>
            <p:spPr bwMode="auto">
              <a:xfrm>
                <a:off x="7251067" y="9643336"/>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4" name="TextBox 74">
                <a:extLst>
                  <a:ext uri="{FF2B5EF4-FFF2-40B4-BE49-F238E27FC236}">
                    <a16:creationId xmlns:a16="http://schemas.microsoft.com/office/drawing/2014/main" id="{F43F5CAF-EE3C-523E-337F-FB78FC706AFE}"/>
                  </a:ext>
                </a:extLst>
              </p:cNvPr>
              <p:cNvSpPr txBox="1"/>
              <p:nvPr/>
            </p:nvSpPr>
            <p:spPr bwMode="auto">
              <a:xfrm>
                <a:off x="7251066" y="9863137"/>
                <a:ext cx="5098781"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Glas und Keramik</a:t>
                </a:r>
                <a:endParaRPr sz="2800" dirty="0">
                  <a:latin typeface="Calibri" panose="020F0502020204030204" pitchFamily="34" charset="0"/>
                  <a:cs typeface="Calibri" panose="020F0502020204030204" pitchFamily="34" charset="0"/>
                </a:endParaRPr>
              </a:p>
            </p:txBody>
          </p:sp>
        </p:grpSp>
        <p:grpSp>
          <p:nvGrpSpPr>
            <p:cNvPr id="96" name="Group 95">
              <a:extLst>
                <a:ext uri="{FF2B5EF4-FFF2-40B4-BE49-F238E27FC236}">
                  <a16:creationId xmlns:a16="http://schemas.microsoft.com/office/drawing/2014/main" id="{595C2BCD-243A-E690-34A6-2332413D7D84}"/>
                </a:ext>
              </a:extLst>
            </p:cNvPr>
            <p:cNvGrpSpPr/>
            <p:nvPr/>
          </p:nvGrpSpPr>
          <p:grpSpPr>
            <a:xfrm>
              <a:off x="1563912" y="9634508"/>
              <a:ext cx="4209297" cy="943200"/>
              <a:chOff x="1606610" y="9643336"/>
              <a:chExt cx="4209297" cy="943200"/>
            </a:xfrm>
          </p:grpSpPr>
          <p:sp>
            <p:nvSpPr>
              <p:cNvPr id="52" name="Freeform 52">
                <a:extLst>
                  <a:ext uri="{FF2B5EF4-FFF2-40B4-BE49-F238E27FC236}">
                    <a16:creationId xmlns:a16="http://schemas.microsoft.com/office/drawing/2014/main" id="{8A91C99E-60CB-1643-6702-9CD46E3F8A24}"/>
                  </a:ext>
                </a:extLst>
              </p:cNvPr>
              <p:cNvSpPr/>
              <p:nvPr/>
            </p:nvSpPr>
            <p:spPr bwMode="auto">
              <a:xfrm>
                <a:off x="1606610" y="96433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82" name="TextBox 82">
                <a:extLst>
                  <a:ext uri="{FF2B5EF4-FFF2-40B4-BE49-F238E27FC236}">
                    <a16:creationId xmlns:a16="http://schemas.microsoft.com/office/drawing/2014/main" id="{9A6F7583-4D1D-E84C-E2FE-DE940EBB7DCD}"/>
                  </a:ext>
                </a:extLst>
              </p:cNvPr>
              <p:cNvSpPr txBox="1"/>
              <p:nvPr/>
            </p:nvSpPr>
            <p:spPr bwMode="auto">
              <a:xfrm>
                <a:off x="1606610" y="9863842"/>
                <a:ext cx="4209297" cy="502189"/>
              </a:xfrm>
              <a:prstGeom prst="rect">
                <a:avLst/>
              </a:prstGeom>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SIM-Karte, Kontakte</a:t>
                </a:r>
                <a:endParaRPr sz="2800" dirty="0">
                  <a:latin typeface="Calibri" panose="020F0502020204030204" pitchFamily="34" charset="0"/>
                  <a:cs typeface="Calibri" panose="020F0502020204030204" pitchFamily="34" charset="0"/>
                </a:endParaRPr>
              </a:p>
            </p:txBody>
          </p:sp>
        </p:grpSp>
      </p:grpSp>
      <p:grpSp>
        <p:nvGrpSpPr>
          <p:cNvPr id="123" name="Group 122">
            <a:extLst>
              <a:ext uri="{FF2B5EF4-FFF2-40B4-BE49-F238E27FC236}">
                <a16:creationId xmlns:a16="http://schemas.microsoft.com/office/drawing/2014/main" id="{2A71FDD6-F103-9EAD-A5D5-229BC4B90324}"/>
              </a:ext>
            </a:extLst>
          </p:cNvPr>
          <p:cNvGrpSpPr/>
          <p:nvPr/>
        </p:nvGrpSpPr>
        <p:grpSpPr>
          <a:xfrm>
            <a:off x="1562492" y="12798491"/>
            <a:ext cx="10796595" cy="943200"/>
            <a:chOff x="1562492" y="12245185"/>
            <a:chExt cx="10796595" cy="943200"/>
          </a:xfrm>
        </p:grpSpPr>
        <p:grpSp>
          <p:nvGrpSpPr>
            <p:cNvPr id="108" name="Group 107">
              <a:extLst>
                <a:ext uri="{FF2B5EF4-FFF2-40B4-BE49-F238E27FC236}">
                  <a16:creationId xmlns:a16="http://schemas.microsoft.com/office/drawing/2014/main" id="{6B4920E8-C7A8-911C-2886-9D078007923A}"/>
                </a:ext>
              </a:extLst>
            </p:cNvPr>
            <p:cNvGrpSpPr/>
            <p:nvPr/>
          </p:nvGrpSpPr>
          <p:grpSpPr>
            <a:xfrm>
              <a:off x="7235965" y="12245185"/>
              <a:ext cx="5123122" cy="943200"/>
              <a:chOff x="7255686" y="12220278"/>
              <a:chExt cx="5123122" cy="943200"/>
            </a:xfrm>
          </p:grpSpPr>
          <p:sp>
            <p:nvSpPr>
              <p:cNvPr id="18" name="Freeform 18">
                <a:extLst>
                  <a:ext uri="{FF2B5EF4-FFF2-40B4-BE49-F238E27FC236}">
                    <a16:creationId xmlns:a16="http://schemas.microsoft.com/office/drawing/2014/main" id="{C1BF8A66-AADF-61A3-2925-994B7C50AE14}"/>
                  </a:ext>
                </a:extLst>
              </p:cNvPr>
              <p:cNvSpPr/>
              <p:nvPr/>
            </p:nvSpPr>
            <p:spPr bwMode="auto">
              <a:xfrm>
                <a:off x="7260306" y="12220278"/>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6" name="TextBox 76">
                <a:extLst>
                  <a:ext uri="{FF2B5EF4-FFF2-40B4-BE49-F238E27FC236}">
                    <a16:creationId xmlns:a16="http://schemas.microsoft.com/office/drawing/2014/main" id="{CF919D7A-25EF-06DA-53E3-316F2AA4FFF6}"/>
                  </a:ext>
                </a:extLst>
              </p:cNvPr>
              <p:cNvSpPr txBox="1"/>
              <p:nvPr/>
            </p:nvSpPr>
            <p:spPr bwMode="auto">
              <a:xfrm>
                <a:off x="7255686" y="12440079"/>
                <a:ext cx="5098781"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Plastik</a:t>
                </a:r>
                <a:endParaRPr sz="2900" dirty="0">
                  <a:latin typeface="Calibri" panose="020F0502020204030204" pitchFamily="34" charset="0"/>
                  <a:cs typeface="Calibri" panose="020F0502020204030204" pitchFamily="34" charset="0"/>
                </a:endParaRPr>
              </a:p>
            </p:txBody>
          </p:sp>
        </p:grpSp>
        <p:grpSp>
          <p:nvGrpSpPr>
            <p:cNvPr id="98" name="Group 97">
              <a:extLst>
                <a:ext uri="{FF2B5EF4-FFF2-40B4-BE49-F238E27FC236}">
                  <a16:creationId xmlns:a16="http://schemas.microsoft.com/office/drawing/2014/main" id="{8D125E4E-ED73-8EB2-90D4-5FC5EDF9CE90}"/>
                </a:ext>
              </a:extLst>
            </p:cNvPr>
            <p:cNvGrpSpPr/>
            <p:nvPr/>
          </p:nvGrpSpPr>
          <p:grpSpPr>
            <a:xfrm>
              <a:off x="1562492" y="12245185"/>
              <a:ext cx="4209297" cy="943200"/>
              <a:chOff x="1591396" y="12235448"/>
              <a:chExt cx="4209297" cy="1137003"/>
            </a:xfrm>
          </p:grpSpPr>
          <p:sp>
            <p:nvSpPr>
              <p:cNvPr id="60" name="Freeform 60">
                <a:extLst>
                  <a:ext uri="{FF2B5EF4-FFF2-40B4-BE49-F238E27FC236}">
                    <a16:creationId xmlns:a16="http://schemas.microsoft.com/office/drawing/2014/main" id="{0F8651BB-3720-970B-4ACB-793B484287D5}"/>
                  </a:ext>
                </a:extLst>
              </p:cNvPr>
              <p:cNvSpPr/>
              <p:nvPr/>
            </p:nvSpPr>
            <p:spPr bwMode="auto">
              <a:xfrm>
                <a:off x="1591396" y="12235448"/>
                <a:ext cx="4209297" cy="1137003"/>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lgn="ctr">
                  <a:defRPr/>
                </a:pPr>
                <a:endParaRPr lang="de-DE" dirty="0"/>
              </a:p>
            </p:txBody>
          </p:sp>
          <p:sp>
            <p:nvSpPr>
              <p:cNvPr id="83" name="TextBox 83">
                <a:extLst>
                  <a:ext uri="{FF2B5EF4-FFF2-40B4-BE49-F238E27FC236}">
                    <a16:creationId xmlns:a16="http://schemas.microsoft.com/office/drawing/2014/main" id="{3D58834C-CEFD-9D41-FE57-9F502F91D6ED}"/>
                  </a:ext>
                </a:extLst>
              </p:cNvPr>
              <p:cNvSpPr txBox="1"/>
              <p:nvPr/>
            </p:nvSpPr>
            <p:spPr bwMode="auto">
              <a:xfrm>
                <a:off x="1606610" y="12588506"/>
                <a:ext cx="4194083" cy="430887"/>
              </a:xfrm>
              <a:prstGeom prst="rect">
                <a:avLst/>
              </a:prstGeom>
            </p:spPr>
            <p:txBody>
              <a:bodyPr wrap="square" lIns="0" tIns="0" rIns="0" bIns="0" rtlCol="0" anchor="t">
                <a:spAutoFit/>
              </a:bodyPr>
              <a:lstStyle/>
              <a:p>
                <a:pPr algn="ctr">
                  <a:defRPr/>
                </a:pPr>
                <a:r>
                  <a:rPr lang="de-DE" sz="2800" dirty="0">
                    <a:solidFill>
                      <a:srgbClr val="000000"/>
                    </a:solidFill>
                    <a:latin typeface="Calibri" panose="020F0502020204030204" pitchFamily="34" charset="0"/>
                    <a:cs typeface="Calibri" panose="020F0502020204030204" pitchFamily="34" charset="0"/>
                  </a:rPr>
                  <a:t>Lautsprecher, Mikrofone</a:t>
                </a:r>
                <a:endParaRPr sz="2800" dirty="0">
                  <a:latin typeface="Calibri" panose="020F0502020204030204" pitchFamily="34" charset="0"/>
                  <a:cs typeface="Calibri" panose="020F0502020204030204" pitchFamily="34" charset="0"/>
                </a:endParaRPr>
              </a:p>
            </p:txBody>
          </p:sp>
        </p:grpSp>
      </p:grpSp>
      <p:grpSp>
        <p:nvGrpSpPr>
          <p:cNvPr id="130" name="Group 129">
            <a:extLst>
              <a:ext uri="{FF2B5EF4-FFF2-40B4-BE49-F238E27FC236}">
                <a16:creationId xmlns:a16="http://schemas.microsoft.com/office/drawing/2014/main" id="{03384C00-F154-0DF6-1BD7-F223B0516D0D}"/>
              </a:ext>
            </a:extLst>
          </p:cNvPr>
          <p:cNvGrpSpPr/>
          <p:nvPr/>
        </p:nvGrpSpPr>
        <p:grpSpPr>
          <a:xfrm>
            <a:off x="1562491" y="15505811"/>
            <a:ext cx="10787185" cy="943667"/>
            <a:chOff x="1562491" y="15058287"/>
            <a:chExt cx="10787185" cy="943667"/>
          </a:xfrm>
        </p:grpSpPr>
        <p:grpSp>
          <p:nvGrpSpPr>
            <p:cNvPr id="110" name="Group 109">
              <a:extLst>
                <a:ext uri="{FF2B5EF4-FFF2-40B4-BE49-F238E27FC236}">
                  <a16:creationId xmlns:a16="http://schemas.microsoft.com/office/drawing/2014/main" id="{87CD0DBE-3703-42AD-305E-E1822405BED9}"/>
                </a:ext>
              </a:extLst>
            </p:cNvPr>
            <p:cNvGrpSpPr/>
            <p:nvPr/>
          </p:nvGrpSpPr>
          <p:grpSpPr>
            <a:xfrm>
              <a:off x="7231174" y="15058755"/>
              <a:ext cx="5118502" cy="943199"/>
              <a:chOff x="7259369" y="15051675"/>
              <a:chExt cx="5118502" cy="943199"/>
            </a:xfrm>
          </p:grpSpPr>
          <p:sp>
            <p:nvSpPr>
              <p:cNvPr id="24" name="Freeform 24">
                <a:extLst>
                  <a:ext uri="{FF2B5EF4-FFF2-40B4-BE49-F238E27FC236}">
                    <a16:creationId xmlns:a16="http://schemas.microsoft.com/office/drawing/2014/main" id="{BBB7D80E-39C7-99B3-B984-7A7028F29581}"/>
                  </a:ext>
                </a:extLst>
              </p:cNvPr>
              <p:cNvSpPr/>
              <p:nvPr/>
            </p:nvSpPr>
            <p:spPr bwMode="auto">
              <a:xfrm>
                <a:off x="7259369" y="15051675"/>
                <a:ext cx="5118502" cy="943199"/>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78" name="TextBox 78">
                <a:extLst>
                  <a:ext uri="{FF2B5EF4-FFF2-40B4-BE49-F238E27FC236}">
                    <a16:creationId xmlns:a16="http://schemas.microsoft.com/office/drawing/2014/main" id="{EBDF147F-AB76-9622-7C4A-AE25149F7878}"/>
                  </a:ext>
                </a:extLst>
              </p:cNvPr>
              <p:cNvSpPr txBox="1"/>
              <p:nvPr/>
            </p:nvSpPr>
            <p:spPr bwMode="auto">
              <a:xfrm>
                <a:off x="7259369" y="15285220"/>
                <a:ext cx="5095098" cy="512320"/>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Gold (~ 0,3 Gramm)</a:t>
                </a:r>
                <a:endParaRPr sz="2800" dirty="0">
                  <a:latin typeface="Calibri" panose="020F0502020204030204" pitchFamily="34" charset="0"/>
                  <a:cs typeface="Calibri" panose="020F0502020204030204" pitchFamily="34" charset="0"/>
                </a:endParaRPr>
              </a:p>
            </p:txBody>
          </p:sp>
        </p:grpSp>
        <p:grpSp>
          <p:nvGrpSpPr>
            <p:cNvPr id="100" name="Group 99">
              <a:extLst>
                <a:ext uri="{FF2B5EF4-FFF2-40B4-BE49-F238E27FC236}">
                  <a16:creationId xmlns:a16="http://schemas.microsoft.com/office/drawing/2014/main" id="{9CD4B0DF-1426-5A4A-C9B8-635E4F5CDD3C}"/>
                </a:ext>
              </a:extLst>
            </p:cNvPr>
            <p:cNvGrpSpPr/>
            <p:nvPr/>
          </p:nvGrpSpPr>
          <p:grpSpPr>
            <a:xfrm>
              <a:off x="1562491" y="15058287"/>
              <a:ext cx="4209297" cy="943200"/>
              <a:chOff x="1606610" y="15051675"/>
              <a:chExt cx="4209297" cy="943200"/>
            </a:xfrm>
          </p:grpSpPr>
          <p:sp>
            <p:nvSpPr>
              <p:cNvPr id="68" name="Freeform 68">
                <a:extLst>
                  <a:ext uri="{FF2B5EF4-FFF2-40B4-BE49-F238E27FC236}">
                    <a16:creationId xmlns:a16="http://schemas.microsoft.com/office/drawing/2014/main" id="{B6DB6C8E-8B71-F89C-E514-287F90BBBC92}"/>
                  </a:ext>
                </a:extLst>
              </p:cNvPr>
              <p:cNvSpPr/>
              <p:nvPr/>
            </p:nvSpPr>
            <p:spPr bwMode="auto">
              <a:xfrm>
                <a:off x="1606610" y="15051675"/>
                <a:ext cx="4209297" cy="943200"/>
              </a:xfrm>
              <a:custGeom>
                <a:avLst/>
                <a:gdLst/>
                <a:ahLst/>
                <a:cxnLst/>
                <a:rect l="l" t="t" r="r" b="b"/>
                <a:pathLst>
                  <a:path w="858559" h="278138" extrusionOk="0">
                    <a:moveTo>
                      <a:pt x="34945" y="0"/>
                    </a:moveTo>
                    <a:lnTo>
                      <a:pt x="823614" y="0"/>
                    </a:lnTo>
                    <a:cubicBezTo>
                      <a:pt x="832882" y="0"/>
                      <a:pt x="841771" y="3682"/>
                      <a:pt x="848324" y="10235"/>
                    </a:cubicBezTo>
                    <a:cubicBezTo>
                      <a:pt x="854877" y="16788"/>
                      <a:pt x="858559" y="25677"/>
                      <a:pt x="858559" y="34945"/>
                    </a:cubicBezTo>
                    <a:lnTo>
                      <a:pt x="858559" y="243194"/>
                    </a:lnTo>
                    <a:cubicBezTo>
                      <a:pt x="858559" y="252461"/>
                      <a:pt x="854877" y="261350"/>
                      <a:pt x="848324" y="267903"/>
                    </a:cubicBezTo>
                    <a:cubicBezTo>
                      <a:pt x="841771" y="274456"/>
                      <a:pt x="832882" y="278138"/>
                      <a:pt x="823614" y="278138"/>
                    </a:cubicBezTo>
                    <a:lnTo>
                      <a:pt x="34945" y="278138"/>
                    </a:lnTo>
                    <a:cubicBezTo>
                      <a:pt x="25677" y="278138"/>
                      <a:pt x="16788" y="274456"/>
                      <a:pt x="10235" y="267903"/>
                    </a:cubicBezTo>
                    <a:cubicBezTo>
                      <a:pt x="3682" y="261350"/>
                      <a:pt x="0" y="252461"/>
                      <a:pt x="0" y="243194"/>
                    </a:cubicBezTo>
                    <a:lnTo>
                      <a:pt x="0" y="34945"/>
                    </a:lnTo>
                    <a:cubicBezTo>
                      <a:pt x="0" y="25677"/>
                      <a:pt x="3682" y="16788"/>
                      <a:pt x="10235" y="10235"/>
                    </a:cubicBezTo>
                    <a:cubicBezTo>
                      <a:pt x="16788" y="3682"/>
                      <a:pt x="25677" y="0"/>
                      <a:pt x="34945" y="0"/>
                    </a:cubicBezTo>
                    <a:close/>
                  </a:path>
                </a:pathLst>
              </a:custGeom>
              <a:solidFill>
                <a:srgbClr val="EED995"/>
              </a:solidFill>
            </p:spPr>
            <p:txBody>
              <a:bodyPr/>
              <a:lstStyle/>
              <a:p>
                <a:pPr>
                  <a:defRPr/>
                </a:pPr>
                <a:endParaRPr lang="de-DE"/>
              </a:p>
            </p:txBody>
          </p:sp>
          <p:sp>
            <p:nvSpPr>
              <p:cNvPr id="84" name="TextBox 84">
                <a:extLst>
                  <a:ext uri="{FF2B5EF4-FFF2-40B4-BE49-F238E27FC236}">
                    <a16:creationId xmlns:a16="http://schemas.microsoft.com/office/drawing/2014/main" id="{F62D26D4-847B-4D51-C897-6BCE7A09246B}"/>
                  </a:ext>
                </a:extLst>
              </p:cNvPr>
              <p:cNvSpPr txBox="1"/>
              <p:nvPr/>
            </p:nvSpPr>
            <p:spPr bwMode="auto">
              <a:xfrm>
                <a:off x="1649305" y="15271476"/>
                <a:ext cx="4166602" cy="503599"/>
              </a:xfrm>
              <a:prstGeom prst="rect">
                <a:avLst/>
              </a:prstGeom>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Hauptplatine</a:t>
                </a:r>
                <a:endParaRPr sz="2900" dirty="0">
                  <a:latin typeface="Calibri" panose="020F0502020204030204" pitchFamily="34" charset="0"/>
                  <a:cs typeface="Calibri" panose="020F0502020204030204" pitchFamily="34" charset="0"/>
                </a:endParaRPr>
              </a:p>
            </p:txBody>
          </p:sp>
        </p:grpSp>
      </p:grpSp>
      <p:grpSp>
        <p:nvGrpSpPr>
          <p:cNvPr id="85" name="Group 85">
            <a:extLst>
              <a:ext uri="{FF2B5EF4-FFF2-40B4-BE49-F238E27FC236}">
                <a16:creationId xmlns:a16="http://schemas.microsoft.com/office/drawing/2014/main" id="{FC6DCAB3-D003-9A1C-7A0F-54C8A34AE343}"/>
              </a:ext>
            </a:extLst>
          </p:cNvPr>
          <p:cNvGrpSpPr/>
          <p:nvPr/>
        </p:nvGrpSpPr>
        <p:grpSpPr bwMode="auto">
          <a:xfrm>
            <a:off x="5429250" y="9197097"/>
            <a:ext cx="1976338" cy="5536790"/>
            <a:chOff x="0" y="0"/>
            <a:chExt cx="3543300" cy="9906000"/>
          </a:xfrm>
        </p:grpSpPr>
        <p:sp>
          <p:nvSpPr>
            <p:cNvPr id="86" name="Freeform 86">
              <a:extLst>
                <a:ext uri="{FF2B5EF4-FFF2-40B4-BE49-F238E27FC236}">
                  <a16:creationId xmlns:a16="http://schemas.microsoft.com/office/drawing/2014/main" id="{80F84867-B213-06E9-3E5C-054ABE428BEB}"/>
                </a:ext>
              </a:extLst>
            </p:cNvPr>
            <p:cNvSpPr/>
            <p:nvPr/>
          </p:nvSpPr>
          <p:spPr bwMode="auto">
            <a:xfrm>
              <a:off x="49530" y="50800"/>
              <a:ext cx="3445510" cy="9819640"/>
            </a:xfrm>
            <a:custGeom>
              <a:avLst/>
              <a:gdLst/>
              <a:ahLst/>
              <a:cxnLst/>
              <a:rect l="l" t="t" r="r" b="b"/>
              <a:pathLst>
                <a:path w="3445510" h="9819640" extrusionOk="0">
                  <a:moveTo>
                    <a:pt x="31750" y="0"/>
                  </a:moveTo>
                  <a:cubicBezTo>
                    <a:pt x="506730" y="10160"/>
                    <a:pt x="558800" y="13970"/>
                    <a:pt x="596900" y="27940"/>
                  </a:cubicBezTo>
                  <a:cubicBezTo>
                    <a:pt x="622300" y="36830"/>
                    <a:pt x="628650" y="53340"/>
                    <a:pt x="655320" y="63500"/>
                  </a:cubicBezTo>
                  <a:cubicBezTo>
                    <a:pt x="701040" y="80010"/>
                    <a:pt x="782320" y="78740"/>
                    <a:pt x="854710" y="97790"/>
                  </a:cubicBezTo>
                  <a:cubicBezTo>
                    <a:pt x="946150" y="120650"/>
                    <a:pt x="1065530" y="165100"/>
                    <a:pt x="1158240" y="201930"/>
                  </a:cubicBezTo>
                  <a:cubicBezTo>
                    <a:pt x="1239520" y="233680"/>
                    <a:pt x="1327150" y="284480"/>
                    <a:pt x="1381760" y="302260"/>
                  </a:cubicBezTo>
                  <a:cubicBezTo>
                    <a:pt x="1410970" y="312420"/>
                    <a:pt x="1427480" y="304800"/>
                    <a:pt x="1452880" y="317500"/>
                  </a:cubicBezTo>
                  <a:cubicBezTo>
                    <a:pt x="1493520" y="337820"/>
                    <a:pt x="1544320" y="391160"/>
                    <a:pt x="1588770" y="440690"/>
                  </a:cubicBezTo>
                  <a:cubicBezTo>
                    <a:pt x="1643380" y="500380"/>
                    <a:pt x="1708150" y="582930"/>
                    <a:pt x="1750060" y="654050"/>
                  </a:cubicBezTo>
                  <a:cubicBezTo>
                    <a:pt x="1786890" y="715010"/>
                    <a:pt x="1817370" y="787400"/>
                    <a:pt x="1832610" y="835660"/>
                  </a:cubicBezTo>
                  <a:cubicBezTo>
                    <a:pt x="1841500" y="866140"/>
                    <a:pt x="1835150" y="881380"/>
                    <a:pt x="1845310" y="911860"/>
                  </a:cubicBezTo>
                  <a:cubicBezTo>
                    <a:pt x="1860550" y="961390"/>
                    <a:pt x="1920240" y="1051560"/>
                    <a:pt x="1935480" y="1101090"/>
                  </a:cubicBezTo>
                  <a:cubicBezTo>
                    <a:pt x="1945640" y="1131570"/>
                    <a:pt x="1939290" y="1149350"/>
                    <a:pt x="1948180" y="1178560"/>
                  </a:cubicBezTo>
                  <a:cubicBezTo>
                    <a:pt x="1960880" y="1217930"/>
                    <a:pt x="1998980" y="1272540"/>
                    <a:pt x="2011680" y="1314450"/>
                  </a:cubicBezTo>
                  <a:cubicBezTo>
                    <a:pt x="2021840" y="1347470"/>
                    <a:pt x="2018030" y="1370330"/>
                    <a:pt x="2026920" y="1408430"/>
                  </a:cubicBezTo>
                  <a:cubicBezTo>
                    <a:pt x="2040890" y="1466850"/>
                    <a:pt x="2078990" y="1550670"/>
                    <a:pt x="2099310" y="1630680"/>
                  </a:cubicBezTo>
                  <a:cubicBezTo>
                    <a:pt x="2122170" y="1720850"/>
                    <a:pt x="2143760" y="1832610"/>
                    <a:pt x="2155190" y="1924050"/>
                  </a:cubicBezTo>
                  <a:cubicBezTo>
                    <a:pt x="2165350" y="2002790"/>
                    <a:pt x="2160270" y="2073910"/>
                    <a:pt x="2169160" y="2146300"/>
                  </a:cubicBezTo>
                  <a:cubicBezTo>
                    <a:pt x="2178050" y="2214880"/>
                    <a:pt x="2197100" y="2275840"/>
                    <a:pt x="2205990" y="2346960"/>
                  </a:cubicBezTo>
                  <a:cubicBezTo>
                    <a:pt x="2216150" y="2428240"/>
                    <a:pt x="2213610" y="2537460"/>
                    <a:pt x="2222500" y="2608580"/>
                  </a:cubicBezTo>
                  <a:cubicBezTo>
                    <a:pt x="2228850" y="2659380"/>
                    <a:pt x="2241550" y="2678430"/>
                    <a:pt x="2246630" y="2736850"/>
                  </a:cubicBezTo>
                  <a:cubicBezTo>
                    <a:pt x="2259330" y="2865120"/>
                    <a:pt x="2236470" y="3182620"/>
                    <a:pt x="2249170" y="3348990"/>
                  </a:cubicBezTo>
                  <a:cubicBezTo>
                    <a:pt x="2258060" y="3465830"/>
                    <a:pt x="2282190" y="3540760"/>
                    <a:pt x="2291080" y="3643630"/>
                  </a:cubicBezTo>
                  <a:cubicBezTo>
                    <a:pt x="2301240" y="3757930"/>
                    <a:pt x="2293620" y="3919220"/>
                    <a:pt x="2305050" y="4004310"/>
                  </a:cubicBezTo>
                  <a:cubicBezTo>
                    <a:pt x="2311400" y="4052570"/>
                    <a:pt x="2322830" y="4062730"/>
                    <a:pt x="2329180" y="4114800"/>
                  </a:cubicBezTo>
                  <a:cubicBezTo>
                    <a:pt x="2343150" y="4241800"/>
                    <a:pt x="2317750" y="4644390"/>
                    <a:pt x="2331720" y="4773930"/>
                  </a:cubicBezTo>
                  <a:cubicBezTo>
                    <a:pt x="2338070" y="4828540"/>
                    <a:pt x="2350770" y="4845050"/>
                    <a:pt x="2355850" y="4890770"/>
                  </a:cubicBezTo>
                  <a:cubicBezTo>
                    <a:pt x="2363470" y="4956810"/>
                    <a:pt x="2354580" y="5067300"/>
                    <a:pt x="2362200" y="5132070"/>
                  </a:cubicBezTo>
                  <a:cubicBezTo>
                    <a:pt x="2367280" y="5175250"/>
                    <a:pt x="2378710" y="5185410"/>
                    <a:pt x="2385060" y="5240020"/>
                  </a:cubicBezTo>
                  <a:cubicBezTo>
                    <a:pt x="2402840" y="5403850"/>
                    <a:pt x="2374900" y="6023610"/>
                    <a:pt x="2387600" y="6230620"/>
                  </a:cubicBezTo>
                  <a:cubicBezTo>
                    <a:pt x="2392680" y="6324600"/>
                    <a:pt x="2405380" y="6337300"/>
                    <a:pt x="2411730" y="6436360"/>
                  </a:cubicBezTo>
                  <a:cubicBezTo>
                    <a:pt x="2426970" y="6690360"/>
                    <a:pt x="2399030" y="7476490"/>
                    <a:pt x="2411730" y="7800340"/>
                  </a:cubicBezTo>
                  <a:cubicBezTo>
                    <a:pt x="2418080" y="7980680"/>
                    <a:pt x="2420620" y="8098790"/>
                    <a:pt x="2443480" y="8219440"/>
                  </a:cubicBezTo>
                  <a:cubicBezTo>
                    <a:pt x="2461260" y="8313420"/>
                    <a:pt x="2505710" y="8389620"/>
                    <a:pt x="2518410" y="8465820"/>
                  </a:cubicBezTo>
                  <a:cubicBezTo>
                    <a:pt x="2528570" y="8528050"/>
                    <a:pt x="2518410" y="8597900"/>
                    <a:pt x="2524760" y="8638540"/>
                  </a:cubicBezTo>
                  <a:cubicBezTo>
                    <a:pt x="2528570" y="8661400"/>
                    <a:pt x="2531110" y="8665210"/>
                    <a:pt x="2540000" y="8691880"/>
                  </a:cubicBezTo>
                  <a:cubicBezTo>
                    <a:pt x="2567940" y="8774430"/>
                    <a:pt x="2719070" y="9112250"/>
                    <a:pt x="2738120" y="9192260"/>
                  </a:cubicBezTo>
                  <a:cubicBezTo>
                    <a:pt x="2744470" y="9216390"/>
                    <a:pt x="2736850" y="9220200"/>
                    <a:pt x="2743200" y="9241790"/>
                  </a:cubicBezTo>
                  <a:cubicBezTo>
                    <a:pt x="2755900" y="9288780"/>
                    <a:pt x="2805430" y="9399270"/>
                    <a:pt x="2846070" y="9456420"/>
                  </a:cubicBezTo>
                  <a:cubicBezTo>
                    <a:pt x="2879090" y="9503410"/>
                    <a:pt x="2934970" y="9536430"/>
                    <a:pt x="2959100" y="9569450"/>
                  </a:cubicBezTo>
                  <a:cubicBezTo>
                    <a:pt x="2974340" y="9589770"/>
                    <a:pt x="2970530" y="9606280"/>
                    <a:pt x="2988310" y="9624060"/>
                  </a:cubicBezTo>
                  <a:cubicBezTo>
                    <a:pt x="3017520" y="9654540"/>
                    <a:pt x="3082290" y="9695180"/>
                    <a:pt x="3144520" y="9711690"/>
                  </a:cubicBezTo>
                  <a:cubicBezTo>
                    <a:pt x="3220720" y="9732010"/>
                    <a:pt x="3375660" y="9705340"/>
                    <a:pt x="3415030" y="9719310"/>
                  </a:cubicBezTo>
                  <a:cubicBezTo>
                    <a:pt x="3427730" y="9723120"/>
                    <a:pt x="3432810" y="9728200"/>
                    <a:pt x="3437890" y="9735820"/>
                  </a:cubicBezTo>
                  <a:cubicBezTo>
                    <a:pt x="3442970" y="9745980"/>
                    <a:pt x="3445510" y="9766300"/>
                    <a:pt x="3441700" y="9777730"/>
                  </a:cubicBezTo>
                  <a:cubicBezTo>
                    <a:pt x="3439160" y="9786620"/>
                    <a:pt x="3431540" y="9794240"/>
                    <a:pt x="3423920" y="9799320"/>
                  </a:cubicBezTo>
                  <a:cubicBezTo>
                    <a:pt x="3416300" y="9804400"/>
                    <a:pt x="3404870" y="9806940"/>
                    <a:pt x="3395980" y="9804400"/>
                  </a:cubicBezTo>
                  <a:cubicBezTo>
                    <a:pt x="3384550" y="9801860"/>
                    <a:pt x="3366770" y="9791700"/>
                    <a:pt x="3361690" y="9781540"/>
                  </a:cubicBezTo>
                  <a:cubicBezTo>
                    <a:pt x="3356610" y="9771380"/>
                    <a:pt x="3357880" y="9751060"/>
                    <a:pt x="3361690" y="9740900"/>
                  </a:cubicBezTo>
                  <a:cubicBezTo>
                    <a:pt x="3365500" y="9732010"/>
                    <a:pt x="3373120" y="9724390"/>
                    <a:pt x="3382010" y="9720580"/>
                  </a:cubicBezTo>
                  <a:cubicBezTo>
                    <a:pt x="3393440" y="9716770"/>
                    <a:pt x="3413760" y="9715500"/>
                    <a:pt x="3423920" y="9723120"/>
                  </a:cubicBezTo>
                  <a:cubicBezTo>
                    <a:pt x="3435350" y="9732010"/>
                    <a:pt x="3445510" y="9758680"/>
                    <a:pt x="3442970" y="9772650"/>
                  </a:cubicBezTo>
                  <a:cubicBezTo>
                    <a:pt x="3440430" y="9785350"/>
                    <a:pt x="3431540" y="9795510"/>
                    <a:pt x="3415030" y="9803130"/>
                  </a:cubicBezTo>
                  <a:cubicBezTo>
                    <a:pt x="3378200" y="9819640"/>
                    <a:pt x="3267710" y="9812020"/>
                    <a:pt x="3200400" y="9804400"/>
                  </a:cubicBezTo>
                  <a:cubicBezTo>
                    <a:pt x="3139440" y="9798050"/>
                    <a:pt x="3074670" y="9789160"/>
                    <a:pt x="3027680" y="9766300"/>
                  </a:cubicBezTo>
                  <a:cubicBezTo>
                    <a:pt x="2989580" y="9747250"/>
                    <a:pt x="2965450" y="9721850"/>
                    <a:pt x="2934970" y="9691370"/>
                  </a:cubicBezTo>
                  <a:cubicBezTo>
                    <a:pt x="2898140" y="9654540"/>
                    <a:pt x="2858770" y="9596120"/>
                    <a:pt x="2829560" y="9555480"/>
                  </a:cubicBezTo>
                  <a:cubicBezTo>
                    <a:pt x="2806700" y="9523730"/>
                    <a:pt x="2794000" y="9504680"/>
                    <a:pt x="2773680" y="9467850"/>
                  </a:cubicBezTo>
                  <a:cubicBezTo>
                    <a:pt x="2743200" y="9411970"/>
                    <a:pt x="2688590" y="9301480"/>
                    <a:pt x="2674620" y="9250680"/>
                  </a:cubicBezTo>
                  <a:cubicBezTo>
                    <a:pt x="2667000" y="9225280"/>
                    <a:pt x="2673350" y="9215120"/>
                    <a:pt x="2667000" y="9192260"/>
                  </a:cubicBezTo>
                  <a:cubicBezTo>
                    <a:pt x="2655570" y="9154160"/>
                    <a:pt x="2618740" y="9100820"/>
                    <a:pt x="2598420" y="9046210"/>
                  </a:cubicBezTo>
                  <a:cubicBezTo>
                    <a:pt x="2574290" y="8980170"/>
                    <a:pt x="2556510" y="8882380"/>
                    <a:pt x="2534920" y="8820150"/>
                  </a:cubicBezTo>
                  <a:cubicBezTo>
                    <a:pt x="2519680" y="8774430"/>
                    <a:pt x="2498090" y="8738870"/>
                    <a:pt x="2486660" y="8705850"/>
                  </a:cubicBezTo>
                  <a:cubicBezTo>
                    <a:pt x="2477770" y="8681720"/>
                    <a:pt x="2473960" y="8667750"/>
                    <a:pt x="2468880" y="8639810"/>
                  </a:cubicBezTo>
                  <a:cubicBezTo>
                    <a:pt x="2461260" y="8591550"/>
                    <a:pt x="2467610" y="8511540"/>
                    <a:pt x="2456180" y="8444230"/>
                  </a:cubicBezTo>
                  <a:cubicBezTo>
                    <a:pt x="2443480" y="8371840"/>
                    <a:pt x="2402840" y="8296910"/>
                    <a:pt x="2391410" y="8220710"/>
                  </a:cubicBezTo>
                  <a:cubicBezTo>
                    <a:pt x="2379980" y="8145780"/>
                    <a:pt x="2395220" y="8059420"/>
                    <a:pt x="2390140" y="7992110"/>
                  </a:cubicBezTo>
                  <a:cubicBezTo>
                    <a:pt x="2386330" y="7938770"/>
                    <a:pt x="2372360" y="7919720"/>
                    <a:pt x="2367280" y="7848600"/>
                  </a:cubicBezTo>
                  <a:cubicBezTo>
                    <a:pt x="2352040" y="7645400"/>
                    <a:pt x="2372360" y="6936740"/>
                    <a:pt x="2369820" y="6672580"/>
                  </a:cubicBezTo>
                  <a:cubicBezTo>
                    <a:pt x="2368550" y="6537960"/>
                    <a:pt x="2369820" y="6449060"/>
                    <a:pt x="2362200" y="6367780"/>
                  </a:cubicBezTo>
                  <a:cubicBezTo>
                    <a:pt x="2357120" y="6313170"/>
                    <a:pt x="2344420" y="6296660"/>
                    <a:pt x="2339340" y="6230620"/>
                  </a:cubicBezTo>
                  <a:cubicBezTo>
                    <a:pt x="2326640" y="6069330"/>
                    <a:pt x="2350770" y="5589270"/>
                    <a:pt x="2339340" y="5389880"/>
                  </a:cubicBezTo>
                  <a:cubicBezTo>
                    <a:pt x="2332990" y="5279390"/>
                    <a:pt x="2316480" y="5217160"/>
                    <a:pt x="2311400" y="5133340"/>
                  </a:cubicBezTo>
                  <a:cubicBezTo>
                    <a:pt x="2306320" y="5053330"/>
                    <a:pt x="2315210" y="4961890"/>
                    <a:pt x="2308860" y="4895850"/>
                  </a:cubicBezTo>
                  <a:cubicBezTo>
                    <a:pt x="2305050" y="4848860"/>
                    <a:pt x="2293620" y="4828540"/>
                    <a:pt x="2288540" y="4773930"/>
                  </a:cubicBezTo>
                  <a:cubicBezTo>
                    <a:pt x="2278380" y="4659630"/>
                    <a:pt x="2292350" y="4384040"/>
                    <a:pt x="2284730" y="4241800"/>
                  </a:cubicBezTo>
                  <a:cubicBezTo>
                    <a:pt x="2279650" y="4146550"/>
                    <a:pt x="2265680" y="4085590"/>
                    <a:pt x="2260600" y="4004310"/>
                  </a:cubicBezTo>
                  <a:cubicBezTo>
                    <a:pt x="2255520" y="3919220"/>
                    <a:pt x="2264410" y="3839210"/>
                    <a:pt x="2258060" y="3742690"/>
                  </a:cubicBezTo>
                  <a:cubicBezTo>
                    <a:pt x="2250440" y="3624580"/>
                    <a:pt x="2219960" y="3495040"/>
                    <a:pt x="2209800" y="3348990"/>
                  </a:cubicBezTo>
                  <a:cubicBezTo>
                    <a:pt x="2197100" y="3168650"/>
                    <a:pt x="2213610" y="2868930"/>
                    <a:pt x="2202180" y="2740660"/>
                  </a:cubicBezTo>
                  <a:cubicBezTo>
                    <a:pt x="2197100" y="2680970"/>
                    <a:pt x="2185670" y="2660650"/>
                    <a:pt x="2180590" y="2609850"/>
                  </a:cubicBezTo>
                  <a:cubicBezTo>
                    <a:pt x="2172970" y="2538730"/>
                    <a:pt x="2176780" y="2433320"/>
                    <a:pt x="2166620" y="2353310"/>
                  </a:cubicBezTo>
                  <a:cubicBezTo>
                    <a:pt x="2157730" y="2280920"/>
                    <a:pt x="2136140" y="2217420"/>
                    <a:pt x="2127250" y="2147570"/>
                  </a:cubicBezTo>
                  <a:cubicBezTo>
                    <a:pt x="2118360" y="2076450"/>
                    <a:pt x="2124710" y="2009140"/>
                    <a:pt x="2115820" y="1932940"/>
                  </a:cubicBezTo>
                  <a:cubicBezTo>
                    <a:pt x="2104390" y="1842770"/>
                    <a:pt x="2082800" y="1733550"/>
                    <a:pt x="2059940" y="1643380"/>
                  </a:cubicBezTo>
                  <a:cubicBezTo>
                    <a:pt x="2038350" y="1562100"/>
                    <a:pt x="1998980" y="1471930"/>
                    <a:pt x="1985010" y="1414780"/>
                  </a:cubicBezTo>
                  <a:cubicBezTo>
                    <a:pt x="1977390" y="1380490"/>
                    <a:pt x="1981200" y="1362710"/>
                    <a:pt x="1972310" y="1332230"/>
                  </a:cubicBezTo>
                  <a:cubicBezTo>
                    <a:pt x="1959610" y="1290320"/>
                    <a:pt x="1916430" y="1226820"/>
                    <a:pt x="1903730" y="1187450"/>
                  </a:cubicBezTo>
                  <a:cubicBezTo>
                    <a:pt x="1896110" y="1162050"/>
                    <a:pt x="1901190" y="1148080"/>
                    <a:pt x="1892300" y="1120140"/>
                  </a:cubicBezTo>
                  <a:cubicBezTo>
                    <a:pt x="1875790" y="1070610"/>
                    <a:pt x="1809750" y="970280"/>
                    <a:pt x="1793240" y="922020"/>
                  </a:cubicBezTo>
                  <a:cubicBezTo>
                    <a:pt x="1784350" y="895350"/>
                    <a:pt x="1790700" y="883920"/>
                    <a:pt x="1781810" y="858520"/>
                  </a:cubicBezTo>
                  <a:cubicBezTo>
                    <a:pt x="1767840" y="815340"/>
                    <a:pt x="1739900" y="753110"/>
                    <a:pt x="1700530" y="692150"/>
                  </a:cubicBezTo>
                  <a:cubicBezTo>
                    <a:pt x="1640840" y="600710"/>
                    <a:pt x="1494790" y="410210"/>
                    <a:pt x="1437640" y="377190"/>
                  </a:cubicBezTo>
                  <a:cubicBezTo>
                    <a:pt x="1417320" y="365760"/>
                    <a:pt x="1405890" y="375920"/>
                    <a:pt x="1388110" y="369570"/>
                  </a:cubicBezTo>
                  <a:cubicBezTo>
                    <a:pt x="1363980" y="360680"/>
                    <a:pt x="1342390" y="336550"/>
                    <a:pt x="1310640" y="320040"/>
                  </a:cubicBezTo>
                  <a:cubicBezTo>
                    <a:pt x="1266190" y="297180"/>
                    <a:pt x="1210310" y="273050"/>
                    <a:pt x="1144270" y="248920"/>
                  </a:cubicBezTo>
                  <a:cubicBezTo>
                    <a:pt x="1049020" y="213360"/>
                    <a:pt x="872490" y="153670"/>
                    <a:pt x="788670" y="137160"/>
                  </a:cubicBezTo>
                  <a:cubicBezTo>
                    <a:pt x="744220" y="128270"/>
                    <a:pt x="712470" y="133350"/>
                    <a:pt x="683260" y="128270"/>
                  </a:cubicBezTo>
                  <a:cubicBezTo>
                    <a:pt x="660400" y="124460"/>
                    <a:pt x="641350" y="119380"/>
                    <a:pt x="624840" y="110490"/>
                  </a:cubicBezTo>
                  <a:cubicBezTo>
                    <a:pt x="610870" y="102870"/>
                    <a:pt x="607060" y="88900"/>
                    <a:pt x="589280" y="81280"/>
                  </a:cubicBezTo>
                  <a:cubicBezTo>
                    <a:pt x="557530" y="67310"/>
                    <a:pt x="504190" y="59690"/>
                    <a:pt x="441960" y="54610"/>
                  </a:cubicBezTo>
                  <a:cubicBezTo>
                    <a:pt x="339090" y="45720"/>
                    <a:pt x="76200" y="86360"/>
                    <a:pt x="24130" y="59690"/>
                  </a:cubicBezTo>
                  <a:cubicBezTo>
                    <a:pt x="7620" y="50800"/>
                    <a:pt x="0" y="36830"/>
                    <a:pt x="1270" y="26670"/>
                  </a:cubicBezTo>
                  <a:cubicBezTo>
                    <a:pt x="2540" y="16510"/>
                    <a:pt x="31750" y="0"/>
                    <a:pt x="31750" y="0"/>
                  </a:cubicBezTo>
                </a:path>
              </a:pathLst>
            </a:custGeom>
            <a:solidFill>
              <a:srgbClr val="000000"/>
            </a:solidFill>
            <a:ln cap="sq">
              <a:noFill/>
              <a:prstDash val="solid"/>
              <a:miter/>
            </a:ln>
          </p:spPr>
          <p:txBody>
            <a:bodyPr/>
            <a:lstStyle/>
            <a:p>
              <a:pPr>
                <a:defRPr/>
              </a:pPr>
              <a:endParaRPr lang="de-DE"/>
            </a:p>
          </p:txBody>
        </p:sp>
      </p:grpSp>
      <p:grpSp>
        <p:nvGrpSpPr>
          <p:cNvPr id="116" name="Group 115">
            <a:extLst>
              <a:ext uri="{FF2B5EF4-FFF2-40B4-BE49-F238E27FC236}">
                <a16:creationId xmlns:a16="http://schemas.microsoft.com/office/drawing/2014/main" id="{B026EE5A-D9FC-A2B8-F581-394FEBE50C91}"/>
              </a:ext>
            </a:extLst>
          </p:cNvPr>
          <p:cNvGrpSpPr/>
          <p:nvPr/>
        </p:nvGrpSpPr>
        <p:grpSpPr>
          <a:xfrm>
            <a:off x="1562493" y="11442177"/>
            <a:ext cx="10792996" cy="945853"/>
            <a:chOff x="1562493" y="10919122"/>
            <a:chExt cx="10792996" cy="945853"/>
          </a:xfrm>
        </p:grpSpPr>
        <p:grpSp>
          <p:nvGrpSpPr>
            <p:cNvPr id="97" name="Group 96">
              <a:extLst>
                <a:ext uri="{FF2B5EF4-FFF2-40B4-BE49-F238E27FC236}">
                  <a16:creationId xmlns:a16="http://schemas.microsoft.com/office/drawing/2014/main" id="{6D52A04A-1C22-C6B2-26A4-4B4789D3458A}"/>
                </a:ext>
              </a:extLst>
            </p:cNvPr>
            <p:cNvGrpSpPr/>
            <p:nvPr/>
          </p:nvGrpSpPr>
          <p:grpSpPr>
            <a:xfrm>
              <a:off x="1562493" y="10921775"/>
              <a:ext cx="4209297" cy="943200"/>
              <a:chOff x="1591396" y="10938736"/>
              <a:chExt cx="4209297" cy="943200"/>
            </a:xfrm>
          </p:grpSpPr>
          <p:sp>
            <p:nvSpPr>
              <p:cNvPr id="89" name="Freeform 56">
                <a:extLst>
                  <a:ext uri="{FF2B5EF4-FFF2-40B4-BE49-F238E27FC236}">
                    <a16:creationId xmlns:a16="http://schemas.microsoft.com/office/drawing/2014/main" id="{FE2B7494-E5BB-D5FA-CE1B-76083517E6EB}"/>
                  </a:ext>
                </a:extLst>
              </p:cNvPr>
              <p:cNvSpPr/>
              <p:nvPr/>
            </p:nvSpPr>
            <p:spPr bwMode="auto">
              <a:xfrm>
                <a:off x="1591396" y="10938736"/>
                <a:ext cx="4209297" cy="943200"/>
              </a:xfrm>
              <a:custGeom>
                <a:avLst/>
                <a:gdLst/>
                <a:ahLst/>
                <a:cxnLst/>
                <a:rect l="l" t="t" r="r" b="b"/>
                <a:pathLst>
                  <a:path w="867357" h="278138" extrusionOk="0">
                    <a:moveTo>
                      <a:pt x="34590" y="0"/>
                    </a:moveTo>
                    <a:lnTo>
                      <a:pt x="832766" y="0"/>
                    </a:lnTo>
                    <a:cubicBezTo>
                      <a:pt x="841940" y="0"/>
                      <a:pt x="850738" y="3644"/>
                      <a:pt x="857225" y="10131"/>
                    </a:cubicBezTo>
                    <a:cubicBezTo>
                      <a:pt x="863712" y="16618"/>
                      <a:pt x="867357" y="25416"/>
                      <a:pt x="867357" y="34590"/>
                    </a:cubicBezTo>
                    <a:lnTo>
                      <a:pt x="867357" y="243548"/>
                    </a:lnTo>
                    <a:cubicBezTo>
                      <a:pt x="867357" y="252722"/>
                      <a:pt x="863712" y="261520"/>
                      <a:pt x="857225" y="268007"/>
                    </a:cubicBezTo>
                    <a:cubicBezTo>
                      <a:pt x="850738" y="274494"/>
                      <a:pt x="841940" y="278138"/>
                      <a:pt x="832766" y="278138"/>
                    </a:cubicBezTo>
                    <a:lnTo>
                      <a:pt x="34590" y="278138"/>
                    </a:lnTo>
                    <a:cubicBezTo>
                      <a:pt x="25416" y="278138"/>
                      <a:pt x="16618" y="274494"/>
                      <a:pt x="10131" y="268007"/>
                    </a:cubicBezTo>
                    <a:cubicBezTo>
                      <a:pt x="3644" y="261520"/>
                      <a:pt x="0" y="252722"/>
                      <a:pt x="0" y="243548"/>
                    </a:cubicBezTo>
                    <a:lnTo>
                      <a:pt x="0" y="34590"/>
                    </a:lnTo>
                    <a:cubicBezTo>
                      <a:pt x="0" y="25416"/>
                      <a:pt x="3644" y="16618"/>
                      <a:pt x="10131" y="10131"/>
                    </a:cubicBezTo>
                    <a:cubicBezTo>
                      <a:pt x="16618" y="3644"/>
                      <a:pt x="25416" y="0"/>
                      <a:pt x="34590" y="0"/>
                    </a:cubicBezTo>
                    <a:close/>
                  </a:path>
                </a:pathLst>
              </a:custGeom>
              <a:solidFill>
                <a:srgbClr val="EED995"/>
              </a:solidFill>
            </p:spPr>
            <p:txBody>
              <a:bodyPr/>
              <a:lstStyle/>
              <a:p>
                <a:pPr>
                  <a:defRPr/>
                </a:pPr>
                <a:endParaRPr lang="de-DE"/>
              </a:p>
            </p:txBody>
          </p:sp>
          <p:sp>
            <p:nvSpPr>
              <p:cNvPr id="88" name="TextBox 58">
                <a:extLst>
                  <a:ext uri="{FF2B5EF4-FFF2-40B4-BE49-F238E27FC236}">
                    <a16:creationId xmlns:a16="http://schemas.microsoft.com/office/drawing/2014/main" id="{AFA3D0C3-8812-D47C-785D-52D47A4855FB}"/>
                  </a:ext>
                </a:extLst>
              </p:cNvPr>
              <p:cNvSpPr txBox="1"/>
              <p:nvPr/>
            </p:nvSpPr>
            <p:spPr bwMode="auto">
              <a:xfrm>
                <a:off x="1591396" y="11159242"/>
                <a:ext cx="4209297" cy="502189"/>
              </a:xfrm>
              <a:prstGeom prst="rect">
                <a:avLst/>
              </a:prstGeom>
              <a:grpFill/>
            </p:spPr>
            <p:txBody>
              <a:bodyPr wrap="square" lIns="0" tIns="0" rIns="0" bIns="0" rtlCol="0" anchor="t">
                <a:spAutoFit/>
              </a:bodyPr>
              <a:lstStyle/>
              <a:p>
                <a:pPr algn="ctr">
                  <a:lnSpc>
                    <a:spcPts val="4213"/>
                  </a:lnSpc>
                  <a:defRPr/>
                </a:pPr>
                <a:r>
                  <a:rPr lang="de-DE" sz="2800" dirty="0">
                    <a:solidFill>
                      <a:srgbClr val="000000"/>
                    </a:solidFill>
                    <a:latin typeface="Calibri" panose="020F0502020204030204" pitchFamily="34" charset="0"/>
                    <a:cs typeface="Calibri" panose="020F0502020204030204" pitchFamily="34" charset="0"/>
                  </a:rPr>
                  <a:t>Abschirmplatte</a:t>
                </a:r>
                <a:endParaRPr sz="2900" dirty="0">
                  <a:latin typeface="Calibri" panose="020F0502020204030204" pitchFamily="34" charset="0"/>
                  <a:cs typeface="Calibri" panose="020F0502020204030204" pitchFamily="34" charset="0"/>
                </a:endParaRPr>
              </a:p>
            </p:txBody>
          </p:sp>
        </p:grpSp>
        <p:grpSp>
          <p:nvGrpSpPr>
            <p:cNvPr id="105" name="Group 104">
              <a:extLst>
                <a:ext uri="{FF2B5EF4-FFF2-40B4-BE49-F238E27FC236}">
                  <a16:creationId xmlns:a16="http://schemas.microsoft.com/office/drawing/2014/main" id="{2B460F50-E82F-8628-2847-861869B0250C}"/>
                </a:ext>
              </a:extLst>
            </p:cNvPr>
            <p:cNvGrpSpPr/>
            <p:nvPr/>
          </p:nvGrpSpPr>
          <p:grpSpPr>
            <a:xfrm>
              <a:off x="7236987" y="10919122"/>
              <a:ext cx="5118502" cy="943200"/>
              <a:chOff x="7205427" y="10938736"/>
              <a:chExt cx="5118502" cy="943200"/>
            </a:xfrm>
          </p:grpSpPr>
          <p:sp>
            <p:nvSpPr>
              <p:cNvPr id="27" name="Freeform 15">
                <a:extLst>
                  <a:ext uri="{FF2B5EF4-FFF2-40B4-BE49-F238E27FC236}">
                    <a16:creationId xmlns:a16="http://schemas.microsoft.com/office/drawing/2014/main" id="{CBFB532B-9F14-F204-07E0-E9F7BA8307BA}"/>
                  </a:ext>
                </a:extLst>
              </p:cNvPr>
              <p:cNvSpPr/>
              <p:nvPr/>
            </p:nvSpPr>
            <p:spPr bwMode="auto">
              <a:xfrm>
                <a:off x="7205427" y="10938736"/>
                <a:ext cx="5118502" cy="943200"/>
              </a:xfrm>
              <a:custGeom>
                <a:avLst/>
                <a:gdLst/>
                <a:ahLst/>
                <a:cxnLst/>
                <a:rect l="l" t="t" r="r" b="b"/>
                <a:pathLst>
                  <a:path w="1054705" h="278138" extrusionOk="0">
                    <a:moveTo>
                      <a:pt x="28446" y="0"/>
                    </a:moveTo>
                    <a:lnTo>
                      <a:pt x="1026259" y="0"/>
                    </a:lnTo>
                    <a:cubicBezTo>
                      <a:pt x="1041969" y="0"/>
                      <a:pt x="1054705" y="12736"/>
                      <a:pt x="1054705" y="28446"/>
                    </a:cubicBezTo>
                    <a:lnTo>
                      <a:pt x="1054705" y="249692"/>
                    </a:lnTo>
                    <a:cubicBezTo>
                      <a:pt x="1054705" y="265402"/>
                      <a:pt x="1041969" y="278138"/>
                      <a:pt x="1026259" y="278138"/>
                    </a:cubicBezTo>
                    <a:lnTo>
                      <a:pt x="28446" y="278138"/>
                    </a:lnTo>
                    <a:cubicBezTo>
                      <a:pt x="20902" y="278138"/>
                      <a:pt x="13666" y="275141"/>
                      <a:pt x="8332" y="269806"/>
                    </a:cubicBezTo>
                    <a:cubicBezTo>
                      <a:pt x="2997" y="264472"/>
                      <a:pt x="0" y="257237"/>
                      <a:pt x="0" y="249692"/>
                    </a:cubicBezTo>
                    <a:lnTo>
                      <a:pt x="0" y="28446"/>
                    </a:lnTo>
                    <a:cubicBezTo>
                      <a:pt x="0" y="20902"/>
                      <a:pt x="2997" y="13666"/>
                      <a:pt x="8332" y="8332"/>
                    </a:cubicBezTo>
                    <a:cubicBezTo>
                      <a:pt x="13666" y="2997"/>
                      <a:pt x="20902" y="0"/>
                      <a:pt x="28446" y="0"/>
                    </a:cubicBezTo>
                    <a:close/>
                  </a:path>
                </a:pathLst>
              </a:custGeom>
              <a:solidFill>
                <a:srgbClr val="EED995"/>
              </a:solidFill>
            </p:spPr>
            <p:txBody>
              <a:bodyPr/>
              <a:lstStyle/>
              <a:p>
                <a:pPr>
                  <a:defRPr/>
                </a:pPr>
                <a:endParaRPr lang="de-DE" dirty="0"/>
              </a:p>
            </p:txBody>
          </p:sp>
          <p:sp>
            <p:nvSpPr>
              <p:cNvPr id="91" name="TextBox 75">
                <a:extLst>
                  <a:ext uri="{FF2B5EF4-FFF2-40B4-BE49-F238E27FC236}">
                    <a16:creationId xmlns:a16="http://schemas.microsoft.com/office/drawing/2014/main" id="{317BCBE9-C505-99AE-513B-9AC496502BCC}"/>
                  </a:ext>
                </a:extLst>
              </p:cNvPr>
              <p:cNvSpPr txBox="1"/>
              <p:nvPr/>
            </p:nvSpPr>
            <p:spPr bwMode="auto">
              <a:xfrm>
                <a:off x="7205427" y="11158537"/>
                <a:ext cx="5118502" cy="503599"/>
              </a:xfrm>
              <a:prstGeom prst="rect">
                <a:avLst/>
              </a:prstGeom>
            </p:spPr>
            <p:txBody>
              <a:bodyPr wrap="square" lIns="0" tIns="0" rIns="0" bIns="0" rtlCol="0" anchor="t">
                <a:spAutoFit/>
              </a:bodyPr>
              <a:lstStyle/>
              <a:p>
                <a:pPr lvl="1">
                  <a:lnSpc>
                    <a:spcPts val="4213"/>
                  </a:lnSpc>
                  <a:defRPr/>
                </a:pPr>
                <a:r>
                  <a:rPr lang="de-DE" sz="2800" dirty="0">
                    <a:solidFill>
                      <a:srgbClr val="000000"/>
                    </a:solidFill>
                    <a:latin typeface="Calibri" panose="020F0502020204030204" pitchFamily="34" charset="0"/>
                    <a:cs typeface="Calibri" panose="020F0502020204030204" pitchFamily="34" charset="0"/>
                  </a:rPr>
                  <a:t>Kupfer</a:t>
                </a:r>
                <a:endParaRPr sz="2900" dirty="0">
                  <a:latin typeface="Calibri" panose="020F0502020204030204" pitchFamily="34" charset="0"/>
                  <a:cs typeface="Calibri" panose="020F0502020204030204" pitchFamily="34" charset="0"/>
                </a:endParaRPr>
              </a:p>
            </p:txBody>
          </p:sp>
        </p:grpSp>
      </p:grpSp>
      <p:pic>
        <p:nvPicPr>
          <p:cNvPr id="93" name="Graphic 92" descr="Pencil with solid fill">
            <a:extLst>
              <a:ext uri="{FF2B5EF4-FFF2-40B4-BE49-F238E27FC236}">
                <a16:creationId xmlns:a16="http://schemas.microsoft.com/office/drawing/2014/main" id="{0370CF66-65C0-EF80-5898-8C93AB6ACD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30050" y="4691934"/>
            <a:ext cx="1778887" cy="1778887"/>
          </a:xfrm>
          <a:prstGeom prst="rect">
            <a:avLst/>
          </a:prstGeom>
        </p:spPr>
      </p:pic>
      <p:grpSp>
        <p:nvGrpSpPr>
          <p:cNvPr id="135" name="Group 134">
            <a:extLst>
              <a:ext uri="{FF2B5EF4-FFF2-40B4-BE49-F238E27FC236}">
                <a16:creationId xmlns:a16="http://schemas.microsoft.com/office/drawing/2014/main" id="{98F1651B-BD10-33D8-7C11-E4E4A9DF45EC}"/>
              </a:ext>
            </a:extLst>
          </p:cNvPr>
          <p:cNvGrpSpPr/>
          <p:nvPr/>
        </p:nvGrpSpPr>
        <p:grpSpPr>
          <a:xfrm>
            <a:off x="2343039" y="3182207"/>
            <a:ext cx="9724775" cy="1585659"/>
            <a:chOff x="2343039" y="3182207"/>
            <a:chExt cx="9724775" cy="1585659"/>
          </a:xfrm>
        </p:grpSpPr>
        <p:sp>
          <p:nvSpPr>
            <p:cNvPr id="132" name="Freeform 34">
              <a:extLst>
                <a:ext uri="{FF2B5EF4-FFF2-40B4-BE49-F238E27FC236}">
                  <a16:creationId xmlns:a16="http://schemas.microsoft.com/office/drawing/2014/main" id="{961E4400-F961-0C3B-7520-04CD1C7BBA8E}"/>
                </a:ext>
              </a:extLst>
            </p:cNvPr>
            <p:cNvSpPr/>
            <p:nvPr/>
          </p:nvSpPr>
          <p:spPr bwMode="auto">
            <a:xfrm>
              <a:off x="2343039" y="3182207"/>
              <a:ext cx="9724775" cy="1585659"/>
            </a:xfrm>
            <a:custGeom>
              <a:avLst/>
              <a:gdLst/>
              <a:ahLst/>
              <a:cxnLst/>
              <a:rect l="l" t="t" r="r" b="b"/>
              <a:pathLst>
                <a:path w="2101866" h="242717" extrusionOk="0">
                  <a:moveTo>
                    <a:pt x="46201" y="0"/>
                  </a:moveTo>
                  <a:lnTo>
                    <a:pt x="2055665" y="0"/>
                  </a:lnTo>
                  <a:cubicBezTo>
                    <a:pt x="2081181" y="0"/>
                    <a:pt x="2101866" y="20685"/>
                    <a:pt x="2101866" y="46201"/>
                  </a:cubicBezTo>
                  <a:lnTo>
                    <a:pt x="2101866" y="196516"/>
                  </a:lnTo>
                  <a:cubicBezTo>
                    <a:pt x="2101866" y="222033"/>
                    <a:pt x="2081181" y="242717"/>
                    <a:pt x="2055665" y="242717"/>
                  </a:cubicBezTo>
                  <a:lnTo>
                    <a:pt x="46201" y="242717"/>
                  </a:lnTo>
                  <a:cubicBezTo>
                    <a:pt x="33948" y="242717"/>
                    <a:pt x="22196" y="237850"/>
                    <a:pt x="13532" y="229185"/>
                  </a:cubicBezTo>
                  <a:cubicBezTo>
                    <a:pt x="4868" y="220521"/>
                    <a:pt x="0" y="208770"/>
                    <a:pt x="0" y="196516"/>
                  </a:cubicBezTo>
                  <a:lnTo>
                    <a:pt x="0" y="46201"/>
                  </a:lnTo>
                  <a:cubicBezTo>
                    <a:pt x="0" y="20685"/>
                    <a:pt x="20685" y="0"/>
                    <a:pt x="46201"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134" name="TextBox 79">
              <a:extLst>
                <a:ext uri="{FF2B5EF4-FFF2-40B4-BE49-F238E27FC236}">
                  <a16:creationId xmlns:a16="http://schemas.microsoft.com/office/drawing/2014/main" id="{BE4B5C5B-7AF0-EDBF-449D-39BF7069A719}"/>
                </a:ext>
              </a:extLst>
            </p:cNvPr>
            <p:cNvSpPr txBox="1"/>
            <p:nvPr/>
          </p:nvSpPr>
          <p:spPr bwMode="auto">
            <a:xfrm>
              <a:off x="2538121" y="3328705"/>
              <a:ext cx="9334611" cy="1354217"/>
            </a:xfrm>
            <a:prstGeom prst="rect">
              <a:avLst/>
            </a:prstGeom>
          </p:spPr>
          <p:txBody>
            <a:bodyPr wrap="square" lIns="0" tIns="0" rIns="0" bIns="0" rtlCol="0" anchor="t">
              <a:spAutoFit/>
            </a:bodyPr>
            <a:lstStyle/>
            <a:p>
              <a:pPr>
                <a:defRPr/>
              </a:pPr>
              <a:r>
                <a:rPr lang="de-DE" sz="3200" b="1" dirty="0">
                  <a:latin typeface="Calibri" panose="020F0502020204030204" pitchFamily="34" charset="0"/>
                  <a:cs typeface="Calibri" panose="020F0502020204030204" pitchFamily="34" charset="0"/>
                </a:rPr>
                <a:t>Deine Aufgabe: </a:t>
              </a:r>
            </a:p>
            <a:p>
              <a:pPr>
                <a:defRPr/>
              </a:pPr>
              <a:r>
                <a:rPr lang="de-DE" sz="2800" dirty="0">
                  <a:latin typeface="Calibri Light" panose="020F0302020204030204" pitchFamily="34" charset="0"/>
                  <a:cs typeface="Calibri Light" panose="020F0302020204030204" pitchFamily="34" charset="0"/>
                </a:rPr>
                <a:t>Ordne die Bestandteile deines Smartphones den Rohstoffen zu.</a:t>
              </a:r>
              <a:endParaRPr sz="2800" dirty="0">
                <a:latin typeface="Calibri Light" panose="020F0302020204030204" pitchFamily="34" charset="0"/>
                <a:cs typeface="Calibri Light" panose="020F0302020204030204" pitchFamily="34" charset="0"/>
              </a:endParaRPr>
            </a:p>
            <a:p>
              <a:pPr>
                <a:defRPr/>
              </a:pPr>
              <a:r>
                <a:rPr lang="de-DE" sz="2800" dirty="0">
                  <a:latin typeface="Calibri Light" panose="020F0302020204030204" pitchFamily="34" charset="0"/>
                  <a:cs typeface="Calibri Light" panose="020F0302020204030204" pitchFamily="34" charset="0"/>
                </a:rPr>
                <a:t>Vergleiche deine Lösung mit dem Lösungsblatt.</a:t>
              </a:r>
              <a:endParaRPr lang="en-US" sz="2800" dirty="0">
                <a:latin typeface="Calibri Light" panose="020F0302020204030204" pitchFamily="34" charset="0"/>
                <a:cs typeface="Calibri Light" panose="020F0302020204030204" pitchFamily="34" charset="0"/>
              </a:endParaRPr>
            </a:p>
          </p:txBody>
        </p:sp>
      </p:grpSp>
      <p:sp>
        <p:nvSpPr>
          <p:cNvPr id="2" name="TextBox 1">
            <a:extLst>
              <a:ext uri="{FF2B5EF4-FFF2-40B4-BE49-F238E27FC236}">
                <a16:creationId xmlns:a16="http://schemas.microsoft.com/office/drawing/2014/main" id="{9817CB5A-1D6E-5480-BA27-16C56D41FA4B}"/>
              </a:ext>
            </a:extLst>
          </p:cNvPr>
          <p:cNvSpPr txBox="1"/>
          <p:nvPr/>
        </p:nvSpPr>
        <p:spPr bwMode="auto">
          <a:xfrm>
            <a:off x="7306446" y="14269809"/>
            <a:ext cx="4980804" cy="707886"/>
          </a:xfrm>
          <a:prstGeom prst="rect">
            <a:avLst/>
          </a:prstGeom>
          <a:noFill/>
        </p:spPr>
        <p:txBody>
          <a:bodyPr wrap="square" rtlCol="0">
            <a:spAutoFit/>
          </a:bodyPr>
          <a:lstStyle/>
          <a:p>
            <a:pPr lvl="3"/>
            <a:r>
              <a:rPr lang="de-DE" sz="2000" dirty="0">
                <a:solidFill>
                  <a:srgbClr val="000000"/>
                </a:solidFill>
                <a:latin typeface="Calibri" panose="020F0502020204030204" pitchFamily="34" charset="0"/>
                <a:cs typeface="Calibri" panose="020F0502020204030204" pitchFamily="34" charset="0"/>
              </a:rPr>
              <a:t>um die einzelnen Komponenten mit der Platine zu verbinden</a:t>
            </a:r>
            <a:endParaRPr lang="de-DE" dirty="0"/>
          </a:p>
        </p:txBody>
      </p:sp>
      <p:sp>
        <p:nvSpPr>
          <p:cNvPr id="4" name="TextBox 3">
            <a:extLst>
              <a:ext uri="{FF2B5EF4-FFF2-40B4-BE49-F238E27FC236}">
                <a16:creationId xmlns:a16="http://schemas.microsoft.com/office/drawing/2014/main" id="{208017DA-80E7-827F-7024-AAB09590C0D6}"/>
              </a:ext>
            </a:extLst>
          </p:cNvPr>
          <p:cNvSpPr txBox="1"/>
          <p:nvPr/>
        </p:nvSpPr>
        <p:spPr bwMode="auto">
          <a:xfrm>
            <a:off x="9301226" y="7398172"/>
            <a:ext cx="3062224" cy="923330"/>
          </a:xfrm>
          <a:prstGeom prst="rect">
            <a:avLst/>
          </a:prstGeom>
          <a:noFill/>
        </p:spPr>
        <p:txBody>
          <a:bodyPr wrap="square" rtlCol="0">
            <a:spAutoFit/>
          </a:bodyPr>
          <a:lstStyle/>
          <a:p>
            <a:r>
              <a:rPr lang="de-DE" dirty="0">
                <a:solidFill>
                  <a:srgbClr val="000000"/>
                </a:solidFill>
                <a:latin typeface="Calibri" panose="020F0502020204030204" pitchFamily="34" charset="0"/>
                <a:cs typeface="Calibri" panose="020F0502020204030204" pitchFamily="34" charset="0"/>
              </a:rPr>
              <a:t>Zur Abschirmung der Elektronik vor elektromagnetischer Strahlung</a:t>
            </a:r>
            <a:endParaRPr lang="de-DE" sz="1600" dirty="0"/>
          </a:p>
        </p:txBody>
      </p:sp>
      <p:sp>
        <p:nvSpPr>
          <p:cNvPr id="5" name="TextBox 4">
            <a:extLst>
              <a:ext uri="{FF2B5EF4-FFF2-40B4-BE49-F238E27FC236}">
                <a16:creationId xmlns:a16="http://schemas.microsoft.com/office/drawing/2014/main" id="{35F0A361-05F8-DB68-7206-F2C0BBAD2030}"/>
              </a:ext>
            </a:extLst>
          </p:cNvPr>
          <p:cNvSpPr txBox="1"/>
          <p:nvPr/>
        </p:nvSpPr>
        <p:spPr bwMode="auto">
          <a:xfrm>
            <a:off x="8843867" y="11768979"/>
            <a:ext cx="2156231" cy="400110"/>
          </a:xfrm>
          <a:prstGeom prst="rect">
            <a:avLst/>
          </a:prstGeom>
          <a:noFill/>
        </p:spPr>
        <p:txBody>
          <a:bodyPr wrap="none" rtlCol="0">
            <a:spAutoFit/>
          </a:bodyPr>
          <a:lstStyle/>
          <a:p>
            <a:r>
              <a:rPr lang="de-DE" sz="2000" dirty="0">
                <a:solidFill>
                  <a:srgbClr val="000000"/>
                </a:solidFill>
                <a:latin typeface="Calibri" panose="020F0502020204030204" pitchFamily="34" charset="0"/>
                <a:cs typeface="Calibri" panose="020F0502020204030204" pitchFamily="34" charset="0"/>
              </a:rPr>
              <a:t>um Strom zu leiten</a:t>
            </a:r>
            <a:endParaRPr lang="de-DE" dirty="0"/>
          </a:p>
        </p:txBody>
      </p:sp>
      <p:sp>
        <p:nvSpPr>
          <p:cNvPr id="11" name="Freeform 82">
            <a:extLst>
              <a:ext uri="{FF2B5EF4-FFF2-40B4-BE49-F238E27FC236}">
                <a16:creationId xmlns:a16="http://schemas.microsoft.com/office/drawing/2014/main" id="{C898D367-50FF-4DB5-0FB8-8337DA0C3995}"/>
              </a:ext>
            </a:extLst>
          </p:cNvPr>
          <p:cNvSpPr/>
          <p:nvPr/>
        </p:nvSpPr>
        <p:spPr bwMode="auto">
          <a:xfrm>
            <a:off x="1606610" y="16757650"/>
            <a:ext cx="10743237" cy="1638611"/>
          </a:xfrm>
          <a:custGeom>
            <a:avLst/>
            <a:gdLst/>
            <a:ahLst/>
            <a:cxnLst/>
            <a:rect l="l" t="t" r="r" b="b"/>
            <a:pathLst>
              <a:path w="2207118" h="326835" extrusionOk="0">
                <a:moveTo>
                  <a:pt x="13593" y="0"/>
                </a:moveTo>
                <a:lnTo>
                  <a:pt x="2193525" y="0"/>
                </a:lnTo>
                <a:cubicBezTo>
                  <a:pt x="2197130" y="0"/>
                  <a:pt x="2200588" y="1432"/>
                  <a:pt x="2203137" y="3981"/>
                </a:cubicBezTo>
                <a:cubicBezTo>
                  <a:pt x="2205686" y="6531"/>
                  <a:pt x="2207118" y="9988"/>
                  <a:pt x="2207118" y="13593"/>
                </a:cubicBezTo>
                <a:lnTo>
                  <a:pt x="2207118" y="313241"/>
                </a:lnTo>
                <a:cubicBezTo>
                  <a:pt x="2207118" y="320749"/>
                  <a:pt x="2201033" y="326835"/>
                  <a:pt x="2193525" y="326835"/>
                </a:cubicBezTo>
                <a:lnTo>
                  <a:pt x="13593" y="326835"/>
                </a:lnTo>
                <a:cubicBezTo>
                  <a:pt x="6086" y="326835"/>
                  <a:pt x="0" y="320749"/>
                  <a:pt x="0" y="313241"/>
                </a:cubicBezTo>
                <a:lnTo>
                  <a:pt x="0" y="13593"/>
                </a:lnTo>
                <a:cubicBezTo>
                  <a:pt x="0" y="6086"/>
                  <a:pt x="6086" y="0"/>
                  <a:pt x="13593" y="0"/>
                </a:cubicBezTo>
                <a:close/>
              </a:path>
            </a:pathLst>
          </a:custGeom>
          <a:solidFill>
            <a:srgbClr val="EED995"/>
          </a:solidFill>
        </p:spPr>
        <p:txBody>
          <a:bodyPr/>
          <a:lstStyle/>
          <a:p>
            <a:pPr>
              <a:defRPr/>
            </a:pPr>
            <a:endParaRPr lang="de-DE"/>
          </a:p>
        </p:txBody>
      </p:sp>
      <p:sp>
        <p:nvSpPr>
          <p:cNvPr id="13" name="TextBox 84">
            <a:extLst>
              <a:ext uri="{FF2B5EF4-FFF2-40B4-BE49-F238E27FC236}">
                <a16:creationId xmlns:a16="http://schemas.microsoft.com/office/drawing/2014/main" id="{4A1589E2-650D-9CB1-8FCD-E2CBE78C3207}"/>
              </a:ext>
            </a:extLst>
          </p:cNvPr>
          <p:cNvSpPr txBox="1"/>
          <p:nvPr/>
        </p:nvSpPr>
        <p:spPr bwMode="auto">
          <a:xfrm>
            <a:off x="1743602" y="16930624"/>
            <a:ext cx="10467448" cy="1292662"/>
          </a:xfrm>
          <a:prstGeom prst="rect">
            <a:avLst/>
          </a:prstGeom>
          <a:grpFill/>
        </p:spPr>
        <p:txBody>
          <a:bodyPr wrap="square" lIns="0" tIns="0" rIns="0" bIns="0" rtlCol="0" anchor="t">
            <a:spAutoFit/>
          </a:bodyPr>
          <a:lstStyle/>
          <a:p>
            <a:pPr>
              <a:defRPr/>
            </a:pPr>
            <a:r>
              <a:rPr lang="de-DE" sz="2800" dirty="0">
                <a:solidFill>
                  <a:srgbClr val="000000"/>
                </a:solidFill>
                <a:latin typeface="Calibri" panose="020F0502020204030204" pitchFamily="34" charset="0"/>
                <a:cs typeface="Calibri" panose="020F0502020204030204" pitchFamily="34" charset="0"/>
              </a:rPr>
              <a:t>Nickel kann sich in den Kontakten und Kondensatoren (Kondensatoren speichern die elektrischen Ladungen) wiederfinden. Nickel, </a:t>
            </a:r>
          </a:p>
          <a:p>
            <a:pPr>
              <a:defRPr/>
            </a:pPr>
            <a:r>
              <a:rPr lang="de-DE" sz="2800" dirty="0">
                <a:solidFill>
                  <a:srgbClr val="000000"/>
                </a:solidFill>
                <a:latin typeface="Calibri" panose="020F0502020204030204" pitchFamily="34" charset="0"/>
                <a:cs typeface="Calibri" panose="020F0502020204030204" pitchFamily="34" charset="0"/>
              </a:rPr>
              <a:t>Kobalt, Coltan und Lithium befinden sich im Smartphone-Akku.</a:t>
            </a:r>
            <a:endParaRPr sz="2000" dirty="0">
              <a:latin typeface="Calibri" panose="020F0502020204030204" pitchFamily="34" charset="0"/>
              <a:cs typeface="Calibri" panose="020F0502020204030204" pitchFamily="34" charset="0"/>
            </a:endParaRPr>
          </a:p>
        </p:txBody>
      </p:sp>
      <p:sp>
        <p:nvSpPr>
          <p:cNvPr id="16" name="Freeform 70">
            <a:extLst>
              <a:ext uri="{FF2B5EF4-FFF2-40B4-BE49-F238E27FC236}">
                <a16:creationId xmlns:a16="http://schemas.microsoft.com/office/drawing/2014/main" id="{B0C5836D-FA4A-C592-22AF-DB45C3F5C3D4}"/>
              </a:ext>
            </a:extLst>
          </p:cNvPr>
          <p:cNvSpPr/>
          <p:nvPr/>
        </p:nvSpPr>
        <p:spPr bwMode="auto">
          <a:xfrm>
            <a:off x="9772650" y="16190487"/>
            <a:ext cx="5337879" cy="3005563"/>
          </a:xfrm>
          <a:custGeom>
            <a:avLst/>
            <a:gdLst/>
            <a:ahLst/>
            <a:cxnLst/>
            <a:rect l="l" t="t" r="r" b="b"/>
            <a:pathLst>
              <a:path w="7247236" h="4080651" extrusionOk="0">
                <a:moveTo>
                  <a:pt x="0" y="0"/>
                </a:moveTo>
                <a:lnTo>
                  <a:pt x="7247236" y="0"/>
                </a:lnTo>
                <a:lnTo>
                  <a:pt x="7247236" y="4080651"/>
                </a:lnTo>
                <a:lnTo>
                  <a:pt x="0" y="4080651"/>
                </a:lnTo>
                <a:lnTo>
                  <a:pt x="0" y="0"/>
                </a:lnTo>
                <a:close/>
              </a:path>
            </a:pathLst>
          </a:custGeom>
          <a:blipFill>
            <a:blip r:embed="rId5"/>
            <a:stretch/>
          </a:blipFill>
        </p:spPr>
        <p:txBody>
          <a:bodyPr/>
          <a:lstStyle/>
          <a:p>
            <a:pPr>
              <a:defRPr/>
            </a:pPr>
            <a:endParaRPr lang="de-DE" dirty="0"/>
          </a:p>
        </p:txBody>
      </p:sp>
      <p:grpSp>
        <p:nvGrpSpPr>
          <p:cNvPr id="17" name="Group 91">
            <a:extLst>
              <a:ext uri="{FF2B5EF4-FFF2-40B4-BE49-F238E27FC236}">
                <a16:creationId xmlns:a16="http://schemas.microsoft.com/office/drawing/2014/main" id="{AA32A204-398D-ED22-9169-F2D2E524C902}"/>
              </a:ext>
            </a:extLst>
          </p:cNvPr>
          <p:cNvGrpSpPr/>
          <p:nvPr/>
        </p:nvGrpSpPr>
        <p:grpSpPr bwMode="auto">
          <a:xfrm>
            <a:off x="5456875" y="7928371"/>
            <a:ext cx="2031601" cy="3965405"/>
            <a:chOff x="0" y="0"/>
            <a:chExt cx="4834890" cy="6658610"/>
          </a:xfrm>
        </p:grpSpPr>
        <p:sp>
          <p:nvSpPr>
            <p:cNvPr id="19" name="Freeform 92">
              <a:extLst>
                <a:ext uri="{FF2B5EF4-FFF2-40B4-BE49-F238E27FC236}">
                  <a16:creationId xmlns:a16="http://schemas.microsoft.com/office/drawing/2014/main" id="{6300E088-BA3E-7911-3E27-14F66DC519DC}"/>
                </a:ext>
              </a:extLst>
            </p:cNvPr>
            <p:cNvSpPr/>
            <p:nvPr/>
          </p:nvSpPr>
          <p:spPr bwMode="auto">
            <a:xfrm>
              <a:off x="50800" y="49530"/>
              <a:ext cx="4733290" cy="6562090"/>
            </a:xfrm>
            <a:custGeom>
              <a:avLst/>
              <a:gdLst/>
              <a:ahLst/>
              <a:cxnLst/>
              <a:rect l="l" t="t" r="r" b="b"/>
              <a:pathLst>
                <a:path w="4733290" h="6562090" extrusionOk="0">
                  <a:moveTo>
                    <a:pt x="0" y="6526530"/>
                  </a:moveTo>
                  <a:cubicBezTo>
                    <a:pt x="198120" y="6149340"/>
                    <a:pt x="241300" y="5994400"/>
                    <a:pt x="298450" y="5862320"/>
                  </a:cubicBezTo>
                  <a:cubicBezTo>
                    <a:pt x="354330" y="5732780"/>
                    <a:pt x="400050" y="5626100"/>
                    <a:pt x="480060" y="5482590"/>
                  </a:cubicBezTo>
                  <a:cubicBezTo>
                    <a:pt x="593090" y="5280660"/>
                    <a:pt x="838200" y="4922520"/>
                    <a:pt x="935990" y="4780280"/>
                  </a:cubicBezTo>
                  <a:cubicBezTo>
                    <a:pt x="979170" y="4716780"/>
                    <a:pt x="993140" y="4693920"/>
                    <a:pt x="1035050" y="4645660"/>
                  </a:cubicBezTo>
                  <a:cubicBezTo>
                    <a:pt x="1090930" y="4582160"/>
                    <a:pt x="1165860" y="4531360"/>
                    <a:pt x="1249680" y="4437380"/>
                  </a:cubicBezTo>
                  <a:cubicBezTo>
                    <a:pt x="1397000" y="4272280"/>
                    <a:pt x="1694180" y="3840480"/>
                    <a:pt x="1811020" y="3714750"/>
                  </a:cubicBezTo>
                  <a:cubicBezTo>
                    <a:pt x="1856740" y="3665220"/>
                    <a:pt x="1878330" y="3663950"/>
                    <a:pt x="1915160" y="3620770"/>
                  </a:cubicBezTo>
                  <a:cubicBezTo>
                    <a:pt x="1971040" y="3554730"/>
                    <a:pt x="2019300" y="3444240"/>
                    <a:pt x="2096770" y="3342640"/>
                  </a:cubicBezTo>
                  <a:cubicBezTo>
                    <a:pt x="2203450" y="3201670"/>
                    <a:pt x="2357120" y="3061970"/>
                    <a:pt x="2509520" y="2866390"/>
                  </a:cubicBezTo>
                  <a:cubicBezTo>
                    <a:pt x="2729230" y="2584450"/>
                    <a:pt x="3067050" y="2044700"/>
                    <a:pt x="3261360" y="1794510"/>
                  </a:cubicBezTo>
                  <a:cubicBezTo>
                    <a:pt x="3371850" y="1652270"/>
                    <a:pt x="3453130" y="1582420"/>
                    <a:pt x="3538220" y="1471930"/>
                  </a:cubicBezTo>
                  <a:cubicBezTo>
                    <a:pt x="3620770" y="1365250"/>
                    <a:pt x="3674110" y="1263650"/>
                    <a:pt x="3765550" y="1143000"/>
                  </a:cubicBezTo>
                  <a:cubicBezTo>
                    <a:pt x="3886200" y="982980"/>
                    <a:pt x="4109720" y="736600"/>
                    <a:pt x="4211320" y="600710"/>
                  </a:cubicBezTo>
                  <a:cubicBezTo>
                    <a:pt x="4269740" y="523240"/>
                    <a:pt x="4290060" y="477520"/>
                    <a:pt x="4340860" y="412750"/>
                  </a:cubicBezTo>
                  <a:cubicBezTo>
                    <a:pt x="4401820" y="336550"/>
                    <a:pt x="4503420" y="219710"/>
                    <a:pt x="4556760" y="173990"/>
                  </a:cubicBezTo>
                  <a:cubicBezTo>
                    <a:pt x="4583430" y="151130"/>
                    <a:pt x="4602480" y="152400"/>
                    <a:pt x="4621530" y="130810"/>
                  </a:cubicBezTo>
                  <a:cubicBezTo>
                    <a:pt x="4648200" y="101600"/>
                    <a:pt x="4665980" y="21590"/>
                    <a:pt x="4688840" y="7620"/>
                  </a:cubicBezTo>
                  <a:cubicBezTo>
                    <a:pt x="4699000" y="1270"/>
                    <a:pt x="4712970" y="1270"/>
                    <a:pt x="4720590" y="5080"/>
                  </a:cubicBezTo>
                  <a:cubicBezTo>
                    <a:pt x="4726940" y="8890"/>
                    <a:pt x="4733290" y="17780"/>
                    <a:pt x="4733290" y="25400"/>
                  </a:cubicBezTo>
                  <a:cubicBezTo>
                    <a:pt x="4733290" y="34290"/>
                    <a:pt x="4721860" y="49530"/>
                    <a:pt x="4714240" y="52070"/>
                  </a:cubicBezTo>
                  <a:cubicBezTo>
                    <a:pt x="4706620" y="54610"/>
                    <a:pt x="4690110" y="48260"/>
                    <a:pt x="4685030" y="41910"/>
                  </a:cubicBezTo>
                  <a:cubicBezTo>
                    <a:pt x="4679950" y="35560"/>
                    <a:pt x="4678680" y="22860"/>
                    <a:pt x="4682490" y="16510"/>
                  </a:cubicBezTo>
                  <a:cubicBezTo>
                    <a:pt x="4686300" y="8890"/>
                    <a:pt x="4702810" y="0"/>
                    <a:pt x="4710430" y="1270"/>
                  </a:cubicBezTo>
                  <a:cubicBezTo>
                    <a:pt x="4719320" y="3810"/>
                    <a:pt x="4730750" y="19050"/>
                    <a:pt x="4732020" y="31750"/>
                  </a:cubicBezTo>
                  <a:cubicBezTo>
                    <a:pt x="4733290" y="54610"/>
                    <a:pt x="4709160" y="86360"/>
                    <a:pt x="4681220" y="124460"/>
                  </a:cubicBezTo>
                  <a:cubicBezTo>
                    <a:pt x="4624070" y="200660"/>
                    <a:pt x="4452620" y="340360"/>
                    <a:pt x="4373880" y="434340"/>
                  </a:cubicBezTo>
                  <a:cubicBezTo>
                    <a:pt x="4316730" y="504190"/>
                    <a:pt x="4298950" y="548640"/>
                    <a:pt x="4239260" y="627380"/>
                  </a:cubicBezTo>
                  <a:cubicBezTo>
                    <a:pt x="4136390" y="763270"/>
                    <a:pt x="3929380" y="991870"/>
                    <a:pt x="3797300" y="1164590"/>
                  </a:cubicBezTo>
                  <a:cubicBezTo>
                    <a:pt x="3680460" y="1316990"/>
                    <a:pt x="3577590" y="1487170"/>
                    <a:pt x="3482340" y="1605280"/>
                  </a:cubicBezTo>
                  <a:cubicBezTo>
                    <a:pt x="3413760" y="1690370"/>
                    <a:pt x="3373120" y="1714500"/>
                    <a:pt x="3293110" y="1814830"/>
                  </a:cubicBezTo>
                  <a:cubicBezTo>
                    <a:pt x="3120390" y="2030730"/>
                    <a:pt x="2758440" y="2608580"/>
                    <a:pt x="2538730" y="2890520"/>
                  </a:cubicBezTo>
                  <a:cubicBezTo>
                    <a:pt x="2387600" y="3084830"/>
                    <a:pt x="2235200" y="3221990"/>
                    <a:pt x="2128520" y="3362960"/>
                  </a:cubicBezTo>
                  <a:cubicBezTo>
                    <a:pt x="2049780" y="3467100"/>
                    <a:pt x="1997710" y="3582670"/>
                    <a:pt x="1940560" y="3648710"/>
                  </a:cubicBezTo>
                  <a:cubicBezTo>
                    <a:pt x="1905000" y="3690620"/>
                    <a:pt x="1878330" y="3699510"/>
                    <a:pt x="1841500" y="3738880"/>
                  </a:cubicBezTo>
                  <a:cubicBezTo>
                    <a:pt x="1784350" y="3798570"/>
                    <a:pt x="1717040" y="3886200"/>
                    <a:pt x="1640840" y="3982720"/>
                  </a:cubicBezTo>
                  <a:cubicBezTo>
                    <a:pt x="1536700" y="4116070"/>
                    <a:pt x="1385570" y="4342130"/>
                    <a:pt x="1276350" y="4465320"/>
                  </a:cubicBezTo>
                  <a:cubicBezTo>
                    <a:pt x="1200150" y="4550410"/>
                    <a:pt x="1120140" y="4605020"/>
                    <a:pt x="1065530" y="4667250"/>
                  </a:cubicBezTo>
                  <a:cubicBezTo>
                    <a:pt x="1023620" y="4714240"/>
                    <a:pt x="1004570" y="4749800"/>
                    <a:pt x="967740" y="4801870"/>
                  </a:cubicBezTo>
                  <a:cubicBezTo>
                    <a:pt x="918210" y="4871720"/>
                    <a:pt x="847090" y="4969510"/>
                    <a:pt x="795020" y="5052060"/>
                  </a:cubicBezTo>
                  <a:cubicBezTo>
                    <a:pt x="746760" y="5128260"/>
                    <a:pt x="707390" y="5215890"/>
                    <a:pt x="666750" y="5275580"/>
                  </a:cubicBezTo>
                  <a:cubicBezTo>
                    <a:pt x="636270" y="5320030"/>
                    <a:pt x="610870" y="5332730"/>
                    <a:pt x="577850" y="5384800"/>
                  </a:cubicBezTo>
                  <a:cubicBezTo>
                    <a:pt x="511810" y="5487670"/>
                    <a:pt x="403860" y="5716270"/>
                    <a:pt x="335280" y="5875020"/>
                  </a:cubicBezTo>
                  <a:cubicBezTo>
                    <a:pt x="273050" y="6017260"/>
                    <a:pt x="233680" y="6168390"/>
                    <a:pt x="179070" y="6289040"/>
                  </a:cubicBezTo>
                  <a:cubicBezTo>
                    <a:pt x="134620" y="6388100"/>
                    <a:pt x="76200" y="6527800"/>
                    <a:pt x="40640" y="6553200"/>
                  </a:cubicBezTo>
                  <a:cubicBezTo>
                    <a:pt x="29210" y="6562090"/>
                    <a:pt x="15240" y="6562090"/>
                    <a:pt x="8890" y="6558280"/>
                  </a:cubicBezTo>
                  <a:cubicBezTo>
                    <a:pt x="2540" y="6554470"/>
                    <a:pt x="0" y="6526530"/>
                    <a:pt x="0" y="6526530"/>
                  </a:cubicBezTo>
                </a:path>
              </a:pathLst>
            </a:custGeom>
            <a:solidFill>
              <a:srgbClr val="000000"/>
            </a:solidFill>
            <a:ln cap="sq">
              <a:noFill/>
              <a:prstDash val="solid"/>
              <a:miter/>
            </a:ln>
          </p:spPr>
          <p:txBody>
            <a:bodyPr/>
            <a:lstStyle/>
            <a:p>
              <a:pPr>
                <a:defRPr/>
              </a:pPr>
              <a:endParaRPr lang="de-DE"/>
            </a:p>
          </p:txBody>
        </p:sp>
      </p:grpSp>
      <p:grpSp>
        <p:nvGrpSpPr>
          <p:cNvPr id="23" name="Group 79">
            <a:extLst>
              <a:ext uri="{FF2B5EF4-FFF2-40B4-BE49-F238E27FC236}">
                <a16:creationId xmlns:a16="http://schemas.microsoft.com/office/drawing/2014/main" id="{5E8EC576-6A6C-C230-2A6D-6FAD7F98A8BE}"/>
              </a:ext>
            </a:extLst>
          </p:cNvPr>
          <p:cNvGrpSpPr/>
          <p:nvPr/>
        </p:nvGrpSpPr>
        <p:grpSpPr bwMode="auto">
          <a:xfrm>
            <a:off x="5345474" y="7746096"/>
            <a:ext cx="2254401" cy="2955840"/>
            <a:chOff x="0" y="0"/>
            <a:chExt cx="3196590" cy="4881880"/>
          </a:xfrm>
        </p:grpSpPr>
        <p:sp>
          <p:nvSpPr>
            <p:cNvPr id="26" name="Freeform 80">
              <a:extLst>
                <a:ext uri="{FF2B5EF4-FFF2-40B4-BE49-F238E27FC236}">
                  <a16:creationId xmlns:a16="http://schemas.microsoft.com/office/drawing/2014/main" id="{5A2C44A7-BAEE-C6D1-DD19-DA0638F99064}"/>
                </a:ext>
              </a:extLst>
            </p:cNvPr>
            <p:cNvSpPr/>
            <p:nvPr/>
          </p:nvSpPr>
          <p:spPr bwMode="auto">
            <a:xfrm>
              <a:off x="46990" y="50800"/>
              <a:ext cx="3100070" cy="4784090"/>
            </a:xfrm>
            <a:custGeom>
              <a:avLst/>
              <a:gdLst/>
              <a:ahLst/>
              <a:cxnLst/>
              <a:rect l="l" t="t" r="r" b="b"/>
              <a:pathLst>
                <a:path w="3100070" h="4784090" extrusionOk="0">
                  <a:moveTo>
                    <a:pt x="35560" y="0"/>
                  </a:moveTo>
                  <a:cubicBezTo>
                    <a:pt x="492760" y="167640"/>
                    <a:pt x="834390" y="346710"/>
                    <a:pt x="956310" y="427990"/>
                  </a:cubicBezTo>
                  <a:cubicBezTo>
                    <a:pt x="1009650" y="463550"/>
                    <a:pt x="1028700" y="494030"/>
                    <a:pt x="1064260" y="518160"/>
                  </a:cubicBezTo>
                  <a:cubicBezTo>
                    <a:pt x="1093470" y="538480"/>
                    <a:pt x="1121410" y="547370"/>
                    <a:pt x="1151890" y="568960"/>
                  </a:cubicBezTo>
                  <a:cubicBezTo>
                    <a:pt x="1189990" y="595630"/>
                    <a:pt x="1250950" y="641350"/>
                    <a:pt x="1272540" y="670560"/>
                  </a:cubicBezTo>
                  <a:cubicBezTo>
                    <a:pt x="1285240" y="687070"/>
                    <a:pt x="1278890" y="701040"/>
                    <a:pt x="1291590" y="716280"/>
                  </a:cubicBezTo>
                  <a:cubicBezTo>
                    <a:pt x="1310640" y="739140"/>
                    <a:pt x="1363980" y="755650"/>
                    <a:pt x="1391920" y="784860"/>
                  </a:cubicBezTo>
                  <a:cubicBezTo>
                    <a:pt x="1419860" y="814070"/>
                    <a:pt x="1430020" y="855980"/>
                    <a:pt x="1457960" y="894080"/>
                  </a:cubicBezTo>
                  <a:cubicBezTo>
                    <a:pt x="1493520" y="941070"/>
                    <a:pt x="1554480" y="988060"/>
                    <a:pt x="1595120" y="1041400"/>
                  </a:cubicBezTo>
                  <a:cubicBezTo>
                    <a:pt x="1637030" y="1097280"/>
                    <a:pt x="1676400" y="1162050"/>
                    <a:pt x="1708150" y="1223010"/>
                  </a:cubicBezTo>
                  <a:cubicBezTo>
                    <a:pt x="1737360" y="1278890"/>
                    <a:pt x="1746250" y="1324610"/>
                    <a:pt x="1781810" y="1389380"/>
                  </a:cubicBezTo>
                  <a:cubicBezTo>
                    <a:pt x="1838960" y="1493520"/>
                    <a:pt x="1957070" y="1633220"/>
                    <a:pt x="2038350" y="1772920"/>
                  </a:cubicBezTo>
                  <a:cubicBezTo>
                    <a:pt x="2128520" y="1927860"/>
                    <a:pt x="2258060" y="2178050"/>
                    <a:pt x="2293620" y="2282190"/>
                  </a:cubicBezTo>
                  <a:cubicBezTo>
                    <a:pt x="2307590" y="2325370"/>
                    <a:pt x="2299970" y="2339340"/>
                    <a:pt x="2311400" y="2377440"/>
                  </a:cubicBezTo>
                  <a:cubicBezTo>
                    <a:pt x="2329180" y="2437130"/>
                    <a:pt x="2381250" y="2532380"/>
                    <a:pt x="2405380" y="2603500"/>
                  </a:cubicBezTo>
                  <a:cubicBezTo>
                    <a:pt x="2425700" y="2663190"/>
                    <a:pt x="2438400" y="2711450"/>
                    <a:pt x="2448560" y="2774950"/>
                  </a:cubicBezTo>
                  <a:cubicBezTo>
                    <a:pt x="2461260" y="2853690"/>
                    <a:pt x="2453640" y="2961640"/>
                    <a:pt x="2467610" y="3044190"/>
                  </a:cubicBezTo>
                  <a:cubicBezTo>
                    <a:pt x="2479040" y="3116580"/>
                    <a:pt x="2508250" y="3177540"/>
                    <a:pt x="2519680" y="3243580"/>
                  </a:cubicBezTo>
                  <a:cubicBezTo>
                    <a:pt x="2531110" y="3307080"/>
                    <a:pt x="2527300" y="3366770"/>
                    <a:pt x="2538730" y="3435350"/>
                  </a:cubicBezTo>
                  <a:cubicBezTo>
                    <a:pt x="2551430" y="3515360"/>
                    <a:pt x="2584450" y="3614420"/>
                    <a:pt x="2597150" y="3694430"/>
                  </a:cubicBezTo>
                  <a:cubicBezTo>
                    <a:pt x="2607310" y="3763010"/>
                    <a:pt x="2602230" y="3815080"/>
                    <a:pt x="2613660" y="3886200"/>
                  </a:cubicBezTo>
                  <a:cubicBezTo>
                    <a:pt x="2628900" y="3980180"/>
                    <a:pt x="2667000" y="4137660"/>
                    <a:pt x="2691130" y="4206240"/>
                  </a:cubicBezTo>
                  <a:cubicBezTo>
                    <a:pt x="2702560" y="4240530"/>
                    <a:pt x="2710180" y="4263390"/>
                    <a:pt x="2725420" y="4279900"/>
                  </a:cubicBezTo>
                  <a:cubicBezTo>
                    <a:pt x="2736850" y="4292600"/>
                    <a:pt x="2753360" y="4291330"/>
                    <a:pt x="2764790" y="4305300"/>
                  </a:cubicBezTo>
                  <a:cubicBezTo>
                    <a:pt x="2781300" y="4324350"/>
                    <a:pt x="2782570" y="4359910"/>
                    <a:pt x="2802890" y="4392930"/>
                  </a:cubicBezTo>
                  <a:cubicBezTo>
                    <a:pt x="2834640" y="4446270"/>
                    <a:pt x="2923540" y="4538980"/>
                    <a:pt x="2950210" y="4583430"/>
                  </a:cubicBezTo>
                  <a:cubicBezTo>
                    <a:pt x="2962910" y="4605020"/>
                    <a:pt x="2960370" y="4624070"/>
                    <a:pt x="2973070" y="4635500"/>
                  </a:cubicBezTo>
                  <a:cubicBezTo>
                    <a:pt x="2985770" y="4646930"/>
                    <a:pt x="3009900" y="4640580"/>
                    <a:pt x="3026410" y="4652010"/>
                  </a:cubicBezTo>
                  <a:cubicBezTo>
                    <a:pt x="3049270" y="4667250"/>
                    <a:pt x="3081020" y="4707890"/>
                    <a:pt x="3091180" y="4725670"/>
                  </a:cubicBezTo>
                  <a:cubicBezTo>
                    <a:pt x="3096260" y="4734560"/>
                    <a:pt x="3098800" y="4738370"/>
                    <a:pt x="3098800" y="4745990"/>
                  </a:cubicBezTo>
                  <a:cubicBezTo>
                    <a:pt x="3098800" y="4754880"/>
                    <a:pt x="3093720" y="4768850"/>
                    <a:pt x="3086100" y="4775200"/>
                  </a:cubicBezTo>
                  <a:cubicBezTo>
                    <a:pt x="3078480" y="4781550"/>
                    <a:pt x="3063240" y="4784090"/>
                    <a:pt x="3054350" y="4780280"/>
                  </a:cubicBezTo>
                  <a:cubicBezTo>
                    <a:pt x="3044190" y="4776470"/>
                    <a:pt x="3031490" y="4756150"/>
                    <a:pt x="3031490" y="4745990"/>
                  </a:cubicBezTo>
                  <a:cubicBezTo>
                    <a:pt x="3031490" y="4737100"/>
                    <a:pt x="3040380" y="4724400"/>
                    <a:pt x="3048000" y="4719320"/>
                  </a:cubicBezTo>
                  <a:cubicBezTo>
                    <a:pt x="3055620" y="4714240"/>
                    <a:pt x="3072130" y="4711700"/>
                    <a:pt x="3079750" y="4716780"/>
                  </a:cubicBezTo>
                  <a:cubicBezTo>
                    <a:pt x="3088640" y="4721860"/>
                    <a:pt x="3100070" y="4742180"/>
                    <a:pt x="3098800" y="4753610"/>
                  </a:cubicBezTo>
                  <a:cubicBezTo>
                    <a:pt x="3097530" y="4763770"/>
                    <a:pt x="3087370" y="4775200"/>
                    <a:pt x="3079750" y="4779010"/>
                  </a:cubicBezTo>
                  <a:cubicBezTo>
                    <a:pt x="3073400" y="4782820"/>
                    <a:pt x="3067050" y="4784090"/>
                    <a:pt x="3058160" y="4780280"/>
                  </a:cubicBezTo>
                  <a:cubicBezTo>
                    <a:pt x="3031490" y="4771390"/>
                    <a:pt x="2959100" y="4707890"/>
                    <a:pt x="2923540" y="4662170"/>
                  </a:cubicBezTo>
                  <a:cubicBezTo>
                    <a:pt x="2889250" y="4617720"/>
                    <a:pt x="2871470" y="4536440"/>
                    <a:pt x="2846070" y="4512310"/>
                  </a:cubicBezTo>
                  <a:cubicBezTo>
                    <a:pt x="2833370" y="4500880"/>
                    <a:pt x="2819400" y="4504690"/>
                    <a:pt x="2807970" y="4495800"/>
                  </a:cubicBezTo>
                  <a:cubicBezTo>
                    <a:pt x="2795270" y="4485640"/>
                    <a:pt x="2785110" y="4472940"/>
                    <a:pt x="2773680" y="4455160"/>
                  </a:cubicBezTo>
                  <a:cubicBezTo>
                    <a:pt x="2757170" y="4428490"/>
                    <a:pt x="2747010" y="4384040"/>
                    <a:pt x="2727960" y="4347210"/>
                  </a:cubicBezTo>
                  <a:cubicBezTo>
                    <a:pt x="2705100" y="4304030"/>
                    <a:pt x="2658110" y="4255770"/>
                    <a:pt x="2642870" y="4212590"/>
                  </a:cubicBezTo>
                  <a:cubicBezTo>
                    <a:pt x="2630170" y="4177030"/>
                    <a:pt x="2639060" y="4137660"/>
                    <a:pt x="2631440" y="4108450"/>
                  </a:cubicBezTo>
                  <a:cubicBezTo>
                    <a:pt x="2625090" y="4086860"/>
                    <a:pt x="2613660" y="4077970"/>
                    <a:pt x="2606040" y="4053840"/>
                  </a:cubicBezTo>
                  <a:cubicBezTo>
                    <a:pt x="2593340" y="4014470"/>
                    <a:pt x="2581910" y="3945890"/>
                    <a:pt x="2574290" y="3888740"/>
                  </a:cubicBezTo>
                  <a:cubicBezTo>
                    <a:pt x="2566670" y="3829050"/>
                    <a:pt x="2569210" y="3771900"/>
                    <a:pt x="2559050" y="3705860"/>
                  </a:cubicBezTo>
                  <a:cubicBezTo>
                    <a:pt x="2546350" y="3624580"/>
                    <a:pt x="2513330" y="3519170"/>
                    <a:pt x="2500630" y="3437890"/>
                  </a:cubicBezTo>
                  <a:cubicBezTo>
                    <a:pt x="2490470" y="3371850"/>
                    <a:pt x="2494280" y="3317240"/>
                    <a:pt x="2482850" y="3255010"/>
                  </a:cubicBezTo>
                  <a:cubicBezTo>
                    <a:pt x="2471420" y="3187700"/>
                    <a:pt x="2440940" y="3119120"/>
                    <a:pt x="2429510" y="3045460"/>
                  </a:cubicBezTo>
                  <a:cubicBezTo>
                    <a:pt x="2416810" y="2964180"/>
                    <a:pt x="2424430" y="2862580"/>
                    <a:pt x="2411730" y="2786380"/>
                  </a:cubicBezTo>
                  <a:cubicBezTo>
                    <a:pt x="2401570" y="2724150"/>
                    <a:pt x="2390140" y="2679700"/>
                    <a:pt x="2369820" y="2620010"/>
                  </a:cubicBezTo>
                  <a:cubicBezTo>
                    <a:pt x="2345690" y="2547620"/>
                    <a:pt x="2288540" y="2444750"/>
                    <a:pt x="2272030" y="2385060"/>
                  </a:cubicBezTo>
                  <a:cubicBezTo>
                    <a:pt x="2261870" y="2350770"/>
                    <a:pt x="2269490" y="2335530"/>
                    <a:pt x="2259330" y="2301240"/>
                  </a:cubicBezTo>
                  <a:cubicBezTo>
                    <a:pt x="2241550" y="2242820"/>
                    <a:pt x="2189480" y="2151380"/>
                    <a:pt x="2148840" y="2072640"/>
                  </a:cubicBezTo>
                  <a:cubicBezTo>
                    <a:pt x="2104390" y="1985010"/>
                    <a:pt x="2059940" y="1898650"/>
                    <a:pt x="2001520" y="1800860"/>
                  </a:cubicBezTo>
                  <a:cubicBezTo>
                    <a:pt x="1929130" y="1680210"/>
                    <a:pt x="1800860" y="1511300"/>
                    <a:pt x="1743710" y="1408430"/>
                  </a:cubicBezTo>
                  <a:cubicBezTo>
                    <a:pt x="1708150" y="1346200"/>
                    <a:pt x="1696720" y="1299210"/>
                    <a:pt x="1670050" y="1250950"/>
                  </a:cubicBezTo>
                  <a:cubicBezTo>
                    <a:pt x="1645920" y="1207770"/>
                    <a:pt x="1628140" y="1176020"/>
                    <a:pt x="1595120" y="1132840"/>
                  </a:cubicBezTo>
                  <a:cubicBezTo>
                    <a:pt x="1549400" y="1071880"/>
                    <a:pt x="1454150" y="982980"/>
                    <a:pt x="1413510" y="924560"/>
                  </a:cubicBezTo>
                  <a:cubicBezTo>
                    <a:pt x="1388110" y="887730"/>
                    <a:pt x="1386840" y="854710"/>
                    <a:pt x="1361440" y="825500"/>
                  </a:cubicBezTo>
                  <a:cubicBezTo>
                    <a:pt x="1332230" y="792480"/>
                    <a:pt x="1264920" y="773430"/>
                    <a:pt x="1238250" y="741680"/>
                  </a:cubicBezTo>
                  <a:cubicBezTo>
                    <a:pt x="1217930" y="717550"/>
                    <a:pt x="1216660" y="680720"/>
                    <a:pt x="1200150" y="664210"/>
                  </a:cubicBezTo>
                  <a:cubicBezTo>
                    <a:pt x="1187450" y="652780"/>
                    <a:pt x="1176020" y="656590"/>
                    <a:pt x="1156970" y="645160"/>
                  </a:cubicBezTo>
                  <a:cubicBezTo>
                    <a:pt x="1111250" y="617220"/>
                    <a:pt x="998220" y="516890"/>
                    <a:pt x="935990" y="473710"/>
                  </a:cubicBezTo>
                  <a:cubicBezTo>
                    <a:pt x="892810" y="444500"/>
                    <a:pt x="855980" y="420370"/>
                    <a:pt x="821690" y="406400"/>
                  </a:cubicBezTo>
                  <a:cubicBezTo>
                    <a:pt x="796290" y="396240"/>
                    <a:pt x="775970" y="398780"/>
                    <a:pt x="753110" y="387350"/>
                  </a:cubicBezTo>
                  <a:cubicBezTo>
                    <a:pt x="725170" y="373380"/>
                    <a:pt x="702310" y="337820"/>
                    <a:pt x="670560" y="320040"/>
                  </a:cubicBezTo>
                  <a:cubicBezTo>
                    <a:pt x="637540" y="300990"/>
                    <a:pt x="594360" y="294640"/>
                    <a:pt x="557530" y="275590"/>
                  </a:cubicBezTo>
                  <a:cubicBezTo>
                    <a:pt x="518160" y="255270"/>
                    <a:pt x="483870" y="224790"/>
                    <a:pt x="443230" y="203200"/>
                  </a:cubicBezTo>
                  <a:cubicBezTo>
                    <a:pt x="400050" y="179070"/>
                    <a:pt x="358140" y="160020"/>
                    <a:pt x="302260" y="138430"/>
                  </a:cubicBezTo>
                  <a:cubicBezTo>
                    <a:pt x="224790" y="109220"/>
                    <a:pt x="49530" y="82550"/>
                    <a:pt x="16510" y="50800"/>
                  </a:cubicBezTo>
                  <a:cubicBezTo>
                    <a:pt x="5080" y="39370"/>
                    <a:pt x="0" y="25400"/>
                    <a:pt x="3810" y="16510"/>
                  </a:cubicBezTo>
                  <a:cubicBezTo>
                    <a:pt x="7620" y="7620"/>
                    <a:pt x="35560" y="0"/>
                    <a:pt x="35560" y="0"/>
                  </a:cubicBezTo>
                </a:path>
              </a:pathLst>
            </a:custGeom>
            <a:solidFill>
              <a:srgbClr val="000000"/>
            </a:solidFill>
            <a:ln cap="sq">
              <a:noFill/>
              <a:prstDash val="solid"/>
              <a:miter/>
            </a:ln>
          </p:spPr>
          <p:txBody>
            <a:bodyPr/>
            <a:lstStyle/>
            <a:p>
              <a:pPr>
                <a:defRPr/>
              </a:pPr>
              <a:endParaRPr lang="de-DE"/>
            </a:p>
          </p:txBody>
        </p:sp>
      </p:grpSp>
      <p:grpSp>
        <p:nvGrpSpPr>
          <p:cNvPr id="28" name="Group 83">
            <a:extLst>
              <a:ext uri="{FF2B5EF4-FFF2-40B4-BE49-F238E27FC236}">
                <a16:creationId xmlns:a16="http://schemas.microsoft.com/office/drawing/2014/main" id="{521E7C74-8625-5CCB-34EA-562F533EBDD4}"/>
              </a:ext>
            </a:extLst>
          </p:cNvPr>
          <p:cNvGrpSpPr/>
          <p:nvPr/>
        </p:nvGrpSpPr>
        <p:grpSpPr bwMode="auto">
          <a:xfrm>
            <a:off x="5564985" y="9076150"/>
            <a:ext cx="1988909" cy="4255552"/>
            <a:chOff x="0" y="0"/>
            <a:chExt cx="3378200" cy="6555740"/>
          </a:xfrm>
        </p:grpSpPr>
        <p:sp>
          <p:nvSpPr>
            <p:cNvPr id="29" name="Freeform 84">
              <a:extLst>
                <a:ext uri="{FF2B5EF4-FFF2-40B4-BE49-F238E27FC236}">
                  <a16:creationId xmlns:a16="http://schemas.microsoft.com/office/drawing/2014/main" id="{033D1338-AA3F-660E-EBDE-C2E92AE3AE95}"/>
                </a:ext>
              </a:extLst>
            </p:cNvPr>
            <p:cNvSpPr/>
            <p:nvPr/>
          </p:nvSpPr>
          <p:spPr bwMode="auto">
            <a:xfrm>
              <a:off x="50800" y="46990"/>
              <a:ext cx="3277870" cy="6461760"/>
            </a:xfrm>
            <a:custGeom>
              <a:avLst/>
              <a:gdLst/>
              <a:ahLst/>
              <a:cxnLst/>
              <a:rect l="l" t="t" r="r" b="b"/>
              <a:pathLst>
                <a:path w="3277870" h="6461760" extrusionOk="0">
                  <a:moveTo>
                    <a:pt x="0" y="6426200"/>
                  </a:moveTo>
                  <a:cubicBezTo>
                    <a:pt x="105410" y="6188710"/>
                    <a:pt x="215900" y="5984240"/>
                    <a:pt x="303530" y="5862320"/>
                  </a:cubicBezTo>
                  <a:cubicBezTo>
                    <a:pt x="375920" y="5761990"/>
                    <a:pt x="481330" y="5673090"/>
                    <a:pt x="529590" y="5605780"/>
                  </a:cubicBezTo>
                  <a:cubicBezTo>
                    <a:pt x="557530" y="5567680"/>
                    <a:pt x="554990" y="5548630"/>
                    <a:pt x="585470" y="5507990"/>
                  </a:cubicBezTo>
                  <a:cubicBezTo>
                    <a:pt x="648970" y="5422900"/>
                    <a:pt x="847090" y="5217160"/>
                    <a:pt x="925830" y="5144770"/>
                  </a:cubicBezTo>
                  <a:cubicBezTo>
                    <a:pt x="962660" y="5110480"/>
                    <a:pt x="977900" y="5109210"/>
                    <a:pt x="1013460" y="5074920"/>
                  </a:cubicBezTo>
                  <a:cubicBezTo>
                    <a:pt x="1088390" y="5002530"/>
                    <a:pt x="1228090" y="4841240"/>
                    <a:pt x="1329690" y="4706620"/>
                  </a:cubicBezTo>
                  <a:cubicBezTo>
                    <a:pt x="1440180" y="4560570"/>
                    <a:pt x="1568450" y="4356100"/>
                    <a:pt x="1644650" y="4226560"/>
                  </a:cubicBezTo>
                  <a:cubicBezTo>
                    <a:pt x="1694180" y="4141470"/>
                    <a:pt x="1718310" y="4088130"/>
                    <a:pt x="1758950" y="4010660"/>
                  </a:cubicBezTo>
                  <a:cubicBezTo>
                    <a:pt x="1805940" y="3919220"/>
                    <a:pt x="1882140" y="3787140"/>
                    <a:pt x="1908810" y="3712210"/>
                  </a:cubicBezTo>
                  <a:cubicBezTo>
                    <a:pt x="1924050" y="3670300"/>
                    <a:pt x="1916430" y="3652520"/>
                    <a:pt x="1931670" y="3610610"/>
                  </a:cubicBezTo>
                  <a:cubicBezTo>
                    <a:pt x="1959610" y="3535680"/>
                    <a:pt x="2058670" y="3401060"/>
                    <a:pt x="2090420" y="3312160"/>
                  </a:cubicBezTo>
                  <a:cubicBezTo>
                    <a:pt x="2113280" y="3246120"/>
                    <a:pt x="2105660" y="3197860"/>
                    <a:pt x="2125980" y="3131820"/>
                  </a:cubicBezTo>
                  <a:cubicBezTo>
                    <a:pt x="2152650" y="3042920"/>
                    <a:pt x="2231390" y="2912110"/>
                    <a:pt x="2252980" y="2833370"/>
                  </a:cubicBezTo>
                  <a:cubicBezTo>
                    <a:pt x="2265680" y="2785110"/>
                    <a:pt x="2258060" y="2757170"/>
                    <a:pt x="2268220" y="2711450"/>
                  </a:cubicBezTo>
                  <a:cubicBezTo>
                    <a:pt x="2280920" y="2651760"/>
                    <a:pt x="2306320" y="2560320"/>
                    <a:pt x="2330450" y="2506980"/>
                  </a:cubicBezTo>
                  <a:cubicBezTo>
                    <a:pt x="2348230" y="2468880"/>
                    <a:pt x="2371090" y="2457450"/>
                    <a:pt x="2387600" y="2416810"/>
                  </a:cubicBezTo>
                  <a:cubicBezTo>
                    <a:pt x="2414270" y="2348230"/>
                    <a:pt x="2416810" y="2226310"/>
                    <a:pt x="2444750" y="2118360"/>
                  </a:cubicBezTo>
                  <a:cubicBezTo>
                    <a:pt x="2479040" y="1987550"/>
                    <a:pt x="2546350" y="1837690"/>
                    <a:pt x="2584450" y="1687830"/>
                  </a:cubicBezTo>
                  <a:cubicBezTo>
                    <a:pt x="2625090" y="1527810"/>
                    <a:pt x="2637790" y="1329690"/>
                    <a:pt x="2675890" y="1186180"/>
                  </a:cubicBezTo>
                  <a:cubicBezTo>
                    <a:pt x="2706370" y="1074420"/>
                    <a:pt x="2745740" y="976630"/>
                    <a:pt x="2781300" y="894080"/>
                  </a:cubicBezTo>
                  <a:cubicBezTo>
                    <a:pt x="2809240" y="831850"/>
                    <a:pt x="2839720" y="795020"/>
                    <a:pt x="2865120" y="732790"/>
                  </a:cubicBezTo>
                  <a:cubicBezTo>
                    <a:pt x="2898140" y="655320"/>
                    <a:pt x="2909570" y="544830"/>
                    <a:pt x="2952750" y="462280"/>
                  </a:cubicBezTo>
                  <a:cubicBezTo>
                    <a:pt x="2994660" y="381000"/>
                    <a:pt x="3073400" y="318770"/>
                    <a:pt x="3119120" y="241300"/>
                  </a:cubicBezTo>
                  <a:cubicBezTo>
                    <a:pt x="3163570" y="167640"/>
                    <a:pt x="3192780" y="36830"/>
                    <a:pt x="3227070" y="11430"/>
                  </a:cubicBezTo>
                  <a:cubicBezTo>
                    <a:pt x="3241040" y="1270"/>
                    <a:pt x="3260090" y="0"/>
                    <a:pt x="3266440" y="6350"/>
                  </a:cubicBezTo>
                  <a:cubicBezTo>
                    <a:pt x="3272790" y="12700"/>
                    <a:pt x="3274060" y="38100"/>
                    <a:pt x="3268980" y="45720"/>
                  </a:cubicBezTo>
                  <a:cubicBezTo>
                    <a:pt x="3265170" y="52070"/>
                    <a:pt x="3252470" y="54610"/>
                    <a:pt x="3244850" y="53340"/>
                  </a:cubicBezTo>
                  <a:cubicBezTo>
                    <a:pt x="3235960" y="50800"/>
                    <a:pt x="3223260" y="39370"/>
                    <a:pt x="3221990" y="30480"/>
                  </a:cubicBezTo>
                  <a:cubicBezTo>
                    <a:pt x="3220720" y="22860"/>
                    <a:pt x="3224530" y="11430"/>
                    <a:pt x="3230880" y="6350"/>
                  </a:cubicBezTo>
                  <a:cubicBezTo>
                    <a:pt x="3237230" y="1270"/>
                    <a:pt x="3256280" y="0"/>
                    <a:pt x="3263900" y="3810"/>
                  </a:cubicBezTo>
                  <a:cubicBezTo>
                    <a:pt x="3270250" y="7620"/>
                    <a:pt x="3275330" y="16510"/>
                    <a:pt x="3276600" y="26670"/>
                  </a:cubicBezTo>
                  <a:cubicBezTo>
                    <a:pt x="3277870" y="43180"/>
                    <a:pt x="3266440" y="71120"/>
                    <a:pt x="3253740" y="93980"/>
                  </a:cubicBezTo>
                  <a:cubicBezTo>
                    <a:pt x="3237230" y="124460"/>
                    <a:pt x="3195320" y="154940"/>
                    <a:pt x="3177540" y="186690"/>
                  </a:cubicBezTo>
                  <a:cubicBezTo>
                    <a:pt x="3162300" y="213360"/>
                    <a:pt x="3166110" y="234950"/>
                    <a:pt x="3149600" y="265430"/>
                  </a:cubicBezTo>
                  <a:cubicBezTo>
                    <a:pt x="3120390" y="320040"/>
                    <a:pt x="3030220" y="396240"/>
                    <a:pt x="2989580" y="474980"/>
                  </a:cubicBezTo>
                  <a:cubicBezTo>
                    <a:pt x="2946400" y="557530"/>
                    <a:pt x="2929890" y="687070"/>
                    <a:pt x="2900680" y="753110"/>
                  </a:cubicBezTo>
                  <a:cubicBezTo>
                    <a:pt x="2882900" y="792480"/>
                    <a:pt x="2867660" y="802640"/>
                    <a:pt x="2848610" y="843280"/>
                  </a:cubicBezTo>
                  <a:cubicBezTo>
                    <a:pt x="2811780" y="920750"/>
                    <a:pt x="2749550" y="1061720"/>
                    <a:pt x="2712720" y="1191260"/>
                  </a:cubicBezTo>
                  <a:cubicBezTo>
                    <a:pt x="2669540" y="1343660"/>
                    <a:pt x="2660650" y="1541780"/>
                    <a:pt x="2620010" y="1703070"/>
                  </a:cubicBezTo>
                  <a:cubicBezTo>
                    <a:pt x="2581910" y="1851660"/>
                    <a:pt x="2517140" y="1995170"/>
                    <a:pt x="2482850" y="2125980"/>
                  </a:cubicBezTo>
                  <a:cubicBezTo>
                    <a:pt x="2453640" y="2236470"/>
                    <a:pt x="2448560" y="2368550"/>
                    <a:pt x="2420620" y="2437130"/>
                  </a:cubicBezTo>
                  <a:cubicBezTo>
                    <a:pt x="2405380" y="2475230"/>
                    <a:pt x="2379980" y="2489200"/>
                    <a:pt x="2366010" y="2519680"/>
                  </a:cubicBezTo>
                  <a:cubicBezTo>
                    <a:pt x="2350770" y="2551430"/>
                    <a:pt x="2343150" y="2580640"/>
                    <a:pt x="2332990" y="2622550"/>
                  </a:cubicBezTo>
                  <a:cubicBezTo>
                    <a:pt x="2317750" y="2682240"/>
                    <a:pt x="2312670" y="2768600"/>
                    <a:pt x="2288540" y="2847340"/>
                  </a:cubicBezTo>
                  <a:cubicBezTo>
                    <a:pt x="2259330" y="2938780"/>
                    <a:pt x="2190750" y="3048000"/>
                    <a:pt x="2162810" y="3136900"/>
                  </a:cubicBezTo>
                  <a:cubicBezTo>
                    <a:pt x="2141220" y="3206750"/>
                    <a:pt x="2150110" y="3262630"/>
                    <a:pt x="2124710" y="3331210"/>
                  </a:cubicBezTo>
                  <a:cubicBezTo>
                    <a:pt x="2092960" y="3420110"/>
                    <a:pt x="1997710" y="3544570"/>
                    <a:pt x="1968500" y="3619500"/>
                  </a:cubicBezTo>
                  <a:cubicBezTo>
                    <a:pt x="1951990" y="3663950"/>
                    <a:pt x="1958340" y="3685540"/>
                    <a:pt x="1941830" y="3731260"/>
                  </a:cubicBezTo>
                  <a:cubicBezTo>
                    <a:pt x="1913890" y="3808730"/>
                    <a:pt x="1838960" y="3939540"/>
                    <a:pt x="1791970" y="4030980"/>
                  </a:cubicBezTo>
                  <a:cubicBezTo>
                    <a:pt x="1751330" y="4109720"/>
                    <a:pt x="1727200" y="4163060"/>
                    <a:pt x="1676400" y="4248150"/>
                  </a:cubicBezTo>
                  <a:cubicBezTo>
                    <a:pt x="1598930" y="4378960"/>
                    <a:pt x="1469390" y="4583430"/>
                    <a:pt x="1358900" y="4730750"/>
                  </a:cubicBezTo>
                  <a:cubicBezTo>
                    <a:pt x="1256030" y="4866640"/>
                    <a:pt x="1112520" y="5034280"/>
                    <a:pt x="1037590" y="5105400"/>
                  </a:cubicBezTo>
                  <a:cubicBezTo>
                    <a:pt x="1003300" y="5138420"/>
                    <a:pt x="984250" y="5142230"/>
                    <a:pt x="955040" y="5170170"/>
                  </a:cubicBezTo>
                  <a:cubicBezTo>
                    <a:pt x="915670" y="5208270"/>
                    <a:pt x="864870" y="5283200"/>
                    <a:pt x="828040" y="5320030"/>
                  </a:cubicBezTo>
                  <a:cubicBezTo>
                    <a:pt x="802640" y="5345430"/>
                    <a:pt x="784860" y="5351780"/>
                    <a:pt x="759460" y="5377180"/>
                  </a:cubicBezTo>
                  <a:cubicBezTo>
                    <a:pt x="720090" y="5415280"/>
                    <a:pt x="657860" y="5482590"/>
                    <a:pt x="623570" y="5530850"/>
                  </a:cubicBezTo>
                  <a:cubicBezTo>
                    <a:pt x="596900" y="5567680"/>
                    <a:pt x="593090" y="5596890"/>
                    <a:pt x="562610" y="5637530"/>
                  </a:cubicBezTo>
                  <a:cubicBezTo>
                    <a:pt x="513080" y="5704840"/>
                    <a:pt x="408940" y="5784850"/>
                    <a:pt x="337820" y="5882640"/>
                  </a:cubicBezTo>
                  <a:cubicBezTo>
                    <a:pt x="251460" y="6002020"/>
                    <a:pt x="146050" y="6207760"/>
                    <a:pt x="97790" y="6311900"/>
                  </a:cubicBezTo>
                  <a:cubicBezTo>
                    <a:pt x="71120" y="6369050"/>
                    <a:pt x="67310" y="6428740"/>
                    <a:pt x="46990" y="6447790"/>
                  </a:cubicBezTo>
                  <a:cubicBezTo>
                    <a:pt x="36830" y="6457950"/>
                    <a:pt x="21590" y="6461760"/>
                    <a:pt x="13970" y="6457950"/>
                  </a:cubicBezTo>
                  <a:cubicBezTo>
                    <a:pt x="6350" y="6454140"/>
                    <a:pt x="0" y="6426200"/>
                    <a:pt x="0" y="6426200"/>
                  </a:cubicBezTo>
                </a:path>
              </a:pathLst>
            </a:custGeom>
            <a:solidFill>
              <a:srgbClr val="000000"/>
            </a:solidFill>
            <a:ln cap="sq">
              <a:noFill/>
              <a:prstDash val="solid"/>
              <a:miter/>
            </a:ln>
          </p:spPr>
          <p:txBody>
            <a:bodyPr/>
            <a:lstStyle/>
            <a:p>
              <a:pPr>
                <a:defRPr/>
              </a:pPr>
              <a:endParaRPr lang="de-DE"/>
            </a:p>
          </p:txBody>
        </p:sp>
      </p:grpSp>
      <p:grpSp>
        <p:nvGrpSpPr>
          <p:cNvPr id="30" name="Group 81">
            <a:extLst>
              <a:ext uri="{FF2B5EF4-FFF2-40B4-BE49-F238E27FC236}">
                <a16:creationId xmlns:a16="http://schemas.microsoft.com/office/drawing/2014/main" id="{9751F801-7F82-295B-2625-F70FE9C79D39}"/>
              </a:ext>
            </a:extLst>
          </p:cNvPr>
          <p:cNvGrpSpPr/>
          <p:nvPr/>
        </p:nvGrpSpPr>
        <p:grpSpPr bwMode="auto">
          <a:xfrm>
            <a:off x="5505450" y="11802202"/>
            <a:ext cx="1917629" cy="2911810"/>
            <a:chOff x="0" y="0"/>
            <a:chExt cx="2719070" cy="4649470"/>
          </a:xfrm>
        </p:grpSpPr>
        <p:sp>
          <p:nvSpPr>
            <p:cNvPr id="31" name="Freeform 82">
              <a:extLst>
                <a:ext uri="{FF2B5EF4-FFF2-40B4-BE49-F238E27FC236}">
                  <a16:creationId xmlns:a16="http://schemas.microsoft.com/office/drawing/2014/main" id="{C68B3EAF-DFE6-9958-1796-710ECD01A9F0}"/>
                </a:ext>
              </a:extLst>
            </p:cNvPr>
            <p:cNvSpPr/>
            <p:nvPr/>
          </p:nvSpPr>
          <p:spPr bwMode="auto">
            <a:xfrm>
              <a:off x="50800" y="49530"/>
              <a:ext cx="2623820" cy="4568190"/>
            </a:xfrm>
            <a:custGeom>
              <a:avLst/>
              <a:gdLst/>
              <a:ahLst/>
              <a:cxnLst/>
              <a:rect l="l" t="t" r="r" b="b"/>
              <a:pathLst>
                <a:path w="2623820" h="4568190" extrusionOk="0">
                  <a:moveTo>
                    <a:pt x="25400" y="4495800"/>
                  </a:moveTo>
                  <a:cubicBezTo>
                    <a:pt x="463550" y="4485640"/>
                    <a:pt x="565150" y="4462780"/>
                    <a:pt x="665480" y="4436110"/>
                  </a:cubicBezTo>
                  <a:cubicBezTo>
                    <a:pt x="764540" y="4410710"/>
                    <a:pt x="868680" y="4381500"/>
                    <a:pt x="956310" y="4339590"/>
                  </a:cubicBezTo>
                  <a:cubicBezTo>
                    <a:pt x="1036320" y="4301490"/>
                    <a:pt x="1112520" y="4249420"/>
                    <a:pt x="1172210" y="4203700"/>
                  </a:cubicBezTo>
                  <a:cubicBezTo>
                    <a:pt x="1220470" y="4165600"/>
                    <a:pt x="1245870" y="4140200"/>
                    <a:pt x="1295400" y="4089400"/>
                  </a:cubicBezTo>
                  <a:cubicBezTo>
                    <a:pt x="1381760" y="3999230"/>
                    <a:pt x="1541780" y="3830320"/>
                    <a:pt x="1630680" y="3695700"/>
                  </a:cubicBezTo>
                  <a:cubicBezTo>
                    <a:pt x="1710690" y="3575050"/>
                    <a:pt x="1764030" y="3453130"/>
                    <a:pt x="1813560" y="3323590"/>
                  </a:cubicBezTo>
                  <a:cubicBezTo>
                    <a:pt x="1864360" y="3191510"/>
                    <a:pt x="1893570" y="3004820"/>
                    <a:pt x="1929130" y="2910840"/>
                  </a:cubicBezTo>
                  <a:cubicBezTo>
                    <a:pt x="1948180" y="2860040"/>
                    <a:pt x="1972310" y="2833370"/>
                    <a:pt x="1985010" y="2797810"/>
                  </a:cubicBezTo>
                  <a:cubicBezTo>
                    <a:pt x="1996440" y="2768600"/>
                    <a:pt x="2001520" y="2749550"/>
                    <a:pt x="2006600" y="2712720"/>
                  </a:cubicBezTo>
                  <a:cubicBezTo>
                    <a:pt x="2016760" y="2646680"/>
                    <a:pt x="2011680" y="2538730"/>
                    <a:pt x="2021840" y="2430780"/>
                  </a:cubicBezTo>
                  <a:cubicBezTo>
                    <a:pt x="2035810" y="2286000"/>
                    <a:pt x="2077720" y="2098040"/>
                    <a:pt x="2090420" y="1921510"/>
                  </a:cubicBezTo>
                  <a:cubicBezTo>
                    <a:pt x="2104390" y="1732280"/>
                    <a:pt x="2085340" y="1475740"/>
                    <a:pt x="2096770" y="1332230"/>
                  </a:cubicBezTo>
                  <a:cubicBezTo>
                    <a:pt x="2103120" y="1249680"/>
                    <a:pt x="2112010" y="1202690"/>
                    <a:pt x="2127250" y="1136650"/>
                  </a:cubicBezTo>
                  <a:cubicBezTo>
                    <a:pt x="2142490" y="1068070"/>
                    <a:pt x="2175510" y="993140"/>
                    <a:pt x="2188210" y="930910"/>
                  </a:cubicBezTo>
                  <a:cubicBezTo>
                    <a:pt x="2198370" y="881380"/>
                    <a:pt x="2189480" y="833120"/>
                    <a:pt x="2202180" y="795020"/>
                  </a:cubicBezTo>
                  <a:cubicBezTo>
                    <a:pt x="2212340" y="763270"/>
                    <a:pt x="2237740" y="744220"/>
                    <a:pt x="2249170" y="713740"/>
                  </a:cubicBezTo>
                  <a:cubicBezTo>
                    <a:pt x="2261870" y="678180"/>
                    <a:pt x="2255520" y="629920"/>
                    <a:pt x="2273300" y="593090"/>
                  </a:cubicBezTo>
                  <a:cubicBezTo>
                    <a:pt x="2292350" y="552450"/>
                    <a:pt x="2344420" y="518160"/>
                    <a:pt x="2360930" y="482600"/>
                  </a:cubicBezTo>
                  <a:cubicBezTo>
                    <a:pt x="2373630" y="455930"/>
                    <a:pt x="2368550" y="433070"/>
                    <a:pt x="2378710" y="402590"/>
                  </a:cubicBezTo>
                  <a:cubicBezTo>
                    <a:pt x="2392680" y="360680"/>
                    <a:pt x="2420620" y="304800"/>
                    <a:pt x="2447290" y="256540"/>
                  </a:cubicBezTo>
                  <a:cubicBezTo>
                    <a:pt x="2475230" y="204470"/>
                    <a:pt x="2526030" y="148590"/>
                    <a:pt x="2545080" y="102870"/>
                  </a:cubicBezTo>
                  <a:cubicBezTo>
                    <a:pt x="2557780" y="71120"/>
                    <a:pt x="2548890" y="27940"/>
                    <a:pt x="2564130" y="13970"/>
                  </a:cubicBezTo>
                  <a:cubicBezTo>
                    <a:pt x="2574290" y="3810"/>
                    <a:pt x="2597150" y="1270"/>
                    <a:pt x="2606040" y="6350"/>
                  </a:cubicBezTo>
                  <a:cubicBezTo>
                    <a:pt x="2613660" y="10160"/>
                    <a:pt x="2617470" y="22860"/>
                    <a:pt x="2617470" y="30480"/>
                  </a:cubicBezTo>
                  <a:cubicBezTo>
                    <a:pt x="2617470" y="38100"/>
                    <a:pt x="2611120" y="49530"/>
                    <a:pt x="2604770" y="54610"/>
                  </a:cubicBezTo>
                  <a:cubicBezTo>
                    <a:pt x="2598420" y="59690"/>
                    <a:pt x="2584450" y="60960"/>
                    <a:pt x="2576830" y="57150"/>
                  </a:cubicBezTo>
                  <a:cubicBezTo>
                    <a:pt x="2569210" y="53340"/>
                    <a:pt x="2559050" y="35560"/>
                    <a:pt x="2560320" y="26670"/>
                  </a:cubicBezTo>
                  <a:cubicBezTo>
                    <a:pt x="2561590" y="17780"/>
                    <a:pt x="2575560" y="2540"/>
                    <a:pt x="2584450" y="1270"/>
                  </a:cubicBezTo>
                  <a:cubicBezTo>
                    <a:pt x="2593340" y="0"/>
                    <a:pt x="2609850" y="6350"/>
                    <a:pt x="2614930" y="17780"/>
                  </a:cubicBezTo>
                  <a:cubicBezTo>
                    <a:pt x="2623820" y="38100"/>
                    <a:pt x="2606040" y="93980"/>
                    <a:pt x="2589530" y="133350"/>
                  </a:cubicBezTo>
                  <a:cubicBezTo>
                    <a:pt x="2570480" y="179070"/>
                    <a:pt x="2528570" y="218440"/>
                    <a:pt x="2499360" y="273050"/>
                  </a:cubicBezTo>
                  <a:cubicBezTo>
                    <a:pt x="2463800" y="340360"/>
                    <a:pt x="2435860" y="448310"/>
                    <a:pt x="2399030" y="508000"/>
                  </a:cubicBezTo>
                  <a:cubicBezTo>
                    <a:pt x="2372360" y="549910"/>
                    <a:pt x="2334260" y="567690"/>
                    <a:pt x="2315210" y="605790"/>
                  </a:cubicBezTo>
                  <a:cubicBezTo>
                    <a:pt x="2296160" y="643890"/>
                    <a:pt x="2298700" y="701040"/>
                    <a:pt x="2284730" y="735330"/>
                  </a:cubicBezTo>
                  <a:cubicBezTo>
                    <a:pt x="2273300" y="762000"/>
                    <a:pt x="2254250" y="772160"/>
                    <a:pt x="2244090" y="800100"/>
                  </a:cubicBezTo>
                  <a:cubicBezTo>
                    <a:pt x="2231390" y="838200"/>
                    <a:pt x="2239010" y="895350"/>
                    <a:pt x="2227580" y="947420"/>
                  </a:cubicBezTo>
                  <a:cubicBezTo>
                    <a:pt x="2214880" y="1008380"/>
                    <a:pt x="2180590" y="1075690"/>
                    <a:pt x="2165350" y="1140460"/>
                  </a:cubicBezTo>
                  <a:cubicBezTo>
                    <a:pt x="2150110" y="1203960"/>
                    <a:pt x="2141220" y="1250950"/>
                    <a:pt x="2134870" y="1332230"/>
                  </a:cubicBezTo>
                  <a:cubicBezTo>
                    <a:pt x="2123440" y="1475740"/>
                    <a:pt x="2142490" y="1736090"/>
                    <a:pt x="2128520" y="1925320"/>
                  </a:cubicBezTo>
                  <a:cubicBezTo>
                    <a:pt x="2115820" y="2101850"/>
                    <a:pt x="2075180" y="2286000"/>
                    <a:pt x="2061210" y="2432050"/>
                  </a:cubicBezTo>
                  <a:cubicBezTo>
                    <a:pt x="2051050" y="2541270"/>
                    <a:pt x="2056130" y="2651760"/>
                    <a:pt x="2045970" y="2721610"/>
                  </a:cubicBezTo>
                  <a:cubicBezTo>
                    <a:pt x="2039620" y="2762250"/>
                    <a:pt x="2033270" y="2783840"/>
                    <a:pt x="2021840" y="2815590"/>
                  </a:cubicBezTo>
                  <a:cubicBezTo>
                    <a:pt x="2009140" y="2849880"/>
                    <a:pt x="1987550" y="2872740"/>
                    <a:pt x="1969770" y="2921000"/>
                  </a:cubicBezTo>
                  <a:cubicBezTo>
                    <a:pt x="1934210" y="3013710"/>
                    <a:pt x="1903730" y="3206750"/>
                    <a:pt x="1852930" y="3341370"/>
                  </a:cubicBezTo>
                  <a:cubicBezTo>
                    <a:pt x="1802130" y="3474720"/>
                    <a:pt x="1746250" y="3600450"/>
                    <a:pt x="1663700" y="3724910"/>
                  </a:cubicBezTo>
                  <a:cubicBezTo>
                    <a:pt x="1572260" y="3863340"/>
                    <a:pt x="1385570" y="4069080"/>
                    <a:pt x="1319530" y="4124960"/>
                  </a:cubicBezTo>
                  <a:cubicBezTo>
                    <a:pt x="1297940" y="4142740"/>
                    <a:pt x="1287780" y="4140200"/>
                    <a:pt x="1270000" y="4154170"/>
                  </a:cubicBezTo>
                  <a:cubicBezTo>
                    <a:pt x="1245870" y="4173220"/>
                    <a:pt x="1226820" y="4208780"/>
                    <a:pt x="1191260" y="4237990"/>
                  </a:cubicBezTo>
                  <a:cubicBezTo>
                    <a:pt x="1137920" y="4282440"/>
                    <a:pt x="1045210" y="4340860"/>
                    <a:pt x="971550" y="4377690"/>
                  </a:cubicBezTo>
                  <a:cubicBezTo>
                    <a:pt x="904240" y="4410710"/>
                    <a:pt x="848360" y="4427220"/>
                    <a:pt x="768350" y="4451350"/>
                  </a:cubicBezTo>
                  <a:cubicBezTo>
                    <a:pt x="656590" y="4484370"/>
                    <a:pt x="488950" y="4532630"/>
                    <a:pt x="358140" y="4547870"/>
                  </a:cubicBezTo>
                  <a:cubicBezTo>
                    <a:pt x="242570" y="4561840"/>
                    <a:pt x="72390" y="4568190"/>
                    <a:pt x="25400" y="4549140"/>
                  </a:cubicBezTo>
                  <a:cubicBezTo>
                    <a:pt x="10160" y="4542790"/>
                    <a:pt x="0" y="4533900"/>
                    <a:pt x="0" y="4525010"/>
                  </a:cubicBezTo>
                  <a:cubicBezTo>
                    <a:pt x="0" y="4516120"/>
                    <a:pt x="25400" y="4495800"/>
                    <a:pt x="25400" y="4495800"/>
                  </a:cubicBezTo>
                </a:path>
              </a:pathLst>
            </a:custGeom>
            <a:solidFill>
              <a:srgbClr val="000000"/>
            </a:solidFill>
            <a:ln cap="sq">
              <a:noFill/>
              <a:prstDash val="solid"/>
              <a:miter/>
            </a:ln>
          </p:spPr>
          <p:txBody>
            <a:bodyPr/>
            <a:lstStyle/>
            <a:p>
              <a:pPr>
                <a:defRPr/>
              </a:pPr>
              <a:endParaRPr lang="de-DE"/>
            </a:p>
          </p:txBody>
        </p:sp>
      </p:grpSp>
      <p:grpSp>
        <p:nvGrpSpPr>
          <p:cNvPr id="33" name="Group 85">
            <a:extLst>
              <a:ext uri="{FF2B5EF4-FFF2-40B4-BE49-F238E27FC236}">
                <a16:creationId xmlns:a16="http://schemas.microsoft.com/office/drawing/2014/main" id="{9B6D6CE3-0648-15B9-BE76-768A0F607924}"/>
              </a:ext>
            </a:extLst>
          </p:cNvPr>
          <p:cNvGrpSpPr/>
          <p:nvPr/>
        </p:nvGrpSpPr>
        <p:grpSpPr bwMode="auto">
          <a:xfrm>
            <a:off x="5541277" y="10574391"/>
            <a:ext cx="2023667" cy="5648470"/>
            <a:chOff x="0" y="0"/>
            <a:chExt cx="2538730" cy="9723120"/>
          </a:xfrm>
        </p:grpSpPr>
        <p:sp>
          <p:nvSpPr>
            <p:cNvPr id="34" name="Freeform 86">
              <a:extLst>
                <a:ext uri="{FF2B5EF4-FFF2-40B4-BE49-F238E27FC236}">
                  <a16:creationId xmlns:a16="http://schemas.microsoft.com/office/drawing/2014/main" id="{6D63438C-11F4-625C-4FE6-894D7838DCAD}"/>
                </a:ext>
              </a:extLst>
            </p:cNvPr>
            <p:cNvSpPr/>
            <p:nvPr/>
          </p:nvSpPr>
          <p:spPr bwMode="auto">
            <a:xfrm>
              <a:off x="43180" y="49530"/>
              <a:ext cx="2449830" cy="9624060"/>
            </a:xfrm>
            <a:custGeom>
              <a:avLst/>
              <a:gdLst/>
              <a:ahLst/>
              <a:cxnLst/>
              <a:rect l="l" t="t" r="r" b="b"/>
              <a:pathLst>
                <a:path w="2449830" h="9624060" extrusionOk="0">
                  <a:moveTo>
                    <a:pt x="55880" y="20320"/>
                  </a:moveTo>
                  <a:cubicBezTo>
                    <a:pt x="167640" y="402590"/>
                    <a:pt x="200660" y="598170"/>
                    <a:pt x="215900" y="711200"/>
                  </a:cubicBezTo>
                  <a:cubicBezTo>
                    <a:pt x="226060" y="783590"/>
                    <a:pt x="219710" y="825500"/>
                    <a:pt x="232410" y="891540"/>
                  </a:cubicBezTo>
                  <a:cubicBezTo>
                    <a:pt x="248920" y="974090"/>
                    <a:pt x="300990" y="1076960"/>
                    <a:pt x="318770" y="1165860"/>
                  </a:cubicBezTo>
                  <a:cubicBezTo>
                    <a:pt x="335280" y="1245870"/>
                    <a:pt x="328930" y="1329690"/>
                    <a:pt x="342900" y="1400810"/>
                  </a:cubicBezTo>
                  <a:cubicBezTo>
                    <a:pt x="355600" y="1463040"/>
                    <a:pt x="383540" y="1513840"/>
                    <a:pt x="394970" y="1572260"/>
                  </a:cubicBezTo>
                  <a:cubicBezTo>
                    <a:pt x="406400" y="1630680"/>
                    <a:pt x="402590" y="1690370"/>
                    <a:pt x="414020" y="1751330"/>
                  </a:cubicBezTo>
                  <a:cubicBezTo>
                    <a:pt x="426720" y="1818640"/>
                    <a:pt x="454660" y="1887220"/>
                    <a:pt x="467360" y="1958340"/>
                  </a:cubicBezTo>
                  <a:cubicBezTo>
                    <a:pt x="480060" y="2030730"/>
                    <a:pt x="472440" y="2122170"/>
                    <a:pt x="487680" y="2181860"/>
                  </a:cubicBezTo>
                  <a:cubicBezTo>
                    <a:pt x="497840" y="2223770"/>
                    <a:pt x="520700" y="2250440"/>
                    <a:pt x="530860" y="2286000"/>
                  </a:cubicBezTo>
                  <a:cubicBezTo>
                    <a:pt x="541020" y="2322830"/>
                    <a:pt x="546100" y="2345690"/>
                    <a:pt x="551180" y="2399030"/>
                  </a:cubicBezTo>
                  <a:cubicBezTo>
                    <a:pt x="563880" y="2526030"/>
                    <a:pt x="546100" y="2842260"/>
                    <a:pt x="565150" y="3049270"/>
                  </a:cubicBezTo>
                  <a:cubicBezTo>
                    <a:pt x="582930" y="3241040"/>
                    <a:pt x="637540" y="3426460"/>
                    <a:pt x="655320" y="3597910"/>
                  </a:cubicBezTo>
                  <a:cubicBezTo>
                    <a:pt x="670560" y="3746500"/>
                    <a:pt x="662940" y="3925570"/>
                    <a:pt x="674370" y="4018280"/>
                  </a:cubicBezTo>
                  <a:cubicBezTo>
                    <a:pt x="680720" y="4065270"/>
                    <a:pt x="690880" y="4081780"/>
                    <a:pt x="695960" y="4123690"/>
                  </a:cubicBezTo>
                  <a:cubicBezTo>
                    <a:pt x="703580" y="4183380"/>
                    <a:pt x="697230" y="4253230"/>
                    <a:pt x="708660" y="4345940"/>
                  </a:cubicBezTo>
                  <a:cubicBezTo>
                    <a:pt x="728980" y="4504690"/>
                    <a:pt x="801370" y="4792980"/>
                    <a:pt x="831850" y="4989830"/>
                  </a:cubicBezTo>
                  <a:cubicBezTo>
                    <a:pt x="857250" y="5153660"/>
                    <a:pt x="861060" y="5299710"/>
                    <a:pt x="886460" y="5444490"/>
                  </a:cubicBezTo>
                  <a:cubicBezTo>
                    <a:pt x="910590" y="5580380"/>
                    <a:pt x="952500" y="5694680"/>
                    <a:pt x="979170" y="5835650"/>
                  </a:cubicBezTo>
                  <a:cubicBezTo>
                    <a:pt x="1010920" y="5998210"/>
                    <a:pt x="1023620" y="6238240"/>
                    <a:pt x="1059180" y="6363970"/>
                  </a:cubicBezTo>
                  <a:cubicBezTo>
                    <a:pt x="1080770" y="6437630"/>
                    <a:pt x="1108710" y="6460490"/>
                    <a:pt x="1131570" y="6531610"/>
                  </a:cubicBezTo>
                  <a:cubicBezTo>
                    <a:pt x="1168400" y="6645910"/>
                    <a:pt x="1207770" y="6844030"/>
                    <a:pt x="1234440" y="6991350"/>
                  </a:cubicBezTo>
                  <a:cubicBezTo>
                    <a:pt x="1258570" y="7127240"/>
                    <a:pt x="1253490" y="7247890"/>
                    <a:pt x="1290320" y="7383780"/>
                  </a:cubicBezTo>
                  <a:cubicBezTo>
                    <a:pt x="1332230" y="7541260"/>
                    <a:pt x="1441450" y="7740650"/>
                    <a:pt x="1489710" y="7876540"/>
                  </a:cubicBezTo>
                  <a:cubicBezTo>
                    <a:pt x="1522730" y="7969250"/>
                    <a:pt x="1530350" y="8031480"/>
                    <a:pt x="1563370" y="8115300"/>
                  </a:cubicBezTo>
                  <a:cubicBezTo>
                    <a:pt x="1604010" y="8216900"/>
                    <a:pt x="1692910" y="8360410"/>
                    <a:pt x="1723390" y="8437880"/>
                  </a:cubicBezTo>
                  <a:cubicBezTo>
                    <a:pt x="1739900" y="8478520"/>
                    <a:pt x="1738630" y="8503920"/>
                    <a:pt x="1753870" y="8534400"/>
                  </a:cubicBezTo>
                  <a:cubicBezTo>
                    <a:pt x="1771650" y="8568690"/>
                    <a:pt x="1802130" y="8590280"/>
                    <a:pt x="1826260" y="8632190"/>
                  </a:cubicBezTo>
                  <a:cubicBezTo>
                    <a:pt x="1863090" y="8696960"/>
                    <a:pt x="1893570" y="8821420"/>
                    <a:pt x="1931670" y="8897620"/>
                  </a:cubicBezTo>
                  <a:cubicBezTo>
                    <a:pt x="1963420" y="8958580"/>
                    <a:pt x="2001520" y="9014460"/>
                    <a:pt x="2032000" y="9056370"/>
                  </a:cubicBezTo>
                  <a:cubicBezTo>
                    <a:pt x="2053590" y="9085580"/>
                    <a:pt x="2071370" y="9110980"/>
                    <a:pt x="2091690" y="9128760"/>
                  </a:cubicBezTo>
                  <a:cubicBezTo>
                    <a:pt x="2106930" y="9141460"/>
                    <a:pt x="2125980" y="9141460"/>
                    <a:pt x="2138680" y="9156700"/>
                  </a:cubicBezTo>
                  <a:cubicBezTo>
                    <a:pt x="2157730" y="9179560"/>
                    <a:pt x="2157730" y="9243060"/>
                    <a:pt x="2175510" y="9265920"/>
                  </a:cubicBezTo>
                  <a:cubicBezTo>
                    <a:pt x="2186940" y="9281160"/>
                    <a:pt x="2199640" y="9279890"/>
                    <a:pt x="2216150" y="9295130"/>
                  </a:cubicBezTo>
                  <a:cubicBezTo>
                    <a:pt x="2247900" y="9324340"/>
                    <a:pt x="2316480" y="9406890"/>
                    <a:pt x="2338070" y="9442450"/>
                  </a:cubicBezTo>
                  <a:cubicBezTo>
                    <a:pt x="2349500" y="9460230"/>
                    <a:pt x="2346960" y="9472930"/>
                    <a:pt x="2357120" y="9484360"/>
                  </a:cubicBezTo>
                  <a:cubicBezTo>
                    <a:pt x="2369820" y="9498330"/>
                    <a:pt x="2400300" y="9502140"/>
                    <a:pt x="2414270" y="9518650"/>
                  </a:cubicBezTo>
                  <a:cubicBezTo>
                    <a:pt x="2430780" y="9537700"/>
                    <a:pt x="2449830" y="9579610"/>
                    <a:pt x="2444750" y="9597390"/>
                  </a:cubicBezTo>
                  <a:cubicBezTo>
                    <a:pt x="2440940" y="9610090"/>
                    <a:pt x="2423160" y="9621520"/>
                    <a:pt x="2413000" y="9622790"/>
                  </a:cubicBezTo>
                  <a:cubicBezTo>
                    <a:pt x="2404110" y="9624060"/>
                    <a:pt x="2390140" y="9616440"/>
                    <a:pt x="2385060" y="9608820"/>
                  </a:cubicBezTo>
                  <a:cubicBezTo>
                    <a:pt x="2379980" y="9601200"/>
                    <a:pt x="2377440" y="9585960"/>
                    <a:pt x="2381250" y="9577070"/>
                  </a:cubicBezTo>
                  <a:cubicBezTo>
                    <a:pt x="2385060" y="9568180"/>
                    <a:pt x="2395220" y="9559290"/>
                    <a:pt x="2404110" y="9556750"/>
                  </a:cubicBezTo>
                  <a:cubicBezTo>
                    <a:pt x="2413000" y="9554210"/>
                    <a:pt x="2428240" y="9559290"/>
                    <a:pt x="2434590" y="9564370"/>
                  </a:cubicBezTo>
                  <a:cubicBezTo>
                    <a:pt x="2439670" y="9568180"/>
                    <a:pt x="2443480" y="9575800"/>
                    <a:pt x="2444750" y="9583420"/>
                  </a:cubicBezTo>
                  <a:cubicBezTo>
                    <a:pt x="2446020" y="9592310"/>
                    <a:pt x="2442210" y="9606280"/>
                    <a:pt x="2435860" y="9612630"/>
                  </a:cubicBezTo>
                  <a:cubicBezTo>
                    <a:pt x="2429510" y="9618980"/>
                    <a:pt x="2414270" y="9622790"/>
                    <a:pt x="2405380" y="9621520"/>
                  </a:cubicBezTo>
                  <a:cubicBezTo>
                    <a:pt x="2399030" y="9620250"/>
                    <a:pt x="2395220" y="9618980"/>
                    <a:pt x="2387600" y="9611360"/>
                  </a:cubicBezTo>
                  <a:cubicBezTo>
                    <a:pt x="2354580" y="9582150"/>
                    <a:pt x="2230120" y="9386570"/>
                    <a:pt x="2183130" y="9331960"/>
                  </a:cubicBezTo>
                  <a:cubicBezTo>
                    <a:pt x="2161540" y="9306560"/>
                    <a:pt x="2142490" y="9302750"/>
                    <a:pt x="2131060" y="9281160"/>
                  </a:cubicBezTo>
                  <a:cubicBezTo>
                    <a:pt x="2117090" y="9257030"/>
                    <a:pt x="2125980" y="9210040"/>
                    <a:pt x="2112010" y="9188450"/>
                  </a:cubicBezTo>
                  <a:cubicBezTo>
                    <a:pt x="2100580" y="9170670"/>
                    <a:pt x="2078990" y="9168130"/>
                    <a:pt x="2062480" y="9152890"/>
                  </a:cubicBezTo>
                  <a:cubicBezTo>
                    <a:pt x="2042160" y="9132570"/>
                    <a:pt x="2023110" y="9107170"/>
                    <a:pt x="2000250" y="9075420"/>
                  </a:cubicBezTo>
                  <a:cubicBezTo>
                    <a:pt x="1968500" y="9030970"/>
                    <a:pt x="1926590" y="8973820"/>
                    <a:pt x="1894840" y="8911590"/>
                  </a:cubicBezTo>
                  <a:cubicBezTo>
                    <a:pt x="1856740" y="8836660"/>
                    <a:pt x="1831340" y="8719820"/>
                    <a:pt x="1795780" y="8653780"/>
                  </a:cubicBezTo>
                  <a:cubicBezTo>
                    <a:pt x="1770380" y="8608060"/>
                    <a:pt x="1734820" y="8581390"/>
                    <a:pt x="1717040" y="8545830"/>
                  </a:cubicBezTo>
                  <a:cubicBezTo>
                    <a:pt x="1701800" y="8515350"/>
                    <a:pt x="1705610" y="8493760"/>
                    <a:pt x="1690370" y="8455660"/>
                  </a:cubicBezTo>
                  <a:cubicBezTo>
                    <a:pt x="1659890" y="8379460"/>
                    <a:pt x="1568450" y="8228330"/>
                    <a:pt x="1527810" y="8126730"/>
                  </a:cubicBezTo>
                  <a:cubicBezTo>
                    <a:pt x="1494790" y="8042910"/>
                    <a:pt x="1487170" y="7984490"/>
                    <a:pt x="1454150" y="7891780"/>
                  </a:cubicBezTo>
                  <a:cubicBezTo>
                    <a:pt x="1405890" y="7754620"/>
                    <a:pt x="1294130" y="7547610"/>
                    <a:pt x="1252220" y="7387590"/>
                  </a:cubicBezTo>
                  <a:cubicBezTo>
                    <a:pt x="1216660" y="7251700"/>
                    <a:pt x="1221740" y="7133590"/>
                    <a:pt x="1197610" y="7000240"/>
                  </a:cubicBezTo>
                  <a:cubicBezTo>
                    <a:pt x="1170940" y="6854190"/>
                    <a:pt x="1134110" y="6661150"/>
                    <a:pt x="1097280" y="6546850"/>
                  </a:cubicBezTo>
                  <a:cubicBezTo>
                    <a:pt x="1073150" y="6473190"/>
                    <a:pt x="1042670" y="6447790"/>
                    <a:pt x="1021080" y="6371590"/>
                  </a:cubicBezTo>
                  <a:cubicBezTo>
                    <a:pt x="984250" y="6244590"/>
                    <a:pt x="974090" y="6008370"/>
                    <a:pt x="942340" y="5845810"/>
                  </a:cubicBezTo>
                  <a:cubicBezTo>
                    <a:pt x="914400" y="5703570"/>
                    <a:pt x="872490" y="5585460"/>
                    <a:pt x="848360" y="5448300"/>
                  </a:cubicBezTo>
                  <a:cubicBezTo>
                    <a:pt x="822960" y="5303520"/>
                    <a:pt x="819150" y="5144770"/>
                    <a:pt x="795020" y="4997450"/>
                  </a:cubicBezTo>
                  <a:cubicBezTo>
                    <a:pt x="770890" y="4852670"/>
                    <a:pt x="728980" y="4720590"/>
                    <a:pt x="703580" y="4568190"/>
                  </a:cubicBezTo>
                  <a:cubicBezTo>
                    <a:pt x="674370" y="4396740"/>
                    <a:pt x="650240" y="4189730"/>
                    <a:pt x="636270" y="4019550"/>
                  </a:cubicBezTo>
                  <a:cubicBezTo>
                    <a:pt x="623570" y="3872230"/>
                    <a:pt x="632460" y="3752850"/>
                    <a:pt x="617220" y="3605530"/>
                  </a:cubicBezTo>
                  <a:cubicBezTo>
                    <a:pt x="599440" y="3432810"/>
                    <a:pt x="544830" y="3242310"/>
                    <a:pt x="527050" y="3049270"/>
                  </a:cubicBezTo>
                  <a:cubicBezTo>
                    <a:pt x="508000" y="2843530"/>
                    <a:pt x="524510" y="2528570"/>
                    <a:pt x="513080" y="2405380"/>
                  </a:cubicBezTo>
                  <a:cubicBezTo>
                    <a:pt x="508000" y="2354580"/>
                    <a:pt x="505460" y="2335530"/>
                    <a:pt x="495300" y="2299970"/>
                  </a:cubicBezTo>
                  <a:cubicBezTo>
                    <a:pt x="485140" y="2261870"/>
                    <a:pt x="459740" y="2230120"/>
                    <a:pt x="449580" y="2184400"/>
                  </a:cubicBezTo>
                  <a:cubicBezTo>
                    <a:pt x="435610" y="2124710"/>
                    <a:pt x="443230" y="2040890"/>
                    <a:pt x="431800" y="1969770"/>
                  </a:cubicBezTo>
                  <a:cubicBezTo>
                    <a:pt x="419100" y="1897380"/>
                    <a:pt x="388620" y="1821180"/>
                    <a:pt x="375920" y="1753870"/>
                  </a:cubicBezTo>
                  <a:cubicBezTo>
                    <a:pt x="365760" y="1695450"/>
                    <a:pt x="369570" y="1643380"/>
                    <a:pt x="358140" y="1586230"/>
                  </a:cubicBezTo>
                  <a:cubicBezTo>
                    <a:pt x="346710" y="1525270"/>
                    <a:pt x="317500" y="1466850"/>
                    <a:pt x="304800" y="1402080"/>
                  </a:cubicBezTo>
                  <a:cubicBezTo>
                    <a:pt x="290830" y="1332230"/>
                    <a:pt x="298450" y="1258570"/>
                    <a:pt x="281940" y="1181100"/>
                  </a:cubicBezTo>
                  <a:cubicBezTo>
                    <a:pt x="262890" y="1090930"/>
                    <a:pt x="208280" y="979170"/>
                    <a:pt x="191770" y="894080"/>
                  </a:cubicBezTo>
                  <a:cubicBezTo>
                    <a:pt x="179070" y="829310"/>
                    <a:pt x="186690" y="791210"/>
                    <a:pt x="177800" y="720090"/>
                  </a:cubicBezTo>
                  <a:cubicBezTo>
                    <a:pt x="162560" y="608330"/>
                    <a:pt x="130810" y="416560"/>
                    <a:pt x="97790" y="292100"/>
                  </a:cubicBezTo>
                  <a:cubicBezTo>
                    <a:pt x="71120" y="191770"/>
                    <a:pt x="0" y="67310"/>
                    <a:pt x="7620" y="26670"/>
                  </a:cubicBezTo>
                  <a:cubicBezTo>
                    <a:pt x="10160" y="12700"/>
                    <a:pt x="21590" y="2540"/>
                    <a:pt x="29210" y="1270"/>
                  </a:cubicBezTo>
                  <a:cubicBezTo>
                    <a:pt x="36830" y="0"/>
                    <a:pt x="55880" y="20320"/>
                    <a:pt x="55880" y="20320"/>
                  </a:cubicBezTo>
                </a:path>
              </a:pathLst>
            </a:custGeom>
            <a:solidFill>
              <a:srgbClr val="000000"/>
            </a:solidFill>
            <a:ln cap="sq">
              <a:noFill/>
              <a:prstDash val="solid"/>
              <a:miter/>
            </a:ln>
          </p:spPr>
          <p:txBody>
            <a:bodyPr/>
            <a:lstStyle/>
            <a:p>
              <a:pPr>
                <a:defRPr/>
              </a:pPr>
              <a:endParaRPr lang="de-DE"/>
            </a:p>
          </p:txBody>
        </p:sp>
      </p:grpSp>
      <p:grpSp>
        <p:nvGrpSpPr>
          <p:cNvPr id="44" name="Group 87">
            <a:extLst>
              <a:ext uri="{FF2B5EF4-FFF2-40B4-BE49-F238E27FC236}">
                <a16:creationId xmlns:a16="http://schemas.microsoft.com/office/drawing/2014/main" id="{78048DC2-6846-C87A-93F5-66E74E347E80}"/>
              </a:ext>
            </a:extLst>
          </p:cNvPr>
          <p:cNvGrpSpPr/>
          <p:nvPr/>
        </p:nvGrpSpPr>
        <p:grpSpPr bwMode="auto">
          <a:xfrm>
            <a:off x="5260270" y="6688422"/>
            <a:ext cx="8677557" cy="9896254"/>
            <a:chOff x="0" y="0"/>
            <a:chExt cx="8431530" cy="18192750"/>
          </a:xfrm>
        </p:grpSpPr>
        <p:sp>
          <p:nvSpPr>
            <p:cNvPr id="46" name="Freeform 88">
              <a:extLst>
                <a:ext uri="{FF2B5EF4-FFF2-40B4-BE49-F238E27FC236}">
                  <a16:creationId xmlns:a16="http://schemas.microsoft.com/office/drawing/2014/main" id="{B36C5D7A-E820-A169-7064-22C33E30C9E9}"/>
                </a:ext>
              </a:extLst>
            </p:cNvPr>
            <p:cNvSpPr/>
            <p:nvPr/>
          </p:nvSpPr>
          <p:spPr bwMode="auto">
            <a:xfrm>
              <a:off x="46990" y="41910"/>
              <a:ext cx="8371840" cy="18115280"/>
            </a:xfrm>
            <a:custGeom>
              <a:avLst/>
              <a:gdLst/>
              <a:ahLst/>
              <a:cxnLst/>
              <a:rect l="l" t="t" r="r" b="b"/>
              <a:pathLst>
                <a:path w="8371840" h="18115280" extrusionOk="0">
                  <a:moveTo>
                    <a:pt x="43180" y="17402810"/>
                  </a:moveTo>
                  <a:cubicBezTo>
                    <a:pt x="303530" y="17598390"/>
                    <a:pt x="323850" y="17608549"/>
                    <a:pt x="363220" y="17622520"/>
                  </a:cubicBezTo>
                  <a:cubicBezTo>
                    <a:pt x="416560" y="17641570"/>
                    <a:pt x="495300" y="17660620"/>
                    <a:pt x="563880" y="17672049"/>
                  </a:cubicBezTo>
                  <a:cubicBezTo>
                    <a:pt x="636270" y="17683479"/>
                    <a:pt x="693420" y="17686020"/>
                    <a:pt x="787400" y="17689829"/>
                  </a:cubicBezTo>
                  <a:cubicBezTo>
                    <a:pt x="944880" y="17696179"/>
                    <a:pt x="1231900" y="17679670"/>
                    <a:pt x="1421130" y="17694910"/>
                  </a:cubicBezTo>
                  <a:cubicBezTo>
                    <a:pt x="1576070" y="17707610"/>
                    <a:pt x="1744980" y="17741899"/>
                    <a:pt x="1842770" y="17759679"/>
                  </a:cubicBezTo>
                  <a:cubicBezTo>
                    <a:pt x="1894840" y="17769840"/>
                    <a:pt x="1920240" y="17772379"/>
                    <a:pt x="1962150" y="17786349"/>
                  </a:cubicBezTo>
                  <a:cubicBezTo>
                    <a:pt x="2011680" y="17801590"/>
                    <a:pt x="2062480" y="17838420"/>
                    <a:pt x="2118360" y="17852390"/>
                  </a:cubicBezTo>
                  <a:cubicBezTo>
                    <a:pt x="2178050" y="17867629"/>
                    <a:pt x="2244090" y="17856199"/>
                    <a:pt x="2308860" y="17872710"/>
                  </a:cubicBezTo>
                  <a:cubicBezTo>
                    <a:pt x="2381250" y="17890490"/>
                    <a:pt x="2443480" y="17933670"/>
                    <a:pt x="2531110" y="17960340"/>
                  </a:cubicBezTo>
                  <a:cubicBezTo>
                    <a:pt x="2649220" y="17995899"/>
                    <a:pt x="2791460" y="18032729"/>
                    <a:pt x="2957830" y="18051779"/>
                  </a:cubicBezTo>
                  <a:cubicBezTo>
                    <a:pt x="3182620" y="18077179"/>
                    <a:pt x="3573780" y="18072099"/>
                    <a:pt x="3764280" y="18061940"/>
                  </a:cubicBezTo>
                  <a:cubicBezTo>
                    <a:pt x="3869690" y="18055590"/>
                    <a:pt x="3930650" y="18046699"/>
                    <a:pt x="4008120" y="18031460"/>
                  </a:cubicBezTo>
                  <a:cubicBezTo>
                    <a:pt x="4081780" y="18017490"/>
                    <a:pt x="4147820" y="17990820"/>
                    <a:pt x="4220210" y="17975579"/>
                  </a:cubicBezTo>
                  <a:cubicBezTo>
                    <a:pt x="4295140" y="17959070"/>
                    <a:pt x="4375150" y="17959070"/>
                    <a:pt x="4448810" y="17936210"/>
                  </a:cubicBezTo>
                  <a:cubicBezTo>
                    <a:pt x="4523740" y="17913349"/>
                    <a:pt x="4613910" y="17870170"/>
                    <a:pt x="4668520" y="17839690"/>
                  </a:cubicBezTo>
                  <a:cubicBezTo>
                    <a:pt x="4705350" y="17819370"/>
                    <a:pt x="4723130" y="17797779"/>
                    <a:pt x="4753610" y="17779999"/>
                  </a:cubicBezTo>
                  <a:cubicBezTo>
                    <a:pt x="4785360" y="17760949"/>
                    <a:pt x="4819650" y="17754599"/>
                    <a:pt x="4857750" y="17731740"/>
                  </a:cubicBezTo>
                  <a:cubicBezTo>
                    <a:pt x="4911090" y="17701260"/>
                    <a:pt x="4979670" y="17649190"/>
                    <a:pt x="5039360" y="17602199"/>
                  </a:cubicBezTo>
                  <a:cubicBezTo>
                    <a:pt x="5101590" y="17552670"/>
                    <a:pt x="5162550" y="17500599"/>
                    <a:pt x="5220970" y="17439640"/>
                  </a:cubicBezTo>
                  <a:cubicBezTo>
                    <a:pt x="5284470" y="17372329"/>
                    <a:pt x="5337810" y="17302479"/>
                    <a:pt x="5402580" y="17211040"/>
                  </a:cubicBezTo>
                  <a:cubicBezTo>
                    <a:pt x="5491480" y="17086579"/>
                    <a:pt x="5614670" y="16897349"/>
                    <a:pt x="5693410" y="16750029"/>
                  </a:cubicBezTo>
                  <a:cubicBezTo>
                    <a:pt x="5760720" y="16624299"/>
                    <a:pt x="5806440" y="16508729"/>
                    <a:pt x="5855970" y="16388079"/>
                  </a:cubicBezTo>
                  <a:cubicBezTo>
                    <a:pt x="5904230" y="16269970"/>
                    <a:pt x="5966460" y="16120110"/>
                    <a:pt x="5989320" y="16035020"/>
                  </a:cubicBezTo>
                  <a:cubicBezTo>
                    <a:pt x="6002020" y="15988029"/>
                    <a:pt x="5994400" y="15960090"/>
                    <a:pt x="6008370" y="15924529"/>
                  </a:cubicBezTo>
                  <a:cubicBezTo>
                    <a:pt x="6023610" y="15883890"/>
                    <a:pt x="6054090" y="15864840"/>
                    <a:pt x="6082030" y="15806420"/>
                  </a:cubicBezTo>
                  <a:cubicBezTo>
                    <a:pt x="6149340" y="15664179"/>
                    <a:pt x="6252210" y="15271749"/>
                    <a:pt x="6338570" y="15041879"/>
                  </a:cubicBezTo>
                  <a:cubicBezTo>
                    <a:pt x="6410960" y="14848840"/>
                    <a:pt x="6492240" y="14688820"/>
                    <a:pt x="6555740" y="14513560"/>
                  </a:cubicBezTo>
                  <a:cubicBezTo>
                    <a:pt x="6616700" y="14345920"/>
                    <a:pt x="6675120" y="14154149"/>
                    <a:pt x="6711950" y="14015720"/>
                  </a:cubicBezTo>
                  <a:cubicBezTo>
                    <a:pt x="6738620" y="13917929"/>
                    <a:pt x="6739890" y="13844270"/>
                    <a:pt x="6769100" y="13762990"/>
                  </a:cubicBezTo>
                  <a:cubicBezTo>
                    <a:pt x="6799580" y="13679170"/>
                    <a:pt x="6849110" y="13616940"/>
                    <a:pt x="6891020" y="13521690"/>
                  </a:cubicBezTo>
                  <a:cubicBezTo>
                    <a:pt x="6946900" y="13392149"/>
                    <a:pt x="7018020" y="13211810"/>
                    <a:pt x="7063740" y="13050520"/>
                  </a:cubicBezTo>
                  <a:cubicBezTo>
                    <a:pt x="7110730" y="12889229"/>
                    <a:pt x="7137400" y="12683490"/>
                    <a:pt x="7169150" y="12555220"/>
                  </a:cubicBezTo>
                  <a:cubicBezTo>
                    <a:pt x="7189470" y="12472670"/>
                    <a:pt x="7211060" y="12429490"/>
                    <a:pt x="7226300" y="12354560"/>
                  </a:cubicBezTo>
                  <a:cubicBezTo>
                    <a:pt x="7244080" y="12263120"/>
                    <a:pt x="7242810" y="12153900"/>
                    <a:pt x="7260590" y="12042140"/>
                  </a:cubicBezTo>
                  <a:cubicBezTo>
                    <a:pt x="7282180" y="11910060"/>
                    <a:pt x="7336790" y="11718290"/>
                    <a:pt x="7353300" y="11614150"/>
                  </a:cubicBezTo>
                  <a:cubicBezTo>
                    <a:pt x="7362190" y="11554460"/>
                    <a:pt x="7358380" y="11527790"/>
                    <a:pt x="7367270" y="11473179"/>
                  </a:cubicBezTo>
                  <a:cubicBezTo>
                    <a:pt x="7379970" y="11394440"/>
                    <a:pt x="7400290" y="11300460"/>
                    <a:pt x="7428230" y="11188700"/>
                  </a:cubicBezTo>
                  <a:cubicBezTo>
                    <a:pt x="7470140" y="11024870"/>
                    <a:pt x="7551420" y="10798810"/>
                    <a:pt x="7607300" y="10586720"/>
                  </a:cubicBezTo>
                  <a:cubicBezTo>
                    <a:pt x="7668260" y="10351770"/>
                    <a:pt x="7730490" y="10067290"/>
                    <a:pt x="7776210" y="9837420"/>
                  </a:cubicBezTo>
                  <a:cubicBezTo>
                    <a:pt x="7814310" y="9643110"/>
                    <a:pt x="7837170" y="9439910"/>
                    <a:pt x="7866380" y="9298940"/>
                  </a:cubicBezTo>
                  <a:cubicBezTo>
                    <a:pt x="7885430" y="9207500"/>
                    <a:pt x="7905750" y="9156700"/>
                    <a:pt x="7923530" y="9072879"/>
                  </a:cubicBezTo>
                  <a:cubicBezTo>
                    <a:pt x="7945120" y="8971279"/>
                    <a:pt x="7955280" y="8849360"/>
                    <a:pt x="7979410" y="8732520"/>
                  </a:cubicBezTo>
                  <a:cubicBezTo>
                    <a:pt x="8006080" y="8608060"/>
                    <a:pt x="8060690" y="8450579"/>
                    <a:pt x="8079740" y="8348979"/>
                  </a:cubicBezTo>
                  <a:cubicBezTo>
                    <a:pt x="8092440" y="8284210"/>
                    <a:pt x="8087360" y="8253729"/>
                    <a:pt x="8098790" y="8186420"/>
                  </a:cubicBezTo>
                  <a:cubicBezTo>
                    <a:pt x="8116570" y="8075929"/>
                    <a:pt x="8173720" y="7862570"/>
                    <a:pt x="8191500" y="7749540"/>
                  </a:cubicBezTo>
                  <a:cubicBezTo>
                    <a:pt x="8202930" y="7678420"/>
                    <a:pt x="8204200" y="7649210"/>
                    <a:pt x="8209280" y="7573010"/>
                  </a:cubicBezTo>
                  <a:cubicBezTo>
                    <a:pt x="8218170" y="7434579"/>
                    <a:pt x="8208010" y="7185660"/>
                    <a:pt x="8220710" y="6982460"/>
                  </a:cubicBezTo>
                  <a:cubicBezTo>
                    <a:pt x="8233410" y="6765290"/>
                    <a:pt x="8272780" y="6600190"/>
                    <a:pt x="8288020" y="6308090"/>
                  </a:cubicBezTo>
                  <a:cubicBezTo>
                    <a:pt x="8315960" y="5773420"/>
                    <a:pt x="8333740" y="4403090"/>
                    <a:pt x="8295640" y="4032250"/>
                  </a:cubicBezTo>
                  <a:cubicBezTo>
                    <a:pt x="8282940" y="3911600"/>
                    <a:pt x="8260080" y="3887470"/>
                    <a:pt x="8244840" y="3793490"/>
                  </a:cubicBezTo>
                  <a:cubicBezTo>
                    <a:pt x="8223250" y="3661410"/>
                    <a:pt x="8201660" y="3442970"/>
                    <a:pt x="8192770" y="3313430"/>
                  </a:cubicBezTo>
                  <a:cubicBezTo>
                    <a:pt x="8186420" y="3224530"/>
                    <a:pt x="8195310" y="3167380"/>
                    <a:pt x="8186420" y="3088640"/>
                  </a:cubicBezTo>
                  <a:cubicBezTo>
                    <a:pt x="8177530" y="3001010"/>
                    <a:pt x="8153400" y="2922270"/>
                    <a:pt x="8135620" y="2811780"/>
                  </a:cubicBezTo>
                  <a:cubicBezTo>
                    <a:pt x="8110220" y="2650490"/>
                    <a:pt x="8088630" y="2341880"/>
                    <a:pt x="8056880" y="2209800"/>
                  </a:cubicBezTo>
                  <a:cubicBezTo>
                    <a:pt x="8040370" y="2142490"/>
                    <a:pt x="8017510" y="2108200"/>
                    <a:pt x="8004810" y="2059940"/>
                  </a:cubicBezTo>
                  <a:cubicBezTo>
                    <a:pt x="7993380" y="2015490"/>
                    <a:pt x="7995920" y="1978660"/>
                    <a:pt x="7981950" y="1930400"/>
                  </a:cubicBezTo>
                  <a:cubicBezTo>
                    <a:pt x="7962900" y="1864360"/>
                    <a:pt x="7905750" y="1765300"/>
                    <a:pt x="7887970" y="1701800"/>
                  </a:cubicBezTo>
                  <a:cubicBezTo>
                    <a:pt x="7875270" y="1657350"/>
                    <a:pt x="7882890" y="1630680"/>
                    <a:pt x="7868920" y="1587500"/>
                  </a:cubicBezTo>
                  <a:cubicBezTo>
                    <a:pt x="7848600" y="1525270"/>
                    <a:pt x="7804150" y="1441450"/>
                    <a:pt x="7758430" y="1372870"/>
                  </a:cubicBezTo>
                  <a:cubicBezTo>
                    <a:pt x="7708900" y="1300480"/>
                    <a:pt x="7613650" y="1219200"/>
                    <a:pt x="7580630" y="1164590"/>
                  </a:cubicBezTo>
                  <a:cubicBezTo>
                    <a:pt x="7561580" y="1134110"/>
                    <a:pt x="7570470" y="1118870"/>
                    <a:pt x="7548880" y="1087120"/>
                  </a:cubicBezTo>
                  <a:cubicBezTo>
                    <a:pt x="7496810" y="1009650"/>
                    <a:pt x="7264400" y="797560"/>
                    <a:pt x="7194550" y="741680"/>
                  </a:cubicBezTo>
                  <a:cubicBezTo>
                    <a:pt x="7169150" y="721360"/>
                    <a:pt x="7157720" y="713740"/>
                    <a:pt x="7137400" y="704850"/>
                  </a:cubicBezTo>
                  <a:cubicBezTo>
                    <a:pt x="7117080" y="695960"/>
                    <a:pt x="7094220" y="702310"/>
                    <a:pt x="7073900" y="690880"/>
                  </a:cubicBezTo>
                  <a:cubicBezTo>
                    <a:pt x="7047230" y="676910"/>
                    <a:pt x="7029450" y="640080"/>
                    <a:pt x="6995160" y="614680"/>
                  </a:cubicBezTo>
                  <a:cubicBezTo>
                    <a:pt x="6946900" y="577850"/>
                    <a:pt x="6871970" y="547370"/>
                    <a:pt x="6803390" y="502920"/>
                  </a:cubicBezTo>
                  <a:cubicBezTo>
                    <a:pt x="6719570" y="448310"/>
                    <a:pt x="6628130" y="361950"/>
                    <a:pt x="6532880" y="309880"/>
                  </a:cubicBezTo>
                  <a:cubicBezTo>
                    <a:pt x="6438900" y="257810"/>
                    <a:pt x="6332220" y="224790"/>
                    <a:pt x="6234430" y="190500"/>
                  </a:cubicBezTo>
                  <a:cubicBezTo>
                    <a:pt x="6144260" y="158750"/>
                    <a:pt x="6071870" y="127000"/>
                    <a:pt x="5970270" y="110490"/>
                  </a:cubicBezTo>
                  <a:cubicBezTo>
                    <a:pt x="5835650" y="88900"/>
                    <a:pt x="5617210" y="111760"/>
                    <a:pt x="5494020" y="95250"/>
                  </a:cubicBezTo>
                  <a:cubicBezTo>
                    <a:pt x="5414010" y="85090"/>
                    <a:pt x="5314950" y="71120"/>
                    <a:pt x="5297170" y="49530"/>
                  </a:cubicBezTo>
                  <a:cubicBezTo>
                    <a:pt x="5290820" y="41910"/>
                    <a:pt x="5292090" y="30480"/>
                    <a:pt x="5295900" y="24130"/>
                  </a:cubicBezTo>
                  <a:cubicBezTo>
                    <a:pt x="5299710" y="17780"/>
                    <a:pt x="5308600" y="8890"/>
                    <a:pt x="5316220" y="8890"/>
                  </a:cubicBezTo>
                  <a:cubicBezTo>
                    <a:pt x="5325110" y="8890"/>
                    <a:pt x="5346700" y="25400"/>
                    <a:pt x="5346700" y="34290"/>
                  </a:cubicBezTo>
                  <a:cubicBezTo>
                    <a:pt x="5346700" y="43180"/>
                    <a:pt x="5328920" y="62230"/>
                    <a:pt x="5320030" y="62230"/>
                  </a:cubicBezTo>
                  <a:cubicBezTo>
                    <a:pt x="5311140" y="62230"/>
                    <a:pt x="5293360" y="44450"/>
                    <a:pt x="5293360" y="35560"/>
                  </a:cubicBezTo>
                  <a:cubicBezTo>
                    <a:pt x="5293360" y="26670"/>
                    <a:pt x="5307330" y="12700"/>
                    <a:pt x="5322570" y="8890"/>
                  </a:cubicBezTo>
                  <a:cubicBezTo>
                    <a:pt x="5355590" y="0"/>
                    <a:pt x="5425440" y="39370"/>
                    <a:pt x="5495290" y="46990"/>
                  </a:cubicBezTo>
                  <a:cubicBezTo>
                    <a:pt x="5599430" y="58420"/>
                    <a:pt x="5763260" y="30480"/>
                    <a:pt x="5890260" y="49530"/>
                  </a:cubicBezTo>
                  <a:cubicBezTo>
                    <a:pt x="6014720" y="67310"/>
                    <a:pt x="6136640" y="116840"/>
                    <a:pt x="6250940" y="156210"/>
                  </a:cubicBezTo>
                  <a:cubicBezTo>
                    <a:pt x="6357620" y="193040"/>
                    <a:pt x="6457950" y="224790"/>
                    <a:pt x="6553200" y="276860"/>
                  </a:cubicBezTo>
                  <a:cubicBezTo>
                    <a:pt x="6649720" y="328930"/>
                    <a:pt x="6738620" y="414020"/>
                    <a:pt x="6823710" y="468630"/>
                  </a:cubicBezTo>
                  <a:cubicBezTo>
                    <a:pt x="6894830" y="514350"/>
                    <a:pt x="6977380" y="548640"/>
                    <a:pt x="7024370" y="585470"/>
                  </a:cubicBezTo>
                  <a:cubicBezTo>
                    <a:pt x="7053580" y="608330"/>
                    <a:pt x="7063740" y="636270"/>
                    <a:pt x="7087870" y="650240"/>
                  </a:cubicBezTo>
                  <a:cubicBezTo>
                    <a:pt x="7109460" y="662940"/>
                    <a:pt x="7137400" y="659130"/>
                    <a:pt x="7160260" y="669290"/>
                  </a:cubicBezTo>
                  <a:cubicBezTo>
                    <a:pt x="7183120" y="679450"/>
                    <a:pt x="7195820" y="688340"/>
                    <a:pt x="7223760" y="711200"/>
                  </a:cubicBezTo>
                  <a:cubicBezTo>
                    <a:pt x="7296150" y="770890"/>
                    <a:pt x="7533640" y="995680"/>
                    <a:pt x="7583170" y="1071880"/>
                  </a:cubicBezTo>
                  <a:cubicBezTo>
                    <a:pt x="7602220" y="1101090"/>
                    <a:pt x="7594600" y="1113790"/>
                    <a:pt x="7609840" y="1139190"/>
                  </a:cubicBezTo>
                  <a:cubicBezTo>
                    <a:pt x="7635240" y="1179830"/>
                    <a:pt x="7701280" y="1230630"/>
                    <a:pt x="7741920" y="1283970"/>
                  </a:cubicBezTo>
                  <a:cubicBezTo>
                    <a:pt x="7783830" y="1339850"/>
                    <a:pt x="7825740" y="1410970"/>
                    <a:pt x="7854950" y="1465580"/>
                  </a:cubicBezTo>
                  <a:cubicBezTo>
                    <a:pt x="7877810" y="1507490"/>
                    <a:pt x="7895590" y="1543050"/>
                    <a:pt x="7907020" y="1581150"/>
                  </a:cubicBezTo>
                  <a:cubicBezTo>
                    <a:pt x="7917180" y="1616710"/>
                    <a:pt x="7912100" y="1647190"/>
                    <a:pt x="7923530" y="1689100"/>
                  </a:cubicBezTo>
                  <a:cubicBezTo>
                    <a:pt x="7941310" y="1752600"/>
                    <a:pt x="7990840" y="1833880"/>
                    <a:pt x="8020050" y="1922780"/>
                  </a:cubicBezTo>
                  <a:cubicBezTo>
                    <a:pt x="8056880" y="2035810"/>
                    <a:pt x="8098790" y="2203450"/>
                    <a:pt x="8116570" y="2313940"/>
                  </a:cubicBezTo>
                  <a:cubicBezTo>
                    <a:pt x="8129270" y="2392680"/>
                    <a:pt x="8122920" y="2434590"/>
                    <a:pt x="8133080" y="2520950"/>
                  </a:cubicBezTo>
                  <a:cubicBezTo>
                    <a:pt x="8150860" y="2663190"/>
                    <a:pt x="8210550" y="2941320"/>
                    <a:pt x="8224520" y="3087370"/>
                  </a:cubicBezTo>
                  <a:cubicBezTo>
                    <a:pt x="8233410" y="3178810"/>
                    <a:pt x="8224520" y="3223260"/>
                    <a:pt x="8230870" y="3310890"/>
                  </a:cubicBezTo>
                  <a:cubicBezTo>
                    <a:pt x="8239760" y="3439160"/>
                    <a:pt x="8261350" y="3652520"/>
                    <a:pt x="8281670" y="3784600"/>
                  </a:cubicBezTo>
                  <a:cubicBezTo>
                    <a:pt x="8296910" y="3881120"/>
                    <a:pt x="8321040" y="3906520"/>
                    <a:pt x="8333740" y="4032250"/>
                  </a:cubicBezTo>
                  <a:cubicBezTo>
                    <a:pt x="8371840" y="4408170"/>
                    <a:pt x="8354060" y="5775960"/>
                    <a:pt x="8326120" y="6310630"/>
                  </a:cubicBezTo>
                  <a:cubicBezTo>
                    <a:pt x="8310880" y="6601460"/>
                    <a:pt x="8271510" y="6765289"/>
                    <a:pt x="8258810" y="6982460"/>
                  </a:cubicBezTo>
                  <a:cubicBezTo>
                    <a:pt x="8246110" y="7186929"/>
                    <a:pt x="8256270" y="7437120"/>
                    <a:pt x="8247380" y="7576820"/>
                  </a:cubicBezTo>
                  <a:cubicBezTo>
                    <a:pt x="8242300" y="7654289"/>
                    <a:pt x="8239760" y="7683500"/>
                    <a:pt x="8228330" y="7755890"/>
                  </a:cubicBezTo>
                  <a:cubicBezTo>
                    <a:pt x="8210550" y="7870190"/>
                    <a:pt x="8153400" y="8079740"/>
                    <a:pt x="8135620" y="8191500"/>
                  </a:cubicBezTo>
                  <a:cubicBezTo>
                    <a:pt x="8124190" y="8260079"/>
                    <a:pt x="8129270" y="8291829"/>
                    <a:pt x="8116570" y="8357870"/>
                  </a:cubicBezTo>
                  <a:cubicBezTo>
                    <a:pt x="8097520" y="8459470"/>
                    <a:pt x="8051800" y="8578850"/>
                    <a:pt x="8016240" y="8740140"/>
                  </a:cubicBezTo>
                  <a:cubicBezTo>
                    <a:pt x="7955280" y="9011920"/>
                    <a:pt x="7880350" y="9513570"/>
                    <a:pt x="7813040" y="9846310"/>
                  </a:cubicBezTo>
                  <a:cubicBezTo>
                    <a:pt x="7757160" y="10121900"/>
                    <a:pt x="7705090" y="10361929"/>
                    <a:pt x="7644130" y="10596879"/>
                  </a:cubicBezTo>
                  <a:cubicBezTo>
                    <a:pt x="7588250" y="10808970"/>
                    <a:pt x="7506970" y="11033760"/>
                    <a:pt x="7465060" y="11196320"/>
                  </a:cubicBezTo>
                  <a:cubicBezTo>
                    <a:pt x="7437120" y="11306810"/>
                    <a:pt x="7418070" y="11398250"/>
                    <a:pt x="7405370" y="11476989"/>
                  </a:cubicBezTo>
                  <a:cubicBezTo>
                    <a:pt x="7396480" y="11532870"/>
                    <a:pt x="7400290" y="11567160"/>
                    <a:pt x="7390130" y="11623039"/>
                  </a:cubicBezTo>
                  <a:cubicBezTo>
                    <a:pt x="7377430" y="11699239"/>
                    <a:pt x="7343140" y="11788139"/>
                    <a:pt x="7324090" y="11891010"/>
                  </a:cubicBezTo>
                  <a:cubicBezTo>
                    <a:pt x="7298690" y="12025629"/>
                    <a:pt x="7288530" y="12241529"/>
                    <a:pt x="7263130" y="12364720"/>
                  </a:cubicBezTo>
                  <a:cubicBezTo>
                    <a:pt x="7246620" y="12446000"/>
                    <a:pt x="7226300" y="12482829"/>
                    <a:pt x="7205980" y="12564110"/>
                  </a:cubicBezTo>
                  <a:cubicBezTo>
                    <a:pt x="7174230" y="12692379"/>
                    <a:pt x="7145020" y="12901929"/>
                    <a:pt x="7098030" y="13064490"/>
                  </a:cubicBezTo>
                  <a:cubicBezTo>
                    <a:pt x="7051040" y="13225779"/>
                    <a:pt x="6982460" y="13408660"/>
                    <a:pt x="6926580" y="13538199"/>
                  </a:cubicBezTo>
                  <a:cubicBezTo>
                    <a:pt x="6885940" y="13632179"/>
                    <a:pt x="6836410" y="13691870"/>
                    <a:pt x="6805930" y="13773149"/>
                  </a:cubicBezTo>
                  <a:cubicBezTo>
                    <a:pt x="6776720" y="13854429"/>
                    <a:pt x="6774180" y="13929360"/>
                    <a:pt x="6747510" y="14028420"/>
                  </a:cubicBezTo>
                  <a:cubicBezTo>
                    <a:pt x="6709410" y="14168120"/>
                    <a:pt x="6650990" y="14358620"/>
                    <a:pt x="6591300" y="14526260"/>
                  </a:cubicBezTo>
                  <a:cubicBezTo>
                    <a:pt x="6527800" y="14700249"/>
                    <a:pt x="6447790" y="14858999"/>
                    <a:pt x="6375400" y="15053310"/>
                  </a:cubicBezTo>
                  <a:cubicBezTo>
                    <a:pt x="6289040" y="15285720"/>
                    <a:pt x="6179820" y="15690849"/>
                    <a:pt x="6113780" y="15826740"/>
                  </a:cubicBezTo>
                  <a:cubicBezTo>
                    <a:pt x="6088380" y="15880079"/>
                    <a:pt x="6060440" y="15894049"/>
                    <a:pt x="6045200" y="15930879"/>
                  </a:cubicBezTo>
                  <a:cubicBezTo>
                    <a:pt x="6031230" y="15967710"/>
                    <a:pt x="6037580" y="15999460"/>
                    <a:pt x="6024880" y="16047720"/>
                  </a:cubicBezTo>
                  <a:cubicBezTo>
                    <a:pt x="6000750" y="16135349"/>
                    <a:pt x="5932170" y="16313149"/>
                    <a:pt x="5890260" y="16405860"/>
                  </a:cubicBezTo>
                  <a:cubicBezTo>
                    <a:pt x="5862320" y="16468090"/>
                    <a:pt x="5836920" y="16501110"/>
                    <a:pt x="5811520" y="16556990"/>
                  </a:cubicBezTo>
                  <a:cubicBezTo>
                    <a:pt x="5782310" y="16621760"/>
                    <a:pt x="5767070" y="16689070"/>
                    <a:pt x="5725160" y="16771620"/>
                  </a:cubicBezTo>
                  <a:cubicBezTo>
                    <a:pt x="5660390" y="16898620"/>
                    <a:pt x="5521960" y="17108170"/>
                    <a:pt x="5431790" y="17233899"/>
                  </a:cubicBezTo>
                  <a:cubicBezTo>
                    <a:pt x="5365750" y="17326610"/>
                    <a:pt x="5300980" y="17409160"/>
                    <a:pt x="5246370" y="17467579"/>
                  </a:cubicBezTo>
                  <a:cubicBezTo>
                    <a:pt x="5209540" y="17506949"/>
                    <a:pt x="5190490" y="17525999"/>
                    <a:pt x="5147310" y="17561560"/>
                  </a:cubicBezTo>
                  <a:cubicBezTo>
                    <a:pt x="5080000" y="17618710"/>
                    <a:pt x="4958080" y="17710149"/>
                    <a:pt x="4872990" y="17766029"/>
                  </a:cubicBezTo>
                  <a:cubicBezTo>
                    <a:pt x="4805680" y="17810479"/>
                    <a:pt x="4749800" y="17840960"/>
                    <a:pt x="4682490" y="17873979"/>
                  </a:cubicBezTo>
                  <a:cubicBezTo>
                    <a:pt x="4611370" y="17909540"/>
                    <a:pt x="4546600" y="17943829"/>
                    <a:pt x="4457700" y="17973040"/>
                  </a:cubicBezTo>
                  <a:cubicBezTo>
                    <a:pt x="4335780" y="18012410"/>
                    <a:pt x="4137660" y="18047970"/>
                    <a:pt x="4010660" y="18069560"/>
                  </a:cubicBezTo>
                  <a:cubicBezTo>
                    <a:pt x="3916680" y="18086070"/>
                    <a:pt x="3870960" y="18093690"/>
                    <a:pt x="3764280" y="18100040"/>
                  </a:cubicBezTo>
                  <a:cubicBezTo>
                    <a:pt x="3572510" y="18110199"/>
                    <a:pt x="3180080" y="18115279"/>
                    <a:pt x="2952750" y="18089879"/>
                  </a:cubicBezTo>
                  <a:cubicBezTo>
                    <a:pt x="2783840" y="18070829"/>
                    <a:pt x="2633980" y="18031460"/>
                    <a:pt x="2515870" y="17995899"/>
                  </a:cubicBezTo>
                  <a:cubicBezTo>
                    <a:pt x="2432050" y="17970499"/>
                    <a:pt x="2376170" y="17931129"/>
                    <a:pt x="2306320" y="17913349"/>
                  </a:cubicBezTo>
                  <a:cubicBezTo>
                    <a:pt x="2239010" y="17896840"/>
                    <a:pt x="2161540" y="17903190"/>
                    <a:pt x="2104390" y="17891760"/>
                  </a:cubicBezTo>
                  <a:cubicBezTo>
                    <a:pt x="2061210" y="17882870"/>
                    <a:pt x="2020570" y="17870170"/>
                    <a:pt x="1993900" y="17856199"/>
                  </a:cubicBezTo>
                  <a:cubicBezTo>
                    <a:pt x="1976120" y="17847310"/>
                    <a:pt x="1976120" y="17835879"/>
                    <a:pt x="1951990" y="17825720"/>
                  </a:cubicBezTo>
                  <a:cubicBezTo>
                    <a:pt x="1875790" y="17793970"/>
                    <a:pt x="1606550" y="17749520"/>
                    <a:pt x="1421130" y="17733010"/>
                  </a:cubicBezTo>
                  <a:cubicBezTo>
                    <a:pt x="1219200" y="17715229"/>
                    <a:pt x="943610" y="17736820"/>
                    <a:pt x="784860" y="17730470"/>
                  </a:cubicBezTo>
                  <a:cubicBezTo>
                    <a:pt x="689610" y="17726660"/>
                    <a:pt x="629920" y="17724120"/>
                    <a:pt x="554990" y="17712690"/>
                  </a:cubicBezTo>
                  <a:cubicBezTo>
                    <a:pt x="482600" y="17701260"/>
                    <a:pt x="401320" y="17682210"/>
                    <a:pt x="344170" y="17661890"/>
                  </a:cubicBezTo>
                  <a:cubicBezTo>
                    <a:pt x="302260" y="17647920"/>
                    <a:pt x="279400" y="17636490"/>
                    <a:pt x="240030" y="17613629"/>
                  </a:cubicBezTo>
                  <a:cubicBezTo>
                    <a:pt x="185420" y="17581879"/>
                    <a:pt x="90170" y="17515840"/>
                    <a:pt x="49530" y="17481549"/>
                  </a:cubicBezTo>
                  <a:cubicBezTo>
                    <a:pt x="27940" y="17463770"/>
                    <a:pt x="8890" y="17449799"/>
                    <a:pt x="3810" y="17434560"/>
                  </a:cubicBezTo>
                  <a:cubicBezTo>
                    <a:pt x="0" y="17423129"/>
                    <a:pt x="2540" y="17405349"/>
                    <a:pt x="8890" y="17400270"/>
                  </a:cubicBezTo>
                  <a:cubicBezTo>
                    <a:pt x="15240" y="17395190"/>
                    <a:pt x="43180" y="17402810"/>
                    <a:pt x="43180" y="17402810"/>
                  </a:cubicBezTo>
                </a:path>
              </a:pathLst>
            </a:custGeom>
            <a:solidFill>
              <a:srgbClr val="000000"/>
            </a:solidFill>
            <a:ln cap="sq">
              <a:noFill/>
              <a:prstDash val="solid"/>
              <a:miter/>
            </a:ln>
          </p:spPr>
          <p:txBody>
            <a:bodyPr/>
            <a:lstStyle/>
            <a:p>
              <a:pPr>
                <a:defRPr/>
              </a:pPr>
              <a:endParaRPr lang="de-DE"/>
            </a:p>
          </p:txBody>
        </p:sp>
      </p:grpSp>
      <p:grpSp>
        <p:nvGrpSpPr>
          <p:cNvPr id="47" name="Group 89">
            <a:extLst>
              <a:ext uri="{FF2B5EF4-FFF2-40B4-BE49-F238E27FC236}">
                <a16:creationId xmlns:a16="http://schemas.microsoft.com/office/drawing/2014/main" id="{8EA600EF-1575-2187-5C33-94F4CA1069DF}"/>
              </a:ext>
            </a:extLst>
          </p:cNvPr>
          <p:cNvGrpSpPr/>
          <p:nvPr/>
        </p:nvGrpSpPr>
        <p:grpSpPr bwMode="auto">
          <a:xfrm>
            <a:off x="1162050" y="6662743"/>
            <a:ext cx="6289926" cy="6463597"/>
            <a:chOff x="0" y="0"/>
            <a:chExt cx="9194800" cy="12147550"/>
          </a:xfrm>
        </p:grpSpPr>
        <p:sp>
          <p:nvSpPr>
            <p:cNvPr id="49" name="Freeform 90">
              <a:extLst>
                <a:ext uri="{FF2B5EF4-FFF2-40B4-BE49-F238E27FC236}">
                  <a16:creationId xmlns:a16="http://schemas.microsoft.com/office/drawing/2014/main" id="{AEDFD255-8153-E280-330F-1DD2EC85A91C}"/>
                </a:ext>
              </a:extLst>
            </p:cNvPr>
            <p:cNvSpPr/>
            <p:nvPr/>
          </p:nvSpPr>
          <p:spPr bwMode="auto">
            <a:xfrm>
              <a:off x="26670" y="48260"/>
              <a:ext cx="9119870" cy="12061190"/>
            </a:xfrm>
            <a:custGeom>
              <a:avLst/>
              <a:gdLst/>
              <a:ahLst/>
              <a:cxnLst/>
              <a:rect l="l" t="t" r="r" b="b"/>
              <a:pathLst>
                <a:path w="9119870" h="12061190" extrusionOk="0">
                  <a:moveTo>
                    <a:pt x="721360" y="44450"/>
                  </a:moveTo>
                  <a:cubicBezTo>
                    <a:pt x="537210" y="274320"/>
                    <a:pt x="488950" y="388620"/>
                    <a:pt x="467360" y="457200"/>
                  </a:cubicBezTo>
                  <a:cubicBezTo>
                    <a:pt x="453390" y="500380"/>
                    <a:pt x="458470" y="521970"/>
                    <a:pt x="447040" y="568960"/>
                  </a:cubicBezTo>
                  <a:cubicBezTo>
                    <a:pt x="426720" y="651510"/>
                    <a:pt x="374650" y="791210"/>
                    <a:pt x="345440" y="904240"/>
                  </a:cubicBezTo>
                  <a:cubicBezTo>
                    <a:pt x="316230" y="1017270"/>
                    <a:pt x="294640" y="1122680"/>
                    <a:pt x="270510" y="1245870"/>
                  </a:cubicBezTo>
                  <a:cubicBezTo>
                    <a:pt x="242570" y="1390650"/>
                    <a:pt x="207010" y="1574800"/>
                    <a:pt x="191770" y="1722120"/>
                  </a:cubicBezTo>
                  <a:cubicBezTo>
                    <a:pt x="177800" y="1846580"/>
                    <a:pt x="184150" y="1968500"/>
                    <a:pt x="173990" y="2071370"/>
                  </a:cubicBezTo>
                  <a:cubicBezTo>
                    <a:pt x="166370" y="2153920"/>
                    <a:pt x="149860" y="2202180"/>
                    <a:pt x="143510" y="2293620"/>
                  </a:cubicBezTo>
                  <a:cubicBezTo>
                    <a:pt x="132080" y="2442210"/>
                    <a:pt x="146050" y="2724150"/>
                    <a:pt x="135890" y="2876550"/>
                  </a:cubicBezTo>
                  <a:cubicBezTo>
                    <a:pt x="129540" y="2975610"/>
                    <a:pt x="113030" y="3006090"/>
                    <a:pt x="105410" y="3121660"/>
                  </a:cubicBezTo>
                  <a:cubicBezTo>
                    <a:pt x="87630" y="3397250"/>
                    <a:pt x="116840" y="4304030"/>
                    <a:pt x="99060" y="4526280"/>
                  </a:cubicBezTo>
                  <a:cubicBezTo>
                    <a:pt x="93980" y="4596130"/>
                    <a:pt x="82550" y="4603750"/>
                    <a:pt x="77470" y="4662170"/>
                  </a:cubicBezTo>
                  <a:cubicBezTo>
                    <a:pt x="67310" y="4763770"/>
                    <a:pt x="67310" y="4895850"/>
                    <a:pt x="63500" y="5082540"/>
                  </a:cubicBezTo>
                  <a:cubicBezTo>
                    <a:pt x="57150" y="5457190"/>
                    <a:pt x="35560" y="6567170"/>
                    <a:pt x="62230" y="6770370"/>
                  </a:cubicBezTo>
                  <a:cubicBezTo>
                    <a:pt x="68580" y="6816090"/>
                    <a:pt x="78740" y="6817360"/>
                    <a:pt x="83820" y="6852920"/>
                  </a:cubicBezTo>
                  <a:cubicBezTo>
                    <a:pt x="93980" y="6916420"/>
                    <a:pt x="83820" y="7043420"/>
                    <a:pt x="97790" y="7120890"/>
                  </a:cubicBezTo>
                  <a:cubicBezTo>
                    <a:pt x="109220" y="7183120"/>
                    <a:pt x="137160" y="7233920"/>
                    <a:pt x="149860" y="7285990"/>
                  </a:cubicBezTo>
                  <a:cubicBezTo>
                    <a:pt x="161290" y="7332980"/>
                    <a:pt x="157480" y="7374890"/>
                    <a:pt x="170180" y="7420610"/>
                  </a:cubicBezTo>
                  <a:cubicBezTo>
                    <a:pt x="185420" y="7472680"/>
                    <a:pt x="227330" y="7526020"/>
                    <a:pt x="240030" y="7580630"/>
                  </a:cubicBezTo>
                  <a:cubicBezTo>
                    <a:pt x="252730" y="7631430"/>
                    <a:pt x="240030" y="7683500"/>
                    <a:pt x="248920" y="7735570"/>
                  </a:cubicBezTo>
                  <a:cubicBezTo>
                    <a:pt x="259080" y="7792720"/>
                    <a:pt x="283210" y="7838440"/>
                    <a:pt x="298450" y="7908290"/>
                  </a:cubicBezTo>
                  <a:cubicBezTo>
                    <a:pt x="321310" y="8012430"/>
                    <a:pt x="331470" y="8215630"/>
                    <a:pt x="355600" y="8304530"/>
                  </a:cubicBezTo>
                  <a:cubicBezTo>
                    <a:pt x="368300" y="8351520"/>
                    <a:pt x="384810" y="8368030"/>
                    <a:pt x="397510" y="8409940"/>
                  </a:cubicBezTo>
                  <a:cubicBezTo>
                    <a:pt x="415290" y="8468360"/>
                    <a:pt x="421640" y="8547100"/>
                    <a:pt x="448310" y="8623300"/>
                  </a:cubicBezTo>
                  <a:cubicBezTo>
                    <a:pt x="481330" y="8717280"/>
                    <a:pt x="541020" y="8851900"/>
                    <a:pt x="591820" y="8926830"/>
                  </a:cubicBezTo>
                  <a:cubicBezTo>
                    <a:pt x="627380" y="8978900"/>
                    <a:pt x="683260" y="9014460"/>
                    <a:pt x="703580" y="9043670"/>
                  </a:cubicBezTo>
                  <a:cubicBezTo>
                    <a:pt x="713740" y="9058910"/>
                    <a:pt x="711200" y="9070340"/>
                    <a:pt x="721360" y="9081770"/>
                  </a:cubicBezTo>
                  <a:cubicBezTo>
                    <a:pt x="734060" y="9095740"/>
                    <a:pt x="762000" y="9098280"/>
                    <a:pt x="775970" y="9114790"/>
                  </a:cubicBezTo>
                  <a:cubicBezTo>
                    <a:pt x="792480" y="9135110"/>
                    <a:pt x="791210" y="9171940"/>
                    <a:pt x="807720" y="9199880"/>
                  </a:cubicBezTo>
                  <a:cubicBezTo>
                    <a:pt x="826770" y="9231630"/>
                    <a:pt x="871220" y="9265920"/>
                    <a:pt x="887730" y="9292590"/>
                  </a:cubicBezTo>
                  <a:cubicBezTo>
                    <a:pt x="897890" y="9309100"/>
                    <a:pt x="897890" y="9324340"/>
                    <a:pt x="908050" y="9337040"/>
                  </a:cubicBezTo>
                  <a:cubicBezTo>
                    <a:pt x="918210" y="9348470"/>
                    <a:pt x="937260" y="9351010"/>
                    <a:pt x="947420" y="9364980"/>
                  </a:cubicBezTo>
                  <a:cubicBezTo>
                    <a:pt x="960120" y="9381490"/>
                    <a:pt x="958850" y="9405620"/>
                    <a:pt x="975360" y="9436100"/>
                  </a:cubicBezTo>
                  <a:cubicBezTo>
                    <a:pt x="1008380" y="9498330"/>
                    <a:pt x="1101090" y="9641840"/>
                    <a:pt x="1162050" y="9707880"/>
                  </a:cubicBezTo>
                  <a:cubicBezTo>
                    <a:pt x="1203960" y="9753600"/>
                    <a:pt x="1254760" y="9773920"/>
                    <a:pt x="1286510" y="9808210"/>
                  </a:cubicBezTo>
                  <a:cubicBezTo>
                    <a:pt x="1311910" y="9834880"/>
                    <a:pt x="1320800" y="9867900"/>
                    <a:pt x="1344930" y="9888220"/>
                  </a:cubicBezTo>
                  <a:cubicBezTo>
                    <a:pt x="1366520" y="9907270"/>
                    <a:pt x="1402080" y="9912350"/>
                    <a:pt x="1421130" y="9927590"/>
                  </a:cubicBezTo>
                  <a:cubicBezTo>
                    <a:pt x="1435100" y="9939020"/>
                    <a:pt x="1435100" y="9949180"/>
                    <a:pt x="1451610" y="9964420"/>
                  </a:cubicBezTo>
                  <a:cubicBezTo>
                    <a:pt x="1488440" y="9997440"/>
                    <a:pt x="1620520" y="10059670"/>
                    <a:pt x="1658620" y="10101580"/>
                  </a:cubicBezTo>
                  <a:cubicBezTo>
                    <a:pt x="1680210" y="10124440"/>
                    <a:pt x="1675130" y="10147300"/>
                    <a:pt x="1694180" y="10167620"/>
                  </a:cubicBezTo>
                  <a:cubicBezTo>
                    <a:pt x="1720850" y="10196830"/>
                    <a:pt x="1771650" y="10214610"/>
                    <a:pt x="1816100" y="10247630"/>
                  </a:cubicBezTo>
                  <a:cubicBezTo>
                    <a:pt x="1874520" y="10292080"/>
                    <a:pt x="1959610" y="10386060"/>
                    <a:pt x="2011680" y="10416540"/>
                  </a:cubicBezTo>
                  <a:cubicBezTo>
                    <a:pt x="2039620" y="10433050"/>
                    <a:pt x="2058670" y="10427970"/>
                    <a:pt x="2084070" y="10441940"/>
                  </a:cubicBezTo>
                  <a:cubicBezTo>
                    <a:pt x="2120900" y="10462260"/>
                    <a:pt x="2161540" y="10511790"/>
                    <a:pt x="2207260" y="10541000"/>
                  </a:cubicBezTo>
                  <a:cubicBezTo>
                    <a:pt x="2255520" y="10571480"/>
                    <a:pt x="2312670" y="10582910"/>
                    <a:pt x="2367280" y="10617200"/>
                  </a:cubicBezTo>
                  <a:cubicBezTo>
                    <a:pt x="2433320" y="10659110"/>
                    <a:pt x="2518410" y="10756900"/>
                    <a:pt x="2570480" y="10786110"/>
                  </a:cubicBezTo>
                  <a:cubicBezTo>
                    <a:pt x="2597150" y="10801350"/>
                    <a:pt x="2613660" y="10796270"/>
                    <a:pt x="2637790" y="10810240"/>
                  </a:cubicBezTo>
                  <a:cubicBezTo>
                    <a:pt x="2673350" y="10830560"/>
                    <a:pt x="2721610" y="10891520"/>
                    <a:pt x="2757170" y="10909300"/>
                  </a:cubicBezTo>
                  <a:cubicBezTo>
                    <a:pt x="2781300" y="10920730"/>
                    <a:pt x="2802890" y="10914380"/>
                    <a:pt x="2823210" y="10924540"/>
                  </a:cubicBezTo>
                  <a:cubicBezTo>
                    <a:pt x="2844800" y="10935970"/>
                    <a:pt x="2860040" y="10967720"/>
                    <a:pt x="2880360" y="10979150"/>
                  </a:cubicBezTo>
                  <a:cubicBezTo>
                    <a:pt x="2898140" y="10989310"/>
                    <a:pt x="2912110" y="10984230"/>
                    <a:pt x="2937510" y="10994390"/>
                  </a:cubicBezTo>
                  <a:cubicBezTo>
                    <a:pt x="3001010" y="11018520"/>
                    <a:pt x="3176270" y="11106150"/>
                    <a:pt x="3251200" y="11150600"/>
                  </a:cubicBezTo>
                  <a:cubicBezTo>
                    <a:pt x="3296920" y="11177270"/>
                    <a:pt x="3312160" y="11196320"/>
                    <a:pt x="3355340" y="11220450"/>
                  </a:cubicBezTo>
                  <a:cubicBezTo>
                    <a:pt x="3418840" y="11256010"/>
                    <a:pt x="3517900" y="11299190"/>
                    <a:pt x="3597910" y="11333480"/>
                  </a:cubicBezTo>
                  <a:cubicBezTo>
                    <a:pt x="3672840" y="11366500"/>
                    <a:pt x="3742690" y="11395710"/>
                    <a:pt x="3818890" y="11422380"/>
                  </a:cubicBezTo>
                  <a:cubicBezTo>
                    <a:pt x="3898900" y="11450320"/>
                    <a:pt x="3980180" y="11466830"/>
                    <a:pt x="4069080" y="11498580"/>
                  </a:cubicBezTo>
                  <a:cubicBezTo>
                    <a:pt x="4174490" y="11536680"/>
                    <a:pt x="4292600" y="11610340"/>
                    <a:pt x="4410710" y="11643360"/>
                  </a:cubicBezTo>
                  <a:cubicBezTo>
                    <a:pt x="4528820" y="11677650"/>
                    <a:pt x="4676140" y="11677650"/>
                    <a:pt x="4779010" y="11700510"/>
                  </a:cubicBezTo>
                  <a:cubicBezTo>
                    <a:pt x="4855210" y="11718290"/>
                    <a:pt x="4908550" y="11746230"/>
                    <a:pt x="4974590" y="11758930"/>
                  </a:cubicBezTo>
                  <a:cubicBezTo>
                    <a:pt x="5040630" y="11771630"/>
                    <a:pt x="5111750" y="11765280"/>
                    <a:pt x="5175250" y="11777980"/>
                  </a:cubicBezTo>
                  <a:cubicBezTo>
                    <a:pt x="5234940" y="11790680"/>
                    <a:pt x="5280660" y="11817350"/>
                    <a:pt x="5346700" y="11833860"/>
                  </a:cubicBezTo>
                  <a:cubicBezTo>
                    <a:pt x="5433060" y="11855450"/>
                    <a:pt x="5547360" y="11873230"/>
                    <a:pt x="5651500" y="11883390"/>
                  </a:cubicBezTo>
                  <a:cubicBezTo>
                    <a:pt x="5758180" y="11893550"/>
                    <a:pt x="5869940" y="11883390"/>
                    <a:pt x="5977890" y="11891010"/>
                  </a:cubicBezTo>
                  <a:cubicBezTo>
                    <a:pt x="6085840" y="11898630"/>
                    <a:pt x="6146800" y="11917680"/>
                    <a:pt x="6299200" y="11925300"/>
                  </a:cubicBezTo>
                  <a:cubicBezTo>
                    <a:pt x="6676390" y="11945620"/>
                    <a:pt x="7937500" y="11904980"/>
                    <a:pt x="8265160" y="11927840"/>
                  </a:cubicBezTo>
                  <a:cubicBezTo>
                    <a:pt x="8375650" y="11935460"/>
                    <a:pt x="8403590" y="11951970"/>
                    <a:pt x="8484870" y="11958320"/>
                  </a:cubicBezTo>
                  <a:cubicBezTo>
                    <a:pt x="8583930" y="11965940"/>
                    <a:pt x="8735060" y="11950700"/>
                    <a:pt x="8815070" y="11960860"/>
                  </a:cubicBezTo>
                  <a:cubicBezTo>
                    <a:pt x="8862060" y="11967210"/>
                    <a:pt x="8884920" y="11982450"/>
                    <a:pt x="8926830" y="11988800"/>
                  </a:cubicBezTo>
                  <a:cubicBezTo>
                    <a:pt x="8977630" y="11996420"/>
                    <a:pt x="9072880" y="11976100"/>
                    <a:pt x="9099550" y="11993880"/>
                  </a:cubicBezTo>
                  <a:cubicBezTo>
                    <a:pt x="9113520" y="12002770"/>
                    <a:pt x="9119870" y="12023090"/>
                    <a:pt x="9117330" y="12031980"/>
                  </a:cubicBezTo>
                  <a:cubicBezTo>
                    <a:pt x="9114790" y="12040870"/>
                    <a:pt x="9095740" y="12051030"/>
                    <a:pt x="9086850" y="12048490"/>
                  </a:cubicBezTo>
                  <a:cubicBezTo>
                    <a:pt x="9076690" y="12045950"/>
                    <a:pt x="9061450" y="12024360"/>
                    <a:pt x="9062720" y="12015470"/>
                  </a:cubicBezTo>
                  <a:cubicBezTo>
                    <a:pt x="9063990" y="12006580"/>
                    <a:pt x="9086850" y="11991340"/>
                    <a:pt x="9097010" y="11992610"/>
                  </a:cubicBezTo>
                  <a:cubicBezTo>
                    <a:pt x="9104630" y="11992610"/>
                    <a:pt x="9114790" y="12002770"/>
                    <a:pt x="9117330" y="12010390"/>
                  </a:cubicBezTo>
                  <a:cubicBezTo>
                    <a:pt x="9119870" y="12019280"/>
                    <a:pt x="9117330" y="12035790"/>
                    <a:pt x="9107170" y="12043410"/>
                  </a:cubicBezTo>
                  <a:cubicBezTo>
                    <a:pt x="9083040" y="12061190"/>
                    <a:pt x="8971280" y="12048490"/>
                    <a:pt x="8917940" y="12039600"/>
                  </a:cubicBezTo>
                  <a:cubicBezTo>
                    <a:pt x="8877300" y="12033250"/>
                    <a:pt x="8859520" y="12015470"/>
                    <a:pt x="8813800" y="12007850"/>
                  </a:cubicBezTo>
                  <a:cubicBezTo>
                    <a:pt x="8735060" y="11995150"/>
                    <a:pt x="8580120" y="12005310"/>
                    <a:pt x="8481060" y="11996420"/>
                  </a:cubicBezTo>
                  <a:cubicBezTo>
                    <a:pt x="8401050" y="11988800"/>
                    <a:pt x="8373110" y="11973560"/>
                    <a:pt x="8265160" y="11965940"/>
                  </a:cubicBezTo>
                  <a:cubicBezTo>
                    <a:pt x="7938770" y="11943080"/>
                    <a:pt x="6623050" y="11973560"/>
                    <a:pt x="6297930" y="11963400"/>
                  </a:cubicBezTo>
                  <a:cubicBezTo>
                    <a:pt x="6191250" y="11959590"/>
                    <a:pt x="6142990" y="11958320"/>
                    <a:pt x="6084570" y="11950700"/>
                  </a:cubicBezTo>
                  <a:cubicBezTo>
                    <a:pt x="6042660" y="11945620"/>
                    <a:pt x="6023610" y="11934190"/>
                    <a:pt x="5977890" y="11929110"/>
                  </a:cubicBezTo>
                  <a:cubicBezTo>
                    <a:pt x="5897880" y="11920220"/>
                    <a:pt x="5755640" y="11931650"/>
                    <a:pt x="5647690" y="11921490"/>
                  </a:cubicBezTo>
                  <a:cubicBezTo>
                    <a:pt x="5541010" y="11911330"/>
                    <a:pt x="5420360" y="11891010"/>
                    <a:pt x="5334000" y="11869420"/>
                  </a:cubicBezTo>
                  <a:cubicBezTo>
                    <a:pt x="5270500" y="11854180"/>
                    <a:pt x="5231130" y="11828780"/>
                    <a:pt x="5172710" y="11816080"/>
                  </a:cubicBezTo>
                  <a:cubicBezTo>
                    <a:pt x="5107940" y="11802110"/>
                    <a:pt x="5040630" y="11808460"/>
                    <a:pt x="4961890" y="11794490"/>
                  </a:cubicBezTo>
                  <a:cubicBezTo>
                    <a:pt x="4856480" y="11776710"/>
                    <a:pt x="4702810" y="11723370"/>
                    <a:pt x="4598670" y="11704320"/>
                  </a:cubicBezTo>
                  <a:cubicBezTo>
                    <a:pt x="4522470" y="11690350"/>
                    <a:pt x="4471670" y="11699240"/>
                    <a:pt x="4396740" y="11678920"/>
                  </a:cubicBezTo>
                  <a:cubicBezTo>
                    <a:pt x="4296410" y="11652250"/>
                    <a:pt x="4173220" y="11577320"/>
                    <a:pt x="4057650" y="11534140"/>
                  </a:cubicBezTo>
                  <a:cubicBezTo>
                    <a:pt x="3939540" y="11489690"/>
                    <a:pt x="3813810" y="11461750"/>
                    <a:pt x="3694430" y="11416030"/>
                  </a:cubicBezTo>
                  <a:cubicBezTo>
                    <a:pt x="3572510" y="11369040"/>
                    <a:pt x="3413760" y="11299190"/>
                    <a:pt x="3332480" y="11253470"/>
                  </a:cubicBezTo>
                  <a:cubicBezTo>
                    <a:pt x="3288030" y="11229340"/>
                    <a:pt x="3279140" y="11212830"/>
                    <a:pt x="3234690" y="11187430"/>
                  </a:cubicBezTo>
                  <a:cubicBezTo>
                    <a:pt x="3150870" y="11139170"/>
                    <a:pt x="2915920" y="11054080"/>
                    <a:pt x="2853690" y="11008360"/>
                  </a:cubicBezTo>
                  <a:cubicBezTo>
                    <a:pt x="2829560" y="10990580"/>
                    <a:pt x="2828290" y="10972800"/>
                    <a:pt x="2810510" y="10961370"/>
                  </a:cubicBezTo>
                  <a:cubicBezTo>
                    <a:pt x="2790190" y="10948670"/>
                    <a:pt x="2762250" y="10955020"/>
                    <a:pt x="2736850" y="10941050"/>
                  </a:cubicBezTo>
                  <a:cubicBezTo>
                    <a:pt x="2701290" y="10922000"/>
                    <a:pt x="2659380" y="10867390"/>
                    <a:pt x="2623820" y="10845800"/>
                  </a:cubicBezTo>
                  <a:cubicBezTo>
                    <a:pt x="2597150" y="10830560"/>
                    <a:pt x="2576830" y="10834370"/>
                    <a:pt x="2546350" y="10816590"/>
                  </a:cubicBezTo>
                  <a:cubicBezTo>
                    <a:pt x="2494280" y="10786110"/>
                    <a:pt x="2415540" y="10695940"/>
                    <a:pt x="2350770" y="10654030"/>
                  </a:cubicBezTo>
                  <a:cubicBezTo>
                    <a:pt x="2296160" y="10618470"/>
                    <a:pt x="2233930" y="10605770"/>
                    <a:pt x="2185670" y="10575290"/>
                  </a:cubicBezTo>
                  <a:cubicBezTo>
                    <a:pt x="2141220" y="10547350"/>
                    <a:pt x="2105660" y="10500360"/>
                    <a:pt x="2068830" y="10480040"/>
                  </a:cubicBezTo>
                  <a:cubicBezTo>
                    <a:pt x="2040890" y="10464800"/>
                    <a:pt x="2018030" y="10469880"/>
                    <a:pt x="1986280" y="10452100"/>
                  </a:cubicBezTo>
                  <a:cubicBezTo>
                    <a:pt x="1931670" y="10421620"/>
                    <a:pt x="1847850" y="10331450"/>
                    <a:pt x="1786890" y="10285730"/>
                  </a:cubicBezTo>
                  <a:cubicBezTo>
                    <a:pt x="1738630" y="10248900"/>
                    <a:pt x="1675130" y="10223500"/>
                    <a:pt x="1651000" y="10194290"/>
                  </a:cubicBezTo>
                  <a:cubicBezTo>
                    <a:pt x="1637030" y="10177780"/>
                    <a:pt x="1643380" y="10160000"/>
                    <a:pt x="1629410" y="10144760"/>
                  </a:cubicBezTo>
                  <a:cubicBezTo>
                    <a:pt x="1605280" y="10119360"/>
                    <a:pt x="1536700" y="10102850"/>
                    <a:pt x="1496060" y="10074910"/>
                  </a:cubicBezTo>
                  <a:cubicBezTo>
                    <a:pt x="1457960" y="10048240"/>
                    <a:pt x="1421130" y="10001250"/>
                    <a:pt x="1391920" y="9983470"/>
                  </a:cubicBezTo>
                  <a:cubicBezTo>
                    <a:pt x="1374140" y="9973310"/>
                    <a:pt x="1362710" y="9977120"/>
                    <a:pt x="1346200" y="9965690"/>
                  </a:cubicBezTo>
                  <a:cubicBezTo>
                    <a:pt x="1316990" y="9945370"/>
                    <a:pt x="1277620" y="9889490"/>
                    <a:pt x="1242060" y="9856470"/>
                  </a:cubicBezTo>
                  <a:cubicBezTo>
                    <a:pt x="1207770" y="9825990"/>
                    <a:pt x="1169670" y="9812020"/>
                    <a:pt x="1136650" y="9775190"/>
                  </a:cubicBezTo>
                  <a:cubicBezTo>
                    <a:pt x="1092200" y="9725660"/>
                    <a:pt x="1046480" y="9620250"/>
                    <a:pt x="1009650" y="9573260"/>
                  </a:cubicBezTo>
                  <a:cubicBezTo>
                    <a:pt x="986790" y="9544050"/>
                    <a:pt x="966470" y="9535160"/>
                    <a:pt x="948690" y="9509760"/>
                  </a:cubicBezTo>
                  <a:cubicBezTo>
                    <a:pt x="929640" y="9481820"/>
                    <a:pt x="925830" y="9447530"/>
                    <a:pt x="902970" y="9413240"/>
                  </a:cubicBezTo>
                  <a:cubicBezTo>
                    <a:pt x="871220" y="9366250"/>
                    <a:pt x="801370" y="9312910"/>
                    <a:pt x="767080" y="9263380"/>
                  </a:cubicBezTo>
                  <a:cubicBezTo>
                    <a:pt x="739140" y="9222740"/>
                    <a:pt x="731520" y="9179560"/>
                    <a:pt x="704850" y="9142730"/>
                  </a:cubicBezTo>
                  <a:cubicBezTo>
                    <a:pt x="676910" y="9104630"/>
                    <a:pt x="617220" y="9069070"/>
                    <a:pt x="600710" y="9037320"/>
                  </a:cubicBezTo>
                  <a:cubicBezTo>
                    <a:pt x="590550" y="9018270"/>
                    <a:pt x="598170" y="8997950"/>
                    <a:pt x="589280" y="8983980"/>
                  </a:cubicBezTo>
                  <a:cubicBezTo>
                    <a:pt x="580390" y="8971280"/>
                    <a:pt x="561340" y="8968740"/>
                    <a:pt x="549910" y="8957310"/>
                  </a:cubicBezTo>
                  <a:cubicBezTo>
                    <a:pt x="535940" y="8943340"/>
                    <a:pt x="525780" y="8928100"/>
                    <a:pt x="515620" y="8905240"/>
                  </a:cubicBezTo>
                  <a:cubicBezTo>
                    <a:pt x="500380" y="8870950"/>
                    <a:pt x="495300" y="8816340"/>
                    <a:pt x="477520" y="8766810"/>
                  </a:cubicBezTo>
                  <a:cubicBezTo>
                    <a:pt x="454660" y="8703310"/>
                    <a:pt x="403860" y="8622030"/>
                    <a:pt x="383540" y="8559800"/>
                  </a:cubicBezTo>
                  <a:cubicBezTo>
                    <a:pt x="368300" y="8511540"/>
                    <a:pt x="370840" y="8468360"/>
                    <a:pt x="358140" y="8425180"/>
                  </a:cubicBezTo>
                  <a:cubicBezTo>
                    <a:pt x="346710" y="8384540"/>
                    <a:pt x="322580" y="8350250"/>
                    <a:pt x="312420" y="8307070"/>
                  </a:cubicBezTo>
                  <a:cubicBezTo>
                    <a:pt x="300990" y="8258810"/>
                    <a:pt x="307340" y="8204200"/>
                    <a:pt x="299720" y="8147050"/>
                  </a:cubicBezTo>
                  <a:cubicBezTo>
                    <a:pt x="290830" y="8078470"/>
                    <a:pt x="275590" y="7992110"/>
                    <a:pt x="257810" y="7920990"/>
                  </a:cubicBezTo>
                  <a:cubicBezTo>
                    <a:pt x="242570" y="7856220"/>
                    <a:pt x="212090" y="7796530"/>
                    <a:pt x="201930" y="7738110"/>
                  </a:cubicBezTo>
                  <a:cubicBezTo>
                    <a:pt x="193040" y="7688580"/>
                    <a:pt x="204470" y="7644130"/>
                    <a:pt x="194310" y="7594600"/>
                  </a:cubicBezTo>
                  <a:cubicBezTo>
                    <a:pt x="182880" y="7539990"/>
                    <a:pt x="140970" y="7477760"/>
                    <a:pt x="128270" y="7424420"/>
                  </a:cubicBezTo>
                  <a:cubicBezTo>
                    <a:pt x="116840" y="7379970"/>
                    <a:pt x="123190" y="7343140"/>
                    <a:pt x="113030" y="7297420"/>
                  </a:cubicBezTo>
                  <a:cubicBezTo>
                    <a:pt x="101600" y="7242810"/>
                    <a:pt x="71120" y="7186930"/>
                    <a:pt x="59690" y="7122160"/>
                  </a:cubicBezTo>
                  <a:cubicBezTo>
                    <a:pt x="45720" y="7044690"/>
                    <a:pt x="54610" y="6926580"/>
                    <a:pt x="45720" y="6861810"/>
                  </a:cubicBezTo>
                  <a:cubicBezTo>
                    <a:pt x="40640" y="6823710"/>
                    <a:pt x="30480" y="6819900"/>
                    <a:pt x="24130" y="6770370"/>
                  </a:cubicBezTo>
                  <a:cubicBezTo>
                    <a:pt x="0" y="6558280"/>
                    <a:pt x="19050" y="5457190"/>
                    <a:pt x="25400" y="5081270"/>
                  </a:cubicBezTo>
                  <a:cubicBezTo>
                    <a:pt x="29210" y="4893310"/>
                    <a:pt x="30480" y="4757420"/>
                    <a:pt x="40640" y="4657090"/>
                  </a:cubicBezTo>
                  <a:cubicBezTo>
                    <a:pt x="45720" y="4601210"/>
                    <a:pt x="55880" y="4592320"/>
                    <a:pt x="60960" y="4526280"/>
                  </a:cubicBezTo>
                  <a:cubicBezTo>
                    <a:pt x="76200" y="4330700"/>
                    <a:pt x="55880" y="3633470"/>
                    <a:pt x="62230" y="3352800"/>
                  </a:cubicBezTo>
                  <a:cubicBezTo>
                    <a:pt x="66040" y="3195320"/>
                    <a:pt x="67310" y="3070860"/>
                    <a:pt x="77470" y="2984500"/>
                  </a:cubicBezTo>
                  <a:cubicBezTo>
                    <a:pt x="82550" y="2937510"/>
                    <a:pt x="92710" y="2926080"/>
                    <a:pt x="97790" y="2876550"/>
                  </a:cubicBezTo>
                  <a:cubicBezTo>
                    <a:pt x="107950" y="2774950"/>
                    <a:pt x="96520" y="2529840"/>
                    <a:pt x="100330" y="2401570"/>
                  </a:cubicBezTo>
                  <a:cubicBezTo>
                    <a:pt x="102870" y="2312670"/>
                    <a:pt x="106680" y="2239010"/>
                    <a:pt x="114300" y="2178050"/>
                  </a:cubicBezTo>
                  <a:cubicBezTo>
                    <a:pt x="119380" y="2134870"/>
                    <a:pt x="129540" y="2117090"/>
                    <a:pt x="135890" y="2070100"/>
                  </a:cubicBezTo>
                  <a:cubicBezTo>
                    <a:pt x="146050" y="1986280"/>
                    <a:pt x="143510" y="1826260"/>
                    <a:pt x="153670" y="1715770"/>
                  </a:cubicBezTo>
                  <a:cubicBezTo>
                    <a:pt x="162560" y="1616710"/>
                    <a:pt x="172720" y="1545590"/>
                    <a:pt x="191770" y="1437640"/>
                  </a:cubicBezTo>
                  <a:cubicBezTo>
                    <a:pt x="218440" y="1285240"/>
                    <a:pt x="270510" y="1033780"/>
                    <a:pt x="307340" y="892810"/>
                  </a:cubicBezTo>
                  <a:cubicBezTo>
                    <a:pt x="331470" y="802640"/>
                    <a:pt x="355600" y="746760"/>
                    <a:pt x="375920" y="671830"/>
                  </a:cubicBezTo>
                  <a:cubicBezTo>
                    <a:pt x="396240" y="596900"/>
                    <a:pt x="401320" y="520700"/>
                    <a:pt x="426720" y="441960"/>
                  </a:cubicBezTo>
                  <a:cubicBezTo>
                    <a:pt x="455930" y="354330"/>
                    <a:pt x="509270" y="236220"/>
                    <a:pt x="544830" y="172720"/>
                  </a:cubicBezTo>
                  <a:cubicBezTo>
                    <a:pt x="566420" y="135890"/>
                    <a:pt x="580390" y="115570"/>
                    <a:pt x="604520" y="88900"/>
                  </a:cubicBezTo>
                  <a:cubicBezTo>
                    <a:pt x="629920" y="58420"/>
                    <a:pt x="673100" y="7620"/>
                    <a:pt x="695960" y="2540"/>
                  </a:cubicBezTo>
                  <a:cubicBezTo>
                    <a:pt x="707390" y="0"/>
                    <a:pt x="720090" y="5080"/>
                    <a:pt x="723900" y="11430"/>
                  </a:cubicBezTo>
                  <a:cubicBezTo>
                    <a:pt x="728980" y="17780"/>
                    <a:pt x="721360" y="44450"/>
                    <a:pt x="721360" y="44450"/>
                  </a:cubicBezTo>
                </a:path>
              </a:pathLst>
            </a:custGeom>
            <a:solidFill>
              <a:srgbClr val="000000"/>
            </a:solidFill>
            <a:ln cap="sq">
              <a:noFill/>
              <a:prstDash val="solid"/>
              <a:miter/>
            </a:ln>
          </p:spPr>
          <p:txBody>
            <a:bodyPr/>
            <a:lstStyle/>
            <a:p>
              <a:pPr>
                <a:defRPr/>
              </a:pPr>
              <a:endParaRPr lang="de-DE"/>
            </a:p>
          </p:txBody>
        </p:sp>
      </p:grpSp>
      <p:pic>
        <p:nvPicPr>
          <p:cNvPr id="51" name="Grafik 2" descr="Abzeichen Tick1 mit einfarbiger Füllung">
            <a:extLst>
              <a:ext uri="{FF2B5EF4-FFF2-40B4-BE49-F238E27FC236}">
                <a16:creationId xmlns:a16="http://schemas.microsoft.com/office/drawing/2014/main" id="{D88929C8-760D-0062-D8B1-5FF3E9B13E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a:off x="12505441" y="450850"/>
            <a:ext cx="1489814" cy="1489814"/>
          </a:xfrm>
          <a:prstGeom prst="rect">
            <a:avLst/>
          </a:prstGeom>
        </p:spPr>
      </p:pic>
      <p:sp>
        <p:nvSpPr>
          <p:cNvPr id="53" name="TextBox 52">
            <a:extLst>
              <a:ext uri="{FF2B5EF4-FFF2-40B4-BE49-F238E27FC236}">
                <a16:creationId xmlns:a16="http://schemas.microsoft.com/office/drawing/2014/main" id="{EE7B686B-CF13-C871-6611-3ADB5BB7F71C}"/>
              </a:ext>
            </a:extLst>
          </p:cNvPr>
          <p:cNvSpPr txBox="1"/>
          <p:nvPr/>
        </p:nvSpPr>
        <p:spPr bwMode="auto">
          <a:xfrm>
            <a:off x="12417914" y="1804883"/>
            <a:ext cx="1577341" cy="830997"/>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4/5</a:t>
            </a:r>
          </a:p>
        </p:txBody>
      </p:sp>
      <p:sp>
        <p:nvSpPr>
          <p:cNvPr id="7" name="TextBox 6">
            <a:extLst>
              <a:ext uri="{FF2B5EF4-FFF2-40B4-BE49-F238E27FC236}">
                <a16:creationId xmlns:a16="http://schemas.microsoft.com/office/drawing/2014/main" id="{F58E05EA-DB00-8FF0-EE59-A8A557DEC0F3}"/>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
        <p:nvSpPr>
          <p:cNvPr id="10" name="TextBox 9">
            <a:extLst>
              <a:ext uri="{FF2B5EF4-FFF2-40B4-BE49-F238E27FC236}">
                <a16:creationId xmlns:a16="http://schemas.microsoft.com/office/drawing/2014/main" id="{14083E75-012D-1411-135D-3C4F8535878F}"/>
              </a:ext>
            </a:extLst>
          </p:cNvPr>
          <p:cNvSpPr txBox="1"/>
          <p:nvPr/>
        </p:nvSpPr>
        <p:spPr bwMode="auto">
          <a:xfrm>
            <a:off x="10077450" y="19077729"/>
            <a:ext cx="3901803"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
        <p:nvSpPr>
          <p:cNvPr id="8" name="TextBox 81">
            <a:extLst>
              <a:ext uri="{FF2B5EF4-FFF2-40B4-BE49-F238E27FC236}">
                <a16:creationId xmlns:a16="http://schemas.microsoft.com/office/drawing/2014/main" id="{933D7FF3-9D69-E906-5C97-60FFEBDA4EC8}"/>
              </a:ext>
            </a:extLst>
          </p:cNvPr>
          <p:cNvSpPr txBox="1"/>
          <p:nvPr/>
        </p:nvSpPr>
        <p:spPr bwMode="auto">
          <a:xfrm>
            <a:off x="1288187" y="5277154"/>
            <a:ext cx="4800600" cy="575670"/>
          </a:xfrm>
          <a:prstGeom prst="rect">
            <a:avLst/>
          </a:prstGeom>
        </p:spPr>
        <p:txBody>
          <a:bodyPr wrap="square" lIns="0" tIns="0" rIns="0" bIns="0" rtlCol="0" anchor="t">
            <a:spAutoFit/>
          </a:bodyPr>
          <a:lstStyle/>
          <a:p>
            <a:pPr>
              <a:lnSpc>
                <a:spcPts val="5001"/>
              </a:lnSpc>
              <a:defRPr/>
            </a:pPr>
            <a:r>
              <a:rPr lang="de-DE" sz="2800" b="1" dirty="0">
                <a:solidFill>
                  <a:srgbClr val="000000"/>
                </a:solidFill>
                <a:latin typeface="Calibri" panose="020F0502020204030204" pitchFamily="34" charset="0"/>
                <a:cs typeface="Calibri" panose="020F0502020204030204" pitchFamily="34" charset="0"/>
              </a:rPr>
              <a:t>Bestandteile eines Smartphones</a:t>
            </a:r>
            <a:endParaRP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36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BC829DB-6529-91BE-96D8-8C74B3470453}"/>
            </a:ext>
          </a:extLst>
        </p:cNvPr>
        <p:cNvGrpSpPr/>
        <p:nvPr/>
      </p:nvGrpSpPr>
      <p:grpSpPr bwMode="auto">
        <a:xfrm>
          <a:off x="0" y="0"/>
          <a:ext cx="0" cy="0"/>
          <a:chOff x="0" y="0"/>
          <a:chExt cx="0" cy="0"/>
        </a:xfrm>
      </p:grpSpPr>
      <p:sp>
        <p:nvSpPr>
          <p:cNvPr id="75" name="object 75">
            <a:extLst>
              <a:ext uri="{FF2B5EF4-FFF2-40B4-BE49-F238E27FC236}">
                <a16:creationId xmlns:a16="http://schemas.microsoft.com/office/drawing/2014/main" id="{3A901214-A112-2603-D722-6780173A7C23}"/>
              </a:ext>
            </a:extLst>
          </p:cNvPr>
          <p:cNvSpPr txBox="1"/>
          <p:nvPr/>
        </p:nvSpPr>
        <p:spPr bwMode="auto">
          <a:xfrm>
            <a:off x="9391650" y="19043650"/>
            <a:ext cx="4993200" cy="738000"/>
          </a:xfrm>
          <a:prstGeom prst="rect">
            <a:avLst/>
          </a:prstGeom>
        </p:spPr>
        <p:txBody>
          <a:bodyPr vert="horz" wrap="square" lIns="0" tIns="45719" rIns="0" bIns="0" rtlCol="0">
            <a:spAutoFit/>
          </a:bodyPr>
          <a:lstStyle/>
          <a:p>
            <a:pPr marR="5080">
              <a:lnSpc>
                <a:spcPct val="100000"/>
              </a:lnSpc>
              <a:spcBef>
                <a:spcPts val="359"/>
              </a:spcBef>
              <a:defRPr/>
            </a:pPr>
            <a:r>
              <a:rPr lang="de-DE" sz="1400" spc="-1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spc="-1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spc="-1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spc="-1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spc="-10" dirty="0">
                <a:solidFill>
                  <a:schemeClr val="tx1">
                    <a:lumMod val="75000"/>
                    <a:lumOff val="25000"/>
                  </a:schemeClr>
                </a:solidFill>
                <a:latin typeface="Calibri" panose="020F0502020204030204" pitchFamily="34" charset="0"/>
                <a:cs typeface="Calibri" panose="020F0502020204030204" pitchFamily="34" charset="0"/>
              </a:rPr>
              <a:t> (TAP-TS).</a:t>
            </a:r>
            <a:endParaRPr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TextBox 2">
            <a:extLst>
              <a:ext uri="{FF2B5EF4-FFF2-40B4-BE49-F238E27FC236}">
                <a16:creationId xmlns:a16="http://schemas.microsoft.com/office/drawing/2014/main" id="{CD224A6F-2649-3CD4-3202-B044650AA118}"/>
              </a:ext>
            </a:extLst>
          </p:cNvPr>
          <p:cNvSpPr txBox="1"/>
          <p:nvPr/>
        </p:nvSpPr>
        <p:spPr bwMode="auto">
          <a:xfrm>
            <a:off x="0" y="717989"/>
            <a:ext cx="14211300" cy="2343462"/>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DAS LEBEN EINES</a:t>
            </a:r>
          </a:p>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 SMARTPHONES</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IDEENSAMMLUNG</a:t>
            </a:r>
            <a:endParaRPr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864F2DC-D845-8DFC-81A2-9CCB427E4EB5}"/>
              </a:ext>
            </a:extLst>
          </p:cNvPr>
          <p:cNvSpPr txBox="1"/>
          <p:nvPr/>
        </p:nvSpPr>
        <p:spPr>
          <a:xfrm>
            <a:off x="1390650" y="3589337"/>
            <a:ext cx="11555186" cy="3507343"/>
          </a:xfrm>
          <a:prstGeom prst="roundRect">
            <a:avLst/>
          </a:prstGeom>
          <a:solidFill>
            <a:schemeClr val="bg1">
              <a:alpha val="61000"/>
            </a:schemeClr>
          </a:solidFill>
          <a:ln w="19050">
            <a:solidFill>
              <a:srgbClr val="70AD47"/>
            </a:solidFill>
          </a:ln>
        </p:spPr>
        <p:txBody>
          <a:bodyPr wrap="square" rtlCol="0">
            <a:spAutoFit/>
          </a:bodyPr>
          <a:lstStyle/>
          <a:p>
            <a:r>
              <a:rPr lang="de-DE" sz="3200" b="1" dirty="0">
                <a:latin typeface="Calibri" panose="020F0502020204030204" pitchFamily="34" charset="0"/>
                <a:cs typeface="Calibri" panose="020F0502020204030204" pitchFamily="34" charset="0"/>
              </a:rPr>
              <a:t>INTRO</a:t>
            </a:r>
          </a:p>
          <a:p>
            <a:r>
              <a:rPr lang="de-DE" sz="2800" dirty="0">
                <a:latin typeface="Calibri Light" panose="020F0302020204030204" pitchFamily="34" charset="0"/>
                <a:cs typeface="Calibri Light" panose="020F0302020204030204" pitchFamily="34" charset="0"/>
              </a:rPr>
              <a:t>Erinnerst du dich daran, wie viele Stufen das Leben eines Smartphones hat?</a:t>
            </a:r>
          </a:p>
          <a:p>
            <a:endParaRPr lang="de-DE" sz="2800" dirty="0">
              <a:latin typeface="Calibri Light" panose="020F0302020204030204" pitchFamily="34" charset="0"/>
              <a:cs typeface="Calibri Light" panose="020F0302020204030204" pitchFamily="34" charset="0"/>
            </a:endParaRPr>
          </a:p>
          <a:p>
            <a:r>
              <a:rPr lang="de-DE" sz="2800" dirty="0">
                <a:latin typeface="Calibri Light" panose="020F0302020204030204" pitchFamily="34" charset="0"/>
                <a:cs typeface="Calibri Light" panose="020F0302020204030204" pitchFamily="34" charset="0"/>
              </a:rPr>
              <a:t>Es ist richtig, es sind 5 Stufen. </a:t>
            </a:r>
          </a:p>
          <a:p>
            <a:endParaRPr lang="de-DE" sz="2800" dirty="0">
              <a:latin typeface="Calibri Light" panose="020F0302020204030204" pitchFamily="34" charset="0"/>
              <a:cs typeface="Calibri Light" panose="020F0302020204030204" pitchFamily="34" charset="0"/>
            </a:endParaRPr>
          </a:p>
          <a:p>
            <a:r>
              <a:rPr lang="de-DE" sz="2800" b="1" dirty="0">
                <a:latin typeface="Calibri" panose="020F0502020204030204" pitchFamily="34" charset="0"/>
                <a:cs typeface="Calibri" panose="020F0502020204030204" pitchFamily="34" charset="0"/>
              </a:rPr>
              <a:t>Deine Aufgabe: </a:t>
            </a:r>
            <a:r>
              <a:rPr lang="de-DE" sz="2800" dirty="0">
                <a:latin typeface="Calibri Light" panose="020F0302020204030204" pitchFamily="34" charset="0"/>
                <a:cs typeface="Calibri Light" panose="020F0302020204030204" pitchFamily="34" charset="0"/>
              </a:rPr>
              <a:t>Schreibe auf was dir zu den einzelnen Stufen einfällt. Dafür kannst du mit einer weiteren Person oder in einer kleinen Gruppe arbeiten.</a:t>
            </a:r>
          </a:p>
        </p:txBody>
      </p:sp>
      <p:grpSp>
        <p:nvGrpSpPr>
          <p:cNvPr id="44" name="Group 43">
            <a:extLst>
              <a:ext uri="{FF2B5EF4-FFF2-40B4-BE49-F238E27FC236}">
                <a16:creationId xmlns:a16="http://schemas.microsoft.com/office/drawing/2014/main" id="{E20C5CCD-6899-2A09-E19A-85AA736C9061}"/>
              </a:ext>
            </a:extLst>
          </p:cNvPr>
          <p:cNvGrpSpPr/>
          <p:nvPr/>
        </p:nvGrpSpPr>
        <p:grpSpPr>
          <a:xfrm>
            <a:off x="934243" y="16190109"/>
            <a:ext cx="12359517" cy="1634341"/>
            <a:chOff x="933450" y="16190109"/>
            <a:chExt cx="12359517" cy="1634341"/>
          </a:xfrm>
        </p:grpSpPr>
        <p:sp>
          <p:nvSpPr>
            <p:cNvPr id="11" name="TextBox 10">
              <a:extLst>
                <a:ext uri="{FF2B5EF4-FFF2-40B4-BE49-F238E27FC236}">
                  <a16:creationId xmlns:a16="http://schemas.microsoft.com/office/drawing/2014/main" id="{D244400A-0604-16AD-D71C-C1EADF493906}"/>
                </a:ext>
              </a:extLst>
            </p:cNvPr>
            <p:cNvSpPr txBox="1"/>
            <p:nvPr/>
          </p:nvSpPr>
          <p:spPr bwMode="auto">
            <a:xfrm>
              <a:off x="933450" y="16190109"/>
              <a:ext cx="5928674"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Entsorgung / Wiedereinkauf / Recycling</a:t>
              </a:r>
            </a:p>
          </p:txBody>
        </p:sp>
        <p:grpSp>
          <p:nvGrpSpPr>
            <p:cNvPr id="28" name="Group 27">
              <a:extLst>
                <a:ext uri="{FF2B5EF4-FFF2-40B4-BE49-F238E27FC236}">
                  <a16:creationId xmlns:a16="http://schemas.microsoft.com/office/drawing/2014/main" id="{364B58D5-39A4-B9C0-EC4C-A393EF446358}"/>
                </a:ext>
              </a:extLst>
            </p:cNvPr>
            <p:cNvGrpSpPr/>
            <p:nvPr/>
          </p:nvGrpSpPr>
          <p:grpSpPr>
            <a:xfrm>
              <a:off x="933450" y="16675862"/>
              <a:ext cx="12359517" cy="1148588"/>
              <a:chOff x="933450" y="14847062"/>
              <a:chExt cx="12359517" cy="1148588"/>
            </a:xfrm>
          </p:grpSpPr>
          <p:sp>
            <p:nvSpPr>
              <p:cNvPr id="2" name="Rectangle: Rounded Corners 1">
                <a:extLst>
                  <a:ext uri="{FF2B5EF4-FFF2-40B4-BE49-F238E27FC236}">
                    <a16:creationId xmlns:a16="http://schemas.microsoft.com/office/drawing/2014/main" id="{30053C94-A7F4-5F0C-9D67-4E993C6374A5}"/>
                  </a:ext>
                </a:extLst>
              </p:cNvPr>
              <p:cNvSpPr/>
              <p:nvPr/>
            </p:nvSpPr>
            <p:spPr>
              <a:xfrm>
                <a:off x="1100967" y="15005050"/>
                <a:ext cx="12192000" cy="990600"/>
              </a:xfrm>
              <a:prstGeom prst="roundRect">
                <a:avLst>
                  <a:gd name="adj" fmla="val 27117"/>
                </a:avLst>
              </a:prstGeom>
              <a:solidFill>
                <a:srgbClr val="FF91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Rounded Corners 11">
                <a:extLst>
                  <a:ext uri="{FF2B5EF4-FFF2-40B4-BE49-F238E27FC236}">
                    <a16:creationId xmlns:a16="http://schemas.microsoft.com/office/drawing/2014/main" id="{F10FA04E-7D69-CCFB-F495-3092711857ED}"/>
                  </a:ext>
                </a:extLst>
              </p:cNvPr>
              <p:cNvSpPr/>
              <p:nvPr/>
            </p:nvSpPr>
            <p:spPr bwMode="auto">
              <a:xfrm>
                <a:off x="933450" y="14847062"/>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0" name="Group 39">
            <a:extLst>
              <a:ext uri="{FF2B5EF4-FFF2-40B4-BE49-F238E27FC236}">
                <a16:creationId xmlns:a16="http://schemas.microsoft.com/office/drawing/2014/main" id="{B4E44000-36DF-40FA-8A3F-8052EDAA203D}"/>
              </a:ext>
            </a:extLst>
          </p:cNvPr>
          <p:cNvGrpSpPr/>
          <p:nvPr/>
        </p:nvGrpSpPr>
        <p:grpSpPr>
          <a:xfrm>
            <a:off x="933472" y="13962408"/>
            <a:ext cx="12361059" cy="1641415"/>
            <a:chOff x="931908" y="13955057"/>
            <a:chExt cx="12361059" cy="1641415"/>
          </a:xfrm>
        </p:grpSpPr>
        <p:sp>
          <p:nvSpPr>
            <p:cNvPr id="10" name="TextBox 9">
              <a:extLst>
                <a:ext uri="{FF2B5EF4-FFF2-40B4-BE49-F238E27FC236}">
                  <a16:creationId xmlns:a16="http://schemas.microsoft.com/office/drawing/2014/main" id="{BCCEEE3B-D5BE-7CBD-59F9-029E49E21865}"/>
                </a:ext>
              </a:extLst>
            </p:cNvPr>
            <p:cNvSpPr txBox="1"/>
            <p:nvPr/>
          </p:nvSpPr>
          <p:spPr bwMode="auto">
            <a:xfrm>
              <a:off x="931908" y="13955057"/>
              <a:ext cx="1412438"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Nutzung</a:t>
              </a:r>
            </a:p>
          </p:txBody>
        </p:sp>
        <p:grpSp>
          <p:nvGrpSpPr>
            <p:cNvPr id="29" name="Group 28">
              <a:extLst>
                <a:ext uri="{FF2B5EF4-FFF2-40B4-BE49-F238E27FC236}">
                  <a16:creationId xmlns:a16="http://schemas.microsoft.com/office/drawing/2014/main" id="{5464EE4E-EBEC-BDCC-2C04-6F558AF3207D}"/>
                </a:ext>
              </a:extLst>
            </p:cNvPr>
            <p:cNvGrpSpPr/>
            <p:nvPr/>
          </p:nvGrpSpPr>
          <p:grpSpPr>
            <a:xfrm>
              <a:off x="933450" y="14459543"/>
              <a:ext cx="12359517" cy="1136929"/>
              <a:chOff x="933450" y="12797404"/>
              <a:chExt cx="12359517" cy="1136929"/>
            </a:xfrm>
          </p:grpSpPr>
          <p:sp>
            <p:nvSpPr>
              <p:cNvPr id="13" name="Rectangle: Rounded Corners 12">
                <a:extLst>
                  <a:ext uri="{FF2B5EF4-FFF2-40B4-BE49-F238E27FC236}">
                    <a16:creationId xmlns:a16="http://schemas.microsoft.com/office/drawing/2014/main" id="{5B208289-8C91-6A2E-A275-28EC63AD110A}"/>
                  </a:ext>
                </a:extLst>
              </p:cNvPr>
              <p:cNvSpPr/>
              <p:nvPr/>
            </p:nvSpPr>
            <p:spPr bwMode="auto">
              <a:xfrm>
                <a:off x="1100967" y="12943733"/>
                <a:ext cx="12192000" cy="990600"/>
              </a:xfrm>
              <a:prstGeom prst="roundRect">
                <a:avLst>
                  <a:gd name="adj" fmla="val 27117"/>
                </a:avLst>
              </a:prstGeom>
              <a:solidFill>
                <a:srgbClr val="FFDE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tangle: Rounded Corners 13">
                <a:extLst>
                  <a:ext uri="{FF2B5EF4-FFF2-40B4-BE49-F238E27FC236}">
                    <a16:creationId xmlns:a16="http://schemas.microsoft.com/office/drawing/2014/main" id="{6B07E630-59B4-940E-2BD5-31C537022F7B}"/>
                  </a:ext>
                </a:extLst>
              </p:cNvPr>
              <p:cNvSpPr/>
              <p:nvPr/>
            </p:nvSpPr>
            <p:spPr bwMode="auto">
              <a:xfrm>
                <a:off x="933450" y="12797404"/>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1" name="Group 40">
            <a:extLst>
              <a:ext uri="{FF2B5EF4-FFF2-40B4-BE49-F238E27FC236}">
                <a16:creationId xmlns:a16="http://schemas.microsoft.com/office/drawing/2014/main" id="{E4FDF613-E44B-7526-2AA8-FE29F2D568E4}"/>
              </a:ext>
            </a:extLst>
          </p:cNvPr>
          <p:cNvGrpSpPr/>
          <p:nvPr/>
        </p:nvGrpSpPr>
        <p:grpSpPr>
          <a:xfrm>
            <a:off x="931908" y="11741532"/>
            <a:ext cx="12364187" cy="1634590"/>
            <a:chOff x="931908" y="11745561"/>
            <a:chExt cx="12364187" cy="1634590"/>
          </a:xfrm>
        </p:grpSpPr>
        <p:sp>
          <p:nvSpPr>
            <p:cNvPr id="9" name="TextBox 8">
              <a:extLst>
                <a:ext uri="{FF2B5EF4-FFF2-40B4-BE49-F238E27FC236}">
                  <a16:creationId xmlns:a16="http://schemas.microsoft.com/office/drawing/2014/main" id="{B7D180A2-0033-160F-6C63-AACF2DC05E67}"/>
                </a:ext>
              </a:extLst>
            </p:cNvPr>
            <p:cNvSpPr txBox="1"/>
            <p:nvPr/>
          </p:nvSpPr>
          <p:spPr bwMode="auto">
            <a:xfrm>
              <a:off x="931908" y="11745561"/>
              <a:ext cx="1847365"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Herstellung</a:t>
              </a:r>
              <a:endParaRPr lang="de-DE"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20D6147E-4A0A-2944-8B6D-DD9173C9B347}"/>
                </a:ext>
              </a:extLst>
            </p:cNvPr>
            <p:cNvGrpSpPr/>
            <p:nvPr/>
          </p:nvGrpSpPr>
          <p:grpSpPr>
            <a:xfrm>
              <a:off x="933450" y="12237151"/>
              <a:ext cx="12362645" cy="1143000"/>
              <a:chOff x="933450" y="10737850"/>
              <a:chExt cx="12362645" cy="1143000"/>
            </a:xfrm>
          </p:grpSpPr>
          <p:sp>
            <p:nvSpPr>
              <p:cNvPr id="15" name="Rectangle: Rounded Corners 14">
                <a:extLst>
                  <a:ext uri="{FF2B5EF4-FFF2-40B4-BE49-F238E27FC236}">
                    <a16:creationId xmlns:a16="http://schemas.microsoft.com/office/drawing/2014/main" id="{AD858541-A954-5981-F8A9-1F90FE0DCAF7}"/>
                  </a:ext>
                </a:extLst>
              </p:cNvPr>
              <p:cNvSpPr/>
              <p:nvPr/>
            </p:nvSpPr>
            <p:spPr bwMode="auto">
              <a:xfrm>
                <a:off x="1104095" y="10890250"/>
                <a:ext cx="12192000" cy="990600"/>
              </a:xfrm>
              <a:prstGeom prst="roundRect">
                <a:avLst>
                  <a:gd name="adj" fmla="val 27117"/>
                </a:avLst>
              </a:prstGeom>
              <a:solidFill>
                <a:srgbClr val="00BE62"/>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tangle: Rounded Corners 15">
                <a:extLst>
                  <a:ext uri="{FF2B5EF4-FFF2-40B4-BE49-F238E27FC236}">
                    <a16:creationId xmlns:a16="http://schemas.microsoft.com/office/drawing/2014/main" id="{6B01EC94-03F6-0484-8434-5A1DB987344F}"/>
                  </a:ext>
                </a:extLst>
              </p:cNvPr>
              <p:cNvSpPr/>
              <p:nvPr/>
            </p:nvSpPr>
            <p:spPr bwMode="auto">
              <a:xfrm>
                <a:off x="933450" y="10737850"/>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2" name="Group 41">
            <a:extLst>
              <a:ext uri="{FF2B5EF4-FFF2-40B4-BE49-F238E27FC236}">
                <a16:creationId xmlns:a16="http://schemas.microsoft.com/office/drawing/2014/main" id="{42F63209-92C2-AF05-E3D6-07E96468B75B}"/>
              </a:ext>
            </a:extLst>
          </p:cNvPr>
          <p:cNvGrpSpPr/>
          <p:nvPr/>
        </p:nvGrpSpPr>
        <p:grpSpPr>
          <a:xfrm>
            <a:off x="934917" y="9525570"/>
            <a:ext cx="12358168" cy="1629676"/>
            <a:chOff x="931908" y="9528083"/>
            <a:chExt cx="12358168" cy="1629676"/>
          </a:xfrm>
        </p:grpSpPr>
        <p:sp>
          <p:nvSpPr>
            <p:cNvPr id="8" name="TextBox 7">
              <a:extLst>
                <a:ext uri="{FF2B5EF4-FFF2-40B4-BE49-F238E27FC236}">
                  <a16:creationId xmlns:a16="http://schemas.microsoft.com/office/drawing/2014/main" id="{BEE39EC0-2D59-2E41-DCF7-06B3614B7030}"/>
                </a:ext>
              </a:extLst>
            </p:cNvPr>
            <p:cNvSpPr txBox="1"/>
            <p:nvPr/>
          </p:nvSpPr>
          <p:spPr bwMode="auto">
            <a:xfrm>
              <a:off x="931908" y="9528083"/>
              <a:ext cx="1577548"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Rohstoffe</a:t>
              </a:r>
              <a:endParaRPr lang="de-DE" sz="32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8C89B0EF-7D16-E9A9-D52E-8203C12E4933}"/>
                </a:ext>
              </a:extLst>
            </p:cNvPr>
            <p:cNvGrpSpPr/>
            <p:nvPr/>
          </p:nvGrpSpPr>
          <p:grpSpPr>
            <a:xfrm>
              <a:off x="933450" y="10018676"/>
              <a:ext cx="12356626" cy="1139083"/>
              <a:chOff x="933450" y="8680450"/>
              <a:chExt cx="12356626" cy="1139083"/>
            </a:xfrm>
          </p:grpSpPr>
          <p:sp>
            <p:nvSpPr>
              <p:cNvPr id="17" name="Rectangle: Rounded Corners 16">
                <a:extLst>
                  <a:ext uri="{FF2B5EF4-FFF2-40B4-BE49-F238E27FC236}">
                    <a16:creationId xmlns:a16="http://schemas.microsoft.com/office/drawing/2014/main" id="{436A79F6-E4A8-D59E-FBFA-FB7095F907E4}"/>
                  </a:ext>
                </a:extLst>
              </p:cNvPr>
              <p:cNvSpPr/>
              <p:nvPr/>
            </p:nvSpPr>
            <p:spPr bwMode="auto">
              <a:xfrm>
                <a:off x="1098076" y="8828933"/>
                <a:ext cx="12192000" cy="990600"/>
              </a:xfrm>
              <a:prstGeom prst="roundRect">
                <a:avLst>
                  <a:gd name="adj" fmla="val 27117"/>
                </a:avLst>
              </a:prstGeom>
              <a:solidFill>
                <a:srgbClr val="5D17E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Rounded Corners 17">
                <a:extLst>
                  <a:ext uri="{FF2B5EF4-FFF2-40B4-BE49-F238E27FC236}">
                    <a16:creationId xmlns:a16="http://schemas.microsoft.com/office/drawing/2014/main" id="{740F2983-EB91-5515-80F2-A4690D9097CC}"/>
                  </a:ext>
                </a:extLst>
              </p:cNvPr>
              <p:cNvSpPr/>
              <p:nvPr/>
            </p:nvSpPr>
            <p:spPr bwMode="auto">
              <a:xfrm>
                <a:off x="933450" y="8680450"/>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grpSp>
      <p:grpSp>
        <p:nvGrpSpPr>
          <p:cNvPr id="43" name="Group 42">
            <a:extLst>
              <a:ext uri="{FF2B5EF4-FFF2-40B4-BE49-F238E27FC236}">
                <a16:creationId xmlns:a16="http://schemas.microsoft.com/office/drawing/2014/main" id="{D797913B-5877-C75F-37D5-7614210EC10A}"/>
              </a:ext>
            </a:extLst>
          </p:cNvPr>
          <p:cNvGrpSpPr/>
          <p:nvPr/>
        </p:nvGrpSpPr>
        <p:grpSpPr>
          <a:xfrm>
            <a:off x="933472" y="7284664"/>
            <a:ext cx="12361059" cy="1654620"/>
            <a:chOff x="931908" y="7284664"/>
            <a:chExt cx="12361059" cy="1654620"/>
          </a:xfrm>
        </p:grpSpPr>
        <p:sp>
          <p:nvSpPr>
            <p:cNvPr id="7" name="TextBox 6">
              <a:extLst>
                <a:ext uri="{FF2B5EF4-FFF2-40B4-BE49-F238E27FC236}">
                  <a16:creationId xmlns:a16="http://schemas.microsoft.com/office/drawing/2014/main" id="{2B8687EC-725B-CD00-F06F-82426906637F}"/>
                </a:ext>
              </a:extLst>
            </p:cNvPr>
            <p:cNvSpPr txBox="1"/>
            <p:nvPr/>
          </p:nvSpPr>
          <p:spPr>
            <a:xfrm>
              <a:off x="931908" y="7284664"/>
              <a:ext cx="4176143"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Forschung und Entwicklung</a:t>
              </a:r>
            </a:p>
          </p:txBody>
        </p:sp>
        <p:grpSp>
          <p:nvGrpSpPr>
            <p:cNvPr id="39" name="Group 38">
              <a:extLst>
                <a:ext uri="{FF2B5EF4-FFF2-40B4-BE49-F238E27FC236}">
                  <a16:creationId xmlns:a16="http://schemas.microsoft.com/office/drawing/2014/main" id="{FC640D6D-5C73-4258-46FD-11D7B96486BC}"/>
                </a:ext>
              </a:extLst>
            </p:cNvPr>
            <p:cNvGrpSpPr/>
            <p:nvPr/>
          </p:nvGrpSpPr>
          <p:grpSpPr>
            <a:xfrm>
              <a:off x="933450" y="7776161"/>
              <a:ext cx="12359517" cy="1163123"/>
              <a:chOff x="933450" y="6634172"/>
              <a:chExt cx="12359517" cy="1163123"/>
            </a:xfrm>
          </p:grpSpPr>
          <p:sp>
            <p:nvSpPr>
              <p:cNvPr id="19" name="Rectangle: Rounded Corners 18">
                <a:extLst>
                  <a:ext uri="{FF2B5EF4-FFF2-40B4-BE49-F238E27FC236}">
                    <a16:creationId xmlns:a16="http://schemas.microsoft.com/office/drawing/2014/main" id="{A1E6E36E-1D2F-5362-168A-498EEBE64E1C}"/>
                  </a:ext>
                </a:extLst>
              </p:cNvPr>
              <p:cNvSpPr/>
              <p:nvPr/>
            </p:nvSpPr>
            <p:spPr bwMode="auto">
              <a:xfrm>
                <a:off x="1100967" y="6806695"/>
                <a:ext cx="12192000" cy="990600"/>
              </a:xfrm>
              <a:prstGeom prst="roundRect">
                <a:avLst>
                  <a:gd name="adj" fmla="val 27117"/>
                </a:avLst>
              </a:prstGeom>
              <a:solidFill>
                <a:srgbClr val="FF313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Rounded Corners 19">
                <a:extLst>
                  <a:ext uri="{FF2B5EF4-FFF2-40B4-BE49-F238E27FC236}">
                    <a16:creationId xmlns:a16="http://schemas.microsoft.com/office/drawing/2014/main" id="{31D65DB1-63CA-CCC1-2965-B848B9A85FFC}"/>
                  </a:ext>
                </a:extLst>
              </p:cNvPr>
              <p:cNvSpPr/>
              <p:nvPr/>
            </p:nvSpPr>
            <p:spPr bwMode="auto">
              <a:xfrm>
                <a:off x="933450" y="6634172"/>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36" name="Group 35">
            <a:extLst>
              <a:ext uri="{FF2B5EF4-FFF2-40B4-BE49-F238E27FC236}">
                <a16:creationId xmlns:a16="http://schemas.microsoft.com/office/drawing/2014/main" id="{68E222D4-3425-1DFE-3687-50A46B4D013F}"/>
              </a:ext>
            </a:extLst>
          </p:cNvPr>
          <p:cNvGrpSpPr/>
          <p:nvPr/>
        </p:nvGrpSpPr>
        <p:grpSpPr>
          <a:xfrm>
            <a:off x="1085850" y="1794921"/>
            <a:ext cx="1445686" cy="1246729"/>
            <a:chOff x="8662034" y="2314219"/>
            <a:chExt cx="704850" cy="607848"/>
          </a:xfrm>
        </p:grpSpPr>
        <p:sp>
          <p:nvSpPr>
            <p:cNvPr id="30" name="Freeform: Shape 29">
              <a:extLst>
                <a:ext uri="{FF2B5EF4-FFF2-40B4-BE49-F238E27FC236}">
                  <a16:creationId xmlns:a16="http://schemas.microsoft.com/office/drawing/2014/main" id="{300570CA-B93F-0EB7-66B6-2D5793FC28B2}"/>
                </a:ext>
              </a:extLst>
            </p:cNvPr>
            <p:cNvSpPr/>
            <p:nvPr/>
          </p:nvSpPr>
          <p:spPr>
            <a:xfrm>
              <a:off x="8740730" y="256206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endParaRPr lang="de-DE"/>
            </a:p>
          </p:txBody>
        </p:sp>
        <p:sp>
          <p:nvSpPr>
            <p:cNvPr id="31" name="Freeform: Shape 30">
              <a:extLst>
                <a:ext uri="{FF2B5EF4-FFF2-40B4-BE49-F238E27FC236}">
                  <a16:creationId xmlns:a16="http://schemas.microsoft.com/office/drawing/2014/main" id="{0AB967F9-AD9E-B11B-0AD0-8571696AFAB8}"/>
                </a:ext>
              </a:extLst>
            </p:cNvPr>
            <p:cNvSpPr/>
            <p:nvPr/>
          </p:nvSpPr>
          <p:spPr>
            <a:xfrm>
              <a:off x="9140780" y="2560118"/>
              <a:ext cx="147446" cy="147447"/>
            </a:xfrm>
            <a:custGeom>
              <a:avLst/>
              <a:gdLst>
                <a:gd name="connsiteX0" fmla="*/ 73704 w 147446"/>
                <a:gd name="connsiteY0" fmla="*/ 147447 h 147447"/>
                <a:gd name="connsiteX1" fmla="*/ 147447 w 147446"/>
                <a:gd name="connsiteY1" fmla="*/ 73743 h 147447"/>
                <a:gd name="connsiteX2" fmla="*/ 73743 w 147446"/>
                <a:gd name="connsiteY2" fmla="*/ 0 h 147447"/>
                <a:gd name="connsiteX3" fmla="*/ 0 w 147446"/>
                <a:gd name="connsiteY3" fmla="*/ 73704 h 147447"/>
                <a:gd name="connsiteX4" fmla="*/ 0 w 147446"/>
                <a:gd name="connsiteY4" fmla="*/ 73724 h 147447"/>
                <a:gd name="connsiteX5" fmla="*/ 73704 w 147446"/>
                <a:gd name="connsiteY5" fmla="*/ 147447 h 147447"/>
                <a:gd name="connsiteX6" fmla="*/ 73704 w 147446"/>
                <a:gd name="connsiteY6" fmla="*/ 19050 h 147447"/>
                <a:gd name="connsiteX7" fmla="*/ 128397 w 147446"/>
                <a:gd name="connsiteY7" fmla="*/ 73704 h 147447"/>
                <a:gd name="connsiteX8" fmla="*/ 73743 w 147446"/>
                <a:gd name="connsiteY8" fmla="*/ 128397 h 147447"/>
                <a:gd name="connsiteX9" fmla="*/ 19050 w 147446"/>
                <a:gd name="connsiteY9" fmla="*/ 73743 h 147447"/>
                <a:gd name="connsiteX10" fmla="*/ 19050 w 147446"/>
                <a:gd name="connsiteY10" fmla="*/ 73724 h 147447"/>
                <a:gd name="connsiteX11" fmla="*/ 73704 w 147446"/>
                <a:gd name="connsiteY11" fmla="*/ 19050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446" h="147447">
                  <a:moveTo>
                    <a:pt x="73704" y="147447"/>
                  </a:moveTo>
                  <a:cubicBezTo>
                    <a:pt x="114421" y="147457"/>
                    <a:pt x="147437" y="114459"/>
                    <a:pt x="147447" y="73743"/>
                  </a:cubicBezTo>
                  <a:cubicBezTo>
                    <a:pt x="147457" y="33026"/>
                    <a:pt x="114459" y="10"/>
                    <a:pt x="73743" y="0"/>
                  </a:cubicBezTo>
                  <a:cubicBezTo>
                    <a:pt x="33026" y="-10"/>
                    <a:pt x="11" y="32988"/>
                    <a:pt x="0" y="73704"/>
                  </a:cubicBezTo>
                  <a:cubicBezTo>
                    <a:pt x="0" y="73711"/>
                    <a:pt x="0" y="73717"/>
                    <a:pt x="0" y="73724"/>
                  </a:cubicBezTo>
                  <a:cubicBezTo>
                    <a:pt x="-6" y="114434"/>
                    <a:pt x="32994" y="147441"/>
                    <a:pt x="73704" y="147447"/>
                  </a:cubicBezTo>
                  <a:close/>
                  <a:moveTo>
                    <a:pt x="73704" y="19050"/>
                  </a:moveTo>
                  <a:cubicBezTo>
                    <a:pt x="103900" y="19040"/>
                    <a:pt x="128387" y="43509"/>
                    <a:pt x="128397" y="73704"/>
                  </a:cubicBezTo>
                  <a:cubicBezTo>
                    <a:pt x="128407" y="103900"/>
                    <a:pt x="103938" y="128387"/>
                    <a:pt x="73743" y="128397"/>
                  </a:cubicBezTo>
                  <a:cubicBezTo>
                    <a:pt x="43547" y="128407"/>
                    <a:pt x="19061" y="103938"/>
                    <a:pt x="19050" y="73743"/>
                  </a:cubicBezTo>
                  <a:cubicBezTo>
                    <a:pt x="19050" y="73736"/>
                    <a:pt x="19050" y="73730"/>
                    <a:pt x="19050" y="73724"/>
                  </a:cubicBezTo>
                  <a:cubicBezTo>
                    <a:pt x="19077" y="43546"/>
                    <a:pt x="43527" y="19087"/>
                    <a:pt x="73704" y="19050"/>
                  </a:cubicBezTo>
                  <a:close/>
                </a:path>
              </a:pathLst>
            </a:custGeom>
            <a:solidFill>
              <a:srgbClr val="000000"/>
            </a:solidFill>
            <a:ln w="9525" cap="flat">
              <a:noFill/>
              <a:prstDash val="solid"/>
              <a:miter/>
            </a:ln>
          </p:spPr>
          <p:txBody>
            <a:bodyPr rtlCol="0" anchor="ctr"/>
            <a:lstStyle/>
            <a:p>
              <a:endParaRPr lang="de-DE"/>
            </a:p>
          </p:txBody>
        </p:sp>
        <p:sp>
          <p:nvSpPr>
            <p:cNvPr id="32" name="Freeform: Shape 31">
              <a:extLst>
                <a:ext uri="{FF2B5EF4-FFF2-40B4-BE49-F238E27FC236}">
                  <a16:creationId xmlns:a16="http://schemas.microsoft.com/office/drawing/2014/main" id="{E5DA5C72-2B7F-7268-86A6-10EDC6778433}"/>
                </a:ext>
              </a:extLst>
            </p:cNvPr>
            <p:cNvSpPr/>
            <p:nvPr/>
          </p:nvSpPr>
          <p:spPr>
            <a:xfrm>
              <a:off x="9075829" y="2721014"/>
              <a:ext cx="291055" cy="142017"/>
            </a:xfrm>
            <a:custGeom>
              <a:avLst/>
              <a:gdLst>
                <a:gd name="connsiteX0" fmla="*/ 273272 w 291055"/>
                <a:gd name="connsiteY0" fmla="*/ 45025 h 142017"/>
                <a:gd name="connsiteX1" fmla="*/ 200330 w 291055"/>
                <a:gd name="connsiteY1" fmla="*/ 9344 h 142017"/>
                <a:gd name="connsiteX2" fmla="*/ 138655 w 291055"/>
                <a:gd name="connsiteY2" fmla="*/ 0 h 142017"/>
                <a:gd name="connsiteX3" fmla="*/ 77105 w 291055"/>
                <a:gd name="connsiteY3" fmla="*/ 9306 h 142017"/>
                <a:gd name="connsiteX4" fmla="*/ 4115 w 291055"/>
                <a:gd name="connsiteY4" fmla="*/ 44958 h 142017"/>
                <a:gd name="connsiteX5" fmla="*/ 0 w 291055"/>
                <a:gd name="connsiteY5" fmla="*/ 48673 h 142017"/>
                <a:gd name="connsiteX6" fmla="*/ 5772 w 291055"/>
                <a:gd name="connsiteY6" fmla="*/ 50197 h 142017"/>
                <a:gd name="connsiteX7" fmla="*/ 22546 w 291055"/>
                <a:gd name="connsiteY7" fmla="*/ 55588 h 142017"/>
                <a:gd name="connsiteX8" fmla="*/ 82229 w 291055"/>
                <a:gd name="connsiteY8" fmla="*/ 27699 h 142017"/>
                <a:gd name="connsiteX9" fmla="*/ 138655 w 291055"/>
                <a:gd name="connsiteY9" fmla="*/ 19126 h 142017"/>
                <a:gd name="connsiteX10" fmla="*/ 194977 w 291055"/>
                <a:gd name="connsiteY10" fmla="*/ 27699 h 142017"/>
                <a:gd name="connsiteX11" fmla="*/ 261290 w 291055"/>
                <a:gd name="connsiteY11" fmla="*/ 59912 h 142017"/>
                <a:gd name="connsiteX12" fmla="*/ 272005 w 291055"/>
                <a:gd name="connsiteY12" fmla="*/ 81058 h 142017"/>
                <a:gd name="connsiteX13" fmla="*/ 272005 w 291055"/>
                <a:gd name="connsiteY13" fmla="*/ 142018 h 142017"/>
                <a:gd name="connsiteX14" fmla="*/ 291055 w 291055"/>
                <a:gd name="connsiteY14" fmla="*/ 142018 h 142017"/>
                <a:gd name="connsiteX15" fmla="*/ 291055 w 291055"/>
                <a:gd name="connsiteY15" fmla="*/ 81058 h 142017"/>
                <a:gd name="connsiteX16" fmla="*/ 273272 w 291055"/>
                <a:gd name="connsiteY16" fmla="*/ 45025 h 14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055" h="142017">
                  <a:moveTo>
                    <a:pt x="273272" y="45025"/>
                  </a:moveTo>
                  <a:cubicBezTo>
                    <a:pt x="251619" y="28324"/>
                    <a:pt x="226806" y="16186"/>
                    <a:pt x="200330" y="9344"/>
                  </a:cubicBezTo>
                  <a:cubicBezTo>
                    <a:pt x="180346" y="3199"/>
                    <a:pt x="159562" y="51"/>
                    <a:pt x="138655" y="0"/>
                  </a:cubicBezTo>
                  <a:cubicBezTo>
                    <a:pt x="117815" y="338"/>
                    <a:pt x="97114" y="3468"/>
                    <a:pt x="77105" y="9306"/>
                  </a:cubicBezTo>
                  <a:cubicBezTo>
                    <a:pt x="50910" y="16916"/>
                    <a:pt x="26220" y="28977"/>
                    <a:pt x="4115" y="44958"/>
                  </a:cubicBezTo>
                  <a:cubicBezTo>
                    <a:pt x="2675" y="46118"/>
                    <a:pt x="1301" y="47358"/>
                    <a:pt x="0" y="48673"/>
                  </a:cubicBezTo>
                  <a:cubicBezTo>
                    <a:pt x="1905" y="49206"/>
                    <a:pt x="3810" y="49625"/>
                    <a:pt x="5772" y="50197"/>
                  </a:cubicBezTo>
                  <a:cubicBezTo>
                    <a:pt x="11563" y="51845"/>
                    <a:pt x="17107" y="53673"/>
                    <a:pt x="22546" y="55588"/>
                  </a:cubicBezTo>
                  <a:cubicBezTo>
                    <a:pt x="40937" y="43365"/>
                    <a:pt x="61054" y="33963"/>
                    <a:pt x="82229" y="27699"/>
                  </a:cubicBezTo>
                  <a:cubicBezTo>
                    <a:pt x="100574" y="22347"/>
                    <a:pt x="119549" y="19463"/>
                    <a:pt x="138655" y="19126"/>
                  </a:cubicBezTo>
                  <a:cubicBezTo>
                    <a:pt x="157750" y="19182"/>
                    <a:pt x="176731" y="22071"/>
                    <a:pt x="194977" y="27699"/>
                  </a:cubicBezTo>
                  <a:cubicBezTo>
                    <a:pt x="219029" y="33851"/>
                    <a:pt x="241586" y="44808"/>
                    <a:pt x="261290" y="59912"/>
                  </a:cubicBezTo>
                  <a:cubicBezTo>
                    <a:pt x="267858" y="64992"/>
                    <a:pt x="271793" y="72757"/>
                    <a:pt x="272005" y="81058"/>
                  </a:cubicBezTo>
                  <a:lnTo>
                    <a:pt x="272005" y="142018"/>
                  </a:lnTo>
                  <a:lnTo>
                    <a:pt x="291055" y="142018"/>
                  </a:lnTo>
                  <a:lnTo>
                    <a:pt x="291055" y="81058"/>
                  </a:lnTo>
                  <a:cubicBezTo>
                    <a:pt x="290852" y="66983"/>
                    <a:pt x="284319" y="53749"/>
                    <a:pt x="273272" y="45025"/>
                  </a:cubicBezTo>
                  <a:close/>
                </a:path>
              </a:pathLst>
            </a:custGeom>
            <a:solidFill>
              <a:srgbClr val="000000"/>
            </a:solidFill>
            <a:ln w="9525" cap="flat">
              <a:noFill/>
              <a:prstDash val="solid"/>
              <a:miter/>
            </a:ln>
          </p:spPr>
          <p:txBody>
            <a:bodyPr rtlCol="0" anchor="ctr"/>
            <a:lstStyle/>
            <a:p>
              <a:endParaRPr lang="de-DE" dirty="0"/>
            </a:p>
          </p:txBody>
        </p:sp>
        <p:sp>
          <p:nvSpPr>
            <p:cNvPr id="33" name="Freeform: Shape 32">
              <a:extLst>
                <a:ext uri="{FF2B5EF4-FFF2-40B4-BE49-F238E27FC236}">
                  <a16:creationId xmlns:a16="http://schemas.microsoft.com/office/drawing/2014/main" id="{8FFEAD1A-5F2D-EFED-1102-AEB983B97462}"/>
                </a:ext>
              </a:extLst>
            </p:cNvPr>
            <p:cNvSpPr/>
            <p:nvPr/>
          </p:nvSpPr>
          <p:spPr>
            <a:xfrm>
              <a:off x="8662034" y="2722995"/>
              <a:ext cx="289455" cy="141922"/>
            </a:xfrm>
            <a:custGeom>
              <a:avLst/>
              <a:gdLst>
                <a:gd name="connsiteX0" fmla="*/ 267252 w 289455"/>
                <a:gd name="connsiteY0" fmla="*/ 54293 h 141922"/>
                <a:gd name="connsiteX1" fmla="*/ 285645 w 289455"/>
                <a:gd name="connsiteY1" fmla="*/ 48158 h 141922"/>
                <a:gd name="connsiteX2" fmla="*/ 289455 w 289455"/>
                <a:gd name="connsiteY2" fmla="*/ 47206 h 141922"/>
                <a:gd name="connsiteX3" fmla="*/ 287026 w 289455"/>
                <a:gd name="connsiteY3" fmla="*/ 45034 h 141922"/>
                <a:gd name="connsiteX4" fmla="*/ 214084 w 289455"/>
                <a:gd name="connsiteY4" fmla="*/ 9335 h 141922"/>
                <a:gd name="connsiteX5" fmla="*/ 152400 w 289455"/>
                <a:gd name="connsiteY5" fmla="*/ 0 h 141922"/>
                <a:gd name="connsiteX6" fmla="*/ 90849 w 289455"/>
                <a:gd name="connsiteY6" fmla="*/ 9296 h 141922"/>
                <a:gd name="connsiteX7" fmla="*/ 17859 w 289455"/>
                <a:gd name="connsiteY7" fmla="*/ 44958 h 141922"/>
                <a:gd name="connsiteX8" fmla="*/ 0 w 289455"/>
                <a:gd name="connsiteY8" fmla="*/ 80963 h 141922"/>
                <a:gd name="connsiteX9" fmla="*/ 0 w 289455"/>
                <a:gd name="connsiteY9" fmla="*/ 141923 h 141922"/>
                <a:gd name="connsiteX10" fmla="*/ 19050 w 289455"/>
                <a:gd name="connsiteY10" fmla="*/ 141923 h 141922"/>
                <a:gd name="connsiteX11" fmla="*/ 19050 w 289455"/>
                <a:gd name="connsiteY11" fmla="*/ 80963 h 141922"/>
                <a:gd name="connsiteX12" fmla="*/ 29413 w 289455"/>
                <a:gd name="connsiteY12" fmla="*/ 60084 h 141922"/>
                <a:gd name="connsiteX13" fmla="*/ 95974 w 289455"/>
                <a:gd name="connsiteY13" fmla="*/ 27623 h 141922"/>
                <a:gd name="connsiteX14" fmla="*/ 152400 w 289455"/>
                <a:gd name="connsiteY14" fmla="*/ 19050 h 141922"/>
                <a:gd name="connsiteX15" fmla="*/ 208721 w 289455"/>
                <a:gd name="connsiteY15" fmla="*/ 27623 h 141922"/>
                <a:gd name="connsiteX16" fmla="*/ 267252 w 289455"/>
                <a:gd name="connsiteY16" fmla="*/ 5429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455" h="141922">
                  <a:moveTo>
                    <a:pt x="267252" y="54293"/>
                  </a:moveTo>
                  <a:cubicBezTo>
                    <a:pt x="273377" y="51987"/>
                    <a:pt x="279521" y="49901"/>
                    <a:pt x="285645" y="48158"/>
                  </a:cubicBezTo>
                  <a:cubicBezTo>
                    <a:pt x="286950" y="47806"/>
                    <a:pt x="288160" y="47558"/>
                    <a:pt x="289455" y="47206"/>
                  </a:cubicBezTo>
                  <a:cubicBezTo>
                    <a:pt x="288655" y="46472"/>
                    <a:pt x="287884" y="45711"/>
                    <a:pt x="287026" y="45034"/>
                  </a:cubicBezTo>
                  <a:cubicBezTo>
                    <a:pt x="265376" y="28325"/>
                    <a:pt x="240562" y="16180"/>
                    <a:pt x="214084" y="9335"/>
                  </a:cubicBezTo>
                  <a:cubicBezTo>
                    <a:pt x="194096" y="3197"/>
                    <a:pt x="173309" y="51"/>
                    <a:pt x="152400" y="0"/>
                  </a:cubicBezTo>
                  <a:cubicBezTo>
                    <a:pt x="131560" y="341"/>
                    <a:pt x="110861" y="3467"/>
                    <a:pt x="90849" y="9296"/>
                  </a:cubicBezTo>
                  <a:cubicBezTo>
                    <a:pt x="64652" y="16905"/>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29577" y="33201"/>
                    <a:pt x="249358" y="42215"/>
                    <a:pt x="267252" y="54293"/>
                  </a:cubicBezTo>
                  <a:close/>
                </a:path>
              </a:pathLst>
            </a:custGeom>
            <a:solidFill>
              <a:srgbClr val="000000"/>
            </a:solidFill>
            <a:ln w="9525" cap="flat">
              <a:noFill/>
              <a:prstDash val="solid"/>
              <a:miter/>
            </a:ln>
          </p:spPr>
          <p:txBody>
            <a:bodyPr rtlCol="0" anchor="ctr"/>
            <a:lstStyle/>
            <a:p>
              <a:endParaRPr lang="de-DE"/>
            </a:p>
          </p:txBody>
        </p:sp>
        <p:sp>
          <p:nvSpPr>
            <p:cNvPr id="34" name="Freeform: Shape 33">
              <a:extLst>
                <a:ext uri="{FF2B5EF4-FFF2-40B4-BE49-F238E27FC236}">
                  <a16:creationId xmlns:a16="http://schemas.microsoft.com/office/drawing/2014/main" id="{6C6A2337-B422-21E6-1069-AE92441D5158}"/>
                </a:ext>
              </a:extLst>
            </p:cNvPr>
            <p:cNvSpPr/>
            <p:nvPr/>
          </p:nvSpPr>
          <p:spPr>
            <a:xfrm>
              <a:off x="8862060" y="2780145"/>
              <a:ext cx="304800" cy="141922"/>
            </a:xfrm>
            <a:custGeom>
              <a:avLst/>
              <a:gdLst>
                <a:gd name="connsiteX0" fmla="*/ 287017 w 304800"/>
                <a:gd name="connsiteY0" fmla="*/ 45006 h 141922"/>
                <a:gd name="connsiteX1" fmla="*/ 214074 w 304800"/>
                <a:gd name="connsiteY1" fmla="*/ 9306 h 141922"/>
                <a:gd name="connsiteX2" fmla="*/ 152400 w 304800"/>
                <a:gd name="connsiteY2" fmla="*/ 0 h 141922"/>
                <a:gd name="connsiteX3" fmla="*/ 90849 w 304800"/>
                <a:gd name="connsiteY3" fmla="*/ 9296 h 141922"/>
                <a:gd name="connsiteX4" fmla="*/ 17859 w 304800"/>
                <a:gd name="connsiteY4" fmla="*/ 44958 h 141922"/>
                <a:gd name="connsiteX5" fmla="*/ 0 w 304800"/>
                <a:gd name="connsiteY5" fmla="*/ 80963 h 141922"/>
                <a:gd name="connsiteX6" fmla="*/ 0 w 304800"/>
                <a:gd name="connsiteY6" fmla="*/ 141923 h 141922"/>
                <a:gd name="connsiteX7" fmla="*/ 19050 w 304800"/>
                <a:gd name="connsiteY7" fmla="*/ 141923 h 141922"/>
                <a:gd name="connsiteX8" fmla="*/ 19050 w 304800"/>
                <a:gd name="connsiteY8" fmla="*/ 80963 h 141922"/>
                <a:gd name="connsiteX9" fmla="*/ 29413 w 304800"/>
                <a:gd name="connsiteY9" fmla="*/ 60084 h 141922"/>
                <a:gd name="connsiteX10" fmla="*/ 95974 w 304800"/>
                <a:gd name="connsiteY10" fmla="*/ 27623 h 141922"/>
                <a:gd name="connsiteX11" fmla="*/ 152400 w 304800"/>
                <a:gd name="connsiteY11" fmla="*/ 19050 h 141922"/>
                <a:gd name="connsiteX12" fmla="*/ 208721 w 304800"/>
                <a:gd name="connsiteY12" fmla="*/ 27623 h 141922"/>
                <a:gd name="connsiteX13" fmla="*/ 275034 w 304800"/>
                <a:gd name="connsiteY13" fmla="*/ 59836 h 141922"/>
                <a:gd name="connsiteX14" fmla="*/ 285750 w 304800"/>
                <a:gd name="connsiteY14" fmla="*/ 80963 h 141922"/>
                <a:gd name="connsiteX15" fmla="*/ 285750 w 304800"/>
                <a:gd name="connsiteY15" fmla="*/ 141923 h 141922"/>
                <a:gd name="connsiteX16" fmla="*/ 304800 w 304800"/>
                <a:gd name="connsiteY16" fmla="*/ 141923 h 141922"/>
                <a:gd name="connsiteX17" fmla="*/ 304800 w 304800"/>
                <a:gd name="connsiteY17" fmla="*/ 80963 h 141922"/>
                <a:gd name="connsiteX18" fmla="*/ 287017 w 304800"/>
                <a:gd name="connsiteY18" fmla="*/ 45006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141922">
                  <a:moveTo>
                    <a:pt x="287017" y="45006"/>
                  </a:moveTo>
                  <a:cubicBezTo>
                    <a:pt x="265366" y="28296"/>
                    <a:pt x="240552" y="16152"/>
                    <a:pt x="214074" y="9306"/>
                  </a:cubicBezTo>
                  <a:cubicBezTo>
                    <a:pt x="194088" y="3179"/>
                    <a:pt x="173305" y="43"/>
                    <a:pt x="152400" y="0"/>
                  </a:cubicBezTo>
                  <a:cubicBezTo>
                    <a:pt x="131560" y="341"/>
                    <a:pt x="110860"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32773" y="33777"/>
                    <a:pt x="255330" y="44734"/>
                    <a:pt x="275034" y="59836"/>
                  </a:cubicBezTo>
                  <a:cubicBezTo>
                    <a:pt x="281598" y="64912"/>
                    <a:pt x="285532" y="72668"/>
                    <a:pt x="285750" y="80963"/>
                  </a:cubicBezTo>
                  <a:lnTo>
                    <a:pt x="285750" y="141923"/>
                  </a:lnTo>
                  <a:lnTo>
                    <a:pt x="304800" y="141923"/>
                  </a:lnTo>
                  <a:lnTo>
                    <a:pt x="304800" y="80963"/>
                  </a:lnTo>
                  <a:cubicBezTo>
                    <a:pt x="304577" y="66913"/>
                    <a:pt x="298047" y="53710"/>
                    <a:pt x="287017" y="45006"/>
                  </a:cubicBezTo>
                  <a:close/>
                </a:path>
              </a:pathLst>
            </a:custGeom>
            <a:solidFill>
              <a:srgbClr val="000000"/>
            </a:solidFill>
            <a:ln w="9525" cap="flat">
              <a:noFill/>
              <a:prstDash val="solid"/>
              <a:miter/>
            </a:ln>
          </p:spPr>
          <p:txBody>
            <a:bodyPr rtlCol="0" anchor="ctr"/>
            <a:lstStyle/>
            <a:p>
              <a:endParaRPr lang="de-DE"/>
            </a:p>
          </p:txBody>
        </p:sp>
        <p:sp>
          <p:nvSpPr>
            <p:cNvPr id="35" name="Freeform: Shape 34">
              <a:extLst>
                <a:ext uri="{FF2B5EF4-FFF2-40B4-BE49-F238E27FC236}">
                  <a16:creationId xmlns:a16="http://schemas.microsoft.com/office/drawing/2014/main" id="{09C27786-7430-B0B3-3E92-19A43EC06C42}"/>
                </a:ext>
              </a:extLst>
            </p:cNvPr>
            <p:cNvSpPr/>
            <p:nvPr/>
          </p:nvSpPr>
          <p:spPr>
            <a:xfrm>
              <a:off x="8940755" y="261921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endParaRPr lang="de-DE"/>
            </a:p>
          </p:txBody>
        </p:sp>
        <p:pic>
          <p:nvPicPr>
            <p:cNvPr id="24" name="Graphic 23" descr="Lights On with solid fill">
              <a:extLst>
                <a:ext uri="{FF2B5EF4-FFF2-40B4-BE49-F238E27FC236}">
                  <a16:creationId xmlns:a16="http://schemas.microsoft.com/office/drawing/2014/main" id="{C112E48E-7D73-382A-70FE-5AD4B40A16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1220" y="2314219"/>
              <a:ext cx="266480" cy="266480"/>
            </a:xfrm>
            <a:prstGeom prst="rect">
              <a:avLst/>
            </a:prstGeom>
          </p:spPr>
        </p:pic>
      </p:grpSp>
      <p:sp>
        <p:nvSpPr>
          <p:cNvPr id="3" name="Freeform 12">
            <a:extLst>
              <a:ext uri="{FF2B5EF4-FFF2-40B4-BE49-F238E27FC236}">
                <a16:creationId xmlns:a16="http://schemas.microsoft.com/office/drawing/2014/main" id="{71D3183C-70C1-3FF5-ECBB-B1FC284FF916}"/>
              </a:ext>
            </a:extLst>
          </p:cNvPr>
          <p:cNvSpPr/>
          <p:nvPr/>
        </p:nvSpPr>
        <p:spPr bwMode="auto">
          <a:xfrm flipH="1">
            <a:off x="9755983" y="1616771"/>
            <a:ext cx="3461720" cy="1949166"/>
          </a:xfrm>
          <a:custGeom>
            <a:avLst/>
            <a:gdLst/>
            <a:ahLst/>
            <a:cxnLst/>
            <a:rect l="l" t="t" r="r" b="b"/>
            <a:pathLst>
              <a:path w="5290744" h="2979022" extrusionOk="0">
                <a:moveTo>
                  <a:pt x="5290744" y="0"/>
                </a:moveTo>
                <a:lnTo>
                  <a:pt x="0" y="0"/>
                </a:lnTo>
                <a:lnTo>
                  <a:pt x="0" y="2979022"/>
                </a:lnTo>
                <a:lnTo>
                  <a:pt x="5290744" y="2979022"/>
                </a:lnTo>
                <a:lnTo>
                  <a:pt x="5290744" y="0"/>
                </a:lnTo>
                <a:close/>
              </a:path>
            </a:pathLst>
          </a:custGeom>
          <a:blipFill>
            <a:blip r:embed="rId5"/>
            <a:stretch/>
          </a:blipFill>
        </p:spPr>
        <p:txBody>
          <a:bodyPr/>
          <a:lstStyle/>
          <a:p>
            <a:pPr>
              <a:defRPr/>
            </a:pPr>
            <a:endParaRPr lang="de-DE"/>
          </a:p>
        </p:txBody>
      </p:sp>
    </p:spTree>
    <p:extLst>
      <p:ext uri="{BB962C8B-B14F-4D97-AF65-F5344CB8AC3E}">
        <p14:creationId xmlns:p14="http://schemas.microsoft.com/office/powerpoint/2010/main" val="1502843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18FA32B-BCB6-30FA-A2AC-D6C7CA19EF69}"/>
            </a:ext>
          </a:extLst>
        </p:cNvPr>
        <p:cNvGrpSpPr/>
        <p:nvPr/>
      </p:nvGrpSpPr>
      <p:grpSpPr bwMode="auto">
        <a:xfrm>
          <a:off x="0" y="0"/>
          <a:ext cx="0" cy="0"/>
          <a:chOff x="0" y="0"/>
          <a:chExt cx="0" cy="0"/>
        </a:xfrm>
      </p:grpSpPr>
      <p:sp>
        <p:nvSpPr>
          <p:cNvPr id="10" name="Freeform 10">
            <a:extLst>
              <a:ext uri="{FF2B5EF4-FFF2-40B4-BE49-F238E27FC236}">
                <a16:creationId xmlns:a16="http://schemas.microsoft.com/office/drawing/2014/main" id="{B0AC028F-6FF9-CD36-1587-7DA38ED7EF48}"/>
              </a:ext>
            </a:extLst>
          </p:cNvPr>
          <p:cNvSpPr/>
          <p:nvPr/>
        </p:nvSpPr>
        <p:spPr bwMode="auto">
          <a:xfrm>
            <a:off x="-1175557" y="2443895"/>
            <a:ext cx="7505991" cy="4226346"/>
          </a:xfrm>
          <a:custGeom>
            <a:avLst/>
            <a:gdLst/>
            <a:ahLst/>
            <a:cxnLst/>
            <a:rect l="l" t="t" r="r" b="b"/>
            <a:pathLst>
              <a:path w="7982242" h="4494506" extrusionOk="0">
                <a:moveTo>
                  <a:pt x="0" y="0"/>
                </a:moveTo>
                <a:lnTo>
                  <a:pt x="7982242" y="0"/>
                </a:lnTo>
                <a:lnTo>
                  <a:pt x="7982242" y="4494506"/>
                </a:lnTo>
                <a:lnTo>
                  <a:pt x="0" y="4494506"/>
                </a:lnTo>
                <a:lnTo>
                  <a:pt x="0" y="0"/>
                </a:lnTo>
                <a:close/>
              </a:path>
            </a:pathLst>
          </a:custGeom>
          <a:blipFill>
            <a:blip r:embed="rId3"/>
            <a:stretch/>
          </a:blipFill>
        </p:spPr>
        <p:txBody>
          <a:bodyPr/>
          <a:lstStyle/>
          <a:p>
            <a:pPr>
              <a:defRPr/>
            </a:pPr>
            <a:endParaRPr lang="de-DE"/>
          </a:p>
        </p:txBody>
      </p:sp>
      <p:sp>
        <p:nvSpPr>
          <p:cNvPr id="23" name="TextBox 23">
            <a:extLst>
              <a:ext uri="{FF2B5EF4-FFF2-40B4-BE49-F238E27FC236}">
                <a16:creationId xmlns:a16="http://schemas.microsoft.com/office/drawing/2014/main" id="{7527C35D-36E6-DEB0-4338-0950AE98BD2D}"/>
              </a:ext>
            </a:extLst>
          </p:cNvPr>
          <p:cNvSpPr txBox="1"/>
          <p:nvPr/>
        </p:nvSpPr>
        <p:spPr bwMode="auto">
          <a:xfrm>
            <a:off x="-3291" y="718050"/>
            <a:ext cx="13281141" cy="965649"/>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HINTERGRUNDINFORMATION</a:t>
            </a:r>
            <a:endParaRPr sz="7500"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A9B15D49-54FA-F225-95A4-2AA28CC3AF10}"/>
              </a:ext>
            </a:extLst>
          </p:cNvPr>
          <p:cNvSpPr/>
          <p:nvPr/>
        </p:nvSpPr>
        <p:spPr>
          <a:xfrm>
            <a:off x="4781550" y="2701446"/>
            <a:ext cx="8915400" cy="3693003"/>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800" dirty="0">
                <a:solidFill>
                  <a:schemeClr val="tx1"/>
                </a:solidFill>
                <a:latin typeface="Calibri Light" panose="020F0302020204030204" pitchFamily="34" charset="0"/>
                <a:cs typeface="Calibri Light" panose="020F0302020204030204" pitchFamily="34" charset="0"/>
              </a:rPr>
              <a:t>Welche Rohstoffe in digitalen Geräten verbaut sind ist teilweise sehr unterschiedlich angegeben. Die Ursache dafür sind die schwere Ermittlung und in Bezug auf das Smartphone die verschiedenen Smartphone-Modelle. Aus diesem Grund möchten wir im Folgenden noch eine weitere Analyse vorstellen. Die Analyse ist von </a:t>
            </a:r>
            <a:r>
              <a:rPr lang="de-DE" sz="2800" dirty="0" err="1">
                <a:solidFill>
                  <a:schemeClr val="tx1"/>
                </a:solidFill>
                <a:latin typeface="Calibri Light" panose="020F0302020204030204" pitchFamily="34" charset="0"/>
                <a:cs typeface="Calibri Light" panose="020F0302020204030204" pitchFamily="34" charset="0"/>
              </a:rPr>
              <a:t>Bookhagen</a:t>
            </a:r>
            <a:r>
              <a:rPr lang="de-DE" sz="2800" dirty="0">
                <a:solidFill>
                  <a:schemeClr val="tx1"/>
                </a:solidFill>
                <a:latin typeface="Calibri Light" panose="020F0302020204030204" pitchFamily="34" charset="0"/>
                <a:cs typeface="Calibri Light" panose="020F0302020204030204" pitchFamily="34" charset="0"/>
              </a:rPr>
              <a:t> und Bastian (2020) veröffentlicht worden.</a:t>
            </a:r>
          </a:p>
        </p:txBody>
      </p:sp>
      <p:sp>
        <p:nvSpPr>
          <p:cNvPr id="20" name="Rectangle: Rounded Corners 19">
            <a:extLst>
              <a:ext uri="{FF2B5EF4-FFF2-40B4-BE49-F238E27FC236}">
                <a16:creationId xmlns:a16="http://schemas.microsoft.com/office/drawing/2014/main" id="{3C6D45E3-5BA8-47D4-D005-292B00C3D95C}"/>
              </a:ext>
            </a:extLst>
          </p:cNvPr>
          <p:cNvSpPr/>
          <p:nvPr/>
        </p:nvSpPr>
        <p:spPr>
          <a:xfrm>
            <a:off x="3219450" y="7331171"/>
            <a:ext cx="8420100" cy="3581400"/>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800" b="1" dirty="0">
                <a:solidFill>
                  <a:schemeClr val="tx1"/>
                </a:solidFill>
                <a:latin typeface="Calibri Light" panose="020F0302020204030204" pitchFamily="34" charset="0"/>
                <a:cs typeface="Calibri Light" panose="020F0302020204030204" pitchFamily="34" charset="0"/>
              </a:rPr>
              <a:t>Analysevorgehen der Autorinnen:</a:t>
            </a:r>
          </a:p>
          <a:p>
            <a:r>
              <a:rPr lang="de-DE" sz="2800" dirty="0">
                <a:solidFill>
                  <a:schemeClr val="tx1"/>
                </a:solidFill>
                <a:latin typeface="Calibri Light" panose="020F0302020204030204" pitchFamily="34" charset="0"/>
                <a:cs typeface="Calibri Light" panose="020F0302020204030204" pitchFamily="34" charset="0"/>
              </a:rPr>
              <a:t>Die Analyse betrachtet drei repräsentative Smartphone-Modell für den Zeitraum 2012 bis 2017. Die Smartphones wurden manuell zerlegt und zudem wurden die Teile nasschemisch analysiert.</a:t>
            </a:r>
          </a:p>
        </p:txBody>
      </p:sp>
      <p:sp>
        <p:nvSpPr>
          <p:cNvPr id="28" name="Rectangle: Rounded Corners 27">
            <a:extLst>
              <a:ext uri="{FF2B5EF4-FFF2-40B4-BE49-F238E27FC236}">
                <a16:creationId xmlns:a16="http://schemas.microsoft.com/office/drawing/2014/main" id="{5CD2F81A-D8E6-FF2A-9F74-199C02DED5D8}"/>
              </a:ext>
            </a:extLst>
          </p:cNvPr>
          <p:cNvSpPr/>
          <p:nvPr/>
        </p:nvSpPr>
        <p:spPr>
          <a:xfrm>
            <a:off x="323850" y="11433887"/>
            <a:ext cx="13373100" cy="6494474"/>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800" b="1" dirty="0">
                <a:solidFill>
                  <a:schemeClr val="tx1"/>
                </a:solidFill>
                <a:latin typeface="Calibri Light" panose="020F0302020204030204" pitchFamily="34" charset="0"/>
                <a:cs typeface="Calibri Light" panose="020F0302020204030204" pitchFamily="34" charset="0"/>
              </a:rPr>
              <a:t>Ergebnisse:</a:t>
            </a:r>
          </a:p>
          <a:p>
            <a:pPr marL="457200" indent="-457200">
              <a:buFont typeface="Arial" panose="020B0604020202020204" pitchFamily="34" charset="0"/>
              <a:buChar char="•"/>
            </a:pPr>
            <a:r>
              <a:rPr lang="de-DE" sz="2800" dirty="0">
                <a:solidFill>
                  <a:schemeClr val="tx1"/>
                </a:solidFill>
                <a:latin typeface="Calibri Light" panose="020F0302020204030204" pitchFamily="34" charset="0"/>
                <a:cs typeface="Calibri Light" panose="020F0302020204030204" pitchFamily="34" charset="0"/>
              </a:rPr>
              <a:t>Durchschnittliches Gewicht eines Smartphones ohne Akku 110 g, davon sind 51% des Smartphone-Gewichts quantifiziert worden. (S.2)</a:t>
            </a:r>
          </a:p>
          <a:p>
            <a:pPr marL="457200" indent="-457200">
              <a:buFont typeface="Arial" panose="020B0604020202020204" pitchFamily="34" charset="0"/>
              <a:buChar char="•"/>
            </a:pPr>
            <a:r>
              <a:rPr lang="de-DE" sz="2800" dirty="0">
                <a:solidFill>
                  <a:schemeClr val="tx1"/>
                </a:solidFill>
                <a:latin typeface="Calibri Light" panose="020F0302020204030204" pitchFamily="34" charset="0"/>
                <a:cs typeface="Calibri Light" panose="020F0302020204030204" pitchFamily="34" charset="0"/>
              </a:rPr>
              <a:t>Vom quantifizierbaren Gewicht sind: 45% des Smartphone-Gewichts aus Metall, </a:t>
            </a:r>
            <a:br>
              <a:rPr lang="de-DE" sz="2800" dirty="0">
                <a:solidFill>
                  <a:schemeClr val="tx1"/>
                </a:solidFill>
                <a:latin typeface="Calibri Light" panose="020F0302020204030204" pitchFamily="34" charset="0"/>
                <a:cs typeface="Calibri Light" panose="020F0302020204030204" pitchFamily="34" charset="0"/>
              </a:rPr>
            </a:br>
            <a:r>
              <a:rPr lang="de-DE" sz="2800" dirty="0">
                <a:solidFill>
                  <a:schemeClr val="tx1"/>
                </a:solidFill>
                <a:latin typeface="Calibri Light" panose="020F0302020204030204" pitchFamily="34" charset="0"/>
                <a:cs typeface="Calibri Light" panose="020F0302020204030204" pitchFamily="34" charset="0"/>
              </a:rPr>
              <a:t>32% des Gewichts aus Glas, 17% des Gewichts aus Kunststoff und 6% des Gewichts aus Materialverbund. (S.2)</a:t>
            </a:r>
          </a:p>
          <a:p>
            <a:pPr marL="457200" indent="-457200">
              <a:buFont typeface="Arial" panose="020B0604020202020204" pitchFamily="34" charset="0"/>
              <a:buChar char="•"/>
            </a:pPr>
            <a:r>
              <a:rPr lang="de-DE" sz="2800" dirty="0">
                <a:solidFill>
                  <a:schemeClr val="tx1"/>
                </a:solidFill>
                <a:latin typeface="Calibri Light" panose="020F0302020204030204" pitchFamily="34" charset="0"/>
                <a:cs typeface="Calibri Light" panose="020F0302020204030204" pitchFamily="34" charset="0"/>
              </a:rPr>
              <a:t>Die Bestandteile der Leiterplatte (in dieser sind viele Metalle enthalten) konnten die Metalle, 83% ihres Gewichts ausmachen bestimmt werden, der Rest besteht aus Kunststoff und Keramiken. (S.2)</a:t>
            </a:r>
          </a:p>
          <a:p>
            <a:pPr marL="457200" indent="-457200">
              <a:buFont typeface="Arial" panose="020B0604020202020204" pitchFamily="34" charset="0"/>
              <a:buChar char="•"/>
            </a:pPr>
            <a:r>
              <a:rPr lang="de-DE" sz="2800" dirty="0">
                <a:solidFill>
                  <a:schemeClr val="tx1"/>
                </a:solidFill>
                <a:latin typeface="Calibri Light" panose="020F0302020204030204" pitchFamily="34" charset="0"/>
                <a:cs typeface="Calibri Light" panose="020F0302020204030204" pitchFamily="34" charset="0"/>
              </a:rPr>
              <a:t>Im Rahmen der Analyse sind 66 Elemente festgestellt worden, wovon 53 erkannt wurden. (S.2)</a:t>
            </a:r>
          </a:p>
          <a:p>
            <a:pPr marL="457200" indent="-457200">
              <a:buFont typeface="Arial" panose="020B0604020202020204" pitchFamily="34" charset="0"/>
              <a:buChar char="•"/>
            </a:pPr>
            <a:r>
              <a:rPr lang="de-DE" sz="2800" dirty="0">
                <a:solidFill>
                  <a:schemeClr val="tx1"/>
                </a:solidFill>
                <a:latin typeface="Calibri Light" panose="020F0302020204030204" pitchFamily="34" charset="0"/>
                <a:cs typeface="Calibri Light" panose="020F0302020204030204" pitchFamily="34" charset="0"/>
              </a:rPr>
              <a:t>Eisen, Silizium, Magnesium, Aluminium, Kupfer, Nickel und Chrom gemeinsam mit Zinn, Zink und Strontium machen 93% des Gewichts der 53 erkannten Metallen aus. (S. 2f)</a:t>
            </a:r>
          </a:p>
        </p:txBody>
      </p:sp>
      <p:sp>
        <p:nvSpPr>
          <p:cNvPr id="29" name="TextBox 28">
            <a:extLst>
              <a:ext uri="{FF2B5EF4-FFF2-40B4-BE49-F238E27FC236}">
                <a16:creationId xmlns:a16="http://schemas.microsoft.com/office/drawing/2014/main" id="{0516DEF5-7701-F832-8645-DDA1CA413C96}"/>
              </a:ext>
            </a:extLst>
          </p:cNvPr>
          <p:cNvSpPr txBox="1"/>
          <p:nvPr/>
        </p:nvSpPr>
        <p:spPr>
          <a:xfrm>
            <a:off x="8858250" y="19066986"/>
            <a:ext cx="514350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Quelle: https://www.deutsche-rohstoffagentur.de/DE/Gemeinsames/Produkte/Downloads/Commodity_Top_News/Rohstoffwirtschaft/65_smartphones.html </a:t>
            </a:r>
          </a:p>
        </p:txBody>
      </p:sp>
      <p:pic>
        <p:nvPicPr>
          <p:cNvPr id="2" name="Grafik 1" descr="Lehrer mit einfarbiger Füllung">
            <a:extLst>
              <a:ext uri="{FF2B5EF4-FFF2-40B4-BE49-F238E27FC236}">
                <a16:creationId xmlns:a16="http://schemas.microsoft.com/office/drawing/2014/main" id="{79C09417-F341-371F-0137-B6172F19AD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12515218" y="450850"/>
            <a:ext cx="1490400" cy="1490400"/>
          </a:xfrm>
          <a:prstGeom prst="rect">
            <a:avLst/>
          </a:prstGeom>
        </p:spPr>
      </p:pic>
      <p:sp>
        <p:nvSpPr>
          <p:cNvPr id="5" name="TextBox 4">
            <a:extLst>
              <a:ext uri="{FF2B5EF4-FFF2-40B4-BE49-F238E27FC236}">
                <a16:creationId xmlns:a16="http://schemas.microsoft.com/office/drawing/2014/main" id="{B1446B33-906F-94BC-80F3-23CF6764186E}"/>
              </a:ext>
            </a:extLst>
          </p:cNvPr>
          <p:cNvSpPr txBox="1"/>
          <p:nvPr/>
        </p:nvSpPr>
        <p:spPr bwMode="auto">
          <a:xfrm>
            <a:off x="12287250"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sp>
        <p:nvSpPr>
          <p:cNvPr id="6" name="TextBox 5">
            <a:extLst>
              <a:ext uri="{FF2B5EF4-FFF2-40B4-BE49-F238E27FC236}">
                <a16:creationId xmlns:a16="http://schemas.microsoft.com/office/drawing/2014/main" id="{DEE6886C-58E3-3788-72C7-86B26D214980}"/>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Tree>
    <p:extLst>
      <p:ext uri="{BB962C8B-B14F-4D97-AF65-F5344CB8AC3E}">
        <p14:creationId xmlns:p14="http://schemas.microsoft.com/office/powerpoint/2010/main" val="405780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2756940-6AED-CA94-323E-6A596DB2BC87}"/>
            </a:ext>
          </a:extLst>
        </p:cNvPr>
        <p:cNvGrpSpPr/>
        <p:nvPr/>
      </p:nvGrpSpPr>
      <p:grpSpPr bwMode="auto">
        <a:xfrm>
          <a:off x="0" y="0"/>
          <a:ext cx="0" cy="0"/>
          <a:chOff x="0" y="0"/>
          <a:chExt cx="0" cy="0"/>
        </a:xfrm>
      </p:grpSpPr>
      <p:sp>
        <p:nvSpPr>
          <p:cNvPr id="23" name="TextBox 23">
            <a:extLst>
              <a:ext uri="{FF2B5EF4-FFF2-40B4-BE49-F238E27FC236}">
                <a16:creationId xmlns:a16="http://schemas.microsoft.com/office/drawing/2014/main" id="{FBCC56AB-5374-9C39-1AB5-DD0228753396}"/>
              </a:ext>
            </a:extLst>
          </p:cNvPr>
          <p:cNvSpPr txBox="1"/>
          <p:nvPr/>
        </p:nvSpPr>
        <p:spPr bwMode="auto">
          <a:xfrm>
            <a:off x="-3291" y="718050"/>
            <a:ext cx="13281141" cy="965649"/>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HINTERGRUNDINFORMATION</a:t>
            </a:r>
            <a:endParaRPr sz="75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A37D902-766F-E085-7AAF-9267BDBBC14E}"/>
              </a:ext>
            </a:extLst>
          </p:cNvPr>
          <p:cNvPicPr>
            <a:picLocks noChangeAspect="1"/>
          </p:cNvPicPr>
          <p:nvPr/>
        </p:nvPicPr>
        <p:blipFill>
          <a:blip r:embed="rId3"/>
          <a:srcRect l="3675" t="2250" r="1839"/>
          <a:stretch/>
        </p:blipFill>
        <p:spPr>
          <a:xfrm>
            <a:off x="2914650" y="2988224"/>
            <a:ext cx="7915799" cy="7135536"/>
          </a:xfrm>
          <a:prstGeom prst="rect">
            <a:avLst/>
          </a:prstGeom>
        </p:spPr>
      </p:pic>
      <p:pic>
        <p:nvPicPr>
          <p:cNvPr id="7" name="Picture 6">
            <a:extLst>
              <a:ext uri="{FF2B5EF4-FFF2-40B4-BE49-F238E27FC236}">
                <a16:creationId xmlns:a16="http://schemas.microsoft.com/office/drawing/2014/main" id="{75E81957-EAC6-BA2D-F4E3-8960F2C85096}"/>
              </a:ext>
            </a:extLst>
          </p:cNvPr>
          <p:cNvPicPr>
            <a:picLocks noChangeAspect="1"/>
          </p:cNvPicPr>
          <p:nvPr/>
        </p:nvPicPr>
        <p:blipFill>
          <a:blip r:embed="rId4"/>
          <a:srcRect l="1038" r="753"/>
          <a:stretch/>
        </p:blipFill>
        <p:spPr>
          <a:xfrm>
            <a:off x="2000249" y="10966450"/>
            <a:ext cx="8763001" cy="7412976"/>
          </a:xfrm>
          <a:prstGeom prst="rect">
            <a:avLst/>
          </a:prstGeom>
        </p:spPr>
      </p:pic>
      <p:sp>
        <p:nvSpPr>
          <p:cNvPr id="8" name="Rectangle: Rounded Corners 7">
            <a:extLst>
              <a:ext uri="{FF2B5EF4-FFF2-40B4-BE49-F238E27FC236}">
                <a16:creationId xmlns:a16="http://schemas.microsoft.com/office/drawing/2014/main" id="{EDDA3108-90A1-5610-19FA-EFA22E8E882E}"/>
              </a:ext>
            </a:extLst>
          </p:cNvPr>
          <p:cNvSpPr/>
          <p:nvPr/>
        </p:nvSpPr>
        <p:spPr>
          <a:xfrm>
            <a:off x="10991851" y="3037561"/>
            <a:ext cx="2895599" cy="7086198"/>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800" dirty="0">
                <a:solidFill>
                  <a:schemeClr val="tx1"/>
                </a:solidFill>
                <a:latin typeface="Calibri Light" panose="020F0302020204030204" pitchFamily="34" charset="0"/>
                <a:cs typeface="Calibri Light" panose="020F0302020204030204" pitchFamily="34" charset="0"/>
              </a:rPr>
              <a:t>Die enthaltenen Elemente eines Smartphones (quantifizierbare sind eingefärbt, nicht quantifizierbare sind unterstrichen und nicht enthaltene Elemente sind weiß hinterlegt (</a:t>
            </a:r>
            <a:r>
              <a:rPr lang="de-DE" sz="2800" dirty="0" err="1">
                <a:solidFill>
                  <a:schemeClr val="tx1"/>
                </a:solidFill>
                <a:latin typeface="Calibri Light" panose="020F0302020204030204" pitchFamily="34" charset="0"/>
                <a:cs typeface="Calibri Light" panose="020F0302020204030204" pitchFamily="34" charset="0"/>
              </a:rPr>
              <a:t>Bookhagen</a:t>
            </a:r>
            <a:r>
              <a:rPr lang="de-DE" sz="2800" dirty="0">
                <a:solidFill>
                  <a:schemeClr val="tx1"/>
                </a:solidFill>
                <a:latin typeface="Calibri Light" panose="020F0302020204030204" pitchFamily="34" charset="0"/>
                <a:cs typeface="Calibri Light" panose="020F0302020204030204" pitchFamily="34" charset="0"/>
              </a:rPr>
              <a:t> &amp; Bastian, 2020, S.3).</a:t>
            </a:r>
          </a:p>
        </p:txBody>
      </p:sp>
      <p:sp>
        <p:nvSpPr>
          <p:cNvPr id="9" name="Rectangle: Rounded Corners 8">
            <a:extLst>
              <a:ext uri="{FF2B5EF4-FFF2-40B4-BE49-F238E27FC236}">
                <a16:creationId xmlns:a16="http://schemas.microsoft.com/office/drawing/2014/main" id="{E2C7B376-D111-B330-84E8-E0883C0736E5}"/>
              </a:ext>
            </a:extLst>
          </p:cNvPr>
          <p:cNvSpPr/>
          <p:nvPr/>
        </p:nvSpPr>
        <p:spPr bwMode="auto">
          <a:xfrm>
            <a:off x="10991851" y="11195050"/>
            <a:ext cx="2895599" cy="7086198"/>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800" dirty="0">
                <a:solidFill>
                  <a:schemeClr val="tx1"/>
                </a:solidFill>
                <a:latin typeface="Calibri Light" panose="020F0302020204030204" pitchFamily="34" charset="0"/>
                <a:cs typeface="Calibri Light" panose="020F0302020204030204" pitchFamily="34" charset="0"/>
              </a:rPr>
              <a:t>Durchschnitt-</a:t>
            </a:r>
            <a:r>
              <a:rPr lang="de-DE" sz="2800" dirty="0" err="1">
                <a:solidFill>
                  <a:schemeClr val="tx1"/>
                </a:solidFill>
                <a:latin typeface="Calibri Light" panose="020F0302020204030204" pitchFamily="34" charset="0"/>
                <a:cs typeface="Calibri Light" panose="020F0302020204030204" pitchFamily="34" charset="0"/>
              </a:rPr>
              <a:t>liche</a:t>
            </a:r>
            <a:r>
              <a:rPr lang="de-DE" sz="2800" dirty="0">
                <a:solidFill>
                  <a:schemeClr val="tx1"/>
                </a:solidFill>
                <a:latin typeface="Calibri Light" panose="020F0302020204030204" pitchFamily="34" charset="0"/>
                <a:cs typeface="Calibri Light" panose="020F0302020204030204" pitchFamily="34" charset="0"/>
              </a:rPr>
              <a:t> Zusammen-setzung von Smartphones (links); Metallgehalte in Smartphones von 12 Metallen (</a:t>
            </a:r>
            <a:r>
              <a:rPr lang="de-DE" sz="2800" dirty="0" err="1">
                <a:solidFill>
                  <a:schemeClr val="tx1"/>
                </a:solidFill>
                <a:latin typeface="Calibri Light" panose="020F0302020204030204" pitchFamily="34" charset="0"/>
                <a:cs typeface="Calibri Light" panose="020F0302020204030204" pitchFamily="34" charset="0"/>
              </a:rPr>
              <a:t>Bookhagen</a:t>
            </a:r>
            <a:r>
              <a:rPr lang="de-DE" sz="2800" dirty="0">
                <a:solidFill>
                  <a:schemeClr val="tx1"/>
                </a:solidFill>
                <a:latin typeface="Calibri Light" panose="020F0302020204030204" pitchFamily="34" charset="0"/>
                <a:cs typeface="Calibri Light" panose="020F0302020204030204" pitchFamily="34" charset="0"/>
              </a:rPr>
              <a:t> &amp; Bastian, 2020, S.5).</a:t>
            </a:r>
          </a:p>
        </p:txBody>
      </p:sp>
      <p:pic>
        <p:nvPicPr>
          <p:cNvPr id="4" name="Grafik 1" descr="Lehrer mit einfarbiger Füllung">
            <a:extLst>
              <a:ext uri="{FF2B5EF4-FFF2-40B4-BE49-F238E27FC236}">
                <a16:creationId xmlns:a16="http://schemas.microsoft.com/office/drawing/2014/main" id="{C5457982-D28D-1315-058E-72115C740D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12473250" y="450850"/>
            <a:ext cx="1490400" cy="1490400"/>
          </a:xfrm>
          <a:prstGeom prst="rect">
            <a:avLst/>
          </a:prstGeom>
        </p:spPr>
      </p:pic>
      <p:sp>
        <p:nvSpPr>
          <p:cNvPr id="6" name="TextBox 5">
            <a:extLst>
              <a:ext uri="{FF2B5EF4-FFF2-40B4-BE49-F238E27FC236}">
                <a16:creationId xmlns:a16="http://schemas.microsoft.com/office/drawing/2014/main" id="{A51237BC-E0F1-B388-F4AC-4B72EFAD1FE2}"/>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sp>
        <p:nvSpPr>
          <p:cNvPr id="10" name="TextBox 9">
            <a:extLst>
              <a:ext uri="{FF2B5EF4-FFF2-40B4-BE49-F238E27FC236}">
                <a16:creationId xmlns:a16="http://schemas.microsoft.com/office/drawing/2014/main" id="{BF7FCE38-0D17-D7E2-E0EE-0EE22531F492}"/>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
        <p:nvSpPr>
          <p:cNvPr id="3" name="TextBox 2">
            <a:extLst>
              <a:ext uri="{FF2B5EF4-FFF2-40B4-BE49-F238E27FC236}">
                <a16:creationId xmlns:a16="http://schemas.microsoft.com/office/drawing/2014/main" id="{89C825C8-A91B-401A-16A4-A8F4BA1E6874}"/>
              </a:ext>
            </a:extLst>
          </p:cNvPr>
          <p:cNvSpPr txBox="1"/>
          <p:nvPr/>
        </p:nvSpPr>
        <p:spPr bwMode="auto">
          <a:xfrm>
            <a:off x="8858250" y="19066986"/>
            <a:ext cx="514350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Quelle: https://www.deutsche-rohstoffagentur.de/DE/Gemeinsames/Produkte/Downloads/Commodity_Top_News/Rohstoffwirtschaft/65_smartphones.html </a:t>
            </a:r>
          </a:p>
        </p:txBody>
      </p:sp>
    </p:spTree>
    <p:extLst>
      <p:ext uri="{BB962C8B-B14F-4D97-AF65-F5344CB8AC3E}">
        <p14:creationId xmlns:p14="http://schemas.microsoft.com/office/powerpoint/2010/main" val="173653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181F29-577E-E45E-3A3C-3011198FC5D8}"/>
              </a:ext>
            </a:extLst>
          </p:cNvPr>
          <p:cNvSpPr/>
          <p:nvPr/>
        </p:nvSpPr>
        <p:spPr>
          <a:xfrm>
            <a:off x="0" y="0"/>
            <a:ext cx="14211300" cy="201041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857249" y="2598571"/>
            <a:ext cx="12849185"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0" y="5192871"/>
            <a:ext cx="12849185" cy="4401205"/>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Teppiche oder Poster mit Weltkarte (es empfiehlt</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sich ein Schreibtischunterlagen-Block mit </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Weltkartenmotiv, wie sie im Papierhandel häufig </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angeboten werden.)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Klemmen (bspw. </a:t>
            </a:r>
            <a:r>
              <a:rPr lang="de-DE" sz="2800" dirty="0" err="1">
                <a:latin typeface="Calibri" panose="020F0502020204030204" pitchFamily="34" charset="0"/>
                <a:cs typeface="Calibri" panose="020F0502020204030204" pitchFamily="34" charset="0"/>
              </a:rPr>
              <a:t>Foldbackklammern</a:t>
            </a:r>
            <a:r>
              <a:rPr lang="de-DE" sz="2800" dirty="0">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mehrere Scheren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Set von vier Arbeitsblättern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zusätzlich hilfreiches Material: Ein Globus oder eine große Weltkarte mit den Namen der Länder, Tablets zum Recherchieren je nach Alter der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(QR-Codes bspw. auf Weltkarten oder Beschreibung der Länder, seltenen Erden …)</a:t>
            </a:r>
          </a:p>
        </p:txBody>
      </p:sp>
      <p:pic>
        <p:nvPicPr>
          <p:cNvPr id="1026" name="Picture 2" descr="Baumwollteppich mit Weltkarte">
            <a:extLst>
              <a:ext uri="{FF2B5EF4-FFF2-40B4-BE49-F238E27FC236}">
                <a16:creationId xmlns:a16="http://schemas.microsoft.com/office/drawing/2014/main" id="{465762A8-9DF2-0DDE-C4D4-BE86BE9D66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3" t="28775" r="4524" b="29153"/>
          <a:stretch/>
        </p:blipFill>
        <p:spPr bwMode="auto">
          <a:xfrm>
            <a:off x="9163050" y="4702393"/>
            <a:ext cx="4802660" cy="3352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E927A1-3AA2-9D81-1DB7-CAB5AC6A6450}"/>
              </a:ext>
            </a:extLst>
          </p:cNvPr>
          <p:cNvSpPr txBox="1"/>
          <p:nvPr/>
        </p:nvSpPr>
        <p:spPr>
          <a:xfrm>
            <a:off x="857251" y="4608096"/>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sp>
        <p:nvSpPr>
          <p:cNvPr id="5" name="TextBox 4">
            <a:extLst>
              <a:ext uri="{FF2B5EF4-FFF2-40B4-BE49-F238E27FC236}">
                <a16:creationId xmlns:a16="http://schemas.microsoft.com/office/drawing/2014/main" id="{77C56426-34F1-11BE-6BE6-60C3BFA9B861}"/>
              </a:ext>
            </a:extLst>
          </p:cNvPr>
          <p:cNvSpPr txBox="1"/>
          <p:nvPr/>
        </p:nvSpPr>
        <p:spPr bwMode="auto">
          <a:xfrm>
            <a:off x="6343650" y="19384100"/>
            <a:ext cx="2478564"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pic>
        <p:nvPicPr>
          <p:cNvPr id="11" name="Grafik 1" descr="Lehrer mit einfarbiger Füllung">
            <a:extLst>
              <a:ext uri="{FF2B5EF4-FFF2-40B4-BE49-F238E27FC236}">
                <a16:creationId xmlns:a16="http://schemas.microsoft.com/office/drawing/2014/main" id="{338747E5-770C-7F50-F0EB-F8EAF4B9C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12473250" y="450850"/>
            <a:ext cx="1490400" cy="1490400"/>
          </a:xfrm>
          <a:prstGeom prst="rect">
            <a:avLst/>
          </a:prstGeom>
        </p:spPr>
      </p:pic>
      <p:sp>
        <p:nvSpPr>
          <p:cNvPr id="13" name="TextBox 12">
            <a:extLst>
              <a:ext uri="{FF2B5EF4-FFF2-40B4-BE49-F238E27FC236}">
                <a16:creationId xmlns:a16="http://schemas.microsoft.com/office/drawing/2014/main" id="{BA3C424C-3958-6A78-3785-11A4D8B2AE7B}"/>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grpSp>
        <p:nvGrpSpPr>
          <p:cNvPr id="6" name="Group 5">
            <a:extLst>
              <a:ext uri="{FF2B5EF4-FFF2-40B4-BE49-F238E27FC236}">
                <a16:creationId xmlns:a16="http://schemas.microsoft.com/office/drawing/2014/main" id="{D8520D69-4B09-4DF8-D90C-FAA4D1F7BDE8}"/>
              </a:ext>
            </a:extLst>
          </p:cNvPr>
          <p:cNvGrpSpPr/>
          <p:nvPr/>
        </p:nvGrpSpPr>
        <p:grpSpPr>
          <a:xfrm>
            <a:off x="852544" y="12881619"/>
            <a:ext cx="7741807" cy="2428231"/>
            <a:chOff x="852544" y="11251607"/>
            <a:chExt cx="7741807" cy="2428231"/>
          </a:xfrm>
        </p:grpSpPr>
        <p:sp>
          <p:nvSpPr>
            <p:cNvPr id="10" name="TextBox 9">
              <a:extLst>
                <a:ext uri="{FF2B5EF4-FFF2-40B4-BE49-F238E27FC236}">
                  <a16:creationId xmlns:a16="http://schemas.microsoft.com/office/drawing/2014/main" id="{71D652A2-6A3A-12A1-BA6E-21A88D62950E}"/>
                </a:ext>
              </a:extLst>
            </p:cNvPr>
            <p:cNvSpPr txBox="1"/>
            <p:nvPr/>
          </p:nvSpPr>
          <p:spPr>
            <a:xfrm>
              <a:off x="1771649" y="11423650"/>
              <a:ext cx="6822702" cy="2246769"/>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Arbeitsform:</a:t>
              </a:r>
              <a:r>
                <a:rPr lang="de-DE" sz="2800" dirty="0">
                  <a:latin typeface="Calibri" panose="020F0502020204030204" pitchFamily="34" charset="0"/>
                  <a:cs typeface="Calibri" panose="020F0502020204030204" pitchFamily="34" charset="0"/>
                </a:rPr>
                <a:t> Gruppenarbeit</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Gruppengröße:</a:t>
              </a:r>
              <a:r>
                <a:rPr lang="de-DE" sz="2800" dirty="0">
                  <a:latin typeface="Calibri" panose="020F0502020204030204" pitchFamily="34" charset="0"/>
                  <a:cs typeface="Calibri" panose="020F0502020204030204" pitchFamily="34" charset="0"/>
                </a:rPr>
                <a:t> 3-4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pro Gruppe</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Dauer: </a:t>
              </a:r>
              <a:r>
                <a:rPr lang="de-DE" sz="2800" dirty="0">
                  <a:latin typeface="Calibri" panose="020F0502020204030204" pitchFamily="34" charset="0"/>
                  <a:cs typeface="Calibri" panose="020F0502020204030204" pitchFamily="34" charset="0"/>
                </a:rPr>
                <a:t>45 Minuten</a:t>
              </a:r>
            </a:p>
          </p:txBody>
        </p:sp>
        <p:pic>
          <p:nvPicPr>
            <p:cNvPr id="12" name="Graphic 11" descr="Users outline">
              <a:extLst>
                <a:ext uri="{FF2B5EF4-FFF2-40B4-BE49-F238E27FC236}">
                  <a16:creationId xmlns:a16="http://schemas.microsoft.com/office/drawing/2014/main" id="{8EF56F94-454C-F512-AE24-4E3FF68206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249" y="12089834"/>
              <a:ext cx="914400" cy="914400"/>
            </a:xfrm>
            <a:prstGeom prst="rect">
              <a:avLst/>
            </a:prstGeom>
          </p:spPr>
        </p:pic>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288" y="13007516"/>
              <a:ext cx="672322" cy="672322"/>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2069EB68-C024-450E-FF35-4232F13C54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544" y="11251607"/>
              <a:ext cx="923810" cy="914286"/>
            </a:xfrm>
            <a:prstGeom prst="rect">
              <a:avLst/>
            </a:prstGeom>
          </p:spPr>
        </p:pic>
      </p:grpSp>
      <p:sp>
        <p:nvSpPr>
          <p:cNvPr id="8" name="Textfeld 3">
            <a:extLst>
              <a:ext uri="{FF2B5EF4-FFF2-40B4-BE49-F238E27FC236}">
                <a16:creationId xmlns:a16="http://schemas.microsoft.com/office/drawing/2014/main" id="{3BE1608E-B1B8-79A4-63B6-D1490750D56A}"/>
              </a:ext>
            </a:extLst>
          </p:cNvPr>
          <p:cNvSpPr txBox="1"/>
          <p:nvPr/>
        </p:nvSpPr>
        <p:spPr>
          <a:xfrm>
            <a:off x="861227" y="10756245"/>
            <a:ext cx="12849185" cy="1446550"/>
          </a:xfrm>
          <a:prstGeom prst="rect">
            <a:avLst/>
          </a:prstGeom>
          <a:noFill/>
        </p:spPr>
        <p:txBody>
          <a:bodyPr wrap="square" rtlCol="0">
            <a:spAutoFit/>
          </a:bodyPr>
          <a:lstStyle/>
          <a:p>
            <a:r>
              <a:rPr lang="de-DE" sz="3200" b="1" dirty="0">
                <a:latin typeface="Calibri" panose="020F0502020204030204" pitchFamily="34" charset="0"/>
                <a:cs typeface="Calibri" panose="020F0502020204030204" pitchFamily="34" charset="0"/>
              </a:rPr>
              <a:t>Hinweis: </a:t>
            </a:r>
            <a:r>
              <a:rPr lang="de-DE" sz="2800" dirty="0">
                <a:latin typeface="Calibri" panose="020F0502020204030204" pitchFamily="34" charset="0"/>
                <a:cs typeface="Calibri" panose="020F0502020204030204" pitchFamily="34" charset="0"/>
              </a:rPr>
              <a:t>Ähnliche Materialien werden auch in Unit 3 benötigt. Werfen Sie schon einmal einen Blick in die Materialien von Unit 3. Zudem können Unit 2 und Unit 3 auch didaktisch sinnvoll miteinander verschränkt werden.</a:t>
            </a:r>
            <a:endParaRPr lang="de-DE"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627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Rounded Corners 2"/>
          <p:cNvSpPr/>
          <p:nvPr/>
        </p:nvSpPr>
        <p:spPr bwMode="auto">
          <a:xfrm>
            <a:off x="920761" y="6691034"/>
            <a:ext cx="7570577" cy="11522788"/>
          </a:xfrm>
          <a:prstGeom prst="roundRect">
            <a:avLst>
              <a:gd name="adj" fmla="val 16667"/>
            </a:avLst>
          </a:prstGeom>
          <a:solidFill>
            <a:srgbClr val="FFFFFF">
              <a:alpha val="61175"/>
            </a:srgbClr>
          </a:solidFill>
          <a:ln w="38100">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extBox 2"/>
          <p:cNvSpPr txBox="1"/>
          <p:nvPr/>
        </p:nvSpPr>
        <p:spPr bwMode="auto">
          <a:xfrm>
            <a:off x="-3291" y="721177"/>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grpSp>
        <p:nvGrpSpPr>
          <p:cNvPr id="7" name="Group 7"/>
          <p:cNvGrpSpPr/>
          <p:nvPr/>
        </p:nvGrpSpPr>
        <p:grpSpPr bwMode="auto">
          <a:xfrm rot="-5400000">
            <a:off x="5402610" y="-674982"/>
            <a:ext cx="3362272" cy="10014592"/>
            <a:chOff x="0" y="0"/>
            <a:chExt cx="2159616" cy="8881969"/>
          </a:xfrm>
          <a:solidFill>
            <a:srgbClr val="FFFFFF">
              <a:alpha val="61175"/>
            </a:srgbClr>
          </a:solidFill>
        </p:grpSpPr>
        <p:sp>
          <p:nvSpPr>
            <p:cNvPr id="8" name="Freeform 8"/>
            <p:cNvSpPr/>
            <p:nvPr/>
          </p:nvSpPr>
          <p:spPr bwMode="auto">
            <a:xfrm>
              <a:off x="0" y="0"/>
              <a:ext cx="2159616" cy="8881969"/>
            </a:xfrm>
            <a:prstGeom prst="roundRect">
              <a:avLst>
                <a:gd name="adj" fmla="val 16667"/>
              </a:avLst>
            </a:prstGeom>
            <a:grpFill/>
            <a:ln w="19050">
              <a:solidFill>
                <a:srgbClr val="70AD47"/>
              </a:solidFill>
            </a:ln>
          </p:spPr>
          <p:txBody>
            <a:bodyPr/>
            <a:lstStyle/>
            <a:p>
              <a:pPr>
                <a:defRPr/>
              </a:pPr>
              <a:endParaRPr lang="de-DE"/>
            </a:p>
          </p:txBody>
        </p:sp>
      </p:grpSp>
      <p:sp>
        <p:nvSpPr>
          <p:cNvPr id="31" name="Freeform 31"/>
          <p:cNvSpPr/>
          <p:nvPr/>
        </p:nvSpPr>
        <p:spPr bwMode="auto">
          <a:xfrm flipH="1">
            <a:off x="10651186" y="1171117"/>
            <a:ext cx="3849698" cy="2167622"/>
          </a:xfrm>
          <a:custGeom>
            <a:avLst/>
            <a:gdLst/>
            <a:ahLst/>
            <a:cxnLst/>
            <a:rect l="l" t="t" r="r" b="b"/>
            <a:pathLst>
              <a:path w="4093959" h="2305157" extrusionOk="0">
                <a:moveTo>
                  <a:pt x="4093959" y="0"/>
                </a:moveTo>
                <a:lnTo>
                  <a:pt x="0" y="0"/>
                </a:lnTo>
                <a:lnTo>
                  <a:pt x="0" y="2305157"/>
                </a:lnTo>
                <a:lnTo>
                  <a:pt x="4093959" y="2305157"/>
                </a:lnTo>
                <a:lnTo>
                  <a:pt x="4093959" y="0"/>
                </a:lnTo>
                <a:close/>
              </a:path>
            </a:pathLst>
          </a:custGeom>
          <a:blipFill>
            <a:blip r:embed="rId3"/>
            <a:stretch/>
          </a:blipFill>
        </p:spPr>
        <p:txBody>
          <a:bodyPr/>
          <a:lstStyle/>
          <a:p>
            <a:pPr>
              <a:defRPr/>
            </a:pPr>
            <a:endParaRPr lang="de-DE"/>
          </a:p>
        </p:txBody>
      </p:sp>
      <p:sp>
        <p:nvSpPr>
          <p:cNvPr id="44" name="TextBox 44"/>
          <p:cNvSpPr txBox="1"/>
          <p:nvPr/>
        </p:nvSpPr>
        <p:spPr bwMode="auto">
          <a:xfrm>
            <a:off x="2406755" y="2809736"/>
            <a:ext cx="9353983" cy="3037883"/>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INTRO</a:t>
            </a:r>
            <a:endParaRPr dirty="0">
              <a:latin typeface="Calibri" panose="020F0502020204030204" pitchFamily="34" charset="0"/>
              <a:cs typeface="Calibri" panose="020F0502020204030204" pitchFamily="34" charset="0"/>
            </a:endParaRPr>
          </a:p>
          <a:p>
            <a:pPr>
              <a:lnSpc>
                <a:spcPts val="3422"/>
              </a:lnSpc>
              <a:defRPr/>
            </a:pPr>
            <a:r>
              <a:rPr lang="de-DE" sz="2800" spc="-65" dirty="0">
                <a:solidFill>
                  <a:srgbClr val="000000"/>
                </a:solidFill>
                <a:latin typeface="Calibri Light"/>
                <a:cs typeface="Calibri Light"/>
              </a:rPr>
              <a:t>Für die Herstellung eines Smartphones werden viele verschiedene Metalle und andere Rohstoffe aus der ganzen Welt verwendet.</a:t>
            </a:r>
            <a:endParaRPr sz="2800" dirty="0">
              <a:latin typeface="Calibri Light"/>
              <a:cs typeface="Calibri Light"/>
            </a:endParaRPr>
          </a:p>
          <a:p>
            <a:pPr>
              <a:lnSpc>
                <a:spcPts val="3422"/>
              </a:lnSpc>
              <a:defRPr/>
            </a:pPr>
            <a:r>
              <a:rPr lang="de-DE" sz="2800" spc="-65" dirty="0">
                <a:solidFill>
                  <a:srgbClr val="000000"/>
                </a:solidFill>
                <a:latin typeface="Calibri Light"/>
                <a:cs typeface="Calibri Light"/>
              </a:rPr>
              <a:t>Viele dieser Rohstoffe werden unter schwierigen und problematischen Bedingungen abgebaut und werden deshalb als „Konfliktmineralien“ bezeichnet. Aber woher kommen die Rohstoffe eigentlich?</a:t>
            </a:r>
            <a:endParaRPr sz="2800" dirty="0">
              <a:latin typeface="Calibri Light"/>
              <a:cs typeface="Calibri Light"/>
            </a:endParaRPr>
          </a:p>
        </p:txBody>
      </p:sp>
      <p:sp>
        <p:nvSpPr>
          <p:cNvPr id="45" name="TextBox 45"/>
          <p:cNvSpPr txBox="1"/>
          <p:nvPr/>
        </p:nvSpPr>
        <p:spPr bwMode="auto">
          <a:xfrm>
            <a:off x="945529" y="7004783"/>
            <a:ext cx="7521040" cy="10464403"/>
          </a:xfrm>
          <a:prstGeom prst="rect">
            <a:avLst/>
          </a:prstGeom>
        </p:spPr>
        <p:txBody>
          <a:bodyPr wrap="square" lIns="0" tIns="0" rIns="0" bIns="0" rtlCol="0" anchor="t">
            <a:spAutoFit/>
          </a:bodyPr>
          <a:lstStyle/>
          <a:p>
            <a:pPr lvl="1">
              <a:defRPr/>
            </a:pPr>
            <a:r>
              <a:rPr lang="de-DE" sz="3200" b="1" dirty="0">
                <a:solidFill>
                  <a:srgbClr val="000000"/>
                </a:solidFill>
                <a:latin typeface="Calibri"/>
                <a:cs typeface="Calibri"/>
              </a:rPr>
              <a:t>Deine Aufgabe:</a:t>
            </a:r>
          </a:p>
          <a:p>
            <a:pPr lvl="1">
              <a:defRPr/>
            </a:pPr>
            <a:endParaRPr lang="de-DE" sz="3200" b="1"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Finde ein Team von 3-4 Personen.</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Schnapp dir mit deinem Team eine Weltkarte (beispielsweise als Poster oder Teppich) und eine Schere.</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Schneide die roten Pins auf </a:t>
            </a:r>
            <a:r>
              <a:rPr lang="de-DE" sz="2800" i="1" dirty="0">
                <a:solidFill>
                  <a:srgbClr val="000000"/>
                </a:solidFill>
                <a:latin typeface="Calibri"/>
                <a:cs typeface="Calibri"/>
              </a:rPr>
              <a:t>Seite 2</a:t>
            </a:r>
            <a:r>
              <a:rPr lang="de-DE" sz="2800" dirty="0">
                <a:solidFill>
                  <a:srgbClr val="000000"/>
                </a:solidFill>
                <a:latin typeface="Calibri"/>
                <a:cs typeface="Calibri"/>
              </a:rPr>
              <a:t> aus.</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Schneide die Herkunftsländer auf </a:t>
            </a:r>
            <a:r>
              <a:rPr lang="de-DE" sz="2800" i="1" dirty="0">
                <a:solidFill>
                  <a:srgbClr val="000000"/>
                </a:solidFill>
                <a:latin typeface="Calibri"/>
                <a:cs typeface="Calibri"/>
              </a:rPr>
              <a:t>Seite 3</a:t>
            </a:r>
            <a:r>
              <a:rPr lang="de-DE" sz="2800" dirty="0">
                <a:solidFill>
                  <a:srgbClr val="000000"/>
                </a:solidFill>
                <a:latin typeface="Calibri"/>
                <a:cs typeface="Calibri"/>
              </a:rPr>
              <a:t> aus.</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Schneide die Infokarten auf </a:t>
            </a:r>
            <a:r>
              <a:rPr lang="de-DE" sz="2800" i="1" dirty="0">
                <a:solidFill>
                  <a:srgbClr val="000000"/>
                </a:solidFill>
                <a:latin typeface="Calibri"/>
                <a:cs typeface="Calibri"/>
              </a:rPr>
              <a:t>Seite 4 </a:t>
            </a:r>
            <a:r>
              <a:rPr lang="de-DE" sz="2800" dirty="0">
                <a:solidFill>
                  <a:srgbClr val="000000"/>
                </a:solidFill>
                <a:latin typeface="Calibri"/>
                <a:cs typeface="Calibri"/>
              </a:rPr>
              <a:t>aus.</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Ordne die Pins, die Karten der Herkunftsländer und die Infokarten zu. Es gehören immer drei Dinge zusammen (ein Pin, eine Weltkugel und eine Infokarte).</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Lege alles auf eure große Weltkarte und zwar dorthin, wohin es gehört.</a:t>
            </a:r>
            <a:endParaRPr sz="2800" dirty="0">
              <a:latin typeface="Calibri"/>
              <a:cs typeface="Calibri"/>
            </a:endParaRPr>
          </a:p>
        </p:txBody>
      </p:sp>
      <p:grpSp>
        <p:nvGrpSpPr>
          <p:cNvPr id="12" name="Group 12"/>
          <p:cNvGrpSpPr>
            <a:grpSpLocks noChangeAspect="1"/>
          </p:cNvGrpSpPr>
          <p:nvPr/>
        </p:nvGrpSpPr>
        <p:grpSpPr bwMode="auto">
          <a:xfrm>
            <a:off x="9620250" y="6665461"/>
            <a:ext cx="3849697" cy="6913803"/>
            <a:chOff x="0" y="0"/>
            <a:chExt cx="2620010" cy="5182870"/>
          </a:xfrm>
        </p:grpSpPr>
        <p:sp>
          <p:nvSpPr>
            <p:cNvPr id="13" name="Freeform 13"/>
            <p:cNvSpPr/>
            <p:nvPr/>
          </p:nvSpPr>
          <p:spPr bwMode="auto">
            <a:xfrm>
              <a:off x="53340" y="25400"/>
              <a:ext cx="2513329"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pPr>
                <a:defRPr/>
              </a:pPr>
              <a:endParaRPr lang="de-DE"/>
            </a:p>
          </p:txBody>
        </p:sp>
        <p:sp>
          <p:nvSpPr>
            <p:cNvPr id="14" name="Freeform 14"/>
            <p:cNvSpPr/>
            <p:nvPr/>
          </p:nvSpPr>
          <p:spPr bwMode="auto">
            <a:xfrm>
              <a:off x="185420" y="156210"/>
              <a:ext cx="2251710" cy="4876800"/>
            </a:xfrm>
            <a:custGeom>
              <a:avLst/>
              <a:gdLst/>
              <a:ahLst/>
              <a:cxnLst/>
              <a:rect l="l" t="t" r="r" b="b"/>
              <a:pathLst>
                <a:path w="2251710" h="4876800" extrusionOk="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4"/>
              <a:srcRect l="23808" r="23807"/>
              <a:stretch/>
            </a:blipFill>
          </p:spPr>
          <p:txBody>
            <a:bodyPr/>
            <a:lstStyle/>
            <a:p>
              <a:pPr>
                <a:defRPr/>
              </a:pPr>
              <a:endParaRPr lang="de-DE"/>
            </a:p>
          </p:txBody>
        </p:sp>
        <p:sp>
          <p:nvSpPr>
            <p:cNvPr id="15" name="Freeform 15"/>
            <p:cNvSpPr/>
            <p:nvPr/>
          </p:nvSpPr>
          <p:spPr bwMode="auto">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pPr>
                <a:defRPr/>
              </a:pPr>
              <a:endParaRPr lang="de-DE"/>
            </a:p>
          </p:txBody>
        </p:sp>
        <p:sp>
          <p:nvSpPr>
            <p:cNvPr id="16" name="Freeform 16"/>
            <p:cNvSpPr/>
            <p:nvPr/>
          </p:nvSpPr>
          <p:spPr bwMode="auto">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pPr>
                <a:defRPr/>
              </a:pPr>
              <a:endParaRPr lang="de-DE"/>
            </a:p>
          </p:txBody>
        </p:sp>
        <p:sp>
          <p:nvSpPr>
            <p:cNvPr id="17" name="Freeform 17"/>
            <p:cNvSpPr/>
            <p:nvPr/>
          </p:nvSpPr>
          <p:spPr bwMode="auto">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18" name="Freeform 18"/>
            <p:cNvSpPr/>
            <p:nvPr/>
          </p:nvSpPr>
          <p:spPr bwMode="auto">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19" name="Freeform 19"/>
            <p:cNvSpPr/>
            <p:nvPr/>
          </p:nvSpPr>
          <p:spPr bwMode="auto">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pPr>
                <a:defRPr/>
              </a:pPr>
              <a:endParaRPr lang="de-DE"/>
            </a:p>
          </p:txBody>
        </p:sp>
        <p:sp>
          <p:nvSpPr>
            <p:cNvPr id="20" name="Freeform 20"/>
            <p:cNvSpPr/>
            <p:nvPr/>
          </p:nvSpPr>
          <p:spPr bwMode="auto">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pPr>
                <a:defRPr/>
              </a:pPr>
              <a:endParaRPr lang="de-DE"/>
            </a:p>
          </p:txBody>
        </p:sp>
        <p:sp>
          <p:nvSpPr>
            <p:cNvPr id="21" name="Freeform 21"/>
            <p:cNvSpPr/>
            <p:nvPr/>
          </p:nvSpPr>
          <p:spPr bwMode="auto">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pPr>
                <a:defRPr/>
              </a:pPr>
              <a:endParaRPr lang="de-DE"/>
            </a:p>
          </p:txBody>
        </p:sp>
      </p:grpSp>
      <p:grpSp>
        <p:nvGrpSpPr>
          <p:cNvPr id="22" name="Group 22"/>
          <p:cNvGrpSpPr/>
          <p:nvPr/>
        </p:nvGrpSpPr>
        <p:grpSpPr bwMode="auto">
          <a:xfrm>
            <a:off x="9984996" y="8117322"/>
            <a:ext cx="3120204" cy="2566888"/>
            <a:chOff x="-89755" y="-254930"/>
            <a:chExt cx="2916221" cy="988510"/>
          </a:xfrm>
        </p:grpSpPr>
        <p:sp>
          <p:nvSpPr>
            <p:cNvPr id="23" name="Freeform 23"/>
            <p:cNvSpPr/>
            <p:nvPr/>
          </p:nvSpPr>
          <p:spPr bwMode="auto">
            <a:xfrm>
              <a:off x="-89755" y="-254930"/>
              <a:ext cx="2916221" cy="988510"/>
            </a:xfrm>
            <a:custGeom>
              <a:avLst/>
              <a:gdLst/>
              <a:ahLst/>
              <a:cxnLst/>
              <a:rect l="l" t="t" r="r" b="b"/>
              <a:pathLst>
                <a:path w="2916221" h="988510" extrusionOk="0">
                  <a:moveTo>
                    <a:pt x="2791761" y="988510"/>
                  </a:moveTo>
                  <a:lnTo>
                    <a:pt x="124460" y="988510"/>
                  </a:lnTo>
                  <a:cubicBezTo>
                    <a:pt x="55880" y="988510"/>
                    <a:pt x="0" y="932630"/>
                    <a:pt x="0" y="864050"/>
                  </a:cubicBezTo>
                  <a:lnTo>
                    <a:pt x="0" y="124460"/>
                  </a:lnTo>
                  <a:cubicBezTo>
                    <a:pt x="0" y="55880"/>
                    <a:pt x="55880" y="0"/>
                    <a:pt x="124460" y="0"/>
                  </a:cubicBezTo>
                  <a:lnTo>
                    <a:pt x="2791761" y="0"/>
                  </a:lnTo>
                  <a:cubicBezTo>
                    <a:pt x="2860341" y="0"/>
                    <a:pt x="2916221" y="55880"/>
                    <a:pt x="2916221" y="124460"/>
                  </a:cubicBezTo>
                  <a:lnTo>
                    <a:pt x="2916221" y="864050"/>
                  </a:lnTo>
                  <a:cubicBezTo>
                    <a:pt x="2916221" y="932630"/>
                    <a:pt x="2860341" y="988510"/>
                    <a:pt x="2791761" y="988510"/>
                  </a:cubicBezTo>
                  <a:close/>
                </a:path>
              </a:pathLst>
            </a:custGeom>
            <a:solidFill>
              <a:srgbClr val="008037">
                <a:alpha val="74902"/>
              </a:srgbClr>
            </a:solidFill>
          </p:spPr>
          <p:txBody>
            <a:bodyPr anchor="ctr"/>
            <a:lstStyle/>
            <a:p>
              <a:pPr algn="ctr">
                <a:defRPr/>
              </a:pPr>
              <a:r>
                <a:rPr lang="de-DE" sz="2800" dirty="0">
                  <a:solidFill>
                    <a:schemeClr val="bg1"/>
                  </a:solidFill>
                  <a:latin typeface="Calibri" panose="020F0502020204030204" pitchFamily="34" charset="0"/>
                  <a:cs typeface="Calibri" panose="020F0502020204030204" pitchFamily="34" charset="0"/>
                </a:rPr>
                <a:t>Aus welchen Ländern die Rohstoffe für ein Smartphone gewonnen werden.</a:t>
              </a:r>
            </a:p>
          </p:txBody>
        </p:sp>
      </p:grpSp>
      <p:sp>
        <p:nvSpPr>
          <p:cNvPr id="46" name="TextBox 46"/>
          <p:cNvSpPr txBox="1"/>
          <p:nvPr/>
        </p:nvSpPr>
        <p:spPr bwMode="auto">
          <a:xfrm>
            <a:off x="10061256" y="7595264"/>
            <a:ext cx="3106871" cy="434863"/>
          </a:xfrm>
          <a:prstGeom prst="rect">
            <a:avLst/>
          </a:prstGeom>
        </p:spPr>
        <p:txBody>
          <a:bodyPr lIns="0" tIns="0" rIns="0" bIns="0" rtlCol="0" anchor="t">
            <a:spAutoFit/>
          </a:bodyPr>
          <a:lstStyle/>
          <a:p>
            <a:pPr algn="ctr">
              <a:lnSpc>
                <a:spcPts val="3510"/>
              </a:lnSpc>
              <a:defRPr/>
            </a:pPr>
            <a:r>
              <a:rPr lang="de-DE" sz="2800" dirty="0">
                <a:latin typeface="Calibri"/>
                <a:cs typeface="Calibri"/>
              </a:rPr>
              <a:t>Das wirst du lernen:</a:t>
            </a:r>
            <a:endParaRPr sz="2800" dirty="0">
              <a:latin typeface="Calibri"/>
              <a:cs typeface="Calibri"/>
            </a:endParaRPr>
          </a:p>
        </p:txBody>
      </p:sp>
      <p:sp>
        <p:nvSpPr>
          <p:cNvPr id="6" name="TextBox 5"/>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1/4</a:t>
            </a:r>
            <a:endParaRPr sz="2800" dirty="0"/>
          </a:p>
        </p:txBody>
      </p:sp>
      <p:grpSp>
        <p:nvGrpSpPr>
          <p:cNvPr id="282338120" name="Group 282338119">
            <a:extLst>
              <a:ext uri="{FF2B5EF4-FFF2-40B4-BE49-F238E27FC236}">
                <a16:creationId xmlns:a16="http://schemas.microsoft.com/office/drawing/2014/main" id="{6AB9642F-A439-5596-91B8-1D896F0083E7}"/>
              </a:ext>
            </a:extLst>
          </p:cNvPr>
          <p:cNvGrpSpPr/>
          <p:nvPr/>
        </p:nvGrpSpPr>
        <p:grpSpPr>
          <a:xfrm>
            <a:off x="8629650" y="13404850"/>
            <a:ext cx="5111652" cy="5139111"/>
            <a:chOff x="7861398" y="13876419"/>
            <a:chExt cx="5111652" cy="5139111"/>
          </a:xfrm>
        </p:grpSpPr>
        <p:sp>
          <p:nvSpPr>
            <p:cNvPr id="38" name="Oval 37">
              <a:extLst>
                <a:ext uri="{FF2B5EF4-FFF2-40B4-BE49-F238E27FC236}">
                  <a16:creationId xmlns:a16="http://schemas.microsoft.com/office/drawing/2014/main" id="{EB850811-9880-7F4B-30D5-BBE90FCBA9D1}"/>
                </a:ext>
              </a:extLst>
            </p:cNvPr>
            <p:cNvSpPr/>
            <p:nvPr/>
          </p:nvSpPr>
          <p:spPr>
            <a:xfrm>
              <a:off x="9157172" y="14339504"/>
              <a:ext cx="3189600" cy="3190374"/>
            </a:xfrm>
            <a:prstGeom prst="ellipse">
              <a:avLst/>
            </a:prstGeom>
            <a:solidFill>
              <a:srgbClr val="82D3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phic 34" descr="Earth globe: Africa and Europe with solid fill">
              <a:extLst>
                <a:ext uri="{FF2B5EF4-FFF2-40B4-BE49-F238E27FC236}">
                  <a16:creationId xmlns:a16="http://schemas.microsoft.com/office/drawing/2014/main" id="{673441EC-1319-36D5-6F1C-AD931D4611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0714" y="13876419"/>
              <a:ext cx="4162516" cy="4162516"/>
            </a:xfrm>
            <a:prstGeom prst="rect">
              <a:avLst/>
            </a:prstGeom>
          </p:spPr>
        </p:pic>
        <p:sp>
          <p:nvSpPr>
            <p:cNvPr id="11" name="Freeform 11"/>
            <p:cNvSpPr/>
            <p:nvPr/>
          </p:nvSpPr>
          <p:spPr bwMode="auto">
            <a:xfrm>
              <a:off x="11598985" y="15292414"/>
              <a:ext cx="1374065" cy="2101740"/>
            </a:xfrm>
            <a:custGeom>
              <a:avLst/>
              <a:gdLst/>
              <a:ahLst/>
              <a:cxnLst/>
              <a:rect l="l" t="t" r="r" b="b"/>
              <a:pathLst>
                <a:path w="1461249" h="2235094" extrusionOk="0">
                  <a:moveTo>
                    <a:pt x="0" y="0"/>
                  </a:moveTo>
                  <a:lnTo>
                    <a:pt x="1461250" y="0"/>
                  </a:lnTo>
                  <a:lnTo>
                    <a:pt x="1461250" y="2235093"/>
                  </a:lnTo>
                  <a:lnTo>
                    <a:pt x="0" y="2235093"/>
                  </a:lnTo>
                  <a:lnTo>
                    <a:pt x="0" y="0"/>
                  </a:lnTo>
                  <a:close/>
                </a:path>
              </a:pathLst>
            </a:custGeom>
            <a:blipFill>
              <a:blip r:embed="rId7"/>
              <a:stretch/>
            </a:blipFill>
          </p:spPr>
          <p:txBody>
            <a:bodyPr/>
            <a:lstStyle/>
            <a:p>
              <a:pPr>
                <a:defRPr/>
              </a:pPr>
              <a:endParaRPr lang="de-DE"/>
            </a:p>
          </p:txBody>
        </p:sp>
        <p:sp>
          <p:nvSpPr>
            <p:cNvPr id="18159780" name="Freeform 10"/>
            <p:cNvSpPr/>
            <p:nvPr/>
          </p:nvSpPr>
          <p:spPr bwMode="auto">
            <a:xfrm>
              <a:off x="7861398" y="15267552"/>
              <a:ext cx="1479762" cy="2263411"/>
            </a:xfrm>
            <a:custGeom>
              <a:avLst/>
              <a:gdLst/>
              <a:ahLst/>
              <a:cxnLst/>
              <a:rect l="l" t="t" r="r" b="b"/>
              <a:pathLst>
                <a:path w="1573653" h="2407024" extrusionOk="0">
                  <a:moveTo>
                    <a:pt x="0" y="0"/>
                  </a:moveTo>
                  <a:lnTo>
                    <a:pt x="1573653" y="0"/>
                  </a:lnTo>
                  <a:lnTo>
                    <a:pt x="1573653" y="2407024"/>
                  </a:lnTo>
                  <a:lnTo>
                    <a:pt x="0" y="2407024"/>
                  </a:lnTo>
                  <a:lnTo>
                    <a:pt x="0" y="0"/>
                  </a:lnTo>
                  <a:close/>
                </a:path>
              </a:pathLst>
            </a:custGeom>
            <a:blipFill>
              <a:blip r:embed="rId8"/>
              <a:stretch/>
            </a:blipFill>
          </p:spPr>
          <p:txBody>
            <a:bodyPr/>
            <a:lstStyle/>
            <a:p>
              <a:pPr>
                <a:defRPr/>
              </a:pPr>
              <a:endParaRPr lang="de-DE"/>
            </a:p>
          </p:txBody>
        </p:sp>
        <p:grpSp>
          <p:nvGrpSpPr>
            <p:cNvPr id="42" name="Group 41">
              <a:extLst>
                <a:ext uri="{FF2B5EF4-FFF2-40B4-BE49-F238E27FC236}">
                  <a16:creationId xmlns:a16="http://schemas.microsoft.com/office/drawing/2014/main" id="{C55EC2D3-006D-0379-2956-7AEA5D830CDA}"/>
                </a:ext>
              </a:extLst>
            </p:cNvPr>
            <p:cNvGrpSpPr/>
            <p:nvPr/>
          </p:nvGrpSpPr>
          <p:grpSpPr>
            <a:xfrm>
              <a:off x="9017351" y="16557537"/>
              <a:ext cx="1476286" cy="2258094"/>
              <a:chOff x="9174900" y="16129218"/>
              <a:chExt cx="1476286" cy="2258094"/>
            </a:xfrm>
          </p:grpSpPr>
          <p:sp>
            <p:nvSpPr>
              <p:cNvPr id="32" name="Freeform 32"/>
              <p:cNvSpPr/>
              <p:nvPr/>
            </p:nvSpPr>
            <p:spPr bwMode="auto">
              <a:xfrm>
                <a:off x="9174900" y="16129218"/>
                <a:ext cx="1476286" cy="2258094"/>
              </a:xfrm>
              <a:custGeom>
                <a:avLst/>
                <a:gdLst/>
                <a:ahLst/>
                <a:cxnLst/>
                <a:rect l="l" t="t" r="r" b="b"/>
                <a:pathLst>
                  <a:path w="1569956" h="2401369" extrusionOk="0">
                    <a:moveTo>
                      <a:pt x="0" y="0"/>
                    </a:moveTo>
                    <a:lnTo>
                      <a:pt x="1569956" y="0"/>
                    </a:lnTo>
                    <a:lnTo>
                      <a:pt x="1569956" y="2401369"/>
                    </a:lnTo>
                    <a:lnTo>
                      <a:pt x="0" y="2401369"/>
                    </a:lnTo>
                    <a:lnTo>
                      <a:pt x="0" y="0"/>
                    </a:lnTo>
                    <a:close/>
                  </a:path>
                </a:pathLst>
              </a:custGeom>
              <a:blipFill>
                <a:blip r:embed="rId9"/>
                <a:stretch/>
              </a:blipFill>
            </p:spPr>
            <p:txBody>
              <a:bodyPr/>
              <a:lstStyle/>
              <a:p>
                <a:pPr>
                  <a:defRPr/>
                </a:pPr>
                <a:endParaRPr lang="de-DE"/>
              </a:p>
            </p:txBody>
          </p:sp>
          <p:sp>
            <p:nvSpPr>
              <p:cNvPr id="58" name="Isosceles Triangle 57"/>
              <p:cNvSpPr/>
              <p:nvPr/>
            </p:nvSpPr>
            <p:spPr bwMode="auto">
              <a:xfrm rot="10800000">
                <a:off x="9479975" y="17490843"/>
                <a:ext cx="886653"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9" name="TextBox 58"/>
              <p:cNvSpPr txBox="1"/>
              <p:nvPr/>
            </p:nvSpPr>
            <p:spPr bwMode="auto">
              <a:xfrm>
                <a:off x="9496901" y="17416171"/>
                <a:ext cx="832279" cy="369332"/>
              </a:xfrm>
              <a:prstGeom prst="rect">
                <a:avLst/>
              </a:prstGeom>
              <a:noFill/>
            </p:spPr>
            <p:txBody>
              <a:bodyPr wrap="none" rtlCol="0">
                <a:spAutoFit/>
              </a:bodyPr>
              <a:lstStyle/>
              <a:p>
                <a:pPr>
                  <a:defRPr/>
                </a:pPr>
                <a:r>
                  <a:rPr lang="de-DE" dirty="0">
                    <a:solidFill>
                      <a:schemeClr val="bg1"/>
                    </a:solidFill>
                  </a:rPr>
                  <a:t>Kupfer</a:t>
                </a:r>
                <a:endParaRPr dirty="0"/>
              </a:p>
            </p:txBody>
          </p:sp>
        </p:grpSp>
        <p:grpSp>
          <p:nvGrpSpPr>
            <p:cNvPr id="43" name="Group 42">
              <a:extLst>
                <a:ext uri="{FF2B5EF4-FFF2-40B4-BE49-F238E27FC236}">
                  <a16:creationId xmlns:a16="http://schemas.microsoft.com/office/drawing/2014/main" id="{C343B6EC-4609-9086-922B-A51480A253AB}"/>
                </a:ext>
              </a:extLst>
            </p:cNvPr>
            <p:cNvGrpSpPr/>
            <p:nvPr/>
          </p:nvGrpSpPr>
          <p:grpSpPr>
            <a:xfrm>
              <a:off x="10831904" y="16757436"/>
              <a:ext cx="1476286" cy="2258094"/>
              <a:chOff x="12462613" y="15849132"/>
              <a:chExt cx="1476286" cy="2258094"/>
            </a:xfrm>
          </p:grpSpPr>
          <p:sp>
            <p:nvSpPr>
              <p:cNvPr id="33" name="Freeform 33"/>
              <p:cNvSpPr/>
              <p:nvPr/>
            </p:nvSpPr>
            <p:spPr bwMode="auto">
              <a:xfrm>
                <a:off x="12462613" y="15849132"/>
                <a:ext cx="1476286" cy="2258094"/>
              </a:xfrm>
              <a:custGeom>
                <a:avLst/>
                <a:gdLst/>
                <a:ahLst/>
                <a:cxnLst/>
                <a:rect l="l" t="t" r="r" b="b"/>
                <a:pathLst>
                  <a:path w="1569956" h="2401369" extrusionOk="0">
                    <a:moveTo>
                      <a:pt x="0" y="0"/>
                    </a:moveTo>
                    <a:lnTo>
                      <a:pt x="1569956" y="0"/>
                    </a:lnTo>
                    <a:lnTo>
                      <a:pt x="1569956" y="2401369"/>
                    </a:lnTo>
                    <a:lnTo>
                      <a:pt x="0" y="2401369"/>
                    </a:lnTo>
                    <a:lnTo>
                      <a:pt x="0" y="0"/>
                    </a:lnTo>
                    <a:close/>
                  </a:path>
                </a:pathLst>
              </a:custGeom>
              <a:blipFill>
                <a:blip r:embed="rId10"/>
                <a:stretch/>
              </a:blipFill>
            </p:spPr>
            <p:txBody>
              <a:bodyPr/>
              <a:lstStyle/>
              <a:p>
                <a:pPr>
                  <a:defRPr/>
                </a:pPr>
                <a:endParaRPr lang="de-DE"/>
              </a:p>
            </p:txBody>
          </p:sp>
          <p:sp>
            <p:nvSpPr>
              <p:cNvPr id="60" name="Isosceles Triangle 59"/>
              <p:cNvSpPr/>
              <p:nvPr/>
            </p:nvSpPr>
            <p:spPr bwMode="auto">
              <a:xfrm rot="10800000">
                <a:off x="12750756" y="17214850"/>
                <a:ext cx="900000" cy="745166"/>
              </a:xfrm>
              <a:prstGeom prst="triangle">
                <a:avLst>
                  <a:gd name="adj" fmla="val 4847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
          <p:nvSpPr>
            <p:cNvPr id="61" name="TextBox 60"/>
            <p:cNvSpPr txBox="1"/>
            <p:nvPr/>
          </p:nvSpPr>
          <p:spPr bwMode="auto">
            <a:xfrm>
              <a:off x="11185244" y="18035639"/>
              <a:ext cx="826379" cy="369332"/>
            </a:xfrm>
            <a:prstGeom prst="rect">
              <a:avLst/>
            </a:prstGeom>
            <a:noFill/>
          </p:spPr>
          <p:txBody>
            <a:bodyPr wrap="none" rtlCol="0">
              <a:spAutoFit/>
            </a:bodyPr>
            <a:lstStyle/>
            <a:p>
              <a:pPr>
                <a:defRPr/>
              </a:pPr>
              <a:r>
                <a:rPr lang="de-DE" dirty="0">
                  <a:solidFill>
                    <a:schemeClr val="bg1"/>
                  </a:solidFill>
                </a:rPr>
                <a:t>Kobalt</a:t>
              </a:r>
              <a:endParaRPr dirty="0"/>
            </a:p>
          </p:txBody>
        </p:sp>
      </p:grpSp>
      <p:sp>
        <p:nvSpPr>
          <p:cNvPr id="282338119" name="TextBox 282338118">
            <a:extLst>
              <a:ext uri="{FF2B5EF4-FFF2-40B4-BE49-F238E27FC236}">
                <a16:creationId xmlns:a16="http://schemas.microsoft.com/office/drawing/2014/main" id="{E9FA48FD-710A-0991-4377-515F226F2926}"/>
              </a:ext>
            </a:extLst>
          </p:cNvPr>
          <p:cNvSpPr txBox="1"/>
          <p:nvPr/>
        </p:nvSpPr>
        <p:spPr bwMode="auto">
          <a:xfrm>
            <a:off x="8305800" y="18849823"/>
            <a:ext cx="5657850" cy="954107"/>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a:t>
            </a:r>
            <a:br>
              <a:rPr lang="de-DE" sz="1400" dirty="0">
                <a:solidFill>
                  <a:schemeClr val="tx1">
                    <a:lumMod val="75000"/>
                    <a:lumOff val="25000"/>
                  </a:schemeClr>
                </a:solidFill>
                <a:latin typeface="Calibri"/>
                <a:cs typeface="Calibri"/>
              </a:rPr>
            </a:br>
            <a:r>
              <a:rPr lang="de-DE" sz="1400" dirty="0">
                <a:solidFill>
                  <a:schemeClr val="tx1">
                    <a:lumMod val="75000"/>
                    <a:lumOff val="25000"/>
                  </a:schemeClr>
                </a:solidFill>
                <a:latin typeface="Calibri"/>
                <a:cs typeface="Calibri"/>
              </a:rPr>
              <a:t>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https://t1p.de/4ppf3, https://t1p.de/7ewb5, https://t1p.de/i3x3s, https://t1p.de/2hqrl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reeform 2"/>
          <p:cNvSpPr/>
          <p:nvPr/>
        </p:nvSpPr>
        <p:spPr bwMode="auto">
          <a:xfrm>
            <a:off x="1421788" y="6474062"/>
            <a:ext cx="11374306" cy="11374306"/>
          </a:xfrm>
          <a:custGeom>
            <a:avLst/>
            <a:gdLst/>
            <a:ahLst/>
            <a:cxnLst/>
            <a:rect l="l" t="t" r="r" b="b"/>
            <a:pathLst>
              <a:path w="12096000" h="12096000" extrusionOk="0">
                <a:moveTo>
                  <a:pt x="0" y="0"/>
                </a:moveTo>
                <a:lnTo>
                  <a:pt x="12096000" y="0"/>
                </a:lnTo>
                <a:lnTo>
                  <a:pt x="12096000" y="12096000"/>
                </a:lnTo>
                <a:lnTo>
                  <a:pt x="0" y="12096000"/>
                </a:lnTo>
                <a:lnTo>
                  <a:pt x="0" y="0"/>
                </a:lnTo>
                <a:close/>
              </a:path>
            </a:pathLst>
          </a:custGeom>
          <a:blipFill>
            <a:blip r:embed="rId3"/>
            <a:stretch/>
          </a:blipFill>
        </p:spPr>
        <p:txBody>
          <a:bodyPr/>
          <a:lstStyle/>
          <a:p>
            <a:pPr>
              <a:defRPr/>
            </a:pPr>
            <a:endParaRPr lang="de-DE"/>
          </a:p>
        </p:txBody>
      </p:sp>
      <p:sp>
        <p:nvSpPr>
          <p:cNvPr id="5" name="Freeform 5"/>
          <p:cNvSpPr/>
          <p:nvPr/>
        </p:nvSpPr>
        <p:spPr bwMode="auto">
          <a:xfrm>
            <a:off x="10050562" y="6900582"/>
            <a:ext cx="1906466" cy="2916087"/>
          </a:xfrm>
          <a:custGeom>
            <a:avLst/>
            <a:gdLst/>
            <a:ahLst/>
            <a:cxnLst/>
            <a:rect l="l" t="t" r="r" b="b"/>
            <a:pathLst>
              <a:path w="2027430" h="3101111" extrusionOk="0">
                <a:moveTo>
                  <a:pt x="0" y="0"/>
                </a:moveTo>
                <a:lnTo>
                  <a:pt x="2027430" y="0"/>
                </a:lnTo>
                <a:lnTo>
                  <a:pt x="2027430" y="3101111"/>
                </a:lnTo>
                <a:lnTo>
                  <a:pt x="0" y="3101111"/>
                </a:lnTo>
                <a:lnTo>
                  <a:pt x="0" y="0"/>
                </a:lnTo>
                <a:close/>
              </a:path>
            </a:pathLst>
          </a:custGeom>
          <a:blipFill>
            <a:blip r:embed="rId4"/>
            <a:stretch/>
          </a:blipFill>
          <a:ln>
            <a:noFill/>
          </a:ln>
        </p:spPr>
        <p:txBody>
          <a:bodyPr/>
          <a:lstStyle/>
          <a:p>
            <a:pPr>
              <a:defRPr/>
            </a:pPr>
            <a:endParaRPr lang="de-DE"/>
          </a:p>
        </p:txBody>
      </p:sp>
      <p:sp>
        <p:nvSpPr>
          <p:cNvPr id="6" name="Freeform 6"/>
          <p:cNvSpPr/>
          <p:nvPr/>
        </p:nvSpPr>
        <p:spPr bwMode="auto">
          <a:xfrm>
            <a:off x="2259060" y="10716619"/>
            <a:ext cx="1908000" cy="2916000"/>
          </a:xfrm>
          <a:custGeom>
            <a:avLst/>
            <a:gdLst/>
            <a:ahLst/>
            <a:cxnLst/>
            <a:rect l="l" t="t" r="r" b="b"/>
            <a:pathLst>
              <a:path w="2106451" h="3221980" extrusionOk="0">
                <a:moveTo>
                  <a:pt x="0" y="0"/>
                </a:moveTo>
                <a:lnTo>
                  <a:pt x="2106451" y="0"/>
                </a:lnTo>
                <a:lnTo>
                  <a:pt x="2106451" y="3221980"/>
                </a:lnTo>
                <a:lnTo>
                  <a:pt x="0" y="3221980"/>
                </a:lnTo>
                <a:lnTo>
                  <a:pt x="0" y="0"/>
                </a:lnTo>
                <a:close/>
              </a:path>
            </a:pathLst>
          </a:custGeom>
          <a:blipFill>
            <a:blip r:embed="rId5"/>
            <a:stretch/>
          </a:blipFill>
          <a:ln>
            <a:noFill/>
          </a:ln>
        </p:spPr>
        <p:txBody>
          <a:bodyPr/>
          <a:lstStyle/>
          <a:p>
            <a:pPr>
              <a:defRPr/>
            </a:pPr>
            <a:endParaRPr lang="de-DE"/>
          </a:p>
        </p:txBody>
      </p:sp>
      <p:sp>
        <p:nvSpPr>
          <p:cNvPr id="8" name="Freeform 8"/>
          <p:cNvSpPr/>
          <p:nvPr/>
        </p:nvSpPr>
        <p:spPr bwMode="auto">
          <a:xfrm>
            <a:off x="10049795" y="10716619"/>
            <a:ext cx="1908000" cy="2916000"/>
          </a:xfrm>
          <a:custGeom>
            <a:avLst/>
            <a:gdLst/>
            <a:ahLst/>
            <a:cxnLst/>
            <a:rect l="l" t="t" r="r" b="b"/>
            <a:pathLst>
              <a:path w="2185473" h="3342850" extrusionOk="0">
                <a:moveTo>
                  <a:pt x="0" y="0"/>
                </a:moveTo>
                <a:lnTo>
                  <a:pt x="2185473" y="0"/>
                </a:lnTo>
                <a:lnTo>
                  <a:pt x="2185473" y="3342849"/>
                </a:lnTo>
                <a:lnTo>
                  <a:pt x="0" y="3342849"/>
                </a:lnTo>
                <a:lnTo>
                  <a:pt x="0" y="0"/>
                </a:lnTo>
                <a:close/>
              </a:path>
            </a:pathLst>
          </a:custGeom>
          <a:blipFill>
            <a:blip r:embed="rId6"/>
            <a:stretch/>
          </a:blipFill>
          <a:ln>
            <a:noFill/>
          </a:ln>
        </p:spPr>
        <p:txBody>
          <a:bodyPr/>
          <a:lstStyle/>
          <a:p>
            <a:pPr>
              <a:defRPr/>
            </a:pPr>
            <a:endParaRPr lang="de-DE"/>
          </a:p>
        </p:txBody>
      </p:sp>
      <p:grpSp>
        <p:nvGrpSpPr>
          <p:cNvPr id="10" name="Group 10"/>
          <p:cNvGrpSpPr/>
          <p:nvPr/>
        </p:nvGrpSpPr>
        <p:grpSpPr bwMode="auto">
          <a:xfrm rot="-5400000">
            <a:off x="6240772" y="-1328433"/>
            <a:ext cx="2363020" cy="10339545"/>
            <a:chOff x="0" y="0"/>
            <a:chExt cx="2159616" cy="6650390"/>
          </a:xfrm>
          <a:solidFill>
            <a:srgbClr val="FFFFFF">
              <a:alpha val="61175"/>
            </a:srgbClr>
          </a:solidFill>
        </p:grpSpPr>
        <p:sp>
          <p:nvSpPr>
            <p:cNvPr id="11" name="Freeform 11"/>
            <p:cNvSpPr/>
            <p:nvPr/>
          </p:nvSpPr>
          <p:spPr bwMode="auto">
            <a:xfrm>
              <a:off x="0" y="0"/>
              <a:ext cx="2159616" cy="6650390"/>
            </a:xfrm>
            <a:prstGeom prst="roundRect">
              <a:avLst>
                <a:gd name="adj" fmla="val 16667"/>
              </a:avLst>
            </a:prstGeom>
            <a:grpFill/>
            <a:ln w="19050">
              <a:solidFill>
                <a:srgbClr val="70AD47"/>
              </a:solidFill>
            </a:ln>
          </p:spPr>
          <p:txBody>
            <a:bodyPr/>
            <a:lstStyle/>
            <a:p>
              <a:pPr>
                <a:defRPr/>
              </a:pPr>
              <a:endParaRPr lang="de-DE"/>
            </a:p>
          </p:txBody>
        </p:sp>
      </p:grpSp>
      <p:grpSp>
        <p:nvGrpSpPr>
          <p:cNvPr id="12" name="Group 12"/>
          <p:cNvGrpSpPr/>
          <p:nvPr/>
        </p:nvGrpSpPr>
        <p:grpSpPr bwMode="auto">
          <a:xfrm>
            <a:off x="5276850" y="14082297"/>
            <a:ext cx="7793679" cy="3889183"/>
            <a:chOff x="0" y="0"/>
            <a:chExt cx="1485149" cy="741116"/>
          </a:xfrm>
          <a:solidFill>
            <a:srgbClr val="99D490"/>
          </a:solidFill>
        </p:grpSpPr>
        <p:sp>
          <p:nvSpPr>
            <p:cNvPr id="13" name="Freeform 13"/>
            <p:cNvSpPr/>
            <p:nvPr/>
          </p:nvSpPr>
          <p:spPr bwMode="auto">
            <a:xfrm>
              <a:off x="0" y="0"/>
              <a:ext cx="1485149" cy="741116"/>
            </a:xfrm>
            <a:custGeom>
              <a:avLst/>
              <a:gdLst/>
              <a:ahLst/>
              <a:cxnLst/>
              <a:rect l="l" t="t" r="r" b="b"/>
              <a:pathLst>
                <a:path w="1485149" h="741116" extrusionOk="0">
                  <a:moveTo>
                    <a:pt x="0" y="0"/>
                  </a:moveTo>
                  <a:lnTo>
                    <a:pt x="1485149" y="0"/>
                  </a:lnTo>
                  <a:lnTo>
                    <a:pt x="1485149" y="741116"/>
                  </a:lnTo>
                  <a:lnTo>
                    <a:pt x="0" y="741116"/>
                  </a:lnTo>
                  <a:close/>
                </a:path>
              </a:pathLst>
            </a:custGeom>
            <a:grpFill/>
          </p:spPr>
          <p:txBody>
            <a:bodyPr/>
            <a:lstStyle/>
            <a:p>
              <a:pPr>
                <a:defRPr/>
              </a:pPr>
              <a:endParaRPr lang="de-DE"/>
            </a:p>
          </p:txBody>
        </p:sp>
        <p:sp>
          <p:nvSpPr>
            <p:cNvPr id="14" name="TextBox 14"/>
            <p:cNvSpPr txBox="1"/>
            <p:nvPr/>
          </p:nvSpPr>
          <p:spPr bwMode="auto">
            <a:xfrm>
              <a:off x="0" y="57150"/>
              <a:ext cx="1485149" cy="683965"/>
            </a:xfrm>
            <a:prstGeom prst="rect">
              <a:avLst/>
            </a:prstGeom>
            <a:grpFill/>
          </p:spPr>
          <p:txBody>
            <a:bodyPr lIns="47769" tIns="47769" rIns="47769" bIns="47769" rtlCol="0" anchor="ctr"/>
            <a:lstStyle/>
            <a:p>
              <a:pPr algn="ctr">
                <a:lnSpc>
                  <a:spcPts val="3409"/>
                </a:lnSpc>
                <a:defRPr/>
              </a:pPr>
              <a:endParaRPr/>
            </a:p>
          </p:txBody>
        </p:sp>
      </p:grpSp>
      <p:sp>
        <p:nvSpPr>
          <p:cNvPr id="15" name="Freeform 15"/>
          <p:cNvSpPr/>
          <p:nvPr/>
        </p:nvSpPr>
        <p:spPr bwMode="auto">
          <a:xfrm flipH="1">
            <a:off x="7108941" y="14580558"/>
            <a:ext cx="7296576" cy="4108433"/>
          </a:xfrm>
          <a:custGeom>
            <a:avLst/>
            <a:gdLst/>
            <a:ahLst/>
            <a:cxnLst/>
            <a:rect l="l" t="t" r="r" b="b"/>
            <a:pathLst>
              <a:path w="7759540" h="4369111" extrusionOk="0">
                <a:moveTo>
                  <a:pt x="7759540" y="0"/>
                </a:moveTo>
                <a:lnTo>
                  <a:pt x="0" y="0"/>
                </a:lnTo>
                <a:lnTo>
                  <a:pt x="0" y="4369111"/>
                </a:lnTo>
                <a:lnTo>
                  <a:pt x="7759540" y="4369111"/>
                </a:lnTo>
                <a:lnTo>
                  <a:pt x="7759540" y="0"/>
                </a:lnTo>
                <a:close/>
              </a:path>
            </a:pathLst>
          </a:custGeom>
          <a:blipFill>
            <a:blip r:embed="rId7"/>
            <a:stretch/>
          </a:blipFill>
        </p:spPr>
        <p:txBody>
          <a:bodyPr/>
          <a:lstStyle/>
          <a:p>
            <a:pPr>
              <a:defRPr/>
            </a:pPr>
            <a:endParaRPr lang="de-DE"/>
          </a:p>
        </p:txBody>
      </p:sp>
      <p:sp>
        <p:nvSpPr>
          <p:cNvPr id="24" name="Freeform 24"/>
          <p:cNvSpPr/>
          <p:nvPr/>
        </p:nvSpPr>
        <p:spPr bwMode="auto">
          <a:xfrm rot="-2824972">
            <a:off x="3885012" y="16387816"/>
            <a:ext cx="1746658" cy="1746658"/>
          </a:xfrm>
          <a:custGeom>
            <a:avLst/>
            <a:gdLst/>
            <a:ahLst/>
            <a:cxnLst/>
            <a:rect l="l" t="t" r="r" b="b"/>
            <a:pathLst>
              <a:path w="1857483" h="1857483" extrusionOk="0">
                <a:moveTo>
                  <a:pt x="0" y="0"/>
                </a:moveTo>
                <a:lnTo>
                  <a:pt x="1857483" y="0"/>
                </a:lnTo>
                <a:lnTo>
                  <a:pt x="1857483" y="1857483"/>
                </a:lnTo>
                <a:lnTo>
                  <a:pt x="0" y="1857483"/>
                </a:lnTo>
                <a:lnTo>
                  <a:pt x="0" y="0"/>
                </a:lnTo>
                <a:close/>
              </a:path>
            </a:pathLst>
          </a:custGeom>
          <a:blipFill>
            <a:blip r:embed="rId8"/>
            <a:stretch/>
          </a:blipFill>
        </p:spPr>
        <p:txBody>
          <a:bodyPr/>
          <a:lstStyle/>
          <a:p>
            <a:pPr>
              <a:defRPr/>
            </a:pPr>
            <a:endParaRPr lang="de-DE"/>
          </a:p>
        </p:txBody>
      </p:sp>
      <p:sp>
        <p:nvSpPr>
          <p:cNvPr id="25" name="TextBox 25"/>
          <p:cNvSpPr txBox="1"/>
          <p:nvPr/>
        </p:nvSpPr>
        <p:spPr bwMode="auto">
          <a:xfrm>
            <a:off x="2469282" y="2976423"/>
            <a:ext cx="9906000" cy="1729833"/>
          </a:xfrm>
          <a:prstGeom prst="rect">
            <a:avLst/>
          </a:prstGeom>
        </p:spPr>
        <p:txBody>
          <a:bodyPr wrap="square" lIns="0" tIns="0" rIns="0" bIns="0" rtlCol="0" anchor="t">
            <a:spAutoFit/>
          </a:bodyPr>
          <a:lstStyle/>
          <a:p>
            <a:pPr>
              <a:lnSpc>
                <a:spcPts val="3422"/>
              </a:lnSpc>
              <a:spcBef>
                <a:spcPts val="0"/>
              </a:spcBef>
              <a:defRPr/>
            </a:pPr>
            <a:r>
              <a:rPr lang="de-DE" sz="3200" b="1" spc="-65" dirty="0">
                <a:solidFill>
                  <a:srgbClr val="000000"/>
                </a:solidFill>
                <a:latin typeface="Calibri" panose="020F0502020204030204" pitchFamily="34" charset="0"/>
                <a:cs typeface="Calibri" panose="020F0502020204030204" pitchFamily="34" charset="0"/>
              </a:rPr>
              <a:t>Deine Aufgabe: </a:t>
            </a:r>
          </a:p>
          <a:p>
            <a:pPr>
              <a:lnSpc>
                <a:spcPts val="3422"/>
              </a:lnSpc>
              <a:spcBef>
                <a:spcPts val="0"/>
              </a:spcBef>
              <a:defRPr/>
            </a:pPr>
            <a:r>
              <a:rPr lang="de-DE" sz="2800" spc="-65" dirty="0">
                <a:solidFill>
                  <a:srgbClr val="000000"/>
                </a:solidFill>
                <a:latin typeface="Calibri Light"/>
                <a:cs typeface="Calibri Light"/>
              </a:rPr>
              <a:t>All diese Rohstoffe findest du in einem Smartphone. </a:t>
            </a:r>
            <a:r>
              <a:rPr lang="de-DE" sz="2800" b="1" spc="-65" dirty="0">
                <a:solidFill>
                  <a:srgbClr val="000000"/>
                </a:solidFill>
                <a:latin typeface="Calibri Light"/>
                <a:cs typeface="Calibri Light"/>
              </a:rPr>
              <a:t>Schneide sie aus und erkunde, in welchen Länder sie zu finden sind. </a:t>
            </a:r>
            <a:r>
              <a:rPr lang="de-DE" sz="2800" spc="-65" dirty="0">
                <a:solidFill>
                  <a:srgbClr val="000000"/>
                </a:solidFill>
                <a:latin typeface="Calibri Light"/>
                <a:cs typeface="Calibri Light"/>
              </a:rPr>
              <a:t>Wähle das Land, in dem die meisten dieser Metalle abgebaut werden!</a:t>
            </a:r>
            <a:endParaRPr sz="2800" dirty="0">
              <a:latin typeface="Calibri Light"/>
              <a:cs typeface="Calibri Light"/>
            </a:endParaRPr>
          </a:p>
        </p:txBody>
      </p:sp>
      <p:sp>
        <p:nvSpPr>
          <p:cNvPr id="26" name="TextBox 26"/>
          <p:cNvSpPr txBox="1"/>
          <p:nvPr/>
        </p:nvSpPr>
        <p:spPr bwMode="auto">
          <a:xfrm>
            <a:off x="-3291" y="724191"/>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grpSp>
        <p:nvGrpSpPr>
          <p:cNvPr id="19" name="Group 18">
            <a:extLst>
              <a:ext uri="{FF2B5EF4-FFF2-40B4-BE49-F238E27FC236}">
                <a16:creationId xmlns:a16="http://schemas.microsoft.com/office/drawing/2014/main" id="{01603981-4FBB-A261-C346-1694A03814C7}"/>
              </a:ext>
            </a:extLst>
          </p:cNvPr>
          <p:cNvGrpSpPr/>
          <p:nvPr/>
        </p:nvGrpSpPr>
        <p:grpSpPr>
          <a:xfrm>
            <a:off x="2252508" y="14532569"/>
            <a:ext cx="1908000" cy="2916000"/>
            <a:chOff x="2259060" y="14441247"/>
            <a:chExt cx="1980771" cy="3029744"/>
          </a:xfrm>
        </p:grpSpPr>
        <p:sp>
          <p:nvSpPr>
            <p:cNvPr id="9" name="Freeform 9"/>
            <p:cNvSpPr/>
            <p:nvPr/>
          </p:nvSpPr>
          <p:spPr bwMode="auto">
            <a:xfrm>
              <a:off x="2259060" y="14441247"/>
              <a:ext cx="1980771" cy="3029744"/>
            </a:xfrm>
            <a:custGeom>
              <a:avLst/>
              <a:gdLst/>
              <a:ahLst/>
              <a:cxnLst/>
              <a:rect l="l" t="t" r="r" b="b"/>
              <a:pathLst>
                <a:path w="2106451" h="3221980" extrusionOk="0">
                  <a:moveTo>
                    <a:pt x="0" y="0"/>
                  </a:moveTo>
                  <a:lnTo>
                    <a:pt x="2106451" y="0"/>
                  </a:lnTo>
                  <a:lnTo>
                    <a:pt x="2106451" y="3221981"/>
                  </a:lnTo>
                  <a:lnTo>
                    <a:pt x="0" y="3221981"/>
                  </a:lnTo>
                  <a:lnTo>
                    <a:pt x="0" y="0"/>
                  </a:lnTo>
                  <a:close/>
                </a:path>
              </a:pathLst>
            </a:custGeom>
            <a:blipFill>
              <a:blip r:embed="rId9"/>
              <a:stretch/>
            </a:blipFill>
            <a:ln>
              <a:noFill/>
            </a:ln>
          </p:spPr>
          <p:txBody>
            <a:bodyPr/>
            <a:lstStyle/>
            <a:p>
              <a:pPr>
                <a:defRPr/>
              </a:pPr>
              <a:endParaRPr lang="de-DE"/>
            </a:p>
          </p:txBody>
        </p:sp>
        <p:sp>
          <p:nvSpPr>
            <p:cNvPr id="37" name="Isosceles Triangle 36"/>
            <p:cNvSpPr/>
            <p:nvPr/>
          </p:nvSpPr>
          <p:spPr bwMode="auto">
            <a:xfrm rot="10800000">
              <a:off x="2629149" y="16252900"/>
              <a:ext cx="1240589" cy="956622"/>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8" name="TextBox 37"/>
            <p:cNvSpPr txBox="1"/>
            <p:nvPr/>
          </p:nvSpPr>
          <p:spPr bwMode="auto">
            <a:xfrm>
              <a:off x="2772628" y="16190367"/>
              <a:ext cx="1039772" cy="461665"/>
            </a:xfrm>
            <a:prstGeom prst="rect">
              <a:avLst/>
            </a:prstGeom>
            <a:noFill/>
            <a:ln>
              <a:noFill/>
            </a:ln>
          </p:spPr>
          <p:txBody>
            <a:bodyPr wrap="none" rtlCol="0">
              <a:spAutoFit/>
            </a:bodyPr>
            <a:lstStyle/>
            <a:p>
              <a:pPr>
                <a:defRPr/>
              </a:pPr>
              <a:r>
                <a:rPr lang="de-DE" sz="2400" dirty="0">
                  <a:solidFill>
                    <a:schemeClr val="bg1"/>
                  </a:solidFill>
                </a:rPr>
                <a:t>Kobalt</a:t>
              </a:r>
              <a:endParaRPr lang="de-DE" sz="2000" dirty="0">
                <a:solidFill>
                  <a:schemeClr val="bg1"/>
                </a:solidFill>
              </a:endParaRPr>
            </a:p>
          </p:txBody>
        </p:sp>
      </p:grpSp>
      <p:grpSp>
        <p:nvGrpSpPr>
          <p:cNvPr id="18" name="Group 17">
            <a:extLst>
              <a:ext uri="{FF2B5EF4-FFF2-40B4-BE49-F238E27FC236}">
                <a16:creationId xmlns:a16="http://schemas.microsoft.com/office/drawing/2014/main" id="{ED8792C9-D155-B2DF-2D78-6629EBA9FAF7}"/>
              </a:ext>
            </a:extLst>
          </p:cNvPr>
          <p:cNvGrpSpPr/>
          <p:nvPr/>
        </p:nvGrpSpPr>
        <p:grpSpPr>
          <a:xfrm>
            <a:off x="6153277" y="10716619"/>
            <a:ext cx="1908000" cy="2916000"/>
            <a:chOff x="6155709" y="10786771"/>
            <a:chExt cx="2055079" cy="3143403"/>
          </a:xfrm>
        </p:grpSpPr>
        <p:sp>
          <p:nvSpPr>
            <p:cNvPr id="7" name="Freeform 7"/>
            <p:cNvSpPr/>
            <p:nvPr/>
          </p:nvSpPr>
          <p:spPr bwMode="auto">
            <a:xfrm>
              <a:off x="6155709" y="10786771"/>
              <a:ext cx="2055079" cy="3143403"/>
            </a:xfrm>
            <a:custGeom>
              <a:avLst/>
              <a:gdLst/>
              <a:ahLst/>
              <a:cxnLst/>
              <a:rect l="l" t="t" r="r" b="b"/>
              <a:pathLst>
                <a:path w="2185473" h="3342850" extrusionOk="0">
                  <a:moveTo>
                    <a:pt x="0" y="0"/>
                  </a:moveTo>
                  <a:lnTo>
                    <a:pt x="2185473" y="0"/>
                  </a:lnTo>
                  <a:lnTo>
                    <a:pt x="2185473" y="3342850"/>
                  </a:lnTo>
                  <a:lnTo>
                    <a:pt x="0" y="3342850"/>
                  </a:lnTo>
                  <a:lnTo>
                    <a:pt x="0" y="0"/>
                  </a:lnTo>
                  <a:close/>
                </a:path>
              </a:pathLst>
            </a:custGeom>
            <a:blipFill>
              <a:blip r:embed="rId10"/>
              <a:stretch/>
            </a:blipFill>
            <a:ln>
              <a:noFill/>
            </a:ln>
          </p:spPr>
          <p:txBody>
            <a:bodyPr/>
            <a:lstStyle/>
            <a:p>
              <a:pPr>
                <a:defRPr/>
              </a:pPr>
              <a:endParaRPr lang="de-DE"/>
            </a:p>
          </p:txBody>
        </p:sp>
        <p:sp>
          <p:nvSpPr>
            <p:cNvPr id="36" name="Isosceles Triangle 35"/>
            <p:cNvSpPr/>
            <p:nvPr/>
          </p:nvSpPr>
          <p:spPr bwMode="auto">
            <a:xfrm rot="10800000">
              <a:off x="6572250" y="12668253"/>
              <a:ext cx="1260000" cy="972276"/>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TextBox 38"/>
            <p:cNvSpPr txBox="1"/>
            <p:nvPr/>
          </p:nvSpPr>
          <p:spPr bwMode="auto">
            <a:xfrm>
              <a:off x="6658873" y="12654781"/>
              <a:ext cx="1048749" cy="461665"/>
            </a:xfrm>
            <a:prstGeom prst="rect">
              <a:avLst/>
            </a:prstGeom>
            <a:noFill/>
            <a:ln>
              <a:noFill/>
            </a:ln>
          </p:spPr>
          <p:txBody>
            <a:bodyPr wrap="none" rtlCol="0">
              <a:spAutoFit/>
            </a:bodyPr>
            <a:lstStyle/>
            <a:p>
              <a:pPr>
                <a:defRPr/>
              </a:pPr>
              <a:r>
                <a:rPr lang="de-DE" sz="2400" dirty="0">
                  <a:solidFill>
                    <a:schemeClr val="bg1"/>
                  </a:solidFill>
                </a:rPr>
                <a:t>Kupfer</a:t>
              </a:r>
              <a:endParaRPr lang="de-DE" sz="2000" dirty="0">
                <a:solidFill>
                  <a:schemeClr val="bg1"/>
                </a:solidFill>
              </a:endParaRPr>
            </a:p>
          </p:txBody>
        </p:sp>
      </p:grpSp>
      <p:grpSp>
        <p:nvGrpSpPr>
          <p:cNvPr id="16" name="Group 15">
            <a:extLst>
              <a:ext uri="{FF2B5EF4-FFF2-40B4-BE49-F238E27FC236}">
                <a16:creationId xmlns:a16="http://schemas.microsoft.com/office/drawing/2014/main" id="{E9D67363-E5A4-CD86-1F93-B053C21C6690}"/>
              </a:ext>
            </a:extLst>
          </p:cNvPr>
          <p:cNvGrpSpPr/>
          <p:nvPr/>
        </p:nvGrpSpPr>
        <p:grpSpPr>
          <a:xfrm>
            <a:off x="6154811" y="6900582"/>
            <a:ext cx="1906466" cy="2916087"/>
            <a:chOff x="6155708" y="6900582"/>
            <a:chExt cx="1906466" cy="2916087"/>
          </a:xfrm>
        </p:grpSpPr>
        <p:sp>
          <p:nvSpPr>
            <p:cNvPr id="4" name="Freeform 4"/>
            <p:cNvSpPr/>
            <p:nvPr/>
          </p:nvSpPr>
          <p:spPr bwMode="auto">
            <a:xfrm>
              <a:off x="6155708" y="6900582"/>
              <a:ext cx="1906466" cy="2916087"/>
            </a:xfrm>
            <a:custGeom>
              <a:avLst/>
              <a:gdLst/>
              <a:ahLst/>
              <a:cxnLst/>
              <a:rect l="l" t="t" r="r" b="b"/>
              <a:pathLst>
                <a:path w="2027430" h="3101111" extrusionOk="0">
                  <a:moveTo>
                    <a:pt x="0" y="0"/>
                  </a:moveTo>
                  <a:lnTo>
                    <a:pt x="2027430" y="0"/>
                  </a:lnTo>
                  <a:lnTo>
                    <a:pt x="2027430" y="3101111"/>
                  </a:lnTo>
                  <a:lnTo>
                    <a:pt x="0" y="3101111"/>
                  </a:lnTo>
                  <a:lnTo>
                    <a:pt x="0" y="0"/>
                  </a:lnTo>
                  <a:close/>
                </a:path>
              </a:pathLst>
            </a:custGeom>
            <a:blipFill>
              <a:blip r:embed="rId11"/>
              <a:stretch/>
            </a:blipFill>
            <a:ln>
              <a:noFill/>
            </a:ln>
          </p:spPr>
          <p:txBody>
            <a:bodyPr/>
            <a:lstStyle/>
            <a:p>
              <a:pPr>
                <a:defRPr/>
              </a:pPr>
              <a:endParaRPr lang="de-DE"/>
            </a:p>
          </p:txBody>
        </p:sp>
        <p:sp>
          <p:nvSpPr>
            <p:cNvPr id="35" name="Isosceles Triangle 34"/>
            <p:cNvSpPr/>
            <p:nvPr/>
          </p:nvSpPr>
          <p:spPr bwMode="auto">
            <a:xfrm rot="10800000">
              <a:off x="6511653" y="8622260"/>
              <a:ext cx="1187994" cy="956622"/>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0" name="TextBox 39"/>
            <p:cNvSpPr txBox="1"/>
            <p:nvPr/>
          </p:nvSpPr>
          <p:spPr bwMode="auto">
            <a:xfrm>
              <a:off x="6669745" y="8588403"/>
              <a:ext cx="950901" cy="461665"/>
            </a:xfrm>
            <a:prstGeom prst="rect">
              <a:avLst/>
            </a:prstGeom>
            <a:noFill/>
            <a:ln>
              <a:noFill/>
            </a:ln>
          </p:spPr>
          <p:txBody>
            <a:bodyPr wrap="none" rtlCol="0">
              <a:spAutoFit/>
            </a:bodyPr>
            <a:lstStyle/>
            <a:p>
              <a:pPr>
                <a:defRPr/>
              </a:pPr>
              <a:r>
                <a:rPr lang="de-DE" sz="2400" dirty="0">
                  <a:solidFill>
                    <a:schemeClr val="bg1"/>
                  </a:solidFill>
                </a:rPr>
                <a:t>Silber</a:t>
              </a:r>
              <a:endParaRPr lang="de-DE" sz="2000" dirty="0">
                <a:solidFill>
                  <a:schemeClr val="bg1"/>
                </a:solidFill>
              </a:endParaRPr>
            </a:p>
          </p:txBody>
        </p:sp>
      </p:grpSp>
      <p:grpSp>
        <p:nvGrpSpPr>
          <p:cNvPr id="17" name="Group 16">
            <a:extLst>
              <a:ext uri="{FF2B5EF4-FFF2-40B4-BE49-F238E27FC236}">
                <a16:creationId xmlns:a16="http://schemas.microsoft.com/office/drawing/2014/main" id="{70677A4F-2E2D-2BF3-708A-9ED0735A445D}"/>
              </a:ext>
            </a:extLst>
          </p:cNvPr>
          <p:cNvGrpSpPr/>
          <p:nvPr/>
        </p:nvGrpSpPr>
        <p:grpSpPr>
          <a:xfrm>
            <a:off x="2259060" y="6900582"/>
            <a:ext cx="1906466" cy="2916087"/>
            <a:chOff x="2259060" y="6900582"/>
            <a:chExt cx="1906466" cy="2916087"/>
          </a:xfrm>
        </p:grpSpPr>
        <p:sp>
          <p:nvSpPr>
            <p:cNvPr id="3" name="Freeform 3"/>
            <p:cNvSpPr/>
            <p:nvPr/>
          </p:nvSpPr>
          <p:spPr bwMode="auto">
            <a:xfrm>
              <a:off x="2259060" y="6900582"/>
              <a:ext cx="1906466" cy="2916087"/>
            </a:xfrm>
            <a:custGeom>
              <a:avLst/>
              <a:gdLst/>
              <a:ahLst/>
              <a:cxnLst/>
              <a:rect l="l" t="t" r="r" b="b"/>
              <a:pathLst>
                <a:path w="2027430" h="3101111" extrusionOk="0">
                  <a:moveTo>
                    <a:pt x="0" y="0"/>
                  </a:moveTo>
                  <a:lnTo>
                    <a:pt x="2027430" y="0"/>
                  </a:lnTo>
                  <a:lnTo>
                    <a:pt x="2027430" y="3101111"/>
                  </a:lnTo>
                  <a:lnTo>
                    <a:pt x="0" y="3101111"/>
                  </a:lnTo>
                  <a:lnTo>
                    <a:pt x="0" y="0"/>
                  </a:lnTo>
                  <a:close/>
                </a:path>
              </a:pathLst>
            </a:custGeom>
            <a:blipFill>
              <a:blip r:embed="rId12"/>
              <a:stretch/>
            </a:blipFill>
            <a:ln>
              <a:noFill/>
            </a:ln>
          </p:spPr>
          <p:txBody>
            <a:bodyPr/>
            <a:lstStyle/>
            <a:p>
              <a:pPr>
                <a:defRPr/>
              </a:pPr>
              <a:endParaRPr lang="de-DE"/>
            </a:p>
          </p:txBody>
        </p:sp>
        <p:sp>
          <p:nvSpPr>
            <p:cNvPr id="34" name="Isosceles Triangle 33"/>
            <p:cNvSpPr/>
            <p:nvPr/>
          </p:nvSpPr>
          <p:spPr bwMode="auto">
            <a:xfrm rot="10800000">
              <a:off x="2745863" y="8677064"/>
              <a:ext cx="1007163" cy="956622"/>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1" name="TextBox 40"/>
            <p:cNvSpPr txBox="1"/>
            <p:nvPr/>
          </p:nvSpPr>
          <p:spPr bwMode="auto">
            <a:xfrm>
              <a:off x="2838383" y="8607833"/>
              <a:ext cx="756938" cy="461665"/>
            </a:xfrm>
            <a:prstGeom prst="rect">
              <a:avLst/>
            </a:prstGeom>
            <a:noFill/>
            <a:ln>
              <a:noFill/>
            </a:ln>
          </p:spPr>
          <p:txBody>
            <a:bodyPr wrap="none" rtlCol="0">
              <a:spAutoFit/>
            </a:bodyPr>
            <a:lstStyle/>
            <a:p>
              <a:pPr>
                <a:defRPr/>
              </a:pPr>
              <a:r>
                <a:rPr lang="de-DE" sz="2400" dirty="0">
                  <a:solidFill>
                    <a:schemeClr val="bg1"/>
                  </a:solidFill>
                </a:rPr>
                <a:t>Zinn</a:t>
              </a:r>
              <a:endParaRPr lang="de-DE" sz="2000" dirty="0">
                <a:solidFill>
                  <a:schemeClr val="bg1"/>
                </a:solidFill>
              </a:endParaRPr>
            </a:p>
          </p:txBody>
        </p:sp>
      </p:grpSp>
      <p:sp>
        <p:nvSpPr>
          <p:cNvPr id="23" name="TextBox 22">
            <a:extLst>
              <a:ext uri="{FF2B5EF4-FFF2-40B4-BE49-F238E27FC236}">
                <a16:creationId xmlns:a16="http://schemas.microsoft.com/office/drawing/2014/main" id="{880C5DA2-2E28-6373-1A48-B714CE53B73C}"/>
              </a:ext>
            </a:extLst>
          </p:cNvPr>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2/4</a:t>
            </a:r>
            <a:endParaRPr sz="2800" dirty="0"/>
          </a:p>
        </p:txBody>
      </p:sp>
      <p:sp>
        <p:nvSpPr>
          <p:cNvPr id="29" name="Isosceles Triangle 28">
            <a:extLst>
              <a:ext uri="{FF2B5EF4-FFF2-40B4-BE49-F238E27FC236}">
                <a16:creationId xmlns:a16="http://schemas.microsoft.com/office/drawing/2014/main" id="{692EEF56-45F7-4856-A28A-74F4931ED384}"/>
              </a:ext>
            </a:extLst>
          </p:cNvPr>
          <p:cNvSpPr/>
          <p:nvPr/>
        </p:nvSpPr>
        <p:spPr bwMode="auto">
          <a:xfrm rot="10800000">
            <a:off x="10409795" y="12470021"/>
            <a:ext cx="1188000" cy="973273"/>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0" name="TextBox 29">
            <a:extLst>
              <a:ext uri="{FF2B5EF4-FFF2-40B4-BE49-F238E27FC236}">
                <a16:creationId xmlns:a16="http://schemas.microsoft.com/office/drawing/2014/main" id="{BAF889A4-D287-5638-C42D-3BFA8EFE2C2D}"/>
              </a:ext>
            </a:extLst>
          </p:cNvPr>
          <p:cNvSpPr txBox="1"/>
          <p:nvPr/>
        </p:nvSpPr>
        <p:spPr bwMode="auto">
          <a:xfrm>
            <a:off x="10512829" y="12430691"/>
            <a:ext cx="1045370" cy="307777"/>
          </a:xfrm>
          <a:prstGeom prst="rect">
            <a:avLst/>
          </a:prstGeom>
          <a:noFill/>
        </p:spPr>
        <p:txBody>
          <a:bodyPr wrap="square" rtlCol="0">
            <a:spAutoFit/>
          </a:bodyPr>
          <a:lstStyle/>
          <a:p>
            <a:pPr>
              <a:defRPr/>
            </a:pPr>
            <a:r>
              <a:rPr lang="de-DE" sz="1400" dirty="0">
                <a:solidFill>
                  <a:schemeClr val="bg1"/>
                </a:solidFill>
              </a:rPr>
              <a:t>Aluminium</a:t>
            </a:r>
            <a:endParaRPr dirty="0"/>
          </a:p>
        </p:txBody>
      </p:sp>
      <p:sp>
        <p:nvSpPr>
          <p:cNvPr id="20" name="TextBox 19">
            <a:extLst>
              <a:ext uri="{FF2B5EF4-FFF2-40B4-BE49-F238E27FC236}">
                <a16:creationId xmlns:a16="http://schemas.microsoft.com/office/drawing/2014/main" id="{CEAFEEDB-5024-8139-026C-37FB2D563602}"/>
              </a:ext>
            </a:extLst>
          </p:cNvPr>
          <p:cNvSpPr txBox="1"/>
          <p:nvPr/>
        </p:nvSpPr>
        <p:spPr bwMode="auto">
          <a:xfrm>
            <a:off x="8305800" y="18636099"/>
            <a:ext cx="5657850" cy="1169551"/>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a:t>
            </a:r>
            <a:br>
              <a:rPr lang="de-DE" sz="1400" dirty="0">
                <a:solidFill>
                  <a:schemeClr val="tx1">
                    <a:lumMod val="75000"/>
                    <a:lumOff val="25000"/>
                  </a:schemeClr>
                </a:solidFill>
                <a:latin typeface="Calibri"/>
                <a:cs typeface="Calibri"/>
              </a:rPr>
            </a:br>
            <a:r>
              <a:rPr lang="de-DE" sz="1400" dirty="0">
                <a:solidFill>
                  <a:schemeClr val="tx1">
                    <a:lumMod val="75000"/>
                    <a:lumOff val="25000"/>
                  </a:schemeClr>
                </a:solidFill>
                <a:latin typeface="Calibri"/>
                <a:cs typeface="Calibri"/>
              </a:rPr>
              <a:t>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https://t1p.de/4ppf3, https://t1p.de/7ewb5, https://t1p.de/i3x3s, https://t1p.de/2hqrl, https://t1p.de/crxhg, https://t1p.de/teuyb, https://t1p.de/3o06d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reeform 2"/>
          <p:cNvSpPr/>
          <p:nvPr/>
        </p:nvSpPr>
        <p:spPr bwMode="auto">
          <a:xfrm>
            <a:off x="-285750" y="1995475"/>
            <a:ext cx="4693223" cy="2642581"/>
          </a:xfrm>
          <a:custGeom>
            <a:avLst/>
            <a:gdLst/>
            <a:ahLst/>
            <a:cxnLst/>
            <a:rect l="l" t="t" r="r" b="b"/>
            <a:pathLst>
              <a:path w="4991006" h="2810251" extrusionOk="0">
                <a:moveTo>
                  <a:pt x="0" y="0"/>
                </a:moveTo>
                <a:lnTo>
                  <a:pt x="4991006" y="0"/>
                </a:lnTo>
                <a:lnTo>
                  <a:pt x="4991006" y="2810252"/>
                </a:lnTo>
                <a:lnTo>
                  <a:pt x="0" y="2810252"/>
                </a:lnTo>
                <a:lnTo>
                  <a:pt x="0" y="0"/>
                </a:lnTo>
                <a:close/>
              </a:path>
            </a:pathLst>
          </a:custGeom>
          <a:blipFill>
            <a:blip r:embed="rId3"/>
            <a:stretch/>
          </a:blipFill>
        </p:spPr>
        <p:txBody>
          <a:bodyPr/>
          <a:lstStyle/>
          <a:p>
            <a:pPr>
              <a:defRPr/>
            </a:pPr>
            <a:endParaRPr lang="de-DE"/>
          </a:p>
        </p:txBody>
      </p:sp>
      <p:sp>
        <p:nvSpPr>
          <p:cNvPr id="3" name="Freeform 3"/>
          <p:cNvSpPr/>
          <p:nvPr/>
        </p:nvSpPr>
        <p:spPr bwMode="auto">
          <a:xfrm>
            <a:off x="1421788" y="6474062"/>
            <a:ext cx="11374306" cy="11374306"/>
          </a:xfrm>
          <a:custGeom>
            <a:avLst/>
            <a:gdLst/>
            <a:ahLst/>
            <a:cxnLst/>
            <a:rect l="l" t="t" r="r" b="b"/>
            <a:pathLst>
              <a:path w="12096000" h="12096000" extrusionOk="0">
                <a:moveTo>
                  <a:pt x="0" y="0"/>
                </a:moveTo>
                <a:lnTo>
                  <a:pt x="12096000" y="0"/>
                </a:lnTo>
                <a:lnTo>
                  <a:pt x="12096000" y="12096000"/>
                </a:lnTo>
                <a:lnTo>
                  <a:pt x="0" y="12096000"/>
                </a:lnTo>
                <a:lnTo>
                  <a:pt x="0" y="0"/>
                </a:lnTo>
                <a:close/>
              </a:path>
            </a:pathLst>
          </a:custGeom>
          <a:blipFill>
            <a:blip r:embed="rId4"/>
            <a:stretch/>
          </a:blipFill>
        </p:spPr>
        <p:txBody>
          <a:bodyPr/>
          <a:lstStyle/>
          <a:p>
            <a:pPr>
              <a:defRPr/>
            </a:pPr>
            <a:endParaRPr lang="de-DE"/>
          </a:p>
        </p:txBody>
      </p:sp>
      <p:grpSp>
        <p:nvGrpSpPr>
          <p:cNvPr id="4" name="Group 4"/>
          <p:cNvGrpSpPr/>
          <p:nvPr/>
        </p:nvGrpSpPr>
        <p:grpSpPr bwMode="auto">
          <a:xfrm rot="-5400000">
            <a:off x="6475795" y="-478081"/>
            <a:ext cx="2991166" cy="9229895"/>
            <a:chOff x="0" y="0"/>
            <a:chExt cx="2105856" cy="6650390"/>
          </a:xfrm>
          <a:solidFill>
            <a:srgbClr val="FFFFFF">
              <a:alpha val="61175"/>
            </a:srgbClr>
          </a:solidFill>
        </p:grpSpPr>
        <p:sp>
          <p:nvSpPr>
            <p:cNvPr id="5" name="Freeform 5"/>
            <p:cNvSpPr/>
            <p:nvPr/>
          </p:nvSpPr>
          <p:spPr bwMode="auto">
            <a:xfrm>
              <a:off x="0" y="0"/>
              <a:ext cx="2105856" cy="6650390"/>
            </a:xfrm>
            <a:prstGeom prst="roundRect">
              <a:avLst>
                <a:gd name="adj" fmla="val 16667"/>
              </a:avLst>
            </a:prstGeom>
            <a:grpFill/>
            <a:ln w="19050">
              <a:solidFill>
                <a:srgbClr val="70AD47"/>
              </a:solidFill>
            </a:ln>
          </p:spPr>
          <p:txBody>
            <a:bodyPr/>
            <a:lstStyle/>
            <a:p>
              <a:pPr>
                <a:defRPr/>
              </a:pPr>
              <a:endParaRPr lang="de-DE"/>
            </a:p>
          </p:txBody>
        </p:sp>
      </p:grpSp>
      <p:sp>
        <p:nvSpPr>
          <p:cNvPr id="6" name="Freeform 6"/>
          <p:cNvSpPr/>
          <p:nvPr/>
        </p:nvSpPr>
        <p:spPr bwMode="auto">
          <a:xfrm>
            <a:off x="1617559" y="6725775"/>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5"/>
            <a:stretch/>
          </a:blipFill>
        </p:spPr>
        <p:txBody>
          <a:bodyPr/>
          <a:lstStyle/>
          <a:p>
            <a:pPr>
              <a:defRPr/>
            </a:pPr>
            <a:endParaRPr lang="de-DE"/>
          </a:p>
        </p:txBody>
      </p:sp>
      <p:sp>
        <p:nvSpPr>
          <p:cNvPr id="7" name="Freeform 7"/>
          <p:cNvSpPr/>
          <p:nvPr/>
        </p:nvSpPr>
        <p:spPr bwMode="auto">
          <a:xfrm>
            <a:off x="5372249" y="6722791"/>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5"/>
            <a:stretch/>
          </a:blipFill>
        </p:spPr>
        <p:txBody>
          <a:bodyPr/>
          <a:lstStyle/>
          <a:p>
            <a:pPr>
              <a:defRPr/>
            </a:pPr>
            <a:endParaRPr lang="de-DE"/>
          </a:p>
        </p:txBody>
      </p:sp>
      <p:sp>
        <p:nvSpPr>
          <p:cNvPr id="8" name="Freeform 8"/>
          <p:cNvSpPr/>
          <p:nvPr/>
        </p:nvSpPr>
        <p:spPr bwMode="auto">
          <a:xfrm>
            <a:off x="5372249" y="10458415"/>
            <a:ext cx="3466800" cy="3405600"/>
          </a:xfrm>
          <a:custGeom>
            <a:avLst/>
            <a:gdLst/>
            <a:ahLst/>
            <a:cxnLst/>
            <a:rect l="l" t="t" r="r" b="b"/>
            <a:pathLst>
              <a:path w="3549693" h="3402809" extrusionOk="0">
                <a:moveTo>
                  <a:pt x="0" y="0"/>
                </a:moveTo>
                <a:lnTo>
                  <a:pt x="3549694" y="0"/>
                </a:lnTo>
                <a:lnTo>
                  <a:pt x="3549694" y="3402809"/>
                </a:lnTo>
                <a:lnTo>
                  <a:pt x="0" y="3402809"/>
                </a:lnTo>
                <a:lnTo>
                  <a:pt x="0" y="0"/>
                </a:lnTo>
                <a:close/>
              </a:path>
            </a:pathLst>
          </a:custGeom>
          <a:blipFill>
            <a:blip r:embed="rId6"/>
            <a:stretch/>
          </a:blipFill>
        </p:spPr>
        <p:txBody>
          <a:bodyPr/>
          <a:lstStyle/>
          <a:p>
            <a:pPr>
              <a:defRPr/>
            </a:pPr>
            <a:endParaRPr lang="de-DE"/>
          </a:p>
        </p:txBody>
      </p:sp>
      <p:sp>
        <p:nvSpPr>
          <p:cNvPr id="9" name="Freeform 9"/>
          <p:cNvSpPr/>
          <p:nvPr/>
        </p:nvSpPr>
        <p:spPr bwMode="auto">
          <a:xfrm>
            <a:off x="1614457" y="14193167"/>
            <a:ext cx="3466800" cy="3405600"/>
          </a:xfrm>
          <a:custGeom>
            <a:avLst/>
            <a:gdLst/>
            <a:ahLst/>
            <a:cxnLst/>
            <a:rect l="l" t="t" r="r" b="b"/>
            <a:pathLst>
              <a:path w="3549693" h="3391659" extrusionOk="0">
                <a:moveTo>
                  <a:pt x="0" y="0"/>
                </a:moveTo>
                <a:lnTo>
                  <a:pt x="3549694" y="0"/>
                </a:lnTo>
                <a:lnTo>
                  <a:pt x="3549694" y="3391659"/>
                </a:lnTo>
                <a:lnTo>
                  <a:pt x="0" y="3391659"/>
                </a:lnTo>
                <a:lnTo>
                  <a:pt x="0" y="0"/>
                </a:lnTo>
                <a:close/>
              </a:path>
            </a:pathLst>
          </a:custGeom>
          <a:blipFill>
            <a:blip r:embed="rId7"/>
            <a:stretch/>
          </a:blipFill>
        </p:spPr>
        <p:txBody>
          <a:bodyPr/>
          <a:lstStyle/>
          <a:p>
            <a:pPr>
              <a:defRPr/>
            </a:pPr>
            <a:endParaRPr lang="de-DE"/>
          </a:p>
        </p:txBody>
      </p:sp>
      <p:sp>
        <p:nvSpPr>
          <p:cNvPr id="10" name="Freeform 10"/>
          <p:cNvSpPr/>
          <p:nvPr/>
        </p:nvSpPr>
        <p:spPr bwMode="auto">
          <a:xfrm>
            <a:off x="1624978" y="10459471"/>
            <a:ext cx="3466800" cy="3405600"/>
          </a:xfrm>
          <a:custGeom>
            <a:avLst/>
            <a:gdLst/>
            <a:ahLst/>
            <a:cxnLst/>
            <a:rect l="l" t="t" r="r" b="b"/>
            <a:pathLst>
              <a:path w="3748615" h="3654900" extrusionOk="0">
                <a:moveTo>
                  <a:pt x="0" y="0"/>
                </a:moveTo>
                <a:lnTo>
                  <a:pt x="3748615" y="0"/>
                </a:lnTo>
                <a:lnTo>
                  <a:pt x="3748615" y="3654899"/>
                </a:lnTo>
                <a:lnTo>
                  <a:pt x="0" y="3654899"/>
                </a:lnTo>
                <a:lnTo>
                  <a:pt x="0" y="0"/>
                </a:lnTo>
                <a:close/>
              </a:path>
            </a:pathLst>
          </a:custGeom>
          <a:blipFill>
            <a:blip r:embed="rId8"/>
            <a:stretch/>
          </a:blipFill>
        </p:spPr>
        <p:txBody>
          <a:bodyPr/>
          <a:lstStyle/>
          <a:p>
            <a:pPr>
              <a:defRPr/>
            </a:pPr>
            <a:endParaRPr lang="de-DE"/>
          </a:p>
        </p:txBody>
      </p:sp>
      <p:sp>
        <p:nvSpPr>
          <p:cNvPr id="11" name="Freeform 11"/>
          <p:cNvSpPr/>
          <p:nvPr/>
        </p:nvSpPr>
        <p:spPr bwMode="auto">
          <a:xfrm>
            <a:off x="9126939" y="6726518"/>
            <a:ext cx="3467168" cy="3405031"/>
          </a:xfrm>
          <a:custGeom>
            <a:avLst/>
            <a:gdLst/>
            <a:ahLst/>
            <a:cxnLst/>
            <a:rect l="l" t="t" r="r" b="b"/>
            <a:pathLst>
              <a:path w="3687158" h="3621079" extrusionOk="0">
                <a:moveTo>
                  <a:pt x="0" y="0"/>
                </a:moveTo>
                <a:lnTo>
                  <a:pt x="3687157" y="0"/>
                </a:lnTo>
                <a:lnTo>
                  <a:pt x="3687157" y="3621079"/>
                </a:lnTo>
                <a:lnTo>
                  <a:pt x="0" y="3621079"/>
                </a:lnTo>
                <a:lnTo>
                  <a:pt x="0" y="0"/>
                </a:lnTo>
                <a:close/>
              </a:path>
            </a:pathLst>
          </a:custGeom>
          <a:blipFill>
            <a:blip r:embed="rId9"/>
            <a:stretch/>
          </a:blipFill>
        </p:spPr>
        <p:txBody>
          <a:bodyPr/>
          <a:lstStyle/>
          <a:p>
            <a:pPr>
              <a:defRPr/>
            </a:pPr>
            <a:endParaRPr lang="de-DE"/>
          </a:p>
        </p:txBody>
      </p:sp>
      <p:sp>
        <p:nvSpPr>
          <p:cNvPr id="12" name="Freeform 12"/>
          <p:cNvSpPr/>
          <p:nvPr/>
        </p:nvSpPr>
        <p:spPr bwMode="auto">
          <a:xfrm>
            <a:off x="9119522" y="10458415"/>
            <a:ext cx="3466800" cy="3405600"/>
          </a:xfrm>
          <a:custGeom>
            <a:avLst/>
            <a:gdLst/>
            <a:ahLst/>
            <a:cxnLst/>
            <a:rect l="l" t="t" r="r" b="b"/>
            <a:pathLst>
              <a:path w="3754905" h="3675576" extrusionOk="0">
                <a:moveTo>
                  <a:pt x="0" y="0"/>
                </a:moveTo>
                <a:lnTo>
                  <a:pt x="3754905" y="0"/>
                </a:lnTo>
                <a:lnTo>
                  <a:pt x="3754905" y="3675576"/>
                </a:lnTo>
                <a:lnTo>
                  <a:pt x="0" y="3675576"/>
                </a:lnTo>
                <a:lnTo>
                  <a:pt x="0" y="0"/>
                </a:lnTo>
                <a:close/>
              </a:path>
            </a:pathLst>
          </a:custGeom>
          <a:blipFill>
            <a:blip r:embed="rId10"/>
            <a:stretch/>
          </a:blipFill>
        </p:spPr>
        <p:txBody>
          <a:bodyPr/>
          <a:lstStyle/>
          <a:p>
            <a:pPr>
              <a:defRPr/>
            </a:pPr>
            <a:endParaRPr lang="de-DE"/>
          </a:p>
        </p:txBody>
      </p:sp>
      <p:sp>
        <p:nvSpPr>
          <p:cNvPr id="13" name="TextBox 13"/>
          <p:cNvSpPr txBox="1"/>
          <p:nvPr/>
        </p:nvSpPr>
        <p:spPr bwMode="auto">
          <a:xfrm>
            <a:off x="3677977" y="2835933"/>
            <a:ext cx="8586802" cy="2601866"/>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Deine Aufgabe:</a:t>
            </a:r>
          </a:p>
          <a:p>
            <a:pPr>
              <a:lnSpc>
                <a:spcPts val="3422"/>
              </a:lnSpc>
              <a:defRPr/>
            </a:pPr>
            <a:r>
              <a:rPr lang="de-DE" sz="2800" spc="-65" dirty="0">
                <a:solidFill>
                  <a:srgbClr val="000000"/>
                </a:solidFill>
                <a:latin typeface="Calibri Light"/>
                <a:cs typeface="Calibri Light"/>
              </a:rPr>
              <a:t>Schau dir nun die Länder an. Welches Land ist welches? Und  wo wird welches Mineral abgebaut? </a:t>
            </a:r>
            <a:r>
              <a:rPr lang="de-DE" sz="2800" b="1" spc="-65" dirty="0">
                <a:solidFill>
                  <a:srgbClr val="000000"/>
                </a:solidFill>
                <a:latin typeface="Calibri Light"/>
                <a:cs typeface="Calibri Light"/>
              </a:rPr>
              <a:t>Schreibe die Ländernamen zum passenden Bild und </a:t>
            </a:r>
            <a:r>
              <a:rPr lang="de-DE" sz="2800" spc="-65" dirty="0">
                <a:solidFill>
                  <a:srgbClr val="000000"/>
                </a:solidFill>
                <a:latin typeface="Calibri Light"/>
                <a:cs typeface="Calibri Light"/>
              </a:rPr>
              <a:t>s</a:t>
            </a:r>
            <a:r>
              <a:rPr lang="de-DE" sz="2800" b="1" spc="-65" dirty="0">
                <a:solidFill>
                  <a:srgbClr val="000000"/>
                </a:solidFill>
                <a:latin typeface="Calibri Light"/>
                <a:cs typeface="Calibri Light"/>
              </a:rPr>
              <a:t>chneide die Weltkugeln aus. Ordne dann die Paare zu. </a:t>
            </a:r>
            <a:r>
              <a:rPr lang="de-DE" sz="2800" spc="-65" dirty="0">
                <a:solidFill>
                  <a:srgbClr val="000000"/>
                </a:solidFill>
                <a:latin typeface="Calibri Light"/>
                <a:cs typeface="Calibri Light"/>
              </a:rPr>
              <a:t>Wenn du die Länder nicht kennst, kannst du recherchieren. Wo könntest du diese Information finden?</a:t>
            </a:r>
            <a:endParaRPr sz="2800" dirty="0">
              <a:latin typeface="Calibri Light"/>
              <a:cs typeface="Calibri Light"/>
            </a:endParaRPr>
          </a:p>
        </p:txBody>
      </p:sp>
      <p:grpSp>
        <p:nvGrpSpPr>
          <p:cNvPr id="14" name="Group 14"/>
          <p:cNvGrpSpPr/>
          <p:nvPr/>
        </p:nvGrpSpPr>
        <p:grpSpPr bwMode="auto">
          <a:xfrm>
            <a:off x="5261270" y="14082297"/>
            <a:ext cx="7637568" cy="3889183"/>
            <a:chOff x="0" y="0"/>
            <a:chExt cx="1455401" cy="741116"/>
          </a:xfrm>
          <a:solidFill>
            <a:srgbClr val="99D490"/>
          </a:solidFill>
        </p:grpSpPr>
        <p:sp>
          <p:nvSpPr>
            <p:cNvPr id="15" name="Freeform 15"/>
            <p:cNvSpPr/>
            <p:nvPr/>
          </p:nvSpPr>
          <p:spPr bwMode="auto">
            <a:xfrm>
              <a:off x="0" y="0"/>
              <a:ext cx="1455401" cy="741116"/>
            </a:xfrm>
            <a:custGeom>
              <a:avLst/>
              <a:gdLst/>
              <a:ahLst/>
              <a:cxnLst/>
              <a:rect l="l" t="t" r="r" b="b"/>
              <a:pathLst>
                <a:path w="1455401" h="741116" extrusionOk="0">
                  <a:moveTo>
                    <a:pt x="0" y="0"/>
                  </a:moveTo>
                  <a:lnTo>
                    <a:pt x="1455401" y="0"/>
                  </a:lnTo>
                  <a:lnTo>
                    <a:pt x="1455401" y="741116"/>
                  </a:lnTo>
                  <a:lnTo>
                    <a:pt x="0" y="741116"/>
                  </a:lnTo>
                  <a:close/>
                </a:path>
              </a:pathLst>
            </a:custGeom>
            <a:grpFill/>
          </p:spPr>
          <p:txBody>
            <a:bodyPr/>
            <a:lstStyle/>
            <a:p>
              <a:pPr>
                <a:defRPr/>
              </a:pPr>
              <a:endParaRPr lang="de-DE"/>
            </a:p>
          </p:txBody>
        </p:sp>
        <p:sp>
          <p:nvSpPr>
            <p:cNvPr id="16" name="TextBox 16"/>
            <p:cNvSpPr txBox="1"/>
            <p:nvPr/>
          </p:nvSpPr>
          <p:spPr bwMode="auto">
            <a:xfrm>
              <a:off x="0" y="57150"/>
              <a:ext cx="1455401" cy="683965"/>
            </a:xfrm>
            <a:prstGeom prst="rect">
              <a:avLst/>
            </a:prstGeom>
            <a:grpFill/>
          </p:spPr>
          <p:txBody>
            <a:bodyPr lIns="47769" tIns="47769" rIns="47769" bIns="47769" rtlCol="0" anchor="ctr"/>
            <a:lstStyle/>
            <a:p>
              <a:pPr algn="ctr">
                <a:lnSpc>
                  <a:spcPts val="3409"/>
                </a:lnSpc>
                <a:defRPr/>
              </a:pPr>
              <a:endParaRPr/>
            </a:p>
          </p:txBody>
        </p:sp>
      </p:grpSp>
      <p:sp>
        <p:nvSpPr>
          <p:cNvPr id="18" name="TextBox 18"/>
          <p:cNvSpPr txBox="1"/>
          <p:nvPr/>
        </p:nvSpPr>
        <p:spPr bwMode="auto">
          <a:xfrm>
            <a:off x="6043647" y="14261431"/>
            <a:ext cx="6542675" cy="2452489"/>
          </a:xfrm>
          <a:prstGeom prst="ellipse">
            <a:avLst/>
          </a:prstGeom>
          <a:solidFill>
            <a:srgbClr val="FFFFFF">
              <a:alpha val="61176"/>
            </a:srgbClr>
          </a:solidFill>
          <a:ln w="19050">
            <a:solidFill>
              <a:srgbClr val="70AD47"/>
            </a:solidFill>
          </a:ln>
        </p:spPr>
        <p:txBody>
          <a:bodyPr wrap="square" lIns="0" tIns="0" rIns="0" bIns="0" rtlCol="0" anchor="t">
            <a:spAutoFit/>
          </a:bodyPr>
          <a:lstStyle/>
          <a:p>
            <a:pPr algn="ctr">
              <a:lnSpc>
                <a:spcPts val="3422"/>
              </a:lnSpc>
              <a:defRPr/>
            </a:pPr>
            <a:r>
              <a:rPr lang="de-DE" sz="2900" spc="-65" dirty="0">
                <a:solidFill>
                  <a:srgbClr val="000000"/>
                </a:solidFill>
                <a:latin typeface="Calibri"/>
                <a:cs typeface="Calibri"/>
              </a:rPr>
              <a:t>Die Länder sind:</a:t>
            </a:r>
            <a:endParaRPr sz="2900" dirty="0">
              <a:latin typeface="Calibri"/>
              <a:cs typeface="Calibri"/>
            </a:endParaRPr>
          </a:p>
          <a:p>
            <a:pPr algn="ctr">
              <a:lnSpc>
                <a:spcPts val="3422"/>
              </a:lnSpc>
              <a:spcBef>
                <a:spcPts val="0"/>
              </a:spcBef>
              <a:defRPr/>
            </a:pPr>
            <a:r>
              <a:rPr lang="de-DE" sz="2900" spc="-65" dirty="0">
                <a:solidFill>
                  <a:srgbClr val="000000"/>
                </a:solidFill>
                <a:latin typeface="Calibri"/>
                <a:cs typeface="Calibri"/>
              </a:rPr>
              <a:t>Demokratische Republik Kongo, China, China, Australien, Indonesien, Chile, Indonesien</a:t>
            </a:r>
            <a:endParaRPr sz="2900" dirty="0">
              <a:latin typeface="Calibri"/>
              <a:cs typeface="Calibri"/>
            </a:endParaRPr>
          </a:p>
        </p:txBody>
      </p:sp>
      <p:sp>
        <p:nvSpPr>
          <p:cNvPr id="19" name="TextBox 19"/>
          <p:cNvSpPr txBox="1"/>
          <p:nvPr/>
        </p:nvSpPr>
        <p:spPr bwMode="auto">
          <a:xfrm>
            <a:off x="-3291" y="724289"/>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sp>
        <p:nvSpPr>
          <p:cNvPr id="28" name="Freeform 28"/>
          <p:cNvSpPr/>
          <p:nvPr/>
        </p:nvSpPr>
        <p:spPr bwMode="auto">
          <a:xfrm rot="-2824972">
            <a:off x="5516321" y="16684592"/>
            <a:ext cx="1746658" cy="1746658"/>
          </a:xfrm>
          <a:custGeom>
            <a:avLst/>
            <a:gdLst/>
            <a:ahLst/>
            <a:cxnLst/>
            <a:rect l="l" t="t" r="r" b="b"/>
            <a:pathLst>
              <a:path w="1857483" h="1857483" extrusionOk="0">
                <a:moveTo>
                  <a:pt x="0" y="0"/>
                </a:moveTo>
                <a:lnTo>
                  <a:pt x="1857483" y="0"/>
                </a:lnTo>
                <a:lnTo>
                  <a:pt x="1857483" y="1857483"/>
                </a:lnTo>
                <a:lnTo>
                  <a:pt x="0" y="1857483"/>
                </a:lnTo>
                <a:lnTo>
                  <a:pt x="0" y="0"/>
                </a:lnTo>
                <a:close/>
              </a:path>
            </a:pathLst>
          </a:custGeom>
          <a:blipFill>
            <a:blip r:embed="rId11"/>
            <a:stretch/>
          </a:blipFill>
        </p:spPr>
        <p:txBody>
          <a:bodyPr/>
          <a:lstStyle/>
          <a:p>
            <a:pPr>
              <a:defRPr/>
            </a:pPr>
            <a:endParaRPr lang="de-DE"/>
          </a:p>
        </p:txBody>
      </p:sp>
      <p:sp>
        <p:nvSpPr>
          <p:cNvPr id="21" name="TextBox 20">
            <a:extLst>
              <a:ext uri="{FF2B5EF4-FFF2-40B4-BE49-F238E27FC236}">
                <a16:creationId xmlns:a16="http://schemas.microsoft.com/office/drawing/2014/main" id="{5412E68D-70A7-CCE4-0E9E-EE56AFD08D47}"/>
              </a:ext>
            </a:extLst>
          </p:cNvPr>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3/4</a:t>
            </a:r>
            <a:endParaRPr sz="2800" dirty="0"/>
          </a:p>
        </p:txBody>
      </p:sp>
      <p:sp>
        <p:nvSpPr>
          <p:cNvPr id="22" name="TextBox 21">
            <a:extLst>
              <a:ext uri="{FF2B5EF4-FFF2-40B4-BE49-F238E27FC236}">
                <a16:creationId xmlns:a16="http://schemas.microsoft.com/office/drawing/2014/main" id="{6D6F964C-4BB9-2700-2108-67D54C4A53FF}"/>
              </a:ext>
            </a:extLst>
          </p:cNvPr>
          <p:cNvSpPr txBox="1"/>
          <p:nvPr/>
        </p:nvSpPr>
        <p:spPr bwMode="auto">
          <a:xfrm>
            <a:off x="8305800" y="18636099"/>
            <a:ext cx="5657850" cy="1169551"/>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https://t1p.de/yuty, https://t1p.de/7yedn, https://t1p.de/z7gu,</a:t>
            </a:r>
            <a:r>
              <a:rPr lang="de-DE" sz="1400" dirty="0">
                <a:solidFill>
                  <a:schemeClr val="tx1">
                    <a:lumMod val="75000"/>
                    <a:lumOff val="25000"/>
                  </a:schemeClr>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 </a:t>
            </a:r>
            <a:r>
              <a:rPr lang="de-DE" sz="1400" dirty="0">
                <a:solidFill>
                  <a:schemeClr val="tx1">
                    <a:lumMod val="75000"/>
                    <a:lumOff val="25000"/>
                  </a:schemeClr>
                </a:solidFill>
                <a:latin typeface="Calibri" panose="020F0502020204030204" pitchFamily="34" charset="0"/>
                <a:cs typeface="Calibri" panose="020F0502020204030204" pitchFamily="34" charset="0"/>
              </a:rPr>
              <a:t>https://t1p.de/ptrg, https://t1p.de/9bxe, https://t1p.de/y8m2b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 name="Freeform 32"/>
          <p:cNvSpPr/>
          <p:nvPr/>
        </p:nvSpPr>
        <p:spPr bwMode="auto">
          <a:xfrm>
            <a:off x="6088540" y="15072996"/>
            <a:ext cx="7273045" cy="4095183"/>
          </a:xfrm>
          <a:custGeom>
            <a:avLst/>
            <a:gdLst/>
            <a:ahLst/>
            <a:cxnLst/>
            <a:rect l="l" t="t" r="r" b="b"/>
            <a:pathLst>
              <a:path w="7734516" h="4355020" extrusionOk="0">
                <a:moveTo>
                  <a:pt x="0" y="0"/>
                </a:moveTo>
                <a:lnTo>
                  <a:pt x="7734516" y="0"/>
                </a:lnTo>
                <a:lnTo>
                  <a:pt x="7734516" y="4355021"/>
                </a:lnTo>
                <a:lnTo>
                  <a:pt x="0" y="4355021"/>
                </a:lnTo>
                <a:lnTo>
                  <a:pt x="0" y="0"/>
                </a:lnTo>
                <a:close/>
              </a:path>
            </a:pathLst>
          </a:custGeom>
          <a:blipFill>
            <a:blip r:embed="rId3"/>
            <a:stretch/>
          </a:blipFill>
        </p:spPr>
        <p:txBody>
          <a:bodyPr/>
          <a:lstStyle/>
          <a:p>
            <a:pPr>
              <a:defRPr/>
            </a:pPr>
            <a:endParaRPr lang="de-DE"/>
          </a:p>
        </p:txBody>
      </p:sp>
      <p:grpSp>
        <p:nvGrpSpPr>
          <p:cNvPr id="63" name="Group 62">
            <a:extLst>
              <a:ext uri="{FF2B5EF4-FFF2-40B4-BE49-F238E27FC236}">
                <a16:creationId xmlns:a16="http://schemas.microsoft.com/office/drawing/2014/main" id="{3F183CDE-1ACF-A61F-D00B-54157D0694E5}"/>
              </a:ext>
            </a:extLst>
          </p:cNvPr>
          <p:cNvGrpSpPr/>
          <p:nvPr/>
        </p:nvGrpSpPr>
        <p:grpSpPr>
          <a:xfrm>
            <a:off x="847082" y="5524272"/>
            <a:ext cx="4111051" cy="4055469"/>
            <a:chOff x="847082" y="3817970"/>
            <a:chExt cx="4111051" cy="4055469"/>
          </a:xfrm>
        </p:grpSpPr>
        <p:sp>
          <p:nvSpPr>
            <p:cNvPr id="9" name="Freeform 9"/>
            <p:cNvSpPr/>
            <p:nvPr/>
          </p:nvSpPr>
          <p:spPr bwMode="auto">
            <a:xfrm>
              <a:off x="847082" y="3817970"/>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3" name="TextBox 33"/>
            <p:cNvSpPr txBox="1"/>
            <p:nvPr/>
          </p:nvSpPr>
          <p:spPr bwMode="auto">
            <a:xfrm>
              <a:off x="954768" y="4050341"/>
              <a:ext cx="3895678" cy="3590727"/>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Kobalt</a:t>
              </a:r>
              <a:r>
                <a:rPr lang="de-DE" sz="2400" spc="100" dirty="0">
                  <a:solidFill>
                    <a:srgbClr val="000000"/>
                  </a:solidFill>
                  <a:latin typeface="Calibri"/>
                  <a:cs typeface="Calibri"/>
                </a:rPr>
                <a:t> kommt hauptsächlich aus der </a:t>
              </a:r>
              <a:r>
                <a:rPr lang="de-DE" sz="2400" b="1" spc="100" dirty="0">
                  <a:solidFill>
                    <a:srgbClr val="000000"/>
                  </a:solidFill>
                  <a:latin typeface="Calibri"/>
                  <a:cs typeface="Calibri"/>
                </a:rPr>
                <a:t>Demokratischen Republik Kongo</a:t>
              </a:r>
              <a:r>
                <a:rPr lang="de-DE" sz="2400" spc="100" dirty="0">
                  <a:solidFill>
                    <a:srgbClr val="000000"/>
                  </a:solidFill>
                  <a:latin typeface="Calibri"/>
                  <a:cs typeface="Calibri"/>
                </a:rPr>
                <a:t> und wird für </a:t>
              </a:r>
              <a:r>
                <a:rPr lang="de-DE" sz="2400" b="1" spc="100" dirty="0">
                  <a:solidFill>
                    <a:srgbClr val="000000"/>
                  </a:solidFill>
                  <a:latin typeface="Calibri"/>
                  <a:cs typeface="Calibri"/>
                </a:rPr>
                <a:t>wiederaufladbare Batterien </a:t>
              </a:r>
              <a:r>
                <a:rPr lang="de-DE" sz="2400" spc="100" dirty="0">
                  <a:solidFill>
                    <a:srgbClr val="000000"/>
                  </a:solidFill>
                  <a:latin typeface="Calibri"/>
                  <a:cs typeface="Calibri"/>
                </a:rPr>
                <a:t>verwendet. </a:t>
              </a:r>
              <a:endParaRPr sz="2400" dirty="0">
                <a:latin typeface="Calibri"/>
                <a:cs typeface="Calibri"/>
              </a:endParaRPr>
            </a:p>
            <a:p>
              <a:pPr algn="ctr">
                <a:lnSpc>
                  <a:spcPts val="2820"/>
                </a:lnSpc>
                <a:defRPr/>
              </a:pPr>
              <a:endParaRPr lang="de-DE" sz="2400" spc="100" dirty="0">
                <a:solidFill>
                  <a:srgbClr val="000000"/>
                </a:solidFill>
                <a:latin typeface="Calibri"/>
                <a:cs typeface="Calibri"/>
              </a:endParaRPr>
            </a:p>
            <a:p>
              <a:pPr algn="ctr">
                <a:lnSpc>
                  <a:spcPts val="2820"/>
                </a:lnSpc>
                <a:defRPr/>
              </a:pPr>
              <a:r>
                <a:rPr lang="de-DE" sz="2400" spc="100" dirty="0">
                  <a:solidFill>
                    <a:srgbClr val="000000"/>
                  </a:solidFill>
                  <a:latin typeface="Calibri"/>
                  <a:cs typeface="Calibri"/>
                </a:rPr>
                <a:t>Dieser Rohstoff wird immer knapper. Eine Batterie enthält ca. 6,3 Gramm Kobalt.</a:t>
              </a:r>
              <a:endParaRPr lang="en-US" sz="2400" spc="100" dirty="0">
                <a:solidFill>
                  <a:srgbClr val="000000"/>
                </a:solidFill>
                <a:latin typeface="Calibri"/>
                <a:cs typeface="Calibri"/>
              </a:endParaRPr>
            </a:p>
          </p:txBody>
        </p:sp>
      </p:grpSp>
      <p:grpSp>
        <p:nvGrpSpPr>
          <p:cNvPr id="62" name="Group 61">
            <a:extLst>
              <a:ext uri="{FF2B5EF4-FFF2-40B4-BE49-F238E27FC236}">
                <a16:creationId xmlns:a16="http://schemas.microsoft.com/office/drawing/2014/main" id="{1927D407-16C3-DB71-6E1F-B7F09FE4CBE1}"/>
              </a:ext>
            </a:extLst>
          </p:cNvPr>
          <p:cNvGrpSpPr/>
          <p:nvPr/>
        </p:nvGrpSpPr>
        <p:grpSpPr>
          <a:xfrm>
            <a:off x="5248200" y="5524272"/>
            <a:ext cx="4111051" cy="4055469"/>
            <a:chOff x="5248200" y="3817970"/>
            <a:chExt cx="4111051" cy="4055469"/>
          </a:xfrm>
        </p:grpSpPr>
        <p:sp>
          <p:nvSpPr>
            <p:cNvPr id="12" name="Freeform 12"/>
            <p:cNvSpPr/>
            <p:nvPr/>
          </p:nvSpPr>
          <p:spPr bwMode="auto">
            <a:xfrm>
              <a:off x="5248200" y="3817970"/>
              <a:ext cx="4111051" cy="4055469"/>
            </a:xfrm>
            <a:custGeom>
              <a:avLst/>
              <a:gdLst/>
              <a:ahLst/>
              <a:cxnLst/>
              <a:rect l="l" t="t" r="r" b="b"/>
              <a:pathLst>
                <a:path w="858071" h="846469" extrusionOk="0">
                  <a:moveTo>
                    <a:pt x="0" y="0"/>
                  </a:moveTo>
                  <a:lnTo>
                    <a:pt x="858071" y="0"/>
                  </a:lnTo>
                  <a:lnTo>
                    <a:pt x="858071" y="846469"/>
                  </a:lnTo>
                  <a:lnTo>
                    <a:pt x="0" y="846469"/>
                  </a:lnTo>
                  <a:close/>
                </a:path>
              </a:pathLst>
            </a:custGeom>
            <a:solidFill>
              <a:srgbClr val="FFFFFF"/>
            </a:solidFill>
            <a:ln w="38100" cap="sq">
              <a:solidFill>
                <a:srgbClr val="FFFFFF"/>
              </a:solidFill>
              <a:prstDash val="solid"/>
              <a:miter/>
            </a:ln>
          </p:spPr>
          <p:txBody>
            <a:bodyPr/>
            <a:lstStyle/>
            <a:p>
              <a:pPr>
                <a:defRPr/>
              </a:pPr>
              <a:endParaRPr lang="de-DE"/>
            </a:p>
          </p:txBody>
        </p:sp>
        <p:sp>
          <p:nvSpPr>
            <p:cNvPr id="34" name="TextBox 34"/>
            <p:cNvSpPr txBox="1"/>
            <p:nvPr/>
          </p:nvSpPr>
          <p:spPr bwMode="auto">
            <a:xfrm>
              <a:off x="5355886" y="4409414"/>
              <a:ext cx="3895678" cy="2872581"/>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Aluminium</a:t>
              </a:r>
              <a:r>
                <a:rPr lang="de-DE" sz="2400" spc="100" dirty="0">
                  <a:solidFill>
                    <a:srgbClr val="000000"/>
                  </a:solidFill>
                  <a:latin typeface="Calibri"/>
                  <a:cs typeface="Calibri"/>
                </a:rPr>
                <a:t> ist ein wichtiges Baumaterial und kommt in </a:t>
              </a:r>
              <a:r>
                <a:rPr lang="de-DE" sz="2400" b="1" spc="100" dirty="0">
                  <a:solidFill>
                    <a:srgbClr val="000000"/>
                  </a:solidFill>
                  <a:latin typeface="Calibri"/>
                  <a:cs typeface="Calibri"/>
                </a:rPr>
                <a:t>Australien</a:t>
              </a:r>
              <a:r>
                <a:rPr lang="de-DE" sz="2400" spc="100" dirty="0">
                  <a:solidFill>
                    <a:srgbClr val="000000"/>
                  </a:solidFill>
                  <a:latin typeface="Calibri"/>
                  <a:cs typeface="Calibri"/>
                </a:rPr>
                <a:t> vor. Aluminium wird zum Beispiel in Smartphones verwendet, um die </a:t>
              </a:r>
              <a:r>
                <a:rPr lang="de-DE" sz="2400" b="1" spc="100" dirty="0">
                  <a:solidFill>
                    <a:srgbClr val="000000"/>
                  </a:solidFill>
                  <a:latin typeface="Calibri"/>
                  <a:cs typeface="Calibri"/>
                </a:rPr>
                <a:t>Elektronik vor elektromagnetischer Strahlung abzuschirmen</a:t>
              </a:r>
              <a:r>
                <a:rPr lang="de-DE" sz="2400" spc="100" dirty="0">
                  <a:solidFill>
                    <a:srgbClr val="000000"/>
                  </a:solidFill>
                  <a:latin typeface="Calibri"/>
                  <a:cs typeface="Calibri"/>
                </a:rPr>
                <a:t>.</a:t>
              </a:r>
              <a:endParaRPr lang="en-US" sz="2400" spc="100" dirty="0">
                <a:solidFill>
                  <a:srgbClr val="000000"/>
                </a:solidFill>
                <a:latin typeface="Calibri"/>
                <a:cs typeface="Calibri"/>
              </a:endParaRPr>
            </a:p>
          </p:txBody>
        </p:sp>
      </p:grpSp>
      <p:grpSp>
        <p:nvGrpSpPr>
          <p:cNvPr id="61" name="Group 60">
            <a:extLst>
              <a:ext uri="{FF2B5EF4-FFF2-40B4-BE49-F238E27FC236}">
                <a16:creationId xmlns:a16="http://schemas.microsoft.com/office/drawing/2014/main" id="{4C57E774-8D3A-CB2E-E93F-1DCB3F1D5E91}"/>
              </a:ext>
            </a:extLst>
          </p:cNvPr>
          <p:cNvGrpSpPr/>
          <p:nvPr/>
        </p:nvGrpSpPr>
        <p:grpSpPr>
          <a:xfrm>
            <a:off x="9617377" y="5524272"/>
            <a:ext cx="4111051" cy="4055469"/>
            <a:chOff x="9617377" y="3817970"/>
            <a:chExt cx="4111051" cy="4055469"/>
          </a:xfrm>
        </p:grpSpPr>
        <p:sp>
          <p:nvSpPr>
            <p:cNvPr id="15" name="Freeform 15"/>
            <p:cNvSpPr/>
            <p:nvPr/>
          </p:nvSpPr>
          <p:spPr bwMode="auto">
            <a:xfrm>
              <a:off x="9617377" y="3817970"/>
              <a:ext cx="4111051" cy="4055469"/>
            </a:xfrm>
            <a:custGeom>
              <a:avLst/>
              <a:gdLst/>
              <a:ahLst/>
              <a:cxnLst/>
              <a:rect l="l" t="t" r="r" b="b"/>
              <a:pathLst>
                <a:path w="858071" h="846469" extrusionOk="0">
                  <a:moveTo>
                    <a:pt x="0" y="0"/>
                  </a:moveTo>
                  <a:lnTo>
                    <a:pt x="858071" y="0"/>
                  </a:lnTo>
                  <a:lnTo>
                    <a:pt x="858071" y="846469"/>
                  </a:lnTo>
                  <a:lnTo>
                    <a:pt x="0" y="846469"/>
                  </a:lnTo>
                  <a:close/>
                </a:path>
              </a:pathLst>
            </a:custGeom>
            <a:solidFill>
              <a:srgbClr val="FFFFFF"/>
            </a:solidFill>
            <a:ln w="38100" cap="sq">
              <a:solidFill>
                <a:srgbClr val="FFFFFF"/>
              </a:solidFill>
              <a:prstDash val="solid"/>
              <a:miter/>
            </a:ln>
          </p:spPr>
          <p:txBody>
            <a:bodyPr/>
            <a:lstStyle/>
            <a:p>
              <a:pPr>
                <a:defRPr/>
              </a:pPr>
              <a:endParaRPr lang="de-DE"/>
            </a:p>
          </p:txBody>
        </p:sp>
        <p:sp>
          <p:nvSpPr>
            <p:cNvPr id="35" name="TextBox 35"/>
            <p:cNvSpPr txBox="1"/>
            <p:nvPr/>
          </p:nvSpPr>
          <p:spPr bwMode="auto">
            <a:xfrm>
              <a:off x="9726276" y="4409414"/>
              <a:ext cx="3893253" cy="3231654"/>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Nickel</a:t>
              </a:r>
              <a:r>
                <a:rPr lang="de-DE" sz="2400" spc="100" dirty="0">
                  <a:solidFill>
                    <a:srgbClr val="000000"/>
                  </a:solidFill>
                  <a:latin typeface="Calibri"/>
                  <a:cs typeface="Calibri"/>
                </a:rPr>
                <a:t> kommt aus </a:t>
              </a:r>
              <a:r>
                <a:rPr lang="de-DE" sz="2400" b="1" spc="100" dirty="0">
                  <a:solidFill>
                    <a:srgbClr val="000000"/>
                  </a:solidFill>
                  <a:latin typeface="Calibri"/>
                  <a:cs typeface="Calibri"/>
                </a:rPr>
                <a:t>Indonesien</a:t>
              </a:r>
              <a:r>
                <a:rPr lang="de-DE" sz="2400" spc="100" dirty="0">
                  <a:solidFill>
                    <a:srgbClr val="000000"/>
                  </a:solidFill>
                  <a:latin typeface="Calibri"/>
                  <a:cs typeface="Calibri"/>
                </a:rPr>
                <a:t>. Es wird in einem Smartphone für </a:t>
              </a:r>
              <a:r>
                <a:rPr lang="de-DE" sz="2400" b="1" spc="100" dirty="0">
                  <a:solidFill>
                    <a:srgbClr val="000000"/>
                  </a:solidFill>
                  <a:latin typeface="Calibri"/>
                  <a:cs typeface="Calibri"/>
                </a:rPr>
                <a:t>elektrische Verbindungen </a:t>
              </a:r>
              <a:r>
                <a:rPr lang="de-DE" sz="2400" spc="100" dirty="0">
                  <a:solidFill>
                    <a:srgbClr val="000000"/>
                  </a:solidFill>
                  <a:latin typeface="Calibri"/>
                  <a:cs typeface="Calibri"/>
                </a:rPr>
                <a:t>und </a:t>
              </a:r>
              <a:r>
                <a:rPr lang="de-DE" sz="2400" b="1" spc="100" dirty="0">
                  <a:solidFill>
                    <a:srgbClr val="000000"/>
                  </a:solidFill>
                  <a:latin typeface="Calibri"/>
                  <a:cs typeface="Calibri"/>
                </a:rPr>
                <a:t>sogenannte</a:t>
              </a:r>
              <a:r>
                <a:rPr lang="de-DE" sz="2400" spc="100" dirty="0">
                  <a:solidFill>
                    <a:srgbClr val="000000"/>
                  </a:solidFill>
                  <a:latin typeface="Calibri"/>
                  <a:cs typeface="Calibri"/>
                </a:rPr>
                <a:t> </a:t>
              </a:r>
              <a:r>
                <a:rPr lang="de-DE" sz="2400" b="1" spc="100" dirty="0">
                  <a:solidFill>
                    <a:srgbClr val="000000"/>
                  </a:solidFill>
                  <a:latin typeface="Calibri"/>
                  <a:cs typeface="Calibri"/>
                </a:rPr>
                <a:t>Kondensatoren</a:t>
              </a:r>
              <a:r>
                <a:rPr lang="de-DE" sz="2400" spc="100" dirty="0">
                  <a:solidFill>
                    <a:srgbClr val="000000"/>
                  </a:solidFill>
                  <a:latin typeface="Calibri"/>
                  <a:cs typeface="Calibri"/>
                </a:rPr>
                <a:t> verwendet. Das sind Bauteile zur Speicherung von elektrischen Ladungen.</a:t>
              </a:r>
              <a:endParaRPr lang="en-US" sz="2400" spc="100" dirty="0">
                <a:solidFill>
                  <a:srgbClr val="000000"/>
                </a:solidFill>
                <a:latin typeface="Calibri"/>
                <a:cs typeface="Calibri"/>
              </a:endParaRPr>
            </a:p>
          </p:txBody>
        </p:sp>
      </p:grpSp>
      <p:grpSp>
        <p:nvGrpSpPr>
          <p:cNvPr id="55" name="Group 54">
            <a:extLst>
              <a:ext uri="{FF2B5EF4-FFF2-40B4-BE49-F238E27FC236}">
                <a16:creationId xmlns:a16="http://schemas.microsoft.com/office/drawing/2014/main" id="{DEC03B4B-3C1F-3775-02D0-42CB5FEA07C8}"/>
              </a:ext>
            </a:extLst>
          </p:cNvPr>
          <p:cNvGrpSpPr/>
          <p:nvPr/>
        </p:nvGrpSpPr>
        <p:grpSpPr>
          <a:xfrm>
            <a:off x="847082" y="9915515"/>
            <a:ext cx="4111051" cy="4055469"/>
            <a:chOff x="847082" y="8209213"/>
            <a:chExt cx="4111051" cy="4055469"/>
          </a:xfrm>
        </p:grpSpPr>
        <p:sp>
          <p:nvSpPr>
            <p:cNvPr id="18" name="Freeform 18"/>
            <p:cNvSpPr/>
            <p:nvPr/>
          </p:nvSpPr>
          <p:spPr bwMode="auto">
            <a:xfrm>
              <a:off x="847082" y="8209213"/>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6" name="TextBox 36"/>
            <p:cNvSpPr txBox="1"/>
            <p:nvPr/>
          </p:nvSpPr>
          <p:spPr bwMode="auto">
            <a:xfrm>
              <a:off x="954768" y="8621120"/>
              <a:ext cx="3895678" cy="3231654"/>
            </a:xfrm>
            <a:prstGeom prst="rect">
              <a:avLst/>
            </a:prstGeom>
          </p:spPr>
          <p:txBody>
            <a:bodyPr lIns="0" tIns="0" rIns="0" bIns="0" rtlCol="0" anchor="t">
              <a:spAutoFit/>
            </a:bodyPr>
            <a:lstStyle/>
            <a:p>
              <a:pPr algn="ctr">
                <a:lnSpc>
                  <a:spcPts val="2820"/>
                </a:lnSpc>
                <a:defRPr/>
              </a:pPr>
              <a:r>
                <a:rPr lang="de-DE" sz="2400" spc="100" dirty="0">
                  <a:solidFill>
                    <a:srgbClr val="000000"/>
                  </a:solidFill>
                  <a:latin typeface="Calibri"/>
                  <a:cs typeface="Calibri"/>
                </a:rPr>
                <a:t>Das wichtigste Land, in dem </a:t>
              </a:r>
              <a:r>
                <a:rPr lang="de-DE" sz="2400" b="1" spc="100" dirty="0">
                  <a:solidFill>
                    <a:srgbClr val="000000"/>
                  </a:solidFill>
                  <a:latin typeface="Calibri"/>
                  <a:cs typeface="Calibri"/>
                </a:rPr>
                <a:t>Zinn</a:t>
              </a:r>
              <a:r>
                <a:rPr lang="de-DE" sz="2400" spc="100" dirty="0">
                  <a:solidFill>
                    <a:srgbClr val="000000"/>
                  </a:solidFill>
                  <a:latin typeface="Calibri"/>
                  <a:cs typeface="Calibri"/>
                </a:rPr>
                <a:t> abgebaut wird, ist </a:t>
              </a:r>
              <a:r>
                <a:rPr lang="de-DE" sz="2400" b="1" spc="100" dirty="0">
                  <a:solidFill>
                    <a:srgbClr val="000000"/>
                  </a:solidFill>
                  <a:latin typeface="Calibri"/>
                  <a:cs typeface="Calibri"/>
                </a:rPr>
                <a:t>China</a:t>
              </a:r>
              <a:r>
                <a:rPr lang="de-DE" sz="2400" spc="100" dirty="0">
                  <a:solidFill>
                    <a:srgbClr val="000000"/>
                  </a:solidFill>
                  <a:latin typeface="Calibri"/>
                  <a:cs typeface="Calibri"/>
                </a:rPr>
                <a:t>. In elektronischen Geräten wird Zinn zum </a:t>
              </a:r>
              <a:r>
                <a:rPr lang="de-DE" sz="2400" b="1" spc="100" dirty="0">
                  <a:solidFill>
                    <a:srgbClr val="000000"/>
                  </a:solidFill>
                  <a:latin typeface="Calibri"/>
                  <a:cs typeface="Calibri"/>
                </a:rPr>
                <a:t>Löten</a:t>
              </a:r>
              <a:r>
                <a:rPr lang="de-DE" sz="2400" spc="100" dirty="0">
                  <a:solidFill>
                    <a:srgbClr val="000000"/>
                  </a:solidFill>
                  <a:latin typeface="Calibri"/>
                  <a:cs typeface="Calibri"/>
                </a:rPr>
                <a:t> verwendet, womit die einzelnen Bauteile mit der Kupferschicht der Leiterplatte verbunden werden.</a:t>
              </a:r>
              <a:endParaRPr lang="en-US" sz="2400" spc="100" dirty="0">
                <a:solidFill>
                  <a:srgbClr val="000000"/>
                </a:solidFill>
                <a:latin typeface="Calibri"/>
                <a:cs typeface="Calibri"/>
              </a:endParaRPr>
            </a:p>
          </p:txBody>
        </p:sp>
      </p:grpSp>
      <p:grpSp>
        <p:nvGrpSpPr>
          <p:cNvPr id="60" name="Group 59">
            <a:extLst>
              <a:ext uri="{FF2B5EF4-FFF2-40B4-BE49-F238E27FC236}">
                <a16:creationId xmlns:a16="http://schemas.microsoft.com/office/drawing/2014/main" id="{BC153376-5DFC-57A4-7937-EEEF1D8B7DF6}"/>
              </a:ext>
            </a:extLst>
          </p:cNvPr>
          <p:cNvGrpSpPr/>
          <p:nvPr/>
        </p:nvGrpSpPr>
        <p:grpSpPr>
          <a:xfrm>
            <a:off x="5248200" y="9915515"/>
            <a:ext cx="4111051" cy="4055469"/>
            <a:chOff x="5248200" y="8209213"/>
            <a:chExt cx="4111051" cy="4055469"/>
          </a:xfrm>
        </p:grpSpPr>
        <p:sp>
          <p:nvSpPr>
            <p:cNvPr id="21" name="Freeform 21"/>
            <p:cNvSpPr/>
            <p:nvPr/>
          </p:nvSpPr>
          <p:spPr bwMode="auto">
            <a:xfrm>
              <a:off x="5248200" y="8209213"/>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7" name="TextBox 37"/>
            <p:cNvSpPr txBox="1"/>
            <p:nvPr/>
          </p:nvSpPr>
          <p:spPr bwMode="auto">
            <a:xfrm>
              <a:off x="5355886" y="8800657"/>
              <a:ext cx="3895678" cy="2872581"/>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Silber</a:t>
              </a:r>
              <a:r>
                <a:rPr lang="de-DE" sz="2400" spc="100" dirty="0">
                  <a:solidFill>
                    <a:srgbClr val="000000"/>
                  </a:solidFill>
                  <a:latin typeface="Calibri"/>
                  <a:cs typeface="Calibri"/>
                </a:rPr>
                <a:t> kommt aus </a:t>
              </a:r>
              <a:r>
                <a:rPr lang="de-DE" sz="2400" b="1" spc="100" dirty="0">
                  <a:solidFill>
                    <a:srgbClr val="000000"/>
                  </a:solidFill>
                  <a:latin typeface="Calibri"/>
                  <a:cs typeface="Calibri"/>
                </a:rPr>
                <a:t>Mexiko</a:t>
              </a:r>
              <a:r>
                <a:rPr lang="de-DE" sz="2400" spc="100" dirty="0">
                  <a:solidFill>
                    <a:srgbClr val="000000"/>
                  </a:solidFill>
                  <a:latin typeface="Calibri"/>
                  <a:cs typeface="Calibri"/>
                </a:rPr>
                <a:t> und wird für die </a:t>
              </a:r>
              <a:r>
                <a:rPr lang="de-DE" sz="2400" b="1" spc="100" dirty="0">
                  <a:solidFill>
                    <a:srgbClr val="000000"/>
                  </a:solidFill>
                  <a:latin typeface="Calibri"/>
                  <a:cs typeface="Calibri"/>
                </a:rPr>
                <a:t>Tastaturmatte</a:t>
              </a:r>
              <a:r>
                <a:rPr lang="de-DE" sz="2400" spc="100" dirty="0">
                  <a:solidFill>
                    <a:srgbClr val="000000"/>
                  </a:solidFill>
                  <a:latin typeface="Calibri"/>
                  <a:cs typeface="Calibri"/>
                </a:rPr>
                <a:t> und die </a:t>
              </a:r>
              <a:r>
                <a:rPr lang="de-DE" sz="2400" b="1" spc="100" dirty="0">
                  <a:solidFill>
                    <a:srgbClr val="000000"/>
                  </a:solidFill>
                  <a:latin typeface="Calibri"/>
                  <a:cs typeface="Calibri"/>
                </a:rPr>
                <a:t>Leiterplatte</a:t>
              </a:r>
              <a:r>
                <a:rPr lang="de-DE" sz="2400" spc="100" dirty="0">
                  <a:solidFill>
                    <a:srgbClr val="000000"/>
                  </a:solidFill>
                  <a:latin typeface="Calibri"/>
                  <a:cs typeface="Calibri"/>
                </a:rPr>
                <a:t> eines Smartphones verwendet. In einem Smartphone sind etwa 306 Milligramm Silber enthalten.</a:t>
              </a:r>
              <a:endParaRPr lang="en-US" sz="2400" spc="100" dirty="0">
                <a:solidFill>
                  <a:srgbClr val="000000"/>
                </a:solidFill>
                <a:latin typeface="Calibri"/>
                <a:cs typeface="Calibri"/>
              </a:endParaRPr>
            </a:p>
          </p:txBody>
        </p:sp>
      </p:grpSp>
      <p:grpSp>
        <p:nvGrpSpPr>
          <p:cNvPr id="58" name="Group 57">
            <a:extLst>
              <a:ext uri="{FF2B5EF4-FFF2-40B4-BE49-F238E27FC236}">
                <a16:creationId xmlns:a16="http://schemas.microsoft.com/office/drawing/2014/main" id="{ABF6CE2F-0FC2-DAB7-685E-C4FDF9CDB481}"/>
              </a:ext>
            </a:extLst>
          </p:cNvPr>
          <p:cNvGrpSpPr/>
          <p:nvPr/>
        </p:nvGrpSpPr>
        <p:grpSpPr>
          <a:xfrm>
            <a:off x="847082" y="14302381"/>
            <a:ext cx="4111051" cy="4055469"/>
            <a:chOff x="847082" y="12596079"/>
            <a:chExt cx="4111051" cy="4055469"/>
          </a:xfrm>
        </p:grpSpPr>
        <p:sp>
          <p:nvSpPr>
            <p:cNvPr id="27" name="Freeform 27"/>
            <p:cNvSpPr/>
            <p:nvPr/>
          </p:nvSpPr>
          <p:spPr bwMode="auto">
            <a:xfrm>
              <a:off x="847082" y="12596079"/>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8" name="TextBox 38"/>
            <p:cNvSpPr txBox="1"/>
            <p:nvPr/>
          </p:nvSpPr>
          <p:spPr bwMode="auto">
            <a:xfrm>
              <a:off x="954768" y="13905668"/>
              <a:ext cx="3895678" cy="1436291"/>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Kupfer</a:t>
              </a:r>
              <a:r>
                <a:rPr lang="de-DE" sz="2400" spc="100" dirty="0">
                  <a:solidFill>
                    <a:srgbClr val="000000"/>
                  </a:solidFill>
                  <a:latin typeface="Calibri"/>
                  <a:cs typeface="Calibri"/>
                </a:rPr>
                <a:t> kommt z. B. aus </a:t>
              </a:r>
              <a:r>
                <a:rPr lang="de-DE" sz="2400" b="1" spc="100" dirty="0">
                  <a:solidFill>
                    <a:srgbClr val="000000"/>
                  </a:solidFill>
                  <a:latin typeface="Calibri"/>
                  <a:cs typeface="Calibri"/>
                </a:rPr>
                <a:t>Chile</a:t>
              </a:r>
              <a:r>
                <a:rPr lang="de-DE" sz="2400" spc="100" dirty="0">
                  <a:solidFill>
                    <a:srgbClr val="000000"/>
                  </a:solidFill>
                  <a:latin typeface="Calibri"/>
                  <a:cs typeface="Calibri"/>
                </a:rPr>
                <a:t>. Es ist ein sehr wichtiges Metall für </a:t>
              </a:r>
              <a:r>
                <a:rPr lang="de-DE" sz="2400" b="1" spc="100" dirty="0">
                  <a:solidFill>
                    <a:srgbClr val="000000"/>
                  </a:solidFill>
                  <a:latin typeface="Calibri"/>
                  <a:cs typeface="Calibri"/>
                </a:rPr>
                <a:t>Drähte</a:t>
              </a:r>
              <a:r>
                <a:rPr lang="de-DE" sz="2400" spc="100" dirty="0">
                  <a:solidFill>
                    <a:srgbClr val="000000"/>
                  </a:solidFill>
                  <a:latin typeface="Calibri"/>
                  <a:cs typeface="Calibri"/>
                </a:rPr>
                <a:t> und </a:t>
              </a:r>
              <a:r>
                <a:rPr lang="de-DE" sz="2400" b="1" spc="100" dirty="0">
                  <a:solidFill>
                    <a:srgbClr val="000000"/>
                  </a:solidFill>
                  <a:latin typeface="Calibri"/>
                  <a:cs typeface="Calibri"/>
                </a:rPr>
                <a:t>gedruckte Schaltungen</a:t>
              </a:r>
              <a:r>
                <a:rPr lang="de-DE" sz="2400" spc="100" dirty="0">
                  <a:solidFill>
                    <a:srgbClr val="000000"/>
                  </a:solidFill>
                  <a:latin typeface="Calibri"/>
                  <a:cs typeface="Calibri"/>
                </a:rPr>
                <a:t>.</a:t>
              </a:r>
              <a:endParaRPr lang="en-US" sz="2400" spc="100" dirty="0">
                <a:solidFill>
                  <a:srgbClr val="000000"/>
                </a:solidFill>
                <a:latin typeface="Calibri"/>
                <a:cs typeface="Calibri"/>
              </a:endParaRPr>
            </a:p>
          </p:txBody>
        </p:sp>
      </p:grpSp>
      <p:grpSp>
        <p:nvGrpSpPr>
          <p:cNvPr id="59" name="Group 58">
            <a:extLst>
              <a:ext uri="{FF2B5EF4-FFF2-40B4-BE49-F238E27FC236}">
                <a16:creationId xmlns:a16="http://schemas.microsoft.com/office/drawing/2014/main" id="{040FFF20-20D6-351C-31DE-41ED65403D44}"/>
              </a:ext>
            </a:extLst>
          </p:cNvPr>
          <p:cNvGrpSpPr/>
          <p:nvPr/>
        </p:nvGrpSpPr>
        <p:grpSpPr>
          <a:xfrm>
            <a:off x="9617377" y="9915515"/>
            <a:ext cx="4111051" cy="4055469"/>
            <a:chOff x="9617377" y="8209213"/>
            <a:chExt cx="4111051" cy="4055469"/>
          </a:xfrm>
        </p:grpSpPr>
        <p:sp>
          <p:nvSpPr>
            <p:cNvPr id="24" name="Freeform 24"/>
            <p:cNvSpPr/>
            <p:nvPr/>
          </p:nvSpPr>
          <p:spPr bwMode="auto">
            <a:xfrm>
              <a:off x="9617377" y="8209213"/>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9" name="TextBox 39"/>
            <p:cNvSpPr txBox="1"/>
            <p:nvPr/>
          </p:nvSpPr>
          <p:spPr bwMode="auto">
            <a:xfrm>
              <a:off x="9725063" y="9159729"/>
              <a:ext cx="3895678" cy="2154436"/>
            </a:xfrm>
            <a:prstGeom prst="rect">
              <a:avLst/>
            </a:prstGeom>
          </p:spPr>
          <p:txBody>
            <a:bodyPr lIns="0" tIns="0" rIns="0" bIns="0" rtlCol="0" anchor="t">
              <a:spAutoFit/>
            </a:bodyPr>
            <a:lstStyle/>
            <a:p>
              <a:pPr algn="ctr">
                <a:lnSpc>
                  <a:spcPts val="2820"/>
                </a:lnSpc>
                <a:defRPr/>
              </a:pPr>
              <a:r>
                <a:rPr lang="de-DE" sz="2400" spc="100" dirty="0">
                  <a:solidFill>
                    <a:srgbClr val="000000"/>
                  </a:solidFill>
                  <a:latin typeface="Calibri"/>
                  <a:cs typeface="Calibri"/>
                </a:rPr>
                <a:t>Ja, wirklich - in einem Smartphone steckt echtes </a:t>
              </a:r>
              <a:r>
                <a:rPr lang="de-DE" sz="2400" b="1" spc="100" dirty="0">
                  <a:solidFill>
                    <a:srgbClr val="000000"/>
                  </a:solidFill>
                  <a:latin typeface="Calibri"/>
                  <a:cs typeface="Calibri"/>
                </a:rPr>
                <a:t>Gold</a:t>
              </a:r>
              <a:r>
                <a:rPr lang="de-DE" sz="2400" spc="100" dirty="0">
                  <a:solidFill>
                    <a:srgbClr val="000000"/>
                  </a:solidFill>
                  <a:latin typeface="Calibri"/>
                  <a:cs typeface="Calibri"/>
                </a:rPr>
                <a:t>! Es wird zum Beispiel in </a:t>
              </a:r>
              <a:r>
                <a:rPr lang="de-DE" sz="2400" b="1" spc="100" dirty="0">
                  <a:solidFill>
                    <a:srgbClr val="000000"/>
                  </a:solidFill>
                  <a:latin typeface="Calibri"/>
                  <a:cs typeface="Calibri"/>
                </a:rPr>
                <a:t>China</a:t>
              </a:r>
              <a:r>
                <a:rPr lang="de-DE" sz="2400" spc="100" dirty="0">
                  <a:solidFill>
                    <a:srgbClr val="000000"/>
                  </a:solidFill>
                  <a:latin typeface="Calibri"/>
                  <a:cs typeface="Calibri"/>
                </a:rPr>
                <a:t> abgebaut und für die </a:t>
              </a:r>
              <a:r>
                <a:rPr lang="de-DE" sz="2400" b="1" spc="100" dirty="0">
                  <a:solidFill>
                    <a:srgbClr val="000000"/>
                  </a:solidFill>
                  <a:latin typeface="Calibri"/>
                  <a:cs typeface="Calibri"/>
                </a:rPr>
                <a:t>Kontakte</a:t>
              </a:r>
              <a:r>
                <a:rPr lang="de-DE" sz="2400" spc="100" dirty="0">
                  <a:solidFill>
                    <a:srgbClr val="000000"/>
                  </a:solidFill>
                  <a:latin typeface="Calibri"/>
                  <a:cs typeface="Calibri"/>
                </a:rPr>
                <a:t> der </a:t>
              </a:r>
              <a:r>
                <a:rPr lang="de-DE" sz="2400" b="1" spc="100" dirty="0">
                  <a:solidFill>
                    <a:srgbClr val="000000"/>
                  </a:solidFill>
                  <a:latin typeface="Calibri"/>
                  <a:cs typeface="Calibri"/>
                </a:rPr>
                <a:t>SIM-Karte</a:t>
              </a:r>
              <a:r>
                <a:rPr lang="de-DE" sz="2400" spc="100" dirty="0">
                  <a:solidFill>
                    <a:srgbClr val="000000"/>
                  </a:solidFill>
                  <a:latin typeface="Calibri"/>
                  <a:cs typeface="Calibri"/>
                </a:rPr>
                <a:t> und des </a:t>
              </a:r>
              <a:r>
                <a:rPr lang="de-DE" sz="2400" b="1" spc="100" dirty="0">
                  <a:solidFill>
                    <a:srgbClr val="000000"/>
                  </a:solidFill>
                  <a:latin typeface="Calibri"/>
                  <a:cs typeface="Calibri"/>
                </a:rPr>
                <a:t>Akkus</a:t>
              </a:r>
              <a:r>
                <a:rPr lang="de-DE" sz="2400" spc="100" dirty="0">
                  <a:solidFill>
                    <a:srgbClr val="000000"/>
                  </a:solidFill>
                  <a:latin typeface="Calibri"/>
                  <a:cs typeface="Calibri"/>
                </a:rPr>
                <a:t> verwendet. </a:t>
              </a:r>
              <a:endParaRPr lang="en-US" sz="2400" spc="100" dirty="0">
                <a:solidFill>
                  <a:srgbClr val="000000"/>
                </a:solidFill>
                <a:latin typeface="Calibri"/>
                <a:cs typeface="Calibri"/>
              </a:endParaRPr>
            </a:p>
          </p:txBody>
        </p:sp>
      </p:grpSp>
      <p:sp>
        <p:nvSpPr>
          <p:cNvPr id="40" name="TextBox 40"/>
          <p:cNvSpPr txBox="1"/>
          <p:nvPr/>
        </p:nvSpPr>
        <p:spPr bwMode="auto">
          <a:xfrm>
            <a:off x="1" y="719457"/>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de-DE" sz="3500" dirty="0">
                <a:solidFill>
                  <a:srgbClr val="09592B"/>
                </a:solidFill>
                <a:latin typeface="Calibri"/>
                <a:cs typeface="Calibri"/>
              </a:rPr>
              <a:t>FINDE DIE HERKUNFTSLÄNDER VON ROHSTOFFEN</a:t>
            </a:r>
            <a:endParaRPr sz="3500" dirty="0">
              <a:latin typeface="Calibri"/>
              <a:cs typeface="Calibri"/>
            </a:endParaRPr>
          </a:p>
        </p:txBody>
      </p:sp>
      <p:sp>
        <p:nvSpPr>
          <p:cNvPr id="54" name="Freeform 54"/>
          <p:cNvSpPr/>
          <p:nvPr/>
        </p:nvSpPr>
        <p:spPr bwMode="auto">
          <a:xfrm rot="-2824972">
            <a:off x="5112618" y="14446830"/>
            <a:ext cx="1252331" cy="1252331"/>
          </a:xfrm>
          <a:custGeom>
            <a:avLst/>
            <a:gdLst/>
            <a:ahLst/>
            <a:cxnLst/>
            <a:rect l="l" t="t" r="r" b="b"/>
            <a:pathLst>
              <a:path w="1331791" h="1331791" extrusionOk="0">
                <a:moveTo>
                  <a:pt x="0" y="0"/>
                </a:moveTo>
                <a:lnTo>
                  <a:pt x="1331791" y="0"/>
                </a:lnTo>
                <a:lnTo>
                  <a:pt x="1331791" y="1331790"/>
                </a:lnTo>
                <a:lnTo>
                  <a:pt x="0" y="1331790"/>
                </a:lnTo>
                <a:lnTo>
                  <a:pt x="0" y="0"/>
                </a:lnTo>
                <a:close/>
              </a:path>
            </a:pathLst>
          </a:custGeom>
          <a:blipFill>
            <a:blip r:embed="rId4"/>
            <a:stretch/>
          </a:blipFill>
        </p:spPr>
        <p:txBody>
          <a:bodyPr/>
          <a:lstStyle/>
          <a:p>
            <a:pPr>
              <a:defRPr/>
            </a:pPr>
            <a:endParaRPr lang="de-DE"/>
          </a:p>
        </p:txBody>
      </p:sp>
      <p:grpSp>
        <p:nvGrpSpPr>
          <p:cNvPr id="2" name="Group 1"/>
          <p:cNvGrpSpPr/>
          <p:nvPr/>
        </p:nvGrpSpPr>
        <p:grpSpPr bwMode="auto">
          <a:xfrm>
            <a:off x="1399130" y="3347245"/>
            <a:ext cx="1445686" cy="1246729"/>
            <a:chOff x="8662034" y="2314219"/>
            <a:chExt cx="704850" cy="607848"/>
          </a:xfrm>
        </p:grpSpPr>
        <p:sp>
          <p:nvSpPr>
            <p:cNvPr id="3" name="Freeform: Shape 2"/>
            <p:cNvSpPr/>
            <p:nvPr/>
          </p:nvSpPr>
          <p:spPr bwMode="auto">
            <a:xfrm>
              <a:off x="8740730" y="256206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extrusionOk="0">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pPr>
                <a:defRPr/>
              </a:pPr>
              <a:endParaRPr lang="de-DE"/>
            </a:p>
          </p:txBody>
        </p:sp>
        <p:sp>
          <p:nvSpPr>
            <p:cNvPr id="4" name="Freeform: Shape 3"/>
            <p:cNvSpPr/>
            <p:nvPr/>
          </p:nvSpPr>
          <p:spPr bwMode="auto">
            <a:xfrm>
              <a:off x="9140780" y="2560118"/>
              <a:ext cx="147446" cy="147447"/>
            </a:xfrm>
            <a:custGeom>
              <a:avLst/>
              <a:gdLst>
                <a:gd name="connsiteX0" fmla="*/ 73704 w 147446"/>
                <a:gd name="connsiteY0" fmla="*/ 147447 h 147447"/>
                <a:gd name="connsiteX1" fmla="*/ 147447 w 147446"/>
                <a:gd name="connsiteY1" fmla="*/ 73743 h 147447"/>
                <a:gd name="connsiteX2" fmla="*/ 73743 w 147446"/>
                <a:gd name="connsiteY2" fmla="*/ 0 h 147447"/>
                <a:gd name="connsiteX3" fmla="*/ 0 w 147446"/>
                <a:gd name="connsiteY3" fmla="*/ 73704 h 147447"/>
                <a:gd name="connsiteX4" fmla="*/ 0 w 147446"/>
                <a:gd name="connsiteY4" fmla="*/ 73724 h 147447"/>
                <a:gd name="connsiteX5" fmla="*/ 73704 w 147446"/>
                <a:gd name="connsiteY5" fmla="*/ 147447 h 147447"/>
                <a:gd name="connsiteX6" fmla="*/ 73704 w 147446"/>
                <a:gd name="connsiteY6" fmla="*/ 19050 h 147447"/>
                <a:gd name="connsiteX7" fmla="*/ 128397 w 147446"/>
                <a:gd name="connsiteY7" fmla="*/ 73704 h 147447"/>
                <a:gd name="connsiteX8" fmla="*/ 73743 w 147446"/>
                <a:gd name="connsiteY8" fmla="*/ 128397 h 147447"/>
                <a:gd name="connsiteX9" fmla="*/ 19050 w 147446"/>
                <a:gd name="connsiteY9" fmla="*/ 73743 h 147447"/>
                <a:gd name="connsiteX10" fmla="*/ 19050 w 147446"/>
                <a:gd name="connsiteY10" fmla="*/ 73724 h 147447"/>
                <a:gd name="connsiteX11" fmla="*/ 73704 w 147446"/>
                <a:gd name="connsiteY11" fmla="*/ 19050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446" h="147447" extrusionOk="0">
                  <a:moveTo>
                    <a:pt x="73704" y="147447"/>
                  </a:moveTo>
                  <a:cubicBezTo>
                    <a:pt x="114421" y="147457"/>
                    <a:pt x="147437" y="114459"/>
                    <a:pt x="147447" y="73743"/>
                  </a:cubicBezTo>
                  <a:cubicBezTo>
                    <a:pt x="147457" y="33026"/>
                    <a:pt x="114459" y="10"/>
                    <a:pt x="73743" y="0"/>
                  </a:cubicBezTo>
                  <a:cubicBezTo>
                    <a:pt x="33026" y="-10"/>
                    <a:pt x="11" y="32988"/>
                    <a:pt x="0" y="73704"/>
                  </a:cubicBezTo>
                  <a:cubicBezTo>
                    <a:pt x="0" y="73711"/>
                    <a:pt x="0" y="73717"/>
                    <a:pt x="0" y="73724"/>
                  </a:cubicBezTo>
                  <a:cubicBezTo>
                    <a:pt x="-6" y="114434"/>
                    <a:pt x="32994" y="147441"/>
                    <a:pt x="73704" y="147447"/>
                  </a:cubicBezTo>
                  <a:close/>
                  <a:moveTo>
                    <a:pt x="73704" y="19050"/>
                  </a:moveTo>
                  <a:cubicBezTo>
                    <a:pt x="103900" y="19040"/>
                    <a:pt x="128387" y="43509"/>
                    <a:pt x="128397" y="73704"/>
                  </a:cubicBezTo>
                  <a:cubicBezTo>
                    <a:pt x="128407" y="103900"/>
                    <a:pt x="103938" y="128387"/>
                    <a:pt x="73743" y="128397"/>
                  </a:cubicBezTo>
                  <a:cubicBezTo>
                    <a:pt x="43547" y="128407"/>
                    <a:pt x="19061" y="103938"/>
                    <a:pt x="19050" y="73743"/>
                  </a:cubicBezTo>
                  <a:cubicBezTo>
                    <a:pt x="19050" y="73736"/>
                    <a:pt x="19050" y="73730"/>
                    <a:pt x="19050" y="73724"/>
                  </a:cubicBezTo>
                  <a:cubicBezTo>
                    <a:pt x="19077" y="43546"/>
                    <a:pt x="43527" y="19087"/>
                    <a:pt x="73704" y="19050"/>
                  </a:cubicBezTo>
                  <a:close/>
                </a:path>
              </a:pathLst>
            </a:custGeom>
            <a:solidFill>
              <a:srgbClr val="000000"/>
            </a:solidFill>
            <a:ln w="9525" cap="flat">
              <a:noFill/>
              <a:prstDash val="solid"/>
              <a:miter/>
            </a:ln>
          </p:spPr>
          <p:txBody>
            <a:bodyPr rtlCol="0" anchor="ctr"/>
            <a:lstStyle/>
            <a:p>
              <a:pPr>
                <a:defRPr/>
              </a:pPr>
              <a:endParaRPr lang="de-DE"/>
            </a:p>
          </p:txBody>
        </p:sp>
        <p:sp>
          <p:nvSpPr>
            <p:cNvPr id="5" name="Freeform: Shape 4"/>
            <p:cNvSpPr/>
            <p:nvPr/>
          </p:nvSpPr>
          <p:spPr bwMode="auto">
            <a:xfrm>
              <a:off x="9075829" y="2721014"/>
              <a:ext cx="291055" cy="142017"/>
            </a:xfrm>
            <a:custGeom>
              <a:avLst/>
              <a:gdLst>
                <a:gd name="connsiteX0" fmla="*/ 273272 w 291055"/>
                <a:gd name="connsiteY0" fmla="*/ 45025 h 142017"/>
                <a:gd name="connsiteX1" fmla="*/ 200330 w 291055"/>
                <a:gd name="connsiteY1" fmla="*/ 9344 h 142017"/>
                <a:gd name="connsiteX2" fmla="*/ 138655 w 291055"/>
                <a:gd name="connsiteY2" fmla="*/ 0 h 142017"/>
                <a:gd name="connsiteX3" fmla="*/ 77105 w 291055"/>
                <a:gd name="connsiteY3" fmla="*/ 9306 h 142017"/>
                <a:gd name="connsiteX4" fmla="*/ 4115 w 291055"/>
                <a:gd name="connsiteY4" fmla="*/ 44958 h 142017"/>
                <a:gd name="connsiteX5" fmla="*/ 0 w 291055"/>
                <a:gd name="connsiteY5" fmla="*/ 48673 h 142017"/>
                <a:gd name="connsiteX6" fmla="*/ 5772 w 291055"/>
                <a:gd name="connsiteY6" fmla="*/ 50197 h 142017"/>
                <a:gd name="connsiteX7" fmla="*/ 22546 w 291055"/>
                <a:gd name="connsiteY7" fmla="*/ 55588 h 142017"/>
                <a:gd name="connsiteX8" fmla="*/ 82229 w 291055"/>
                <a:gd name="connsiteY8" fmla="*/ 27699 h 142017"/>
                <a:gd name="connsiteX9" fmla="*/ 138655 w 291055"/>
                <a:gd name="connsiteY9" fmla="*/ 19126 h 142017"/>
                <a:gd name="connsiteX10" fmla="*/ 194977 w 291055"/>
                <a:gd name="connsiteY10" fmla="*/ 27699 h 142017"/>
                <a:gd name="connsiteX11" fmla="*/ 261290 w 291055"/>
                <a:gd name="connsiteY11" fmla="*/ 59912 h 142017"/>
                <a:gd name="connsiteX12" fmla="*/ 272005 w 291055"/>
                <a:gd name="connsiteY12" fmla="*/ 81058 h 142017"/>
                <a:gd name="connsiteX13" fmla="*/ 272005 w 291055"/>
                <a:gd name="connsiteY13" fmla="*/ 142018 h 142017"/>
                <a:gd name="connsiteX14" fmla="*/ 291055 w 291055"/>
                <a:gd name="connsiteY14" fmla="*/ 142018 h 142017"/>
                <a:gd name="connsiteX15" fmla="*/ 291055 w 291055"/>
                <a:gd name="connsiteY15" fmla="*/ 81058 h 142017"/>
                <a:gd name="connsiteX16" fmla="*/ 273272 w 291055"/>
                <a:gd name="connsiteY16" fmla="*/ 45025 h 14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055" h="142017" extrusionOk="0">
                  <a:moveTo>
                    <a:pt x="273272" y="45025"/>
                  </a:moveTo>
                  <a:cubicBezTo>
                    <a:pt x="251619" y="28324"/>
                    <a:pt x="226806" y="16186"/>
                    <a:pt x="200330" y="9344"/>
                  </a:cubicBezTo>
                  <a:cubicBezTo>
                    <a:pt x="180346" y="3199"/>
                    <a:pt x="159562" y="51"/>
                    <a:pt x="138655" y="0"/>
                  </a:cubicBezTo>
                  <a:cubicBezTo>
                    <a:pt x="117815" y="338"/>
                    <a:pt x="97114" y="3468"/>
                    <a:pt x="77105" y="9306"/>
                  </a:cubicBezTo>
                  <a:cubicBezTo>
                    <a:pt x="50910" y="16916"/>
                    <a:pt x="26220" y="28977"/>
                    <a:pt x="4115" y="44958"/>
                  </a:cubicBezTo>
                  <a:cubicBezTo>
                    <a:pt x="2675" y="46118"/>
                    <a:pt x="1301" y="47358"/>
                    <a:pt x="0" y="48673"/>
                  </a:cubicBezTo>
                  <a:cubicBezTo>
                    <a:pt x="1905" y="49206"/>
                    <a:pt x="3810" y="49625"/>
                    <a:pt x="5772" y="50197"/>
                  </a:cubicBezTo>
                  <a:cubicBezTo>
                    <a:pt x="11563" y="51845"/>
                    <a:pt x="17107" y="53673"/>
                    <a:pt x="22546" y="55588"/>
                  </a:cubicBezTo>
                  <a:cubicBezTo>
                    <a:pt x="40937" y="43365"/>
                    <a:pt x="61054" y="33963"/>
                    <a:pt x="82229" y="27699"/>
                  </a:cubicBezTo>
                  <a:cubicBezTo>
                    <a:pt x="100574" y="22347"/>
                    <a:pt x="119549" y="19463"/>
                    <a:pt x="138655" y="19126"/>
                  </a:cubicBezTo>
                  <a:cubicBezTo>
                    <a:pt x="157750" y="19182"/>
                    <a:pt x="176731" y="22071"/>
                    <a:pt x="194977" y="27699"/>
                  </a:cubicBezTo>
                  <a:cubicBezTo>
                    <a:pt x="219029" y="33851"/>
                    <a:pt x="241586" y="44808"/>
                    <a:pt x="261290" y="59912"/>
                  </a:cubicBezTo>
                  <a:cubicBezTo>
                    <a:pt x="267858" y="64992"/>
                    <a:pt x="271793" y="72757"/>
                    <a:pt x="272005" y="81058"/>
                  </a:cubicBezTo>
                  <a:lnTo>
                    <a:pt x="272005" y="142018"/>
                  </a:lnTo>
                  <a:lnTo>
                    <a:pt x="291055" y="142018"/>
                  </a:lnTo>
                  <a:lnTo>
                    <a:pt x="291055" y="81058"/>
                  </a:lnTo>
                  <a:cubicBezTo>
                    <a:pt x="290852" y="66983"/>
                    <a:pt x="284319" y="53749"/>
                    <a:pt x="273272" y="45025"/>
                  </a:cubicBezTo>
                  <a:close/>
                </a:path>
              </a:pathLst>
            </a:custGeom>
            <a:solidFill>
              <a:srgbClr val="000000"/>
            </a:solidFill>
            <a:ln w="9525" cap="flat">
              <a:noFill/>
              <a:prstDash val="solid"/>
              <a:miter/>
            </a:ln>
          </p:spPr>
          <p:txBody>
            <a:bodyPr rtlCol="0" anchor="ctr"/>
            <a:lstStyle/>
            <a:p>
              <a:pPr>
                <a:defRPr/>
              </a:pPr>
              <a:endParaRPr lang="de-DE"/>
            </a:p>
          </p:txBody>
        </p:sp>
        <p:sp>
          <p:nvSpPr>
            <p:cNvPr id="42" name="Freeform: Shape 41"/>
            <p:cNvSpPr/>
            <p:nvPr/>
          </p:nvSpPr>
          <p:spPr bwMode="auto">
            <a:xfrm>
              <a:off x="8662034" y="2722995"/>
              <a:ext cx="289455" cy="141922"/>
            </a:xfrm>
            <a:custGeom>
              <a:avLst/>
              <a:gdLst>
                <a:gd name="connsiteX0" fmla="*/ 267252 w 289455"/>
                <a:gd name="connsiteY0" fmla="*/ 54293 h 141922"/>
                <a:gd name="connsiteX1" fmla="*/ 285645 w 289455"/>
                <a:gd name="connsiteY1" fmla="*/ 48158 h 141922"/>
                <a:gd name="connsiteX2" fmla="*/ 289455 w 289455"/>
                <a:gd name="connsiteY2" fmla="*/ 47206 h 141922"/>
                <a:gd name="connsiteX3" fmla="*/ 287026 w 289455"/>
                <a:gd name="connsiteY3" fmla="*/ 45034 h 141922"/>
                <a:gd name="connsiteX4" fmla="*/ 214084 w 289455"/>
                <a:gd name="connsiteY4" fmla="*/ 9335 h 141922"/>
                <a:gd name="connsiteX5" fmla="*/ 152400 w 289455"/>
                <a:gd name="connsiteY5" fmla="*/ 0 h 141922"/>
                <a:gd name="connsiteX6" fmla="*/ 90849 w 289455"/>
                <a:gd name="connsiteY6" fmla="*/ 9296 h 141922"/>
                <a:gd name="connsiteX7" fmla="*/ 17859 w 289455"/>
                <a:gd name="connsiteY7" fmla="*/ 44958 h 141922"/>
                <a:gd name="connsiteX8" fmla="*/ 0 w 289455"/>
                <a:gd name="connsiteY8" fmla="*/ 80963 h 141922"/>
                <a:gd name="connsiteX9" fmla="*/ 0 w 289455"/>
                <a:gd name="connsiteY9" fmla="*/ 141923 h 141922"/>
                <a:gd name="connsiteX10" fmla="*/ 19050 w 289455"/>
                <a:gd name="connsiteY10" fmla="*/ 141923 h 141922"/>
                <a:gd name="connsiteX11" fmla="*/ 19050 w 289455"/>
                <a:gd name="connsiteY11" fmla="*/ 80963 h 141922"/>
                <a:gd name="connsiteX12" fmla="*/ 29413 w 289455"/>
                <a:gd name="connsiteY12" fmla="*/ 60084 h 141922"/>
                <a:gd name="connsiteX13" fmla="*/ 95974 w 289455"/>
                <a:gd name="connsiteY13" fmla="*/ 27623 h 141922"/>
                <a:gd name="connsiteX14" fmla="*/ 152400 w 289455"/>
                <a:gd name="connsiteY14" fmla="*/ 19050 h 141922"/>
                <a:gd name="connsiteX15" fmla="*/ 208721 w 289455"/>
                <a:gd name="connsiteY15" fmla="*/ 27623 h 141922"/>
                <a:gd name="connsiteX16" fmla="*/ 267252 w 289455"/>
                <a:gd name="connsiteY16" fmla="*/ 5429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455" h="141922" extrusionOk="0">
                  <a:moveTo>
                    <a:pt x="267252" y="54293"/>
                  </a:moveTo>
                  <a:cubicBezTo>
                    <a:pt x="273377" y="51987"/>
                    <a:pt x="279521" y="49901"/>
                    <a:pt x="285645" y="48158"/>
                  </a:cubicBezTo>
                  <a:cubicBezTo>
                    <a:pt x="286950" y="47806"/>
                    <a:pt x="288160" y="47558"/>
                    <a:pt x="289455" y="47206"/>
                  </a:cubicBezTo>
                  <a:cubicBezTo>
                    <a:pt x="288655" y="46472"/>
                    <a:pt x="287884" y="45711"/>
                    <a:pt x="287026" y="45034"/>
                  </a:cubicBezTo>
                  <a:cubicBezTo>
                    <a:pt x="265376" y="28325"/>
                    <a:pt x="240562" y="16180"/>
                    <a:pt x="214084" y="9335"/>
                  </a:cubicBezTo>
                  <a:cubicBezTo>
                    <a:pt x="194096" y="3197"/>
                    <a:pt x="173309" y="51"/>
                    <a:pt x="152400" y="0"/>
                  </a:cubicBezTo>
                  <a:cubicBezTo>
                    <a:pt x="131560" y="341"/>
                    <a:pt x="110861" y="3467"/>
                    <a:pt x="90849" y="9296"/>
                  </a:cubicBezTo>
                  <a:cubicBezTo>
                    <a:pt x="64652" y="16905"/>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29577" y="33201"/>
                    <a:pt x="249358" y="42215"/>
                    <a:pt x="267252" y="54293"/>
                  </a:cubicBezTo>
                  <a:close/>
                </a:path>
              </a:pathLst>
            </a:custGeom>
            <a:solidFill>
              <a:srgbClr val="000000"/>
            </a:solidFill>
            <a:ln w="9525" cap="flat">
              <a:noFill/>
              <a:prstDash val="solid"/>
              <a:miter/>
            </a:ln>
          </p:spPr>
          <p:txBody>
            <a:bodyPr rtlCol="0" anchor="ctr"/>
            <a:lstStyle/>
            <a:p>
              <a:pPr>
                <a:defRPr/>
              </a:pPr>
              <a:endParaRPr lang="de-DE"/>
            </a:p>
          </p:txBody>
        </p:sp>
        <p:sp>
          <p:nvSpPr>
            <p:cNvPr id="45" name="Freeform: Shape 44"/>
            <p:cNvSpPr/>
            <p:nvPr/>
          </p:nvSpPr>
          <p:spPr bwMode="auto">
            <a:xfrm>
              <a:off x="8862060" y="2780144"/>
              <a:ext cx="304800" cy="141922"/>
            </a:xfrm>
            <a:custGeom>
              <a:avLst/>
              <a:gdLst>
                <a:gd name="connsiteX0" fmla="*/ 287017 w 304800"/>
                <a:gd name="connsiteY0" fmla="*/ 45006 h 141922"/>
                <a:gd name="connsiteX1" fmla="*/ 214074 w 304800"/>
                <a:gd name="connsiteY1" fmla="*/ 9306 h 141922"/>
                <a:gd name="connsiteX2" fmla="*/ 152400 w 304800"/>
                <a:gd name="connsiteY2" fmla="*/ 0 h 141922"/>
                <a:gd name="connsiteX3" fmla="*/ 90849 w 304800"/>
                <a:gd name="connsiteY3" fmla="*/ 9296 h 141922"/>
                <a:gd name="connsiteX4" fmla="*/ 17859 w 304800"/>
                <a:gd name="connsiteY4" fmla="*/ 44958 h 141922"/>
                <a:gd name="connsiteX5" fmla="*/ 0 w 304800"/>
                <a:gd name="connsiteY5" fmla="*/ 80963 h 141922"/>
                <a:gd name="connsiteX6" fmla="*/ 0 w 304800"/>
                <a:gd name="connsiteY6" fmla="*/ 141923 h 141922"/>
                <a:gd name="connsiteX7" fmla="*/ 19050 w 304800"/>
                <a:gd name="connsiteY7" fmla="*/ 141923 h 141922"/>
                <a:gd name="connsiteX8" fmla="*/ 19050 w 304800"/>
                <a:gd name="connsiteY8" fmla="*/ 80963 h 141922"/>
                <a:gd name="connsiteX9" fmla="*/ 29413 w 304800"/>
                <a:gd name="connsiteY9" fmla="*/ 60084 h 141922"/>
                <a:gd name="connsiteX10" fmla="*/ 95974 w 304800"/>
                <a:gd name="connsiteY10" fmla="*/ 27623 h 141922"/>
                <a:gd name="connsiteX11" fmla="*/ 152400 w 304800"/>
                <a:gd name="connsiteY11" fmla="*/ 19050 h 141922"/>
                <a:gd name="connsiteX12" fmla="*/ 208721 w 304800"/>
                <a:gd name="connsiteY12" fmla="*/ 27623 h 141922"/>
                <a:gd name="connsiteX13" fmla="*/ 275034 w 304800"/>
                <a:gd name="connsiteY13" fmla="*/ 59836 h 141922"/>
                <a:gd name="connsiteX14" fmla="*/ 285750 w 304800"/>
                <a:gd name="connsiteY14" fmla="*/ 80963 h 141922"/>
                <a:gd name="connsiteX15" fmla="*/ 285750 w 304800"/>
                <a:gd name="connsiteY15" fmla="*/ 141923 h 141922"/>
                <a:gd name="connsiteX16" fmla="*/ 304800 w 304800"/>
                <a:gd name="connsiteY16" fmla="*/ 141923 h 141922"/>
                <a:gd name="connsiteX17" fmla="*/ 304800 w 304800"/>
                <a:gd name="connsiteY17" fmla="*/ 80963 h 141922"/>
                <a:gd name="connsiteX18" fmla="*/ 287017 w 304800"/>
                <a:gd name="connsiteY18" fmla="*/ 45006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141922" extrusionOk="0">
                  <a:moveTo>
                    <a:pt x="287017" y="45006"/>
                  </a:moveTo>
                  <a:cubicBezTo>
                    <a:pt x="265366" y="28296"/>
                    <a:pt x="240552" y="16152"/>
                    <a:pt x="214074" y="9306"/>
                  </a:cubicBezTo>
                  <a:cubicBezTo>
                    <a:pt x="194088" y="3179"/>
                    <a:pt x="173305" y="43"/>
                    <a:pt x="152400" y="0"/>
                  </a:cubicBezTo>
                  <a:cubicBezTo>
                    <a:pt x="131560" y="341"/>
                    <a:pt x="110860"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32773" y="33777"/>
                    <a:pt x="255330" y="44734"/>
                    <a:pt x="275034" y="59836"/>
                  </a:cubicBezTo>
                  <a:cubicBezTo>
                    <a:pt x="281598" y="64912"/>
                    <a:pt x="285532" y="72668"/>
                    <a:pt x="285750" y="80963"/>
                  </a:cubicBezTo>
                  <a:lnTo>
                    <a:pt x="285750" y="141923"/>
                  </a:lnTo>
                  <a:lnTo>
                    <a:pt x="304800" y="141923"/>
                  </a:lnTo>
                  <a:lnTo>
                    <a:pt x="304800" y="80963"/>
                  </a:lnTo>
                  <a:cubicBezTo>
                    <a:pt x="304577" y="66913"/>
                    <a:pt x="298047" y="53710"/>
                    <a:pt x="287017" y="45006"/>
                  </a:cubicBezTo>
                  <a:close/>
                </a:path>
              </a:pathLst>
            </a:custGeom>
            <a:solidFill>
              <a:srgbClr val="000000"/>
            </a:solidFill>
            <a:ln w="9525" cap="flat">
              <a:noFill/>
              <a:prstDash val="solid"/>
              <a:miter/>
            </a:ln>
          </p:spPr>
          <p:txBody>
            <a:bodyPr rtlCol="0" anchor="ctr"/>
            <a:lstStyle/>
            <a:p>
              <a:pPr>
                <a:defRPr/>
              </a:pPr>
              <a:endParaRPr lang="de-DE"/>
            </a:p>
          </p:txBody>
        </p:sp>
        <p:sp>
          <p:nvSpPr>
            <p:cNvPr id="46" name="Freeform: Shape 45"/>
            <p:cNvSpPr/>
            <p:nvPr/>
          </p:nvSpPr>
          <p:spPr bwMode="auto">
            <a:xfrm>
              <a:off x="8940755" y="261921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extrusionOk="0">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pPr>
                <a:defRPr/>
              </a:pPr>
              <a:endParaRPr lang="de-DE"/>
            </a:p>
          </p:txBody>
        </p:sp>
        <p:pic>
          <p:nvPicPr>
            <p:cNvPr id="47" name="Graphic 46" descr="Lights On with solid fill"/>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881220" y="2314219"/>
              <a:ext cx="266480" cy="266480"/>
            </a:xfrm>
            <a:prstGeom prst="rect">
              <a:avLst/>
            </a:prstGeom>
          </p:spPr>
        </p:pic>
      </p:grpSp>
      <p:sp>
        <p:nvSpPr>
          <p:cNvPr id="44" name="TextBox 43">
            <a:extLst>
              <a:ext uri="{FF2B5EF4-FFF2-40B4-BE49-F238E27FC236}">
                <a16:creationId xmlns:a16="http://schemas.microsoft.com/office/drawing/2014/main" id="{8307C757-37FB-033C-5F5B-EA323B4781D9}"/>
              </a:ext>
            </a:extLst>
          </p:cNvPr>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4/4</a:t>
            </a:r>
            <a:endParaRPr sz="2800" dirty="0"/>
          </a:p>
        </p:txBody>
      </p:sp>
      <p:grpSp>
        <p:nvGrpSpPr>
          <p:cNvPr id="48" name="Group 4">
            <a:extLst>
              <a:ext uri="{FF2B5EF4-FFF2-40B4-BE49-F238E27FC236}">
                <a16:creationId xmlns:a16="http://schemas.microsoft.com/office/drawing/2014/main" id="{D147A6C2-B712-25D6-A617-1B3FD8A2E308}"/>
              </a:ext>
            </a:extLst>
          </p:cNvPr>
          <p:cNvGrpSpPr/>
          <p:nvPr/>
        </p:nvGrpSpPr>
        <p:grpSpPr bwMode="auto">
          <a:xfrm rot="-5400000">
            <a:off x="6682306" y="-676556"/>
            <a:ext cx="2642580" cy="9294333"/>
            <a:chOff x="0" y="0"/>
            <a:chExt cx="2105856" cy="6650390"/>
          </a:xfrm>
          <a:solidFill>
            <a:srgbClr val="FFFFFF">
              <a:alpha val="61175"/>
            </a:srgbClr>
          </a:solidFill>
        </p:grpSpPr>
        <p:sp>
          <p:nvSpPr>
            <p:cNvPr id="49" name="Freeform 5">
              <a:extLst>
                <a:ext uri="{FF2B5EF4-FFF2-40B4-BE49-F238E27FC236}">
                  <a16:creationId xmlns:a16="http://schemas.microsoft.com/office/drawing/2014/main" id="{373E4270-0DD3-5C0E-7365-63FE1767F657}"/>
                </a:ext>
              </a:extLst>
            </p:cNvPr>
            <p:cNvSpPr/>
            <p:nvPr/>
          </p:nvSpPr>
          <p:spPr bwMode="auto">
            <a:xfrm>
              <a:off x="0" y="0"/>
              <a:ext cx="2105856" cy="6650390"/>
            </a:xfrm>
            <a:prstGeom prst="roundRect">
              <a:avLst>
                <a:gd name="adj" fmla="val 16667"/>
              </a:avLst>
            </a:prstGeom>
            <a:grpFill/>
            <a:ln w="19050">
              <a:solidFill>
                <a:srgbClr val="70AD47"/>
              </a:solidFill>
            </a:ln>
          </p:spPr>
          <p:txBody>
            <a:bodyPr/>
            <a:lstStyle/>
            <a:p>
              <a:pPr>
                <a:defRPr/>
              </a:pPr>
              <a:endParaRPr lang="de-DE"/>
            </a:p>
          </p:txBody>
        </p:sp>
      </p:grpSp>
      <p:sp>
        <p:nvSpPr>
          <p:cNvPr id="50" name="TextBox 13">
            <a:extLst>
              <a:ext uri="{FF2B5EF4-FFF2-40B4-BE49-F238E27FC236}">
                <a16:creationId xmlns:a16="http://schemas.microsoft.com/office/drawing/2014/main" id="{0FB606A0-96BF-0E9D-B4D0-EA4A00E92B25}"/>
              </a:ext>
            </a:extLst>
          </p:cNvPr>
          <p:cNvSpPr txBox="1"/>
          <p:nvPr/>
        </p:nvSpPr>
        <p:spPr bwMode="auto">
          <a:xfrm>
            <a:off x="3566540" y="2887686"/>
            <a:ext cx="8874112" cy="2165849"/>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Deine Aufgabe:</a:t>
            </a:r>
          </a:p>
          <a:p>
            <a:pPr>
              <a:lnSpc>
                <a:spcPts val="3422"/>
              </a:lnSpc>
              <a:defRPr/>
            </a:pPr>
            <a:r>
              <a:rPr lang="de-DE" sz="2800" spc="-65" dirty="0">
                <a:solidFill>
                  <a:srgbClr val="000000"/>
                </a:solidFill>
                <a:latin typeface="Calibri Light"/>
                <a:cs typeface="Calibri Light"/>
              </a:rPr>
              <a:t>Schau dir nun die Infokarten an. In welchem Land kommt welches Mineral am häufigsten vor? </a:t>
            </a:r>
            <a:r>
              <a:rPr lang="de-DE" sz="2800" b="1" spc="-65" dirty="0">
                <a:solidFill>
                  <a:srgbClr val="000000"/>
                </a:solidFill>
                <a:latin typeface="Calibri Light"/>
                <a:cs typeface="Calibri Light"/>
              </a:rPr>
              <a:t>Schneide auch sie aus </a:t>
            </a:r>
            <a:r>
              <a:rPr lang="de-DE" sz="2800" spc="-65" dirty="0">
                <a:solidFill>
                  <a:srgbClr val="000000"/>
                </a:solidFill>
                <a:latin typeface="Calibri Light"/>
                <a:cs typeface="Calibri Light"/>
              </a:rPr>
              <a:t>und nimm das Land, indem das Mineral am häufigsten vorkommt für die Zuordnung der Paare. </a:t>
            </a:r>
            <a:endParaRPr sz="2800" b="1" dirty="0">
              <a:latin typeface="Calibri Light"/>
              <a:cs typeface="Calibri Light"/>
            </a:endParaRPr>
          </a:p>
        </p:txBody>
      </p:sp>
      <p:sp>
        <p:nvSpPr>
          <p:cNvPr id="8" name="TextBox 7">
            <a:extLst>
              <a:ext uri="{FF2B5EF4-FFF2-40B4-BE49-F238E27FC236}">
                <a16:creationId xmlns:a16="http://schemas.microsoft.com/office/drawing/2014/main" id="{452F03B2-20C7-82DD-9CA7-DD8CD41B2302}"/>
              </a:ext>
            </a:extLst>
          </p:cNvPr>
          <p:cNvSpPr txBox="1"/>
          <p:nvPr/>
        </p:nvSpPr>
        <p:spPr bwMode="auto">
          <a:xfrm>
            <a:off x="9163050" y="19060736"/>
            <a:ext cx="4743450" cy="738664"/>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66" name="Group 65">
            <a:extLst>
              <a:ext uri="{FF2B5EF4-FFF2-40B4-BE49-F238E27FC236}">
                <a16:creationId xmlns:a16="http://schemas.microsoft.com/office/drawing/2014/main" id="{D6CDEC2C-7390-AC94-7B39-B26BC7EE0806}"/>
              </a:ext>
            </a:extLst>
          </p:cNvPr>
          <p:cNvGrpSpPr/>
          <p:nvPr/>
        </p:nvGrpSpPr>
        <p:grpSpPr>
          <a:xfrm>
            <a:off x="1828125" y="8623523"/>
            <a:ext cx="1303200" cy="1764000"/>
            <a:chOff x="1882977" y="6623603"/>
            <a:chExt cx="1533444" cy="2216424"/>
          </a:xfrm>
        </p:grpSpPr>
        <p:grpSp>
          <p:nvGrpSpPr>
            <p:cNvPr id="5" name="Group 5"/>
            <p:cNvGrpSpPr/>
            <p:nvPr/>
          </p:nvGrpSpPr>
          <p:grpSpPr bwMode="auto">
            <a:xfrm>
              <a:off x="1882977" y="6623603"/>
              <a:ext cx="1533444" cy="2216424"/>
              <a:chOff x="0" y="0"/>
              <a:chExt cx="292210" cy="422358"/>
            </a:xfrm>
          </p:grpSpPr>
          <p:sp>
            <p:nvSpPr>
              <p:cNvPr id="6" name="Freeform 6"/>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7" name="TextBox 7"/>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sp>
          <p:nvSpPr>
            <p:cNvPr id="25" name="Freeform 25"/>
            <p:cNvSpPr/>
            <p:nvPr/>
          </p:nvSpPr>
          <p:spPr bwMode="auto">
            <a:xfrm>
              <a:off x="1996435" y="6732596"/>
              <a:ext cx="1306529" cy="1998438"/>
            </a:xfrm>
            <a:custGeom>
              <a:avLst/>
              <a:gdLst/>
              <a:ahLst/>
              <a:cxnLst/>
              <a:rect l="l" t="t" r="r" b="b"/>
              <a:pathLst>
                <a:path w="1389428" h="2125238" extrusionOk="0">
                  <a:moveTo>
                    <a:pt x="0" y="0"/>
                  </a:moveTo>
                  <a:lnTo>
                    <a:pt x="1389429" y="0"/>
                  </a:lnTo>
                  <a:lnTo>
                    <a:pt x="1389429" y="2125238"/>
                  </a:lnTo>
                  <a:lnTo>
                    <a:pt x="0" y="2125238"/>
                  </a:lnTo>
                  <a:lnTo>
                    <a:pt x="0" y="0"/>
                  </a:lnTo>
                  <a:close/>
                </a:path>
              </a:pathLst>
            </a:custGeom>
            <a:blipFill>
              <a:blip r:embed="rId3"/>
              <a:stretch/>
            </a:blipFill>
          </p:spPr>
          <p:txBody>
            <a:bodyPr/>
            <a:lstStyle/>
            <a:p>
              <a:pPr>
                <a:defRPr/>
              </a:pPr>
              <a:endParaRPr lang="de-DE"/>
            </a:p>
          </p:txBody>
        </p:sp>
      </p:grpSp>
      <p:grpSp>
        <p:nvGrpSpPr>
          <p:cNvPr id="72" name="Group 71">
            <a:extLst>
              <a:ext uri="{FF2B5EF4-FFF2-40B4-BE49-F238E27FC236}">
                <a16:creationId xmlns:a16="http://schemas.microsoft.com/office/drawing/2014/main" id="{8C0850BB-9E98-064F-1E85-8EB74BB6A718}"/>
              </a:ext>
            </a:extLst>
          </p:cNvPr>
          <p:cNvGrpSpPr/>
          <p:nvPr/>
        </p:nvGrpSpPr>
        <p:grpSpPr>
          <a:xfrm>
            <a:off x="1850980" y="14675868"/>
            <a:ext cx="1303200" cy="1764000"/>
            <a:chOff x="1882977" y="14105847"/>
            <a:chExt cx="1533444" cy="2216424"/>
          </a:xfrm>
        </p:grpSpPr>
        <p:grpSp>
          <p:nvGrpSpPr>
            <p:cNvPr id="16" name="Group 16"/>
            <p:cNvGrpSpPr/>
            <p:nvPr/>
          </p:nvGrpSpPr>
          <p:grpSpPr bwMode="auto">
            <a:xfrm>
              <a:off x="1882977" y="14105847"/>
              <a:ext cx="1533444" cy="2216424"/>
              <a:chOff x="0" y="0"/>
              <a:chExt cx="292210" cy="422358"/>
            </a:xfrm>
          </p:grpSpPr>
          <p:sp>
            <p:nvSpPr>
              <p:cNvPr id="17" name="Freeform 17"/>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18" name="TextBox 18"/>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sp>
          <p:nvSpPr>
            <p:cNvPr id="26" name="Freeform 26"/>
            <p:cNvSpPr/>
            <p:nvPr/>
          </p:nvSpPr>
          <p:spPr bwMode="auto">
            <a:xfrm>
              <a:off x="2047809" y="14293421"/>
              <a:ext cx="1203781" cy="1841276"/>
            </a:xfrm>
            <a:custGeom>
              <a:avLst/>
              <a:gdLst/>
              <a:ahLst/>
              <a:cxnLst/>
              <a:rect l="l" t="t" r="r" b="b"/>
              <a:pathLst>
                <a:path w="1280160" h="1958104" extrusionOk="0">
                  <a:moveTo>
                    <a:pt x="0" y="0"/>
                  </a:moveTo>
                  <a:lnTo>
                    <a:pt x="1280161" y="0"/>
                  </a:lnTo>
                  <a:lnTo>
                    <a:pt x="1280161" y="1958105"/>
                  </a:lnTo>
                  <a:lnTo>
                    <a:pt x="0" y="1958105"/>
                  </a:lnTo>
                  <a:lnTo>
                    <a:pt x="0" y="0"/>
                  </a:lnTo>
                  <a:close/>
                </a:path>
              </a:pathLst>
            </a:custGeom>
            <a:blipFill>
              <a:blip r:embed="rId4"/>
              <a:stretch/>
            </a:blipFill>
          </p:spPr>
          <p:txBody>
            <a:bodyPr/>
            <a:lstStyle/>
            <a:p>
              <a:pPr>
                <a:defRPr/>
              </a:pPr>
              <a:endParaRPr lang="de-DE"/>
            </a:p>
          </p:txBody>
        </p:sp>
      </p:grpSp>
      <p:grpSp>
        <p:nvGrpSpPr>
          <p:cNvPr id="65" name="Group 64">
            <a:extLst>
              <a:ext uri="{FF2B5EF4-FFF2-40B4-BE49-F238E27FC236}">
                <a16:creationId xmlns:a16="http://schemas.microsoft.com/office/drawing/2014/main" id="{4B6C076E-B4A3-739A-FF87-79F964446B6F}"/>
              </a:ext>
            </a:extLst>
          </p:cNvPr>
          <p:cNvGrpSpPr/>
          <p:nvPr/>
        </p:nvGrpSpPr>
        <p:grpSpPr>
          <a:xfrm>
            <a:off x="1825242" y="6596455"/>
            <a:ext cx="1303200" cy="1764000"/>
            <a:chOff x="1882977" y="4131272"/>
            <a:chExt cx="1533444" cy="2216424"/>
          </a:xfrm>
        </p:grpSpPr>
        <p:grpSp>
          <p:nvGrpSpPr>
            <p:cNvPr id="2" name="Group 2"/>
            <p:cNvGrpSpPr/>
            <p:nvPr/>
          </p:nvGrpSpPr>
          <p:grpSpPr bwMode="auto">
            <a:xfrm>
              <a:off x="1882977" y="4131272"/>
              <a:ext cx="1533444" cy="2216424"/>
              <a:chOff x="0" y="0"/>
              <a:chExt cx="292210" cy="422358"/>
            </a:xfrm>
          </p:grpSpPr>
          <p:sp>
            <p:nvSpPr>
              <p:cNvPr id="3" name="Freeform 3"/>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4" name="TextBox 4"/>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sp>
          <p:nvSpPr>
            <p:cNvPr id="28" name="Freeform 28"/>
            <p:cNvSpPr/>
            <p:nvPr/>
          </p:nvSpPr>
          <p:spPr bwMode="auto">
            <a:xfrm>
              <a:off x="1995595" y="4238981"/>
              <a:ext cx="1308209" cy="2001007"/>
            </a:xfrm>
            <a:custGeom>
              <a:avLst/>
              <a:gdLst/>
              <a:ahLst/>
              <a:cxnLst/>
              <a:rect l="l" t="t" r="r" b="b"/>
              <a:pathLst>
                <a:path w="1391214" h="2127970" extrusionOk="0">
                  <a:moveTo>
                    <a:pt x="0" y="0"/>
                  </a:moveTo>
                  <a:lnTo>
                    <a:pt x="1391215" y="0"/>
                  </a:lnTo>
                  <a:lnTo>
                    <a:pt x="1391215" y="2127970"/>
                  </a:lnTo>
                  <a:lnTo>
                    <a:pt x="0" y="2127970"/>
                  </a:lnTo>
                  <a:lnTo>
                    <a:pt x="0" y="0"/>
                  </a:lnTo>
                  <a:close/>
                </a:path>
              </a:pathLst>
            </a:custGeom>
            <a:blipFill>
              <a:blip r:embed="rId5"/>
              <a:stretch/>
            </a:blipFill>
          </p:spPr>
          <p:txBody>
            <a:bodyPr/>
            <a:lstStyle/>
            <a:p>
              <a:pPr>
                <a:defRPr/>
              </a:pPr>
              <a:endParaRPr lang="de-DE"/>
            </a:p>
          </p:txBody>
        </p:sp>
      </p:grpSp>
      <p:grpSp>
        <p:nvGrpSpPr>
          <p:cNvPr id="45" name="Group 45"/>
          <p:cNvGrpSpPr/>
          <p:nvPr/>
        </p:nvGrpSpPr>
        <p:grpSpPr bwMode="auto">
          <a:xfrm>
            <a:off x="3782892" y="14672265"/>
            <a:ext cx="9416988" cy="1771200"/>
            <a:chOff x="0" y="0"/>
            <a:chExt cx="1794484" cy="367077"/>
          </a:xfrm>
        </p:grpSpPr>
        <p:sp>
          <p:nvSpPr>
            <p:cNvPr id="46" name="Freeform 46"/>
            <p:cNvSpPr/>
            <p:nvPr/>
          </p:nvSpPr>
          <p:spPr bwMode="auto">
            <a:xfrm>
              <a:off x="0" y="0"/>
              <a:ext cx="1794484" cy="367077"/>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47" name="TextBox 47"/>
            <p:cNvSpPr txBox="1"/>
            <p:nvPr/>
          </p:nvSpPr>
          <p:spPr bwMode="auto">
            <a:xfrm>
              <a:off x="0" y="57150"/>
              <a:ext cx="1794484" cy="309927"/>
            </a:xfrm>
            <a:prstGeom prst="rect">
              <a:avLst/>
            </a:prstGeom>
            <a:grpFill/>
          </p:spPr>
          <p:txBody>
            <a:bodyPr lIns="47769" tIns="47769" rIns="47769" bIns="47769" rtlCol="0" anchor="ctr"/>
            <a:lstStyle/>
            <a:p>
              <a:pPr algn="ctr">
                <a:lnSpc>
                  <a:spcPts val="3409"/>
                </a:lnSpc>
                <a:defRPr/>
              </a:pPr>
              <a:endParaRPr/>
            </a:p>
          </p:txBody>
        </p:sp>
      </p:grpSp>
      <p:grpSp>
        <p:nvGrpSpPr>
          <p:cNvPr id="48" name="Group 48"/>
          <p:cNvGrpSpPr/>
          <p:nvPr/>
        </p:nvGrpSpPr>
        <p:grpSpPr bwMode="auto">
          <a:xfrm>
            <a:off x="3769634" y="16693056"/>
            <a:ext cx="9416988" cy="1771200"/>
            <a:chOff x="0" y="0"/>
            <a:chExt cx="1794484" cy="367077"/>
          </a:xfrm>
        </p:grpSpPr>
        <p:sp>
          <p:nvSpPr>
            <p:cNvPr id="49" name="Freeform 49"/>
            <p:cNvSpPr/>
            <p:nvPr/>
          </p:nvSpPr>
          <p:spPr bwMode="auto">
            <a:xfrm>
              <a:off x="0" y="0"/>
              <a:ext cx="1794484" cy="367077"/>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0" name="TextBox 50"/>
            <p:cNvSpPr txBox="1"/>
            <p:nvPr/>
          </p:nvSpPr>
          <p:spPr bwMode="auto">
            <a:xfrm>
              <a:off x="0" y="57150"/>
              <a:ext cx="1794484" cy="309927"/>
            </a:xfrm>
            <a:prstGeom prst="rect">
              <a:avLst/>
            </a:prstGeom>
            <a:grpFill/>
          </p:spPr>
          <p:txBody>
            <a:bodyPr lIns="47769" tIns="47769" rIns="47769" bIns="47769" rtlCol="0" anchor="ctr"/>
            <a:lstStyle/>
            <a:p>
              <a:pPr algn="ctr">
                <a:lnSpc>
                  <a:spcPts val="3409"/>
                </a:lnSpc>
                <a:defRPr/>
              </a:pPr>
              <a:endParaRPr/>
            </a:p>
          </p:txBody>
        </p:sp>
      </p:grpSp>
      <p:grpSp>
        <p:nvGrpSpPr>
          <p:cNvPr id="88" name="Group 87">
            <a:extLst>
              <a:ext uri="{FF2B5EF4-FFF2-40B4-BE49-F238E27FC236}">
                <a16:creationId xmlns:a16="http://schemas.microsoft.com/office/drawing/2014/main" id="{19425010-7394-C388-A1D9-4FEC23083046}"/>
              </a:ext>
            </a:extLst>
          </p:cNvPr>
          <p:cNvGrpSpPr/>
          <p:nvPr/>
        </p:nvGrpSpPr>
        <p:grpSpPr>
          <a:xfrm>
            <a:off x="3782892" y="4569616"/>
            <a:ext cx="9416988" cy="1771200"/>
            <a:chOff x="3763006" y="1782241"/>
            <a:chExt cx="9416988" cy="1926324"/>
          </a:xfrm>
        </p:grpSpPr>
        <p:sp>
          <p:nvSpPr>
            <p:cNvPr id="31" name="Freeform 31"/>
            <p:cNvSpPr/>
            <p:nvPr/>
          </p:nvSpPr>
          <p:spPr bwMode="auto">
            <a:xfrm>
              <a:off x="3763006" y="1782241"/>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1" name="TextBox 51"/>
            <p:cNvSpPr txBox="1"/>
            <p:nvPr/>
          </p:nvSpPr>
          <p:spPr bwMode="auto">
            <a:xfrm>
              <a:off x="3763006" y="2492482"/>
              <a:ext cx="9416988" cy="542405"/>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Kobalt:</a:t>
              </a:r>
              <a:r>
                <a:rPr lang="de-DE" sz="2800" b="1" dirty="0">
                  <a:solidFill>
                    <a:srgbClr val="FFDE59"/>
                  </a:solidFill>
                  <a:latin typeface="Calibri"/>
                  <a:cs typeface="Calibri"/>
                </a:rPr>
                <a:t> </a:t>
              </a:r>
              <a:r>
                <a:rPr lang="de-DE" sz="2800" dirty="0">
                  <a:solidFill>
                    <a:srgbClr val="FFDE59"/>
                  </a:solidFill>
                  <a:latin typeface="Calibri"/>
                  <a:cs typeface="Calibri"/>
                </a:rPr>
                <a:t>Demokratische Republik Kongo (DR Kongo)</a:t>
              </a:r>
              <a:endParaRPr sz="2800" dirty="0">
                <a:latin typeface="Calibri"/>
                <a:cs typeface="Calibri"/>
              </a:endParaRPr>
            </a:p>
          </p:txBody>
        </p:sp>
      </p:grpSp>
      <p:grpSp>
        <p:nvGrpSpPr>
          <p:cNvPr id="87" name="Group 86">
            <a:extLst>
              <a:ext uri="{FF2B5EF4-FFF2-40B4-BE49-F238E27FC236}">
                <a16:creationId xmlns:a16="http://schemas.microsoft.com/office/drawing/2014/main" id="{89DEF604-21E9-E871-9FD4-C8AA9F9F4D32}"/>
              </a:ext>
            </a:extLst>
          </p:cNvPr>
          <p:cNvGrpSpPr/>
          <p:nvPr/>
        </p:nvGrpSpPr>
        <p:grpSpPr>
          <a:xfrm>
            <a:off x="3776262" y="6590405"/>
            <a:ext cx="9416988" cy="1771200"/>
            <a:chOff x="3763006" y="4267377"/>
            <a:chExt cx="9416988" cy="1926324"/>
          </a:xfrm>
        </p:grpSpPr>
        <p:sp>
          <p:nvSpPr>
            <p:cNvPr id="34" name="Freeform 34"/>
            <p:cNvSpPr/>
            <p:nvPr/>
          </p:nvSpPr>
          <p:spPr bwMode="auto">
            <a:xfrm>
              <a:off x="3763006" y="4267377"/>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2" name="TextBox 52"/>
            <p:cNvSpPr txBox="1"/>
            <p:nvPr/>
          </p:nvSpPr>
          <p:spPr bwMode="auto">
            <a:xfrm>
              <a:off x="3763006" y="4977618"/>
              <a:ext cx="9416988" cy="542405"/>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Aluminium: </a:t>
              </a:r>
              <a:r>
                <a:rPr lang="de-DE" sz="2800" dirty="0">
                  <a:solidFill>
                    <a:srgbClr val="FFDE59"/>
                  </a:solidFill>
                  <a:latin typeface="Calibri"/>
                  <a:cs typeface="Calibri"/>
                </a:rPr>
                <a:t>Australien,</a:t>
              </a:r>
              <a:r>
                <a:rPr lang="de-DE" sz="2800" dirty="0">
                  <a:solidFill>
                    <a:srgbClr val="FFFFFF"/>
                  </a:solidFill>
                  <a:latin typeface="Calibri"/>
                  <a:cs typeface="Calibri"/>
                </a:rPr>
                <a:t> China, Guinea, Brasilien, Indien</a:t>
              </a:r>
              <a:endParaRPr sz="2800" dirty="0">
                <a:latin typeface="Calibri"/>
                <a:cs typeface="Calibri"/>
              </a:endParaRPr>
            </a:p>
          </p:txBody>
        </p:sp>
      </p:grpSp>
      <p:grpSp>
        <p:nvGrpSpPr>
          <p:cNvPr id="86" name="Group 85">
            <a:extLst>
              <a:ext uri="{FF2B5EF4-FFF2-40B4-BE49-F238E27FC236}">
                <a16:creationId xmlns:a16="http://schemas.microsoft.com/office/drawing/2014/main" id="{DC009A70-86BF-2CA4-0297-89E9AF002CA2}"/>
              </a:ext>
            </a:extLst>
          </p:cNvPr>
          <p:cNvGrpSpPr/>
          <p:nvPr/>
        </p:nvGrpSpPr>
        <p:grpSpPr>
          <a:xfrm>
            <a:off x="3763006" y="8611194"/>
            <a:ext cx="9416988" cy="1771200"/>
            <a:chOff x="3763006" y="6752513"/>
            <a:chExt cx="9416988" cy="1926324"/>
          </a:xfrm>
        </p:grpSpPr>
        <p:sp>
          <p:nvSpPr>
            <p:cNvPr id="37" name="Freeform 37"/>
            <p:cNvSpPr/>
            <p:nvPr/>
          </p:nvSpPr>
          <p:spPr bwMode="auto">
            <a:xfrm>
              <a:off x="3763006" y="6752513"/>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3" name="TextBox 53"/>
            <p:cNvSpPr txBox="1"/>
            <p:nvPr/>
          </p:nvSpPr>
          <p:spPr bwMode="auto">
            <a:xfrm>
              <a:off x="3763006" y="7193449"/>
              <a:ext cx="9416988" cy="1128186"/>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Nickel: </a:t>
              </a:r>
              <a:r>
                <a:rPr lang="de-DE" sz="2800" dirty="0">
                  <a:solidFill>
                    <a:srgbClr val="FFDE59"/>
                  </a:solidFill>
                  <a:latin typeface="Calibri"/>
                  <a:cs typeface="Calibri"/>
                </a:rPr>
                <a:t>Indonesien, </a:t>
              </a:r>
              <a:r>
                <a:rPr lang="de-DE" sz="2800" dirty="0">
                  <a:solidFill>
                    <a:srgbClr val="FFFFFF"/>
                  </a:solidFill>
                  <a:latin typeface="Calibri"/>
                  <a:cs typeface="Calibri"/>
                </a:rPr>
                <a:t>Philippinen, Russland, Neukaledonien, Kanada, Australien, China</a:t>
              </a:r>
              <a:endParaRPr sz="2800" dirty="0">
                <a:latin typeface="Calibri"/>
                <a:cs typeface="Calibri"/>
              </a:endParaRPr>
            </a:p>
          </p:txBody>
        </p:sp>
      </p:grpSp>
      <p:grpSp>
        <p:nvGrpSpPr>
          <p:cNvPr id="85" name="Group 84">
            <a:extLst>
              <a:ext uri="{FF2B5EF4-FFF2-40B4-BE49-F238E27FC236}">
                <a16:creationId xmlns:a16="http://schemas.microsoft.com/office/drawing/2014/main" id="{30D1BC5D-44F4-A359-EA0D-532CF101FBC6}"/>
              </a:ext>
            </a:extLst>
          </p:cNvPr>
          <p:cNvGrpSpPr/>
          <p:nvPr/>
        </p:nvGrpSpPr>
        <p:grpSpPr>
          <a:xfrm>
            <a:off x="3766320" y="10631983"/>
            <a:ext cx="9416988" cy="1769904"/>
            <a:chOff x="3763006" y="9237649"/>
            <a:chExt cx="9416988" cy="1926324"/>
          </a:xfrm>
        </p:grpSpPr>
        <p:sp>
          <p:nvSpPr>
            <p:cNvPr id="40" name="Freeform 40"/>
            <p:cNvSpPr/>
            <p:nvPr/>
          </p:nvSpPr>
          <p:spPr bwMode="auto">
            <a:xfrm>
              <a:off x="3763006" y="9237649"/>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4" name="TextBox 54"/>
            <p:cNvSpPr txBox="1"/>
            <p:nvPr/>
          </p:nvSpPr>
          <p:spPr bwMode="auto">
            <a:xfrm>
              <a:off x="3763006" y="9409280"/>
              <a:ext cx="9416988" cy="1715222"/>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Zinn: </a:t>
              </a:r>
              <a:r>
                <a:rPr lang="de-DE" sz="2800" dirty="0">
                  <a:solidFill>
                    <a:srgbClr val="FFDE59"/>
                  </a:solidFill>
                  <a:latin typeface="Calibri"/>
                  <a:cs typeface="Calibri"/>
                </a:rPr>
                <a:t>China,</a:t>
              </a:r>
              <a:r>
                <a:rPr lang="de-DE" sz="2800" dirty="0">
                  <a:solidFill>
                    <a:srgbClr val="FFFFFF"/>
                  </a:solidFill>
                  <a:latin typeface="Calibri"/>
                  <a:cs typeface="Calibri"/>
                </a:rPr>
                <a:t> Indonesien, Malaysia, Vietnam, Peru, </a:t>
              </a:r>
              <a:endParaRPr sz="2800" dirty="0">
                <a:latin typeface="Calibri"/>
                <a:cs typeface="Calibri"/>
              </a:endParaRPr>
            </a:p>
            <a:p>
              <a:pPr algn="ctr">
                <a:lnSpc>
                  <a:spcPts val="4213"/>
                </a:lnSpc>
                <a:defRPr/>
              </a:pPr>
              <a:r>
                <a:rPr lang="de-DE" sz="2800" dirty="0">
                  <a:solidFill>
                    <a:srgbClr val="FFFFFF"/>
                  </a:solidFill>
                  <a:latin typeface="Calibri"/>
                  <a:cs typeface="Calibri"/>
                </a:rPr>
                <a:t>Bolivien, Brasilien, DR Kongo, Niger, Ruanda, </a:t>
              </a:r>
              <a:endParaRPr sz="2800" dirty="0">
                <a:latin typeface="Calibri"/>
                <a:cs typeface="Calibri"/>
              </a:endParaRPr>
            </a:p>
            <a:p>
              <a:pPr algn="ctr">
                <a:lnSpc>
                  <a:spcPts val="4213"/>
                </a:lnSpc>
                <a:defRPr/>
              </a:pPr>
              <a:r>
                <a:rPr lang="de-DE" sz="2800" dirty="0">
                  <a:solidFill>
                    <a:srgbClr val="FFFFFF"/>
                  </a:solidFill>
                  <a:latin typeface="Calibri"/>
                  <a:cs typeface="Calibri"/>
                </a:rPr>
                <a:t>Nigeria, Australien </a:t>
              </a:r>
              <a:endParaRPr sz="2800" dirty="0">
                <a:latin typeface="Calibri"/>
                <a:cs typeface="Calibri"/>
              </a:endParaRPr>
            </a:p>
          </p:txBody>
        </p:sp>
      </p:grpSp>
      <p:grpSp>
        <p:nvGrpSpPr>
          <p:cNvPr id="82" name="Group 81">
            <a:extLst>
              <a:ext uri="{FF2B5EF4-FFF2-40B4-BE49-F238E27FC236}">
                <a16:creationId xmlns:a16="http://schemas.microsoft.com/office/drawing/2014/main" id="{599F3E7D-8E62-B6FE-01E1-B5D17C731EC3}"/>
              </a:ext>
            </a:extLst>
          </p:cNvPr>
          <p:cNvGrpSpPr/>
          <p:nvPr/>
        </p:nvGrpSpPr>
        <p:grpSpPr>
          <a:xfrm>
            <a:off x="3779576" y="12655649"/>
            <a:ext cx="9420304" cy="1771200"/>
            <a:chOff x="3763006" y="11727323"/>
            <a:chExt cx="9420304" cy="1926324"/>
          </a:xfrm>
        </p:grpSpPr>
        <p:sp>
          <p:nvSpPr>
            <p:cNvPr id="43" name="Freeform 43"/>
            <p:cNvSpPr/>
            <p:nvPr/>
          </p:nvSpPr>
          <p:spPr bwMode="auto">
            <a:xfrm>
              <a:off x="3766322" y="11727323"/>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dirty="0"/>
            </a:p>
          </p:txBody>
        </p:sp>
        <p:sp>
          <p:nvSpPr>
            <p:cNvPr id="55" name="TextBox 55"/>
            <p:cNvSpPr txBox="1"/>
            <p:nvPr/>
          </p:nvSpPr>
          <p:spPr bwMode="auto">
            <a:xfrm>
              <a:off x="3763006" y="12433026"/>
              <a:ext cx="9416988" cy="542405"/>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Silber: </a:t>
              </a:r>
              <a:r>
                <a:rPr lang="de-DE" sz="2800" dirty="0">
                  <a:solidFill>
                    <a:srgbClr val="FFDE59"/>
                  </a:solidFill>
                  <a:latin typeface="Calibri"/>
                  <a:cs typeface="Calibri"/>
                </a:rPr>
                <a:t>Mexiko, </a:t>
              </a:r>
              <a:r>
                <a:rPr lang="de-DE" sz="2800" dirty="0">
                  <a:solidFill>
                    <a:srgbClr val="FFFFFF"/>
                  </a:solidFill>
                  <a:latin typeface="Calibri"/>
                  <a:cs typeface="Calibri"/>
                </a:rPr>
                <a:t>Peru, China</a:t>
              </a:r>
              <a:endParaRPr sz="2800" dirty="0">
                <a:latin typeface="Calibri"/>
                <a:cs typeface="Calibri"/>
              </a:endParaRPr>
            </a:p>
          </p:txBody>
        </p:sp>
      </p:grpSp>
      <p:sp>
        <p:nvSpPr>
          <p:cNvPr id="56" name="TextBox 56"/>
          <p:cNvSpPr txBox="1"/>
          <p:nvPr/>
        </p:nvSpPr>
        <p:spPr bwMode="auto">
          <a:xfrm>
            <a:off x="3763006" y="15021544"/>
            <a:ext cx="9416988" cy="505844"/>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Gold: </a:t>
            </a:r>
            <a:r>
              <a:rPr lang="de-DE" sz="2800" dirty="0">
                <a:solidFill>
                  <a:srgbClr val="FFDE59"/>
                </a:solidFill>
                <a:latin typeface="Calibri"/>
                <a:cs typeface="Calibri"/>
              </a:rPr>
              <a:t>China</a:t>
            </a:r>
            <a:r>
              <a:rPr lang="de-DE" sz="2800" dirty="0">
                <a:solidFill>
                  <a:srgbClr val="FFFFFF"/>
                </a:solidFill>
                <a:latin typeface="Calibri"/>
                <a:cs typeface="Calibri"/>
              </a:rPr>
              <a:t>, Australien, Russland, USA, Kanada</a:t>
            </a:r>
            <a:endParaRPr sz="2800" dirty="0">
              <a:latin typeface="Calibri"/>
              <a:cs typeface="Calibri"/>
            </a:endParaRPr>
          </a:p>
        </p:txBody>
      </p:sp>
      <p:sp>
        <p:nvSpPr>
          <p:cNvPr id="57" name="TextBox 57"/>
          <p:cNvSpPr txBox="1"/>
          <p:nvPr/>
        </p:nvSpPr>
        <p:spPr bwMode="auto">
          <a:xfrm>
            <a:off x="3763006" y="17325734"/>
            <a:ext cx="9416988" cy="505844"/>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Kupfer:</a:t>
            </a:r>
            <a:r>
              <a:rPr lang="de-DE" sz="2800" dirty="0">
                <a:solidFill>
                  <a:srgbClr val="FFDE59"/>
                </a:solidFill>
                <a:latin typeface="Calibri"/>
                <a:cs typeface="Calibri"/>
              </a:rPr>
              <a:t> Chile</a:t>
            </a:r>
            <a:r>
              <a:rPr lang="de-DE" sz="2800" dirty="0">
                <a:solidFill>
                  <a:srgbClr val="FFFFFF"/>
                </a:solidFill>
                <a:latin typeface="Calibri"/>
                <a:cs typeface="Calibri"/>
              </a:rPr>
              <a:t>, Russland, China</a:t>
            </a:r>
            <a:endParaRPr sz="2800" dirty="0">
              <a:latin typeface="Calibri"/>
              <a:cs typeface="Calibri"/>
            </a:endParaRPr>
          </a:p>
        </p:txBody>
      </p:sp>
      <p:sp>
        <p:nvSpPr>
          <p:cNvPr id="58" name="Freeform 58"/>
          <p:cNvSpPr/>
          <p:nvPr/>
        </p:nvSpPr>
        <p:spPr bwMode="auto">
          <a:xfrm flipH="1">
            <a:off x="11647779" y="17352716"/>
            <a:ext cx="3203336" cy="1803680"/>
          </a:xfrm>
          <a:custGeom>
            <a:avLst/>
            <a:gdLst/>
            <a:ahLst/>
            <a:cxnLst/>
            <a:rect l="l" t="t" r="r" b="b"/>
            <a:pathLst>
              <a:path w="3406586" h="1918123" extrusionOk="0">
                <a:moveTo>
                  <a:pt x="3406585" y="0"/>
                </a:moveTo>
                <a:lnTo>
                  <a:pt x="0" y="0"/>
                </a:lnTo>
                <a:lnTo>
                  <a:pt x="0" y="1918122"/>
                </a:lnTo>
                <a:lnTo>
                  <a:pt x="3406585" y="1918122"/>
                </a:lnTo>
                <a:lnTo>
                  <a:pt x="3406585" y="0"/>
                </a:lnTo>
                <a:close/>
              </a:path>
            </a:pathLst>
          </a:custGeom>
          <a:blipFill>
            <a:blip r:embed="rId6"/>
            <a:stretch/>
          </a:blipFill>
        </p:spPr>
        <p:txBody>
          <a:bodyPr/>
          <a:lstStyle/>
          <a:p>
            <a:pPr>
              <a:defRPr/>
            </a:pPr>
            <a:endParaRPr lang="de-DE"/>
          </a:p>
        </p:txBody>
      </p:sp>
      <p:sp>
        <p:nvSpPr>
          <p:cNvPr id="59" name="TextBox 59"/>
          <p:cNvSpPr txBox="1"/>
          <p:nvPr/>
        </p:nvSpPr>
        <p:spPr bwMode="auto">
          <a:xfrm>
            <a:off x="2444634" y="720777"/>
            <a:ext cx="9322032" cy="2308324"/>
          </a:xfrm>
          <a:prstGeom prst="rect">
            <a:avLst/>
          </a:prstGeom>
        </p:spPr>
        <p:txBody>
          <a:bodyPr wrap="square" lIns="0" tIns="0" rIns="0" bIns="0" rtlCol="0" anchor="t">
            <a:spAutoFit/>
          </a:bodyPr>
          <a:lstStyle/>
          <a:p>
            <a:pPr algn="ctr">
              <a:defRPr/>
            </a:pPr>
            <a:r>
              <a:rPr lang="en-US" sz="7500" dirty="0">
                <a:solidFill>
                  <a:srgbClr val="09592B"/>
                </a:solidFill>
                <a:latin typeface="Calibri"/>
                <a:cs typeface="Calibri"/>
              </a:rPr>
              <a:t>HINTERGRUND-INFORMATIONEN</a:t>
            </a:r>
          </a:p>
        </p:txBody>
      </p:sp>
      <p:grpSp>
        <p:nvGrpSpPr>
          <p:cNvPr id="64" name="Group 63">
            <a:extLst>
              <a:ext uri="{FF2B5EF4-FFF2-40B4-BE49-F238E27FC236}">
                <a16:creationId xmlns:a16="http://schemas.microsoft.com/office/drawing/2014/main" id="{E6EDD597-F3A4-122A-A810-EE4497CA89BE}"/>
              </a:ext>
            </a:extLst>
          </p:cNvPr>
          <p:cNvGrpSpPr/>
          <p:nvPr/>
        </p:nvGrpSpPr>
        <p:grpSpPr>
          <a:xfrm>
            <a:off x="1825242" y="4572555"/>
            <a:ext cx="1303200" cy="1764000"/>
            <a:chOff x="1882977" y="1593850"/>
            <a:chExt cx="1533444" cy="2216424"/>
          </a:xfrm>
        </p:grpSpPr>
        <p:grpSp>
          <p:nvGrpSpPr>
            <p:cNvPr id="22" name="Group 22"/>
            <p:cNvGrpSpPr/>
            <p:nvPr/>
          </p:nvGrpSpPr>
          <p:grpSpPr bwMode="auto">
            <a:xfrm>
              <a:off x="1882977" y="1593850"/>
              <a:ext cx="1533444" cy="2216424"/>
              <a:chOff x="0" y="0"/>
              <a:chExt cx="292210" cy="422358"/>
            </a:xfrm>
          </p:grpSpPr>
          <p:sp>
            <p:nvSpPr>
              <p:cNvPr id="23" name="Freeform 23"/>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24" name="TextBox 24"/>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63" name="Group 62">
              <a:extLst>
                <a:ext uri="{FF2B5EF4-FFF2-40B4-BE49-F238E27FC236}">
                  <a16:creationId xmlns:a16="http://schemas.microsoft.com/office/drawing/2014/main" id="{695A739B-55E8-A11A-1CAA-D41A51277136}"/>
                </a:ext>
              </a:extLst>
            </p:cNvPr>
            <p:cNvGrpSpPr/>
            <p:nvPr/>
          </p:nvGrpSpPr>
          <p:grpSpPr>
            <a:xfrm>
              <a:off x="2014016" y="1729735"/>
              <a:ext cx="1271366" cy="1944654"/>
              <a:chOff x="2014538" y="1746250"/>
              <a:chExt cx="1271366" cy="1944654"/>
            </a:xfrm>
          </p:grpSpPr>
          <p:sp>
            <p:nvSpPr>
              <p:cNvPr id="29" name="Freeform 29"/>
              <p:cNvSpPr/>
              <p:nvPr/>
            </p:nvSpPr>
            <p:spPr bwMode="auto">
              <a:xfrm>
                <a:off x="2014538" y="1746250"/>
                <a:ext cx="1271366" cy="1944654"/>
              </a:xfrm>
              <a:custGeom>
                <a:avLst/>
                <a:gdLst/>
                <a:ahLst/>
                <a:cxnLst/>
                <a:rect l="l" t="t" r="r" b="b"/>
                <a:pathLst>
                  <a:path w="1352034" h="2068041" extrusionOk="0">
                    <a:moveTo>
                      <a:pt x="0" y="0"/>
                    </a:moveTo>
                    <a:lnTo>
                      <a:pt x="1352035" y="0"/>
                    </a:lnTo>
                    <a:lnTo>
                      <a:pt x="1352035" y="2068041"/>
                    </a:lnTo>
                    <a:lnTo>
                      <a:pt x="0" y="2068041"/>
                    </a:lnTo>
                    <a:lnTo>
                      <a:pt x="0" y="0"/>
                    </a:lnTo>
                    <a:close/>
                  </a:path>
                </a:pathLst>
              </a:custGeom>
              <a:blipFill>
                <a:blip r:embed="rId7"/>
                <a:stretch/>
              </a:blipFill>
            </p:spPr>
            <p:txBody>
              <a:bodyPr/>
              <a:lstStyle/>
              <a:p>
                <a:pPr>
                  <a:defRPr/>
                </a:pPr>
                <a:endParaRPr lang="de-DE" dirty="0"/>
              </a:p>
            </p:txBody>
          </p:sp>
          <p:sp>
            <p:nvSpPr>
              <p:cNvPr id="75" name="Isosceles Triangle 74"/>
              <p:cNvSpPr/>
              <p:nvPr/>
            </p:nvSpPr>
            <p:spPr bwMode="auto">
              <a:xfrm rot="10800000">
                <a:off x="2240891" y="2878650"/>
                <a:ext cx="826159"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9" name="TextBox 78"/>
              <p:cNvSpPr txBox="1"/>
              <p:nvPr/>
            </p:nvSpPr>
            <p:spPr bwMode="auto">
              <a:xfrm>
                <a:off x="2240670" y="2807011"/>
                <a:ext cx="809563" cy="386714"/>
              </a:xfrm>
              <a:prstGeom prst="rect">
                <a:avLst/>
              </a:prstGeom>
              <a:noFill/>
            </p:spPr>
            <p:txBody>
              <a:bodyPr wrap="none" rtlCol="0">
                <a:spAutoFit/>
              </a:bodyPr>
              <a:lstStyle/>
              <a:p>
                <a:pPr>
                  <a:defRPr/>
                </a:pPr>
                <a:r>
                  <a:rPr lang="de-DE" sz="1400" dirty="0">
                    <a:solidFill>
                      <a:schemeClr val="bg1"/>
                    </a:solidFill>
                  </a:rPr>
                  <a:t>Kobalt</a:t>
                </a:r>
                <a:endParaRPr dirty="0"/>
              </a:p>
            </p:txBody>
          </p:sp>
        </p:grpSp>
      </p:grpSp>
      <p:grpSp>
        <p:nvGrpSpPr>
          <p:cNvPr id="69" name="Group 68">
            <a:extLst>
              <a:ext uri="{FF2B5EF4-FFF2-40B4-BE49-F238E27FC236}">
                <a16:creationId xmlns:a16="http://schemas.microsoft.com/office/drawing/2014/main" id="{720F0DDF-DD78-8D9E-7E2B-1C97254BB299}"/>
              </a:ext>
            </a:extLst>
          </p:cNvPr>
          <p:cNvGrpSpPr/>
          <p:nvPr/>
        </p:nvGrpSpPr>
        <p:grpSpPr>
          <a:xfrm>
            <a:off x="1828125" y="10637887"/>
            <a:ext cx="1303200" cy="1764000"/>
            <a:chOff x="1882977" y="9117685"/>
            <a:chExt cx="1533444" cy="2216424"/>
          </a:xfrm>
        </p:grpSpPr>
        <p:grpSp>
          <p:nvGrpSpPr>
            <p:cNvPr id="8" name="Group 8"/>
            <p:cNvGrpSpPr/>
            <p:nvPr/>
          </p:nvGrpSpPr>
          <p:grpSpPr bwMode="auto">
            <a:xfrm>
              <a:off x="1882977" y="9117685"/>
              <a:ext cx="1533444" cy="2216424"/>
              <a:chOff x="0" y="0"/>
              <a:chExt cx="292210" cy="422358"/>
            </a:xfrm>
          </p:grpSpPr>
          <p:sp>
            <p:nvSpPr>
              <p:cNvPr id="9" name="Freeform 9"/>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10" name="TextBox 10"/>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68" name="Group 67">
              <a:extLst>
                <a:ext uri="{FF2B5EF4-FFF2-40B4-BE49-F238E27FC236}">
                  <a16:creationId xmlns:a16="http://schemas.microsoft.com/office/drawing/2014/main" id="{339AD0C3-3FC4-891A-520E-9933F114D4AD}"/>
                </a:ext>
              </a:extLst>
            </p:cNvPr>
            <p:cNvGrpSpPr/>
            <p:nvPr/>
          </p:nvGrpSpPr>
          <p:grpSpPr>
            <a:xfrm>
              <a:off x="2042861" y="9297691"/>
              <a:ext cx="1213677" cy="1856413"/>
              <a:chOff x="2042860" y="9332646"/>
              <a:chExt cx="1213677" cy="1856413"/>
            </a:xfrm>
          </p:grpSpPr>
          <p:sp>
            <p:nvSpPr>
              <p:cNvPr id="11" name="Freeform 11"/>
              <p:cNvSpPr/>
              <p:nvPr/>
            </p:nvSpPr>
            <p:spPr bwMode="auto">
              <a:xfrm>
                <a:off x="2042860" y="9332646"/>
                <a:ext cx="1213677" cy="1856413"/>
              </a:xfrm>
              <a:custGeom>
                <a:avLst/>
                <a:gdLst/>
                <a:ahLst/>
                <a:cxnLst/>
                <a:rect l="l" t="t" r="r" b="b"/>
                <a:pathLst>
                  <a:path w="1290684" h="1974202" extrusionOk="0">
                    <a:moveTo>
                      <a:pt x="0" y="0"/>
                    </a:moveTo>
                    <a:lnTo>
                      <a:pt x="1290684" y="0"/>
                    </a:lnTo>
                    <a:lnTo>
                      <a:pt x="1290684" y="1974202"/>
                    </a:lnTo>
                    <a:lnTo>
                      <a:pt x="0" y="1974202"/>
                    </a:lnTo>
                    <a:lnTo>
                      <a:pt x="0" y="0"/>
                    </a:lnTo>
                    <a:close/>
                  </a:path>
                </a:pathLst>
              </a:custGeom>
              <a:blipFill>
                <a:blip r:embed="rId8"/>
                <a:stretch/>
              </a:blipFill>
            </p:spPr>
            <p:txBody>
              <a:bodyPr/>
              <a:lstStyle/>
              <a:p>
                <a:pPr>
                  <a:defRPr/>
                </a:pPr>
                <a:endParaRPr lang="de-DE"/>
              </a:p>
            </p:txBody>
          </p:sp>
          <p:sp>
            <p:nvSpPr>
              <p:cNvPr id="76" name="Isosceles Triangle 75"/>
              <p:cNvSpPr/>
              <p:nvPr/>
            </p:nvSpPr>
            <p:spPr bwMode="auto">
              <a:xfrm rot="10800000">
                <a:off x="2278636" y="10413867"/>
                <a:ext cx="742121"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1" name="TextBox 80"/>
              <p:cNvSpPr txBox="1"/>
              <p:nvPr/>
            </p:nvSpPr>
            <p:spPr bwMode="auto">
              <a:xfrm>
                <a:off x="2315649" y="10408027"/>
                <a:ext cx="668098" cy="425385"/>
              </a:xfrm>
              <a:prstGeom prst="rect">
                <a:avLst/>
              </a:prstGeom>
              <a:noFill/>
            </p:spPr>
            <p:txBody>
              <a:bodyPr wrap="none" rtlCol="0">
                <a:spAutoFit/>
              </a:bodyPr>
              <a:lstStyle/>
              <a:p>
                <a:pPr>
                  <a:defRPr/>
                </a:pPr>
                <a:r>
                  <a:rPr lang="de-DE" sz="1600" dirty="0">
                    <a:solidFill>
                      <a:schemeClr val="bg1"/>
                    </a:solidFill>
                  </a:rPr>
                  <a:t>Zinn</a:t>
                </a:r>
                <a:endParaRPr dirty="0"/>
              </a:p>
            </p:txBody>
          </p:sp>
        </p:grpSp>
      </p:grpSp>
      <p:grpSp>
        <p:nvGrpSpPr>
          <p:cNvPr id="71" name="Group 70">
            <a:extLst>
              <a:ext uri="{FF2B5EF4-FFF2-40B4-BE49-F238E27FC236}">
                <a16:creationId xmlns:a16="http://schemas.microsoft.com/office/drawing/2014/main" id="{563B0F42-FA2F-97E7-A851-B6C244458812}"/>
              </a:ext>
            </a:extLst>
          </p:cNvPr>
          <p:cNvGrpSpPr/>
          <p:nvPr/>
        </p:nvGrpSpPr>
        <p:grpSpPr>
          <a:xfrm>
            <a:off x="1828125" y="12655320"/>
            <a:ext cx="1303200" cy="1764000"/>
            <a:chOff x="1882977" y="11611767"/>
            <a:chExt cx="1533444" cy="2216424"/>
          </a:xfrm>
        </p:grpSpPr>
        <p:grpSp>
          <p:nvGrpSpPr>
            <p:cNvPr id="12" name="Group 12"/>
            <p:cNvGrpSpPr/>
            <p:nvPr/>
          </p:nvGrpSpPr>
          <p:grpSpPr bwMode="auto">
            <a:xfrm>
              <a:off x="1882977" y="11611767"/>
              <a:ext cx="1533444" cy="2216424"/>
              <a:chOff x="0" y="0"/>
              <a:chExt cx="292210" cy="422358"/>
            </a:xfrm>
          </p:grpSpPr>
          <p:sp>
            <p:nvSpPr>
              <p:cNvPr id="13" name="Freeform 13"/>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14" name="TextBox 14"/>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70" name="Group 69">
              <a:extLst>
                <a:ext uri="{FF2B5EF4-FFF2-40B4-BE49-F238E27FC236}">
                  <a16:creationId xmlns:a16="http://schemas.microsoft.com/office/drawing/2014/main" id="{CDEF4B1E-366F-D554-4737-2011C9CB63F0}"/>
                </a:ext>
              </a:extLst>
            </p:cNvPr>
            <p:cNvGrpSpPr/>
            <p:nvPr/>
          </p:nvGrpSpPr>
          <p:grpSpPr>
            <a:xfrm>
              <a:off x="2030751" y="11773249"/>
              <a:ext cx="1237897" cy="1893460"/>
              <a:chOff x="2042861" y="11826727"/>
              <a:chExt cx="1237897" cy="1893460"/>
            </a:xfrm>
          </p:grpSpPr>
          <p:sp>
            <p:nvSpPr>
              <p:cNvPr id="15" name="Freeform 15"/>
              <p:cNvSpPr/>
              <p:nvPr/>
            </p:nvSpPr>
            <p:spPr bwMode="auto">
              <a:xfrm>
                <a:off x="2042861" y="11826727"/>
                <a:ext cx="1237897" cy="1893460"/>
              </a:xfrm>
              <a:custGeom>
                <a:avLst/>
                <a:gdLst/>
                <a:ahLst/>
                <a:cxnLst/>
                <a:rect l="l" t="t" r="r" b="b"/>
                <a:pathLst>
                  <a:path w="1316441" h="2013599" extrusionOk="0">
                    <a:moveTo>
                      <a:pt x="0" y="0"/>
                    </a:moveTo>
                    <a:lnTo>
                      <a:pt x="1316441" y="0"/>
                    </a:lnTo>
                    <a:lnTo>
                      <a:pt x="1316441" y="2013599"/>
                    </a:lnTo>
                    <a:lnTo>
                      <a:pt x="0" y="2013599"/>
                    </a:lnTo>
                    <a:lnTo>
                      <a:pt x="0" y="0"/>
                    </a:lnTo>
                    <a:close/>
                  </a:path>
                </a:pathLst>
              </a:custGeom>
              <a:blipFill>
                <a:blip r:embed="rId9"/>
                <a:stretch/>
              </a:blipFill>
            </p:spPr>
            <p:txBody>
              <a:bodyPr/>
              <a:lstStyle/>
              <a:p>
                <a:pPr>
                  <a:defRPr/>
                </a:pPr>
                <a:endParaRPr lang="de-DE"/>
              </a:p>
            </p:txBody>
          </p:sp>
          <p:sp>
            <p:nvSpPr>
              <p:cNvPr id="77" name="Isosceles Triangle 76"/>
              <p:cNvSpPr/>
              <p:nvPr/>
            </p:nvSpPr>
            <p:spPr bwMode="auto">
              <a:xfrm rot="10800000">
                <a:off x="2272602" y="12936041"/>
                <a:ext cx="772029"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3" name="TextBox 82"/>
              <p:cNvSpPr txBox="1"/>
              <p:nvPr/>
            </p:nvSpPr>
            <p:spPr bwMode="auto">
              <a:xfrm>
                <a:off x="2280148" y="12883701"/>
                <a:ext cx="817108" cy="425385"/>
              </a:xfrm>
              <a:prstGeom prst="rect">
                <a:avLst/>
              </a:prstGeom>
              <a:noFill/>
            </p:spPr>
            <p:txBody>
              <a:bodyPr wrap="none" rtlCol="0">
                <a:spAutoFit/>
              </a:bodyPr>
              <a:lstStyle/>
              <a:p>
                <a:pPr>
                  <a:defRPr/>
                </a:pPr>
                <a:r>
                  <a:rPr lang="de-DE" sz="1600" dirty="0">
                    <a:solidFill>
                      <a:schemeClr val="bg1"/>
                    </a:solidFill>
                  </a:rPr>
                  <a:t>Silber</a:t>
                </a:r>
                <a:endParaRPr dirty="0"/>
              </a:p>
            </p:txBody>
          </p:sp>
        </p:grpSp>
      </p:grpSp>
      <p:grpSp>
        <p:nvGrpSpPr>
          <p:cNvPr id="80" name="Group 79">
            <a:extLst>
              <a:ext uri="{FF2B5EF4-FFF2-40B4-BE49-F238E27FC236}">
                <a16:creationId xmlns:a16="http://schemas.microsoft.com/office/drawing/2014/main" id="{B3229EC9-DAE0-96EB-CB80-4AA9E21B0BF4}"/>
              </a:ext>
            </a:extLst>
          </p:cNvPr>
          <p:cNvGrpSpPr/>
          <p:nvPr/>
        </p:nvGrpSpPr>
        <p:grpSpPr>
          <a:xfrm>
            <a:off x="1849666" y="16696419"/>
            <a:ext cx="1304014" cy="1764473"/>
            <a:chOff x="1882977" y="16599929"/>
            <a:chExt cx="1533444" cy="2216424"/>
          </a:xfrm>
        </p:grpSpPr>
        <p:grpSp>
          <p:nvGrpSpPr>
            <p:cNvPr id="19" name="Group 19"/>
            <p:cNvGrpSpPr/>
            <p:nvPr/>
          </p:nvGrpSpPr>
          <p:grpSpPr bwMode="auto">
            <a:xfrm>
              <a:off x="1882977" y="16599929"/>
              <a:ext cx="1533444" cy="2216424"/>
              <a:chOff x="0" y="0"/>
              <a:chExt cx="292210" cy="422358"/>
            </a:xfrm>
          </p:grpSpPr>
          <p:sp>
            <p:nvSpPr>
              <p:cNvPr id="20" name="Freeform 20"/>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21" name="TextBox 21"/>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73" name="Group 72">
              <a:extLst>
                <a:ext uri="{FF2B5EF4-FFF2-40B4-BE49-F238E27FC236}">
                  <a16:creationId xmlns:a16="http://schemas.microsoft.com/office/drawing/2014/main" id="{0B3A4D8C-8AE1-8B52-FE80-C4C11A144697}"/>
                </a:ext>
              </a:extLst>
            </p:cNvPr>
            <p:cNvGrpSpPr/>
            <p:nvPr/>
          </p:nvGrpSpPr>
          <p:grpSpPr>
            <a:xfrm>
              <a:off x="2059833" y="16805896"/>
              <a:ext cx="1179732" cy="1804491"/>
              <a:chOff x="2088917" y="16814890"/>
              <a:chExt cx="1179732" cy="1804491"/>
            </a:xfrm>
          </p:grpSpPr>
          <p:sp>
            <p:nvSpPr>
              <p:cNvPr id="27" name="Freeform 27"/>
              <p:cNvSpPr/>
              <p:nvPr/>
            </p:nvSpPr>
            <p:spPr bwMode="auto">
              <a:xfrm>
                <a:off x="2088917" y="16814890"/>
                <a:ext cx="1179732" cy="1804491"/>
              </a:xfrm>
              <a:custGeom>
                <a:avLst/>
                <a:gdLst/>
                <a:ahLst/>
                <a:cxnLst/>
                <a:rect l="l" t="t" r="r" b="b"/>
                <a:pathLst>
                  <a:path w="1254585" h="1918985" extrusionOk="0">
                    <a:moveTo>
                      <a:pt x="0" y="0"/>
                    </a:moveTo>
                    <a:lnTo>
                      <a:pt x="1254585" y="0"/>
                    </a:lnTo>
                    <a:lnTo>
                      <a:pt x="1254585" y="1918985"/>
                    </a:lnTo>
                    <a:lnTo>
                      <a:pt x="0" y="1918985"/>
                    </a:lnTo>
                    <a:lnTo>
                      <a:pt x="0" y="0"/>
                    </a:lnTo>
                    <a:close/>
                  </a:path>
                </a:pathLst>
              </a:custGeom>
              <a:blipFill>
                <a:blip r:embed="rId10"/>
                <a:stretch/>
              </a:blipFill>
            </p:spPr>
            <p:txBody>
              <a:bodyPr/>
              <a:lstStyle/>
              <a:p>
                <a:pPr>
                  <a:defRPr/>
                </a:pPr>
                <a:endParaRPr lang="de-DE"/>
              </a:p>
            </p:txBody>
          </p:sp>
          <p:sp>
            <p:nvSpPr>
              <p:cNvPr id="78" name="Isosceles Triangle 77"/>
              <p:cNvSpPr/>
              <p:nvPr/>
            </p:nvSpPr>
            <p:spPr bwMode="auto">
              <a:xfrm rot="10800000">
                <a:off x="2310251" y="17858092"/>
                <a:ext cx="737063"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b="1"/>
              </a:p>
            </p:txBody>
          </p:sp>
          <p:sp>
            <p:nvSpPr>
              <p:cNvPr id="84" name="TextBox 83"/>
              <p:cNvSpPr txBox="1"/>
              <p:nvPr/>
            </p:nvSpPr>
            <p:spPr bwMode="auto">
              <a:xfrm>
                <a:off x="2291855" y="17819272"/>
                <a:ext cx="820369" cy="386611"/>
              </a:xfrm>
              <a:prstGeom prst="rect">
                <a:avLst/>
              </a:prstGeom>
              <a:noFill/>
            </p:spPr>
            <p:txBody>
              <a:bodyPr wrap="none" rtlCol="0">
                <a:spAutoFit/>
              </a:bodyPr>
              <a:lstStyle/>
              <a:p>
                <a:pPr>
                  <a:defRPr/>
                </a:pPr>
                <a:r>
                  <a:rPr lang="de-DE" sz="1400" dirty="0">
                    <a:solidFill>
                      <a:schemeClr val="bg1"/>
                    </a:solidFill>
                  </a:rPr>
                  <a:t>Kupfer</a:t>
                </a:r>
                <a:endParaRPr lang="de-DE" dirty="0">
                  <a:solidFill>
                    <a:schemeClr val="bg1"/>
                  </a:solidFill>
                </a:endParaRPr>
              </a:p>
            </p:txBody>
          </p:sp>
        </p:grpSp>
      </p:grpSp>
      <p:sp>
        <p:nvSpPr>
          <p:cNvPr id="93" name="Rectangle: Rounded Corners 92">
            <a:extLst>
              <a:ext uri="{FF2B5EF4-FFF2-40B4-BE49-F238E27FC236}">
                <a16:creationId xmlns:a16="http://schemas.microsoft.com/office/drawing/2014/main" id="{6D642C07-6DDF-A5F6-FD6E-D647B8A4710A}"/>
              </a:ext>
            </a:extLst>
          </p:cNvPr>
          <p:cNvSpPr/>
          <p:nvPr/>
        </p:nvSpPr>
        <p:spPr>
          <a:xfrm>
            <a:off x="1825242" y="3035753"/>
            <a:ext cx="11354752" cy="1313860"/>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cs typeface="Calibri" panose="020F0502020204030204" pitchFamily="34" charset="0"/>
              </a:rPr>
              <a:t>Das ist Teil der Lösung, indem gezeigt wird, wie die Pins und die Länder zugeordnet werden. Die Länder in gelber Schrift sind die Länder, in denen die größte Menge des jeweiligen Minerals abgebaut wird.</a:t>
            </a:r>
          </a:p>
        </p:txBody>
      </p:sp>
      <p:sp>
        <p:nvSpPr>
          <p:cNvPr id="94" name="Isosceles Triangle 93">
            <a:extLst>
              <a:ext uri="{FF2B5EF4-FFF2-40B4-BE49-F238E27FC236}">
                <a16:creationId xmlns:a16="http://schemas.microsoft.com/office/drawing/2014/main" id="{22B8320B-8BF0-BF7E-F493-B1244391B07E}"/>
              </a:ext>
            </a:extLst>
          </p:cNvPr>
          <p:cNvSpPr/>
          <p:nvPr/>
        </p:nvSpPr>
        <p:spPr bwMode="auto">
          <a:xfrm rot="10800000">
            <a:off x="2129567" y="7628526"/>
            <a:ext cx="697819" cy="553597"/>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5" name="TextBox 94">
            <a:extLst>
              <a:ext uri="{FF2B5EF4-FFF2-40B4-BE49-F238E27FC236}">
                <a16:creationId xmlns:a16="http://schemas.microsoft.com/office/drawing/2014/main" id="{07590338-FAC2-3E5E-6E33-2FEACFE4E7B9}"/>
              </a:ext>
            </a:extLst>
          </p:cNvPr>
          <p:cNvSpPr txBox="1"/>
          <p:nvPr/>
        </p:nvSpPr>
        <p:spPr bwMode="auto">
          <a:xfrm>
            <a:off x="2117058" y="7570888"/>
            <a:ext cx="724878" cy="230832"/>
          </a:xfrm>
          <a:prstGeom prst="rect">
            <a:avLst/>
          </a:prstGeom>
          <a:noFill/>
        </p:spPr>
        <p:txBody>
          <a:bodyPr wrap="none" rtlCol="0">
            <a:spAutoFit/>
          </a:bodyPr>
          <a:lstStyle/>
          <a:p>
            <a:pPr>
              <a:defRPr/>
            </a:pPr>
            <a:r>
              <a:rPr lang="de-DE" sz="900" dirty="0">
                <a:solidFill>
                  <a:schemeClr val="bg1"/>
                </a:solidFill>
              </a:rPr>
              <a:t>Aluminium</a:t>
            </a:r>
            <a:endParaRPr dirty="0"/>
          </a:p>
        </p:txBody>
      </p:sp>
      <p:sp>
        <p:nvSpPr>
          <p:cNvPr id="30" name="TextBox 29">
            <a:extLst>
              <a:ext uri="{FF2B5EF4-FFF2-40B4-BE49-F238E27FC236}">
                <a16:creationId xmlns:a16="http://schemas.microsoft.com/office/drawing/2014/main" id="{B4AFAC9B-AFA1-1C35-6E83-A13E50F5A27A}"/>
              </a:ext>
            </a:extLst>
          </p:cNvPr>
          <p:cNvSpPr txBox="1"/>
          <p:nvPr/>
        </p:nvSpPr>
        <p:spPr bwMode="auto">
          <a:xfrm>
            <a:off x="6267450" y="19389716"/>
            <a:ext cx="2478564"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pic>
        <p:nvPicPr>
          <p:cNvPr id="32" name="Grafik 1" descr="Lehrer mit einfarbiger Füllung">
            <a:extLst>
              <a:ext uri="{FF2B5EF4-FFF2-40B4-BE49-F238E27FC236}">
                <a16:creationId xmlns:a16="http://schemas.microsoft.com/office/drawing/2014/main" id="{5BEFD538-3627-45D5-6293-95C86A39B3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473250" y="912675"/>
            <a:ext cx="1490400" cy="1490400"/>
          </a:xfrm>
          <a:prstGeom prst="rect">
            <a:avLst/>
          </a:prstGeom>
        </p:spPr>
      </p:pic>
      <p:sp>
        <p:nvSpPr>
          <p:cNvPr id="33" name="TextBox 32">
            <a:extLst>
              <a:ext uri="{FF2B5EF4-FFF2-40B4-BE49-F238E27FC236}">
                <a16:creationId xmlns:a16="http://schemas.microsoft.com/office/drawing/2014/main" id="{6D329D2D-5E64-CACD-904F-55EAC291A8A5}"/>
              </a:ext>
            </a:extLst>
          </p:cNvPr>
          <p:cNvSpPr txBox="1"/>
          <p:nvPr/>
        </p:nvSpPr>
        <p:spPr>
          <a:xfrm>
            <a:off x="12245282" y="2130743"/>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pic>
        <p:nvPicPr>
          <p:cNvPr id="36" name="Grafik 2" descr="Abzeichen Tick1 mit einfarbiger Füllung">
            <a:extLst>
              <a:ext uri="{FF2B5EF4-FFF2-40B4-BE49-F238E27FC236}">
                <a16:creationId xmlns:a16="http://schemas.microsoft.com/office/drawing/2014/main" id="{36B221C6-30DA-CCF6-38DA-521759BC8C3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auto">
          <a:xfrm>
            <a:off x="10869452" y="298450"/>
            <a:ext cx="1489814" cy="1489814"/>
          </a:xfrm>
          <a:prstGeom prst="rect">
            <a:avLst/>
          </a:prstGeom>
        </p:spPr>
      </p:pic>
      <p:sp>
        <p:nvSpPr>
          <p:cNvPr id="38" name="TextBox 37">
            <a:extLst>
              <a:ext uri="{FF2B5EF4-FFF2-40B4-BE49-F238E27FC236}">
                <a16:creationId xmlns:a16="http://schemas.microsoft.com/office/drawing/2014/main" id="{A3B83514-D280-A231-3646-0B18F195E448}"/>
              </a:ext>
            </a:extLst>
          </p:cNvPr>
          <p:cNvSpPr txBox="1"/>
          <p:nvPr/>
        </p:nvSpPr>
        <p:spPr bwMode="auto">
          <a:xfrm>
            <a:off x="10781925" y="1652483"/>
            <a:ext cx="1577341" cy="1200329"/>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1/4 Schritt 7</a:t>
            </a:r>
          </a:p>
        </p:txBody>
      </p:sp>
      <p:sp>
        <p:nvSpPr>
          <p:cNvPr id="39" name="TextBox 38">
            <a:extLst>
              <a:ext uri="{FF2B5EF4-FFF2-40B4-BE49-F238E27FC236}">
                <a16:creationId xmlns:a16="http://schemas.microsoft.com/office/drawing/2014/main" id="{BFABBE43-E5E5-ADFB-095E-DCA0B7209DAC}"/>
              </a:ext>
            </a:extLst>
          </p:cNvPr>
          <p:cNvSpPr txBox="1"/>
          <p:nvPr/>
        </p:nvSpPr>
        <p:spPr bwMode="auto">
          <a:xfrm>
            <a:off x="9163050" y="19060736"/>
            <a:ext cx="4743450" cy="738664"/>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3" name="Freeform 6">
            <a:extLst>
              <a:ext uri="{FF2B5EF4-FFF2-40B4-BE49-F238E27FC236}">
                <a16:creationId xmlns:a16="http://schemas.microsoft.com/office/drawing/2014/main" id="{CB647632-2C3F-D173-C529-6F322248425D}"/>
              </a:ext>
            </a:extLst>
          </p:cNvPr>
          <p:cNvSpPr/>
          <p:nvPr/>
        </p:nvSpPr>
        <p:spPr bwMode="auto">
          <a:xfrm>
            <a:off x="1617559" y="6725775"/>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3"/>
            <a:stretch/>
          </a:blipFill>
        </p:spPr>
        <p:txBody>
          <a:bodyPr/>
          <a:lstStyle/>
          <a:p>
            <a:pPr>
              <a:defRPr/>
            </a:pPr>
            <a:endParaRPr lang="de-DE"/>
          </a:p>
        </p:txBody>
      </p:sp>
      <p:sp>
        <p:nvSpPr>
          <p:cNvPr id="44" name="Freeform 7">
            <a:extLst>
              <a:ext uri="{FF2B5EF4-FFF2-40B4-BE49-F238E27FC236}">
                <a16:creationId xmlns:a16="http://schemas.microsoft.com/office/drawing/2014/main" id="{8D752E2E-8A55-8676-38B6-4E27049DD844}"/>
              </a:ext>
            </a:extLst>
          </p:cNvPr>
          <p:cNvSpPr/>
          <p:nvPr/>
        </p:nvSpPr>
        <p:spPr bwMode="auto">
          <a:xfrm>
            <a:off x="5372249" y="6722791"/>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3"/>
            <a:stretch/>
          </a:blipFill>
        </p:spPr>
        <p:txBody>
          <a:bodyPr/>
          <a:lstStyle/>
          <a:p>
            <a:pPr>
              <a:defRPr/>
            </a:pPr>
            <a:endParaRPr lang="de-DE"/>
          </a:p>
        </p:txBody>
      </p:sp>
      <p:sp>
        <p:nvSpPr>
          <p:cNvPr id="45" name="Freeform 8">
            <a:extLst>
              <a:ext uri="{FF2B5EF4-FFF2-40B4-BE49-F238E27FC236}">
                <a16:creationId xmlns:a16="http://schemas.microsoft.com/office/drawing/2014/main" id="{7E6A3B5F-0448-531E-FE8C-17BE7B1F88A6}"/>
              </a:ext>
            </a:extLst>
          </p:cNvPr>
          <p:cNvSpPr/>
          <p:nvPr/>
        </p:nvSpPr>
        <p:spPr bwMode="auto">
          <a:xfrm>
            <a:off x="5372249" y="10458415"/>
            <a:ext cx="3466800" cy="3405600"/>
          </a:xfrm>
          <a:custGeom>
            <a:avLst/>
            <a:gdLst/>
            <a:ahLst/>
            <a:cxnLst/>
            <a:rect l="l" t="t" r="r" b="b"/>
            <a:pathLst>
              <a:path w="3549693" h="3402809" extrusionOk="0">
                <a:moveTo>
                  <a:pt x="0" y="0"/>
                </a:moveTo>
                <a:lnTo>
                  <a:pt x="3549694" y="0"/>
                </a:lnTo>
                <a:lnTo>
                  <a:pt x="3549694" y="3402809"/>
                </a:lnTo>
                <a:lnTo>
                  <a:pt x="0" y="3402809"/>
                </a:lnTo>
                <a:lnTo>
                  <a:pt x="0" y="0"/>
                </a:lnTo>
                <a:close/>
              </a:path>
            </a:pathLst>
          </a:custGeom>
          <a:blipFill>
            <a:blip r:embed="rId4"/>
            <a:stretch/>
          </a:blipFill>
        </p:spPr>
        <p:txBody>
          <a:bodyPr/>
          <a:lstStyle/>
          <a:p>
            <a:pPr>
              <a:defRPr/>
            </a:pPr>
            <a:endParaRPr lang="de-DE"/>
          </a:p>
        </p:txBody>
      </p:sp>
      <p:sp>
        <p:nvSpPr>
          <p:cNvPr id="46" name="Freeform 9">
            <a:extLst>
              <a:ext uri="{FF2B5EF4-FFF2-40B4-BE49-F238E27FC236}">
                <a16:creationId xmlns:a16="http://schemas.microsoft.com/office/drawing/2014/main" id="{3A0D857C-0A78-8F30-9C33-76E2312234A6}"/>
              </a:ext>
            </a:extLst>
          </p:cNvPr>
          <p:cNvSpPr/>
          <p:nvPr/>
        </p:nvSpPr>
        <p:spPr bwMode="auto">
          <a:xfrm>
            <a:off x="1615960" y="14190250"/>
            <a:ext cx="3466800" cy="3405600"/>
          </a:xfrm>
          <a:custGeom>
            <a:avLst/>
            <a:gdLst/>
            <a:ahLst/>
            <a:cxnLst/>
            <a:rect l="l" t="t" r="r" b="b"/>
            <a:pathLst>
              <a:path w="3549693" h="3391659" extrusionOk="0">
                <a:moveTo>
                  <a:pt x="0" y="0"/>
                </a:moveTo>
                <a:lnTo>
                  <a:pt x="3549694" y="0"/>
                </a:lnTo>
                <a:lnTo>
                  <a:pt x="3549694" y="3391659"/>
                </a:lnTo>
                <a:lnTo>
                  <a:pt x="0" y="3391659"/>
                </a:lnTo>
                <a:lnTo>
                  <a:pt x="0" y="0"/>
                </a:lnTo>
                <a:close/>
              </a:path>
            </a:pathLst>
          </a:custGeom>
          <a:blipFill>
            <a:blip r:embed="rId5"/>
            <a:stretch/>
          </a:blipFill>
        </p:spPr>
        <p:txBody>
          <a:bodyPr/>
          <a:lstStyle/>
          <a:p>
            <a:pPr>
              <a:defRPr/>
            </a:pPr>
            <a:endParaRPr lang="de-DE"/>
          </a:p>
        </p:txBody>
      </p:sp>
      <p:sp>
        <p:nvSpPr>
          <p:cNvPr id="47" name="Freeform 10">
            <a:extLst>
              <a:ext uri="{FF2B5EF4-FFF2-40B4-BE49-F238E27FC236}">
                <a16:creationId xmlns:a16="http://schemas.microsoft.com/office/drawing/2014/main" id="{EC57AC18-9700-4D8D-93CC-825F07E7AC8A}"/>
              </a:ext>
            </a:extLst>
          </p:cNvPr>
          <p:cNvSpPr/>
          <p:nvPr/>
        </p:nvSpPr>
        <p:spPr bwMode="auto">
          <a:xfrm>
            <a:off x="1624978" y="10459471"/>
            <a:ext cx="3466800" cy="3405600"/>
          </a:xfrm>
          <a:custGeom>
            <a:avLst/>
            <a:gdLst/>
            <a:ahLst/>
            <a:cxnLst/>
            <a:rect l="l" t="t" r="r" b="b"/>
            <a:pathLst>
              <a:path w="3748615" h="3654900" extrusionOk="0">
                <a:moveTo>
                  <a:pt x="0" y="0"/>
                </a:moveTo>
                <a:lnTo>
                  <a:pt x="3748615" y="0"/>
                </a:lnTo>
                <a:lnTo>
                  <a:pt x="3748615" y="3654899"/>
                </a:lnTo>
                <a:lnTo>
                  <a:pt x="0" y="3654899"/>
                </a:lnTo>
                <a:lnTo>
                  <a:pt x="0" y="0"/>
                </a:lnTo>
                <a:close/>
              </a:path>
            </a:pathLst>
          </a:custGeom>
          <a:blipFill>
            <a:blip r:embed="rId6"/>
            <a:stretch/>
          </a:blipFill>
        </p:spPr>
        <p:txBody>
          <a:bodyPr/>
          <a:lstStyle/>
          <a:p>
            <a:pPr>
              <a:defRPr/>
            </a:pPr>
            <a:endParaRPr lang="de-DE"/>
          </a:p>
        </p:txBody>
      </p:sp>
      <p:sp>
        <p:nvSpPr>
          <p:cNvPr id="48" name="Freeform 11">
            <a:extLst>
              <a:ext uri="{FF2B5EF4-FFF2-40B4-BE49-F238E27FC236}">
                <a16:creationId xmlns:a16="http://schemas.microsoft.com/office/drawing/2014/main" id="{9EC573C7-88C6-4C84-3684-FD602532D48C}"/>
              </a:ext>
            </a:extLst>
          </p:cNvPr>
          <p:cNvSpPr/>
          <p:nvPr/>
        </p:nvSpPr>
        <p:spPr bwMode="auto">
          <a:xfrm>
            <a:off x="9126939" y="6726518"/>
            <a:ext cx="3467168" cy="3405031"/>
          </a:xfrm>
          <a:custGeom>
            <a:avLst/>
            <a:gdLst/>
            <a:ahLst/>
            <a:cxnLst/>
            <a:rect l="l" t="t" r="r" b="b"/>
            <a:pathLst>
              <a:path w="3687158" h="3621079" extrusionOk="0">
                <a:moveTo>
                  <a:pt x="0" y="0"/>
                </a:moveTo>
                <a:lnTo>
                  <a:pt x="3687157" y="0"/>
                </a:lnTo>
                <a:lnTo>
                  <a:pt x="3687157" y="3621079"/>
                </a:lnTo>
                <a:lnTo>
                  <a:pt x="0" y="3621079"/>
                </a:lnTo>
                <a:lnTo>
                  <a:pt x="0" y="0"/>
                </a:lnTo>
                <a:close/>
              </a:path>
            </a:pathLst>
          </a:custGeom>
          <a:blipFill>
            <a:blip r:embed="rId7"/>
            <a:stretch/>
          </a:blipFill>
        </p:spPr>
        <p:txBody>
          <a:bodyPr/>
          <a:lstStyle/>
          <a:p>
            <a:pPr>
              <a:defRPr/>
            </a:pPr>
            <a:endParaRPr lang="de-DE"/>
          </a:p>
        </p:txBody>
      </p:sp>
      <p:sp>
        <p:nvSpPr>
          <p:cNvPr id="49" name="Freeform 12">
            <a:extLst>
              <a:ext uri="{FF2B5EF4-FFF2-40B4-BE49-F238E27FC236}">
                <a16:creationId xmlns:a16="http://schemas.microsoft.com/office/drawing/2014/main" id="{2EBD5E00-B02D-440D-FF5C-5F68CC8D59C7}"/>
              </a:ext>
            </a:extLst>
          </p:cNvPr>
          <p:cNvSpPr/>
          <p:nvPr/>
        </p:nvSpPr>
        <p:spPr bwMode="auto">
          <a:xfrm>
            <a:off x="9119522" y="10458415"/>
            <a:ext cx="3466800" cy="3405600"/>
          </a:xfrm>
          <a:custGeom>
            <a:avLst/>
            <a:gdLst/>
            <a:ahLst/>
            <a:cxnLst/>
            <a:rect l="l" t="t" r="r" b="b"/>
            <a:pathLst>
              <a:path w="3754905" h="3675576" extrusionOk="0">
                <a:moveTo>
                  <a:pt x="0" y="0"/>
                </a:moveTo>
                <a:lnTo>
                  <a:pt x="3754905" y="0"/>
                </a:lnTo>
                <a:lnTo>
                  <a:pt x="3754905" y="3675576"/>
                </a:lnTo>
                <a:lnTo>
                  <a:pt x="0" y="3675576"/>
                </a:lnTo>
                <a:lnTo>
                  <a:pt x="0" y="0"/>
                </a:lnTo>
                <a:close/>
              </a:path>
            </a:pathLst>
          </a:custGeom>
          <a:blipFill>
            <a:blip r:embed="rId8"/>
            <a:stretch/>
          </a:blipFill>
        </p:spPr>
        <p:txBody>
          <a:bodyPr/>
          <a:lstStyle/>
          <a:p>
            <a:pPr>
              <a:defRPr/>
            </a:pPr>
            <a:endParaRPr lang="de-DE"/>
          </a:p>
        </p:txBody>
      </p:sp>
      <p:sp>
        <p:nvSpPr>
          <p:cNvPr id="3" name="Freeform 3"/>
          <p:cNvSpPr/>
          <p:nvPr/>
        </p:nvSpPr>
        <p:spPr bwMode="auto">
          <a:xfrm>
            <a:off x="1421788" y="6474062"/>
            <a:ext cx="11374306" cy="11374306"/>
          </a:xfrm>
          <a:custGeom>
            <a:avLst/>
            <a:gdLst/>
            <a:ahLst/>
            <a:cxnLst/>
            <a:rect l="l" t="t" r="r" b="b"/>
            <a:pathLst>
              <a:path w="12096000" h="12096000" extrusionOk="0">
                <a:moveTo>
                  <a:pt x="0" y="0"/>
                </a:moveTo>
                <a:lnTo>
                  <a:pt x="12096000" y="0"/>
                </a:lnTo>
                <a:lnTo>
                  <a:pt x="12096000" y="12096000"/>
                </a:lnTo>
                <a:lnTo>
                  <a:pt x="0" y="12096000"/>
                </a:lnTo>
                <a:lnTo>
                  <a:pt x="0" y="0"/>
                </a:lnTo>
                <a:close/>
              </a:path>
            </a:pathLst>
          </a:custGeom>
          <a:blipFill>
            <a:blip r:embed="rId9"/>
            <a:stretch/>
          </a:blipFill>
        </p:spPr>
        <p:txBody>
          <a:bodyPr/>
          <a:lstStyle/>
          <a:p>
            <a:pPr>
              <a:defRPr/>
            </a:pPr>
            <a:endParaRPr lang="de-DE"/>
          </a:p>
        </p:txBody>
      </p:sp>
      <p:grpSp>
        <p:nvGrpSpPr>
          <p:cNvPr id="6" name="Group 6"/>
          <p:cNvGrpSpPr/>
          <p:nvPr/>
        </p:nvGrpSpPr>
        <p:grpSpPr bwMode="auto">
          <a:xfrm>
            <a:off x="5261270" y="14082297"/>
            <a:ext cx="7637568" cy="3889183"/>
            <a:chOff x="0" y="0"/>
            <a:chExt cx="1455401" cy="741116"/>
          </a:xfrm>
          <a:solidFill>
            <a:srgbClr val="99D490"/>
          </a:solidFill>
        </p:grpSpPr>
        <p:sp>
          <p:nvSpPr>
            <p:cNvPr id="7" name="Freeform 7"/>
            <p:cNvSpPr/>
            <p:nvPr/>
          </p:nvSpPr>
          <p:spPr bwMode="auto">
            <a:xfrm>
              <a:off x="0" y="0"/>
              <a:ext cx="1455401" cy="741116"/>
            </a:xfrm>
            <a:custGeom>
              <a:avLst/>
              <a:gdLst/>
              <a:ahLst/>
              <a:cxnLst/>
              <a:rect l="l" t="t" r="r" b="b"/>
              <a:pathLst>
                <a:path w="1455401" h="741116" extrusionOk="0">
                  <a:moveTo>
                    <a:pt x="0" y="0"/>
                  </a:moveTo>
                  <a:lnTo>
                    <a:pt x="1455401" y="0"/>
                  </a:lnTo>
                  <a:lnTo>
                    <a:pt x="1455401" y="741116"/>
                  </a:lnTo>
                  <a:lnTo>
                    <a:pt x="0" y="741116"/>
                  </a:lnTo>
                  <a:close/>
                </a:path>
              </a:pathLst>
            </a:custGeom>
            <a:grpFill/>
          </p:spPr>
          <p:txBody>
            <a:bodyPr/>
            <a:lstStyle/>
            <a:p>
              <a:pPr>
                <a:defRPr/>
              </a:pPr>
              <a:endParaRPr lang="de-DE"/>
            </a:p>
          </p:txBody>
        </p:sp>
        <p:sp>
          <p:nvSpPr>
            <p:cNvPr id="8" name="TextBox 8"/>
            <p:cNvSpPr txBox="1"/>
            <p:nvPr/>
          </p:nvSpPr>
          <p:spPr bwMode="auto">
            <a:xfrm>
              <a:off x="0" y="57150"/>
              <a:ext cx="1455401" cy="683965"/>
            </a:xfrm>
            <a:prstGeom prst="rect">
              <a:avLst/>
            </a:prstGeom>
            <a:grpFill/>
          </p:spPr>
          <p:txBody>
            <a:bodyPr lIns="47769" tIns="47769" rIns="47769" bIns="47769" rtlCol="0" anchor="ctr"/>
            <a:lstStyle/>
            <a:p>
              <a:pPr algn="ctr">
                <a:lnSpc>
                  <a:spcPts val="3409"/>
                </a:lnSpc>
                <a:defRPr/>
              </a:pPr>
              <a:endParaRPr/>
            </a:p>
          </p:txBody>
        </p:sp>
      </p:grpSp>
      <p:sp>
        <p:nvSpPr>
          <p:cNvPr id="28" name="TextBox 27"/>
          <p:cNvSpPr txBox="1"/>
          <p:nvPr/>
        </p:nvSpPr>
        <p:spPr bwMode="auto">
          <a:xfrm>
            <a:off x="2459016" y="9196266"/>
            <a:ext cx="1055097" cy="538609"/>
          </a:xfrm>
          <a:prstGeom prst="rect">
            <a:avLst/>
          </a:prstGeom>
          <a:noFill/>
        </p:spPr>
        <p:txBody>
          <a:bodyPr wrap="none" rtlCol="0">
            <a:spAutoFit/>
          </a:bodyPr>
          <a:lstStyle/>
          <a:p>
            <a:pPr>
              <a:defRPr/>
            </a:pPr>
            <a:r>
              <a:rPr lang="de-DE" sz="2900" b="1">
                <a:latin typeface="Calibri"/>
                <a:cs typeface="Calibri"/>
              </a:rPr>
              <a:t>China</a:t>
            </a:r>
            <a:endParaRPr/>
          </a:p>
        </p:txBody>
      </p:sp>
      <p:sp>
        <p:nvSpPr>
          <p:cNvPr id="30" name="TextBox 29"/>
          <p:cNvSpPr txBox="1"/>
          <p:nvPr/>
        </p:nvSpPr>
        <p:spPr bwMode="auto">
          <a:xfrm>
            <a:off x="6165293" y="9226571"/>
            <a:ext cx="1055097" cy="538609"/>
          </a:xfrm>
          <a:prstGeom prst="rect">
            <a:avLst/>
          </a:prstGeom>
          <a:noFill/>
        </p:spPr>
        <p:txBody>
          <a:bodyPr wrap="none" rtlCol="0">
            <a:spAutoFit/>
          </a:bodyPr>
          <a:lstStyle/>
          <a:p>
            <a:pPr>
              <a:defRPr/>
            </a:pPr>
            <a:r>
              <a:rPr lang="de-DE" sz="2900" b="1">
                <a:latin typeface="Calibri"/>
                <a:cs typeface="Calibri"/>
              </a:rPr>
              <a:t>China</a:t>
            </a:r>
            <a:endParaRPr/>
          </a:p>
        </p:txBody>
      </p:sp>
      <p:sp>
        <p:nvSpPr>
          <p:cNvPr id="31" name="TextBox 30"/>
          <p:cNvSpPr txBox="1"/>
          <p:nvPr/>
        </p:nvSpPr>
        <p:spPr bwMode="auto">
          <a:xfrm>
            <a:off x="9520433" y="7117339"/>
            <a:ext cx="2680179" cy="984885"/>
          </a:xfrm>
          <a:prstGeom prst="rect">
            <a:avLst/>
          </a:prstGeom>
          <a:noFill/>
        </p:spPr>
        <p:txBody>
          <a:bodyPr wrap="square" rtlCol="0">
            <a:spAutoFit/>
          </a:bodyPr>
          <a:lstStyle/>
          <a:p>
            <a:pPr>
              <a:defRPr/>
            </a:pPr>
            <a:r>
              <a:rPr lang="de-DE" sz="2900" b="1">
                <a:latin typeface="Calibri"/>
                <a:cs typeface="Calibri"/>
              </a:rPr>
              <a:t>Demokratische Republik Kongo</a:t>
            </a:r>
            <a:endParaRPr/>
          </a:p>
        </p:txBody>
      </p:sp>
      <p:sp>
        <p:nvSpPr>
          <p:cNvPr id="32" name="TextBox 31"/>
          <p:cNvSpPr txBox="1"/>
          <p:nvPr/>
        </p:nvSpPr>
        <p:spPr bwMode="auto">
          <a:xfrm>
            <a:off x="2570093" y="11195050"/>
            <a:ext cx="1759328" cy="538609"/>
          </a:xfrm>
          <a:prstGeom prst="rect">
            <a:avLst/>
          </a:prstGeom>
          <a:noFill/>
        </p:spPr>
        <p:txBody>
          <a:bodyPr wrap="none" rtlCol="0">
            <a:spAutoFit/>
          </a:bodyPr>
          <a:lstStyle/>
          <a:p>
            <a:pPr>
              <a:defRPr/>
            </a:pPr>
            <a:r>
              <a:rPr lang="de-DE" sz="2900" b="1">
                <a:latin typeface="Calibri"/>
                <a:cs typeface="Calibri"/>
              </a:rPr>
              <a:t>Australien</a:t>
            </a:r>
            <a:endParaRPr/>
          </a:p>
        </p:txBody>
      </p:sp>
      <p:sp>
        <p:nvSpPr>
          <p:cNvPr id="33" name="TextBox 32"/>
          <p:cNvSpPr txBox="1"/>
          <p:nvPr/>
        </p:nvSpPr>
        <p:spPr bwMode="auto">
          <a:xfrm>
            <a:off x="5767180" y="12160024"/>
            <a:ext cx="1322478" cy="538609"/>
          </a:xfrm>
          <a:prstGeom prst="rect">
            <a:avLst/>
          </a:prstGeom>
          <a:noFill/>
        </p:spPr>
        <p:txBody>
          <a:bodyPr wrap="none" rtlCol="0">
            <a:spAutoFit/>
          </a:bodyPr>
          <a:lstStyle/>
          <a:p>
            <a:pPr>
              <a:defRPr/>
            </a:pPr>
            <a:r>
              <a:rPr lang="de-DE" sz="2900" b="1">
                <a:latin typeface="Calibri"/>
                <a:cs typeface="Calibri"/>
              </a:rPr>
              <a:t>Mexiko</a:t>
            </a:r>
            <a:endParaRPr/>
          </a:p>
        </p:txBody>
      </p:sp>
      <p:sp>
        <p:nvSpPr>
          <p:cNvPr id="34" name="TextBox 33"/>
          <p:cNvSpPr txBox="1"/>
          <p:nvPr/>
        </p:nvSpPr>
        <p:spPr bwMode="auto">
          <a:xfrm>
            <a:off x="10617070" y="11448854"/>
            <a:ext cx="1895071" cy="538609"/>
          </a:xfrm>
          <a:prstGeom prst="rect">
            <a:avLst/>
          </a:prstGeom>
          <a:noFill/>
        </p:spPr>
        <p:txBody>
          <a:bodyPr wrap="none" rtlCol="0">
            <a:spAutoFit/>
          </a:bodyPr>
          <a:lstStyle/>
          <a:p>
            <a:pPr>
              <a:defRPr/>
            </a:pPr>
            <a:r>
              <a:rPr lang="de-DE" sz="2900" b="1">
                <a:latin typeface="Calibri"/>
                <a:cs typeface="Calibri"/>
              </a:rPr>
              <a:t>Indonesien</a:t>
            </a:r>
            <a:endParaRPr/>
          </a:p>
        </p:txBody>
      </p:sp>
      <p:sp>
        <p:nvSpPr>
          <p:cNvPr id="35" name="TextBox 34"/>
          <p:cNvSpPr txBox="1"/>
          <p:nvPr/>
        </p:nvSpPr>
        <p:spPr bwMode="auto">
          <a:xfrm>
            <a:off x="2046884" y="16026888"/>
            <a:ext cx="950901" cy="538609"/>
          </a:xfrm>
          <a:prstGeom prst="rect">
            <a:avLst/>
          </a:prstGeom>
          <a:noFill/>
        </p:spPr>
        <p:txBody>
          <a:bodyPr wrap="none" rtlCol="0">
            <a:spAutoFit/>
          </a:bodyPr>
          <a:lstStyle/>
          <a:p>
            <a:pPr>
              <a:defRPr/>
            </a:pPr>
            <a:r>
              <a:rPr lang="de-DE" sz="2900" b="1">
                <a:latin typeface="Calibri"/>
                <a:cs typeface="Calibri"/>
              </a:rPr>
              <a:t>Chile</a:t>
            </a:r>
            <a:endParaRPr/>
          </a:p>
        </p:txBody>
      </p:sp>
      <p:sp>
        <p:nvSpPr>
          <p:cNvPr id="4" name="TextBox 3">
            <a:extLst>
              <a:ext uri="{FF2B5EF4-FFF2-40B4-BE49-F238E27FC236}">
                <a16:creationId xmlns:a16="http://schemas.microsoft.com/office/drawing/2014/main" id="{7429734D-B14C-9FB9-98B7-0D7703A62663}"/>
              </a:ext>
            </a:extLst>
          </p:cNvPr>
          <p:cNvSpPr txBox="1"/>
          <p:nvPr/>
        </p:nvSpPr>
        <p:spPr bwMode="auto">
          <a:xfrm>
            <a:off x="6289558" y="19097764"/>
            <a:ext cx="1600200" cy="707886"/>
          </a:xfrm>
          <a:prstGeom prst="rect">
            <a:avLst/>
          </a:prstGeom>
          <a:noFill/>
        </p:spPr>
        <p:txBody>
          <a:bodyPr wrap="squar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sp>
        <p:nvSpPr>
          <p:cNvPr id="37" name="Freeform 2">
            <a:extLst>
              <a:ext uri="{FF2B5EF4-FFF2-40B4-BE49-F238E27FC236}">
                <a16:creationId xmlns:a16="http://schemas.microsoft.com/office/drawing/2014/main" id="{E194BF2D-FF21-21AD-CC7B-536D47B419D3}"/>
              </a:ext>
            </a:extLst>
          </p:cNvPr>
          <p:cNvSpPr/>
          <p:nvPr/>
        </p:nvSpPr>
        <p:spPr bwMode="auto">
          <a:xfrm>
            <a:off x="-285750" y="1995475"/>
            <a:ext cx="4693223" cy="2642581"/>
          </a:xfrm>
          <a:custGeom>
            <a:avLst/>
            <a:gdLst/>
            <a:ahLst/>
            <a:cxnLst/>
            <a:rect l="l" t="t" r="r" b="b"/>
            <a:pathLst>
              <a:path w="4991006" h="2810251" extrusionOk="0">
                <a:moveTo>
                  <a:pt x="0" y="0"/>
                </a:moveTo>
                <a:lnTo>
                  <a:pt x="4991006" y="0"/>
                </a:lnTo>
                <a:lnTo>
                  <a:pt x="4991006" y="2810252"/>
                </a:lnTo>
                <a:lnTo>
                  <a:pt x="0" y="2810252"/>
                </a:lnTo>
                <a:lnTo>
                  <a:pt x="0" y="0"/>
                </a:lnTo>
                <a:close/>
              </a:path>
            </a:pathLst>
          </a:custGeom>
          <a:blipFill>
            <a:blip r:embed="rId10"/>
            <a:stretch/>
          </a:blipFill>
        </p:spPr>
        <p:txBody>
          <a:bodyPr/>
          <a:lstStyle/>
          <a:p>
            <a:pPr>
              <a:defRPr/>
            </a:pPr>
            <a:endParaRPr lang="de-DE"/>
          </a:p>
        </p:txBody>
      </p:sp>
      <p:sp>
        <p:nvSpPr>
          <p:cNvPr id="42" name="TextBox 19">
            <a:extLst>
              <a:ext uri="{FF2B5EF4-FFF2-40B4-BE49-F238E27FC236}">
                <a16:creationId xmlns:a16="http://schemas.microsoft.com/office/drawing/2014/main" id="{AD52076F-6649-03EB-AB8D-466CC13CA939}"/>
              </a:ext>
            </a:extLst>
          </p:cNvPr>
          <p:cNvSpPr txBox="1"/>
          <p:nvPr/>
        </p:nvSpPr>
        <p:spPr bwMode="auto">
          <a:xfrm>
            <a:off x="-3291" y="724289"/>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sp>
        <p:nvSpPr>
          <p:cNvPr id="52" name="Freeform 28">
            <a:extLst>
              <a:ext uri="{FF2B5EF4-FFF2-40B4-BE49-F238E27FC236}">
                <a16:creationId xmlns:a16="http://schemas.microsoft.com/office/drawing/2014/main" id="{5C75B34F-7DF4-B559-1023-D57BC0743D19}"/>
              </a:ext>
            </a:extLst>
          </p:cNvPr>
          <p:cNvSpPr/>
          <p:nvPr/>
        </p:nvSpPr>
        <p:spPr bwMode="auto">
          <a:xfrm rot="-2824972">
            <a:off x="5516321" y="16684592"/>
            <a:ext cx="1746658" cy="1746658"/>
          </a:xfrm>
          <a:custGeom>
            <a:avLst/>
            <a:gdLst/>
            <a:ahLst/>
            <a:cxnLst/>
            <a:rect l="l" t="t" r="r" b="b"/>
            <a:pathLst>
              <a:path w="1857483" h="1857483" extrusionOk="0">
                <a:moveTo>
                  <a:pt x="0" y="0"/>
                </a:moveTo>
                <a:lnTo>
                  <a:pt x="1857483" y="0"/>
                </a:lnTo>
                <a:lnTo>
                  <a:pt x="1857483" y="1857483"/>
                </a:lnTo>
                <a:lnTo>
                  <a:pt x="0" y="1857483"/>
                </a:lnTo>
                <a:lnTo>
                  <a:pt x="0" y="0"/>
                </a:lnTo>
                <a:close/>
              </a:path>
            </a:pathLst>
          </a:custGeom>
          <a:blipFill>
            <a:blip r:embed="rId11"/>
            <a:stretch/>
          </a:blipFill>
        </p:spPr>
        <p:txBody>
          <a:bodyPr/>
          <a:lstStyle/>
          <a:p>
            <a:pPr>
              <a:defRPr/>
            </a:pPr>
            <a:endParaRPr lang="de-DE"/>
          </a:p>
        </p:txBody>
      </p:sp>
      <p:sp>
        <p:nvSpPr>
          <p:cNvPr id="60" name="TextBox 18">
            <a:extLst>
              <a:ext uri="{FF2B5EF4-FFF2-40B4-BE49-F238E27FC236}">
                <a16:creationId xmlns:a16="http://schemas.microsoft.com/office/drawing/2014/main" id="{D0792AF5-A418-F699-A8AA-3AD5AA17F471}"/>
              </a:ext>
            </a:extLst>
          </p:cNvPr>
          <p:cNvSpPr txBox="1"/>
          <p:nvPr/>
        </p:nvSpPr>
        <p:spPr bwMode="auto">
          <a:xfrm>
            <a:off x="6043647" y="14261431"/>
            <a:ext cx="6542675" cy="2452489"/>
          </a:xfrm>
          <a:prstGeom prst="ellipse">
            <a:avLst/>
          </a:prstGeom>
          <a:solidFill>
            <a:srgbClr val="FFFFFF">
              <a:alpha val="61176"/>
            </a:srgbClr>
          </a:solidFill>
          <a:ln w="19050">
            <a:solidFill>
              <a:srgbClr val="70AD47"/>
            </a:solidFill>
          </a:ln>
        </p:spPr>
        <p:txBody>
          <a:bodyPr wrap="square" lIns="0" tIns="0" rIns="0" bIns="0" rtlCol="0" anchor="t">
            <a:spAutoFit/>
          </a:bodyPr>
          <a:lstStyle/>
          <a:p>
            <a:pPr algn="ctr">
              <a:lnSpc>
                <a:spcPts val="3422"/>
              </a:lnSpc>
              <a:defRPr/>
            </a:pPr>
            <a:r>
              <a:rPr lang="de-DE" sz="2900" spc="-65" dirty="0">
                <a:solidFill>
                  <a:srgbClr val="000000"/>
                </a:solidFill>
                <a:latin typeface="Calibri"/>
                <a:cs typeface="Calibri"/>
              </a:rPr>
              <a:t>Die Länder sind:</a:t>
            </a:r>
            <a:endParaRPr sz="2900" dirty="0">
              <a:latin typeface="Calibri"/>
              <a:cs typeface="Calibri"/>
            </a:endParaRPr>
          </a:p>
          <a:p>
            <a:pPr algn="ctr">
              <a:lnSpc>
                <a:spcPts val="3422"/>
              </a:lnSpc>
              <a:spcBef>
                <a:spcPts val="0"/>
              </a:spcBef>
              <a:defRPr/>
            </a:pPr>
            <a:r>
              <a:rPr lang="de-DE" sz="2900" spc="-65" dirty="0">
                <a:solidFill>
                  <a:srgbClr val="000000"/>
                </a:solidFill>
                <a:latin typeface="Calibri"/>
                <a:cs typeface="Calibri"/>
              </a:rPr>
              <a:t>Demokratische Republik Kongo, China, China, Australien, Indonesien, Chile, Indonesien</a:t>
            </a:r>
            <a:endParaRPr sz="2900" dirty="0">
              <a:latin typeface="Calibri"/>
              <a:cs typeface="Calibri"/>
            </a:endParaRPr>
          </a:p>
        </p:txBody>
      </p:sp>
      <p:grpSp>
        <p:nvGrpSpPr>
          <p:cNvPr id="5" name="Group 4">
            <a:extLst>
              <a:ext uri="{FF2B5EF4-FFF2-40B4-BE49-F238E27FC236}">
                <a16:creationId xmlns:a16="http://schemas.microsoft.com/office/drawing/2014/main" id="{383D4FF6-ACF7-98DC-E4AE-FB0EE1A5A0AD}"/>
              </a:ext>
            </a:extLst>
          </p:cNvPr>
          <p:cNvGrpSpPr/>
          <p:nvPr/>
        </p:nvGrpSpPr>
        <p:grpSpPr bwMode="auto">
          <a:xfrm rot="-5400000">
            <a:off x="6650087" y="-652374"/>
            <a:ext cx="2642580" cy="9229895"/>
            <a:chOff x="0" y="0"/>
            <a:chExt cx="2105856" cy="6650390"/>
          </a:xfrm>
          <a:solidFill>
            <a:srgbClr val="FFFFFF">
              <a:alpha val="61175"/>
            </a:srgbClr>
          </a:solidFill>
        </p:grpSpPr>
        <p:sp>
          <p:nvSpPr>
            <p:cNvPr id="9" name="Freeform 5">
              <a:extLst>
                <a:ext uri="{FF2B5EF4-FFF2-40B4-BE49-F238E27FC236}">
                  <a16:creationId xmlns:a16="http://schemas.microsoft.com/office/drawing/2014/main" id="{69405AB1-FAF2-AE28-6B60-56CD5C67468C}"/>
                </a:ext>
              </a:extLst>
            </p:cNvPr>
            <p:cNvSpPr/>
            <p:nvPr/>
          </p:nvSpPr>
          <p:spPr bwMode="auto">
            <a:xfrm>
              <a:off x="0" y="0"/>
              <a:ext cx="2105856" cy="6650390"/>
            </a:xfrm>
            <a:prstGeom prst="roundRect">
              <a:avLst>
                <a:gd name="adj" fmla="val 16667"/>
              </a:avLst>
            </a:prstGeom>
            <a:grpFill/>
            <a:ln w="19050">
              <a:solidFill>
                <a:srgbClr val="70AD47"/>
              </a:solidFill>
            </a:ln>
          </p:spPr>
          <p:txBody>
            <a:bodyPr/>
            <a:lstStyle/>
            <a:p>
              <a:pPr>
                <a:defRPr/>
              </a:pPr>
              <a:endParaRPr lang="de-DE"/>
            </a:p>
          </p:txBody>
        </p:sp>
      </p:grpSp>
      <p:sp>
        <p:nvSpPr>
          <p:cNvPr id="10" name="TextBox 13">
            <a:extLst>
              <a:ext uri="{FF2B5EF4-FFF2-40B4-BE49-F238E27FC236}">
                <a16:creationId xmlns:a16="http://schemas.microsoft.com/office/drawing/2014/main" id="{CCB98C05-ACB4-49DE-4748-82A37225A72C}"/>
              </a:ext>
            </a:extLst>
          </p:cNvPr>
          <p:cNvSpPr txBox="1"/>
          <p:nvPr/>
        </p:nvSpPr>
        <p:spPr bwMode="auto">
          <a:xfrm>
            <a:off x="3677976" y="2879649"/>
            <a:ext cx="8586802" cy="2165849"/>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Deine Aufgabe:</a:t>
            </a:r>
          </a:p>
          <a:p>
            <a:pPr>
              <a:lnSpc>
                <a:spcPts val="3422"/>
              </a:lnSpc>
              <a:defRPr/>
            </a:pPr>
            <a:r>
              <a:rPr lang="de-DE" sz="2800" spc="-65" dirty="0">
                <a:solidFill>
                  <a:srgbClr val="000000"/>
                </a:solidFill>
                <a:latin typeface="Calibri Light"/>
                <a:cs typeface="Calibri Light"/>
              </a:rPr>
              <a:t>Schau dir nun die Länder an. Welches Land ist welches? </a:t>
            </a:r>
          </a:p>
          <a:p>
            <a:pPr>
              <a:lnSpc>
                <a:spcPts val="3422"/>
              </a:lnSpc>
              <a:defRPr/>
            </a:pPr>
            <a:r>
              <a:rPr lang="de-DE" sz="2800" spc="-65" dirty="0">
                <a:solidFill>
                  <a:srgbClr val="000000"/>
                </a:solidFill>
                <a:latin typeface="Calibri Light"/>
                <a:cs typeface="Calibri Light"/>
              </a:rPr>
              <a:t>Und  wo wird welches Mineral abgebaut? </a:t>
            </a:r>
            <a:r>
              <a:rPr lang="de-DE" sz="2800" b="1" spc="-65" dirty="0">
                <a:solidFill>
                  <a:srgbClr val="000000"/>
                </a:solidFill>
                <a:latin typeface="Calibri Light"/>
                <a:cs typeface="Calibri Light"/>
              </a:rPr>
              <a:t>Schreibe die Ländernamen zum passenden Bild und </a:t>
            </a:r>
            <a:r>
              <a:rPr lang="de-DE" sz="2800" spc="-65" dirty="0">
                <a:solidFill>
                  <a:srgbClr val="000000"/>
                </a:solidFill>
                <a:latin typeface="Calibri Light"/>
                <a:cs typeface="Calibri Light"/>
              </a:rPr>
              <a:t>s</a:t>
            </a:r>
            <a:r>
              <a:rPr lang="de-DE" sz="2800" b="1" spc="-65" dirty="0">
                <a:solidFill>
                  <a:srgbClr val="000000"/>
                </a:solidFill>
                <a:latin typeface="Calibri Light"/>
                <a:cs typeface="Calibri Light"/>
              </a:rPr>
              <a:t>chneide die Weltkugeln aus. Ordne dann die Paare zu.</a:t>
            </a:r>
            <a:endParaRPr sz="2800" b="1" dirty="0">
              <a:latin typeface="Calibri Light"/>
              <a:cs typeface="Calibri Light"/>
            </a:endParaRPr>
          </a:p>
        </p:txBody>
      </p:sp>
      <p:pic>
        <p:nvPicPr>
          <p:cNvPr id="11" name="Grafik 2" descr="Abzeichen Tick1 mit einfarbiger Füllung">
            <a:extLst>
              <a:ext uri="{FF2B5EF4-FFF2-40B4-BE49-F238E27FC236}">
                <a16:creationId xmlns:a16="http://schemas.microsoft.com/office/drawing/2014/main" id="{9ECDAE7B-89D0-7097-30C7-9D9121A72B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450976" y="207658"/>
            <a:ext cx="1489814" cy="1489814"/>
          </a:xfrm>
          <a:prstGeom prst="rect">
            <a:avLst/>
          </a:prstGeom>
        </p:spPr>
      </p:pic>
      <p:sp>
        <p:nvSpPr>
          <p:cNvPr id="12" name="TextBox 11">
            <a:extLst>
              <a:ext uri="{FF2B5EF4-FFF2-40B4-BE49-F238E27FC236}">
                <a16:creationId xmlns:a16="http://schemas.microsoft.com/office/drawing/2014/main" id="{D9E435B8-AF81-7D2C-9121-1637B36E5EB2}"/>
              </a:ext>
            </a:extLst>
          </p:cNvPr>
          <p:cNvSpPr txBox="1"/>
          <p:nvPr/>
        </p:nvSpPr>
        <p:spPr>
          <a:xfrm>
            <a:off x="12363449" y="1561691"/>
            <a:ext cx="1577341" cy="830997"/>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3/4</a:t>
            </a:r>
          </a:p>
        </p:txBody>
      </p:sp>
      <p:sp>
        <p:nvSpPr>
          <p:cNvPr id="13" name="TextBox 12">
            <a:extLst>
              <a:ext uri="{FF2B5EF4-FFF2-40B4-BE49-F238E27FC236}">
                <a16:creationId xmlns:a16="http://schemas.microsoft.com/office/drawing/2014/main" id="{16D7FCE3-3254-6E71-E699-714C076DD6F0}"/>
              </a:ext>
            </a:extLst>
          </p:cNvPr>
          <p:cNvSpPr txBox="1"/>
          <p:nvPr/>
        </p:nvSpPr>
        <p:spPr bwMode="auto">
          <a:xfrm>
            <a:off x="8305800" y="18636099"/>
            <a:ext cx="5657850" cy="1169551"/>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https://t1p.de/yuty, https://t1p.de/7yedn, https://t1p.de/z7gu,</a:t>
            </a:r>
            <a:r>
              <a:rPr lang="de-DE" sz="1400" dirty="0">
                <a:solidFill>
                  <a:schemeClr val="tx1">
                    <a:lumMod val="75000"/>
                    <a:lumOff val="25000"/>
                  </a:schemeClr>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 </a:t>
            </a:r>
            <a:r>
              <a:rPr lang="de-DE" sz="1400" dirty="0">
                <a:solidFill>
                  <a:schemeClr val="tx1">
                    <a:lumMod val="75000"/>
                    <a:lumOff val="25000"/>
                  </a:schemeClr>
                </a:solidFill>
                <a:latin typeface="Calibri" panose="020F0502020204030204" pitchFamily="34" charset="0"/>
                <a:cs typeface="Calibri" panose="020F0502020204030204" pitchFamily="34" charset="0"/>
              </a:rPr>
              <a:t>https://t1p.de/ptrg, https://t1p.de/9bxe, https://t1p.de/y8m2b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271994" y="3270250"/>
            <a:ext cx="11758206" cy="7407732"/>
            <a:chOff x="0" y="0"/>
            <a:chExt cx="2240622" cy="1411604"/>
          </a:xfrm>
        </p:grpSpPr>
        <p:sp>
          <p:nvSpPr>
            <p:cNvPr id="3" name="Freeform 3"/>
            <p:cNvSpPr/>
            <p:nvPr/>
          </p:nvSpPr>
          <p:spPr bwMode="auto">
            <a:xfrm>
              <a:off x="0" y="0"/>
              <a:ext cx="2240622" cy="1411604"/>
            </a:xfrm>
            <a:custGeom>
              <a:avLst/>
              <a:gdLst/>
              <a:ahLst/>
              <a:cxnLst/>
              <a:rect l="l" t="t" r="r" b="b"/>
              <a:pathLst>
                <a:path w="2240622" h="1411604" extrusionOk="0">
                  <a:moveTo>
                    <a:pt x="45817" y="0"/>
                  </a:moveTo>
                  <a:lnTo>
                    <a:pt x="2194805" y="0"/>
                  </a:lnTo>
                  <a:cubicBezTo>
                    <a:pt x="2220109" y="0"/>
                    <a:pt x="2240622" y="20513"/>
                    <a:pt x="2240622" y="45817"/>
                  </a:cubicBezTo>
                  <a:lnTo>
                    <a:pt x="2240622" y="1365787"/>
                  </a:lnTo>
                  <a:cubicBezTo>
                    <a:pt x="2240622" y="1391091"/>
                    <a:pt x="2220109" y="1411604"/>
                    <a:pt x="2194805" y="1411604"/>
                  </a:cubicBezTo>
                  <a:lnTo>
                    <a:pt x="45817" y="1411604"/>
                  </a:lnTo>
                  <a:cubicBezTo>
                    <a:pt x="20513" y="1411604"/>
                    <a:pt x="0" y="1391091"/>
                    <a:pt x="0" y="1365787"/>
                  </a:cubicBezTo>
                  <a:lnTo>
                    <a:pt x="0" y="45817"/>
                  </a:lnTo>
                  <a:cubicBezTo>
                    <a:pt x="0" y="20513"/>
                    <a:pt x="20513" y="0"/>
                    <a:pt x="45817" y="0"/>
                  </a:cubicBezTo>
                  <a:close/>
                </a:path>
              </a:pathLst>
            </a:custGeom>
            <a:solidFill>
              <a:srgbClr val="FFFFFF">
                <a:alpha val="74902"/>
              </a:srgbClr>
            </a:solidFill>
            <a:ln w="19050">
              <a:solidFill>
                <a:srgbClr val="70AD47"/>
              </a:solidFill>
            </a:ln>
          </p:spPr>
          <p:txBody>
            <a:bodyPr/>
            <a:lstStyle/>
            <a:p>
              <a:pPr>
                <a:defRPr/>
              </a:pPr>
              <a:endParaRPr lang="de-DE"/>
            </a:p>
          </p:txBody>
        </p:sp>
        <p:sp>
          <p:nvSpPr>
            <p:cNvPr id="4" name="TextBox 4"/>
            <p:cNvSpPr txBox="1"/>
            <p:nvPr/>
          </p:nvSpPr>
          <p:spPr bwMode="auto">
            <a:xfrm>
              <a:off x="0" y="57150"/>
              <a:ext cx="2240622" cy="1354454"/>
            </a:xfrm>
            <a:prstGeom prst="rect">
              <a:avLst/>
            </a:prstGeom>
            <a:grpFill/>
          </p:spPr>
          <p:txBody>
            <a:bodyPr lIns="47769" tIns="47769" rIns="47769" bIns="47769" rtlCol="0" anchor="ctr"/>
            <a:lstStyle/>
            <a:p>
              <a:pPr algn="ctr">
                <a:lnSpc>
                  <a:spcPts val="3409"/>
                </a:lnSpc>
                <a:defRPr/>
              </a:pPr>
              <a:endParaRPr/>
            </a:p>
          </p:txBody>
        </p:sp>
      </p:grpSp>
      <p:grpSp>
        <p:nvGrpSpPr>
          <p:cNvPr id="5" name="Group 5"/>
          <p:cNvGrpSpPr/>
          <p:nvPr/>
        </p:nvGrpSpPr>
        <p:grpSpPr bwMode="auto">
          <a:xfrm>
            <a:off x="1271994" y="11447102"/>
            <a:ext cx="11758206" cy="6102784"/>
            <a:chOff x="0" y="0"/>
            <a:chExt cx="2240622" cy="1411604"/>
          </a:xfrm>
        </p:grpSpPr>
        <p:sp>
          <p:nvSpPr>
            <p:cNvPr id="6" name="Freeform 6"/>
            <p:cNvSpPr/>
            <p:nvPr/>
          </p:nvSpPr>
          <p:spPr bwMode="auto">
            <a:xfrm>
              <a:off x="0" y="0"/>
              <a:ext cx="2240622" cy="1411604"/>
            </a:xfrm>
            <a:custGeom>
              <a:avLst/>
              <a:gdLst/>
              <a:ahLst/>
              <a:cxnLst/>
              <a:rect l="l" t="t" r="r" b="b"/>
              <a:pathLst>
                <a:path w="2240622" h="1411604" extrusionOk="0">
                  <a:moveTo>
                    <a:pt x="45817" y="0"/>
                  </a:moveTo>
                  <a:lnTo>
                    <a:pt x="2194805" y="0"/>
                  </a:lnTo>
                  <a:cubicBezTo>
                    <a:pt x="2220109" y="0"/>
                    <a:pt x="2240622" y="20513"/>
                    <a:pt x="2240622" y="45817"/>
                  </a:cubicBezTo>
                  <a:lnTo>
                    <a:pt x="2240622" y="1365787"/>
                  </a:lnTo>
                  <a:cubicBezTo>
                    <a:pt x="2240622" y="1391091"/>
                    <a:pt x="2220109" y="1411604"/>
                    <a:pt x="2194805" y="1411604"/>
                  </a:cubicBezTo>
                  <a:lnTo>
                    <a:pt x="45817" y="1411604"/>
                  </a:lnTo>
                  <a:cubicBezTo>
                    <a:pt x="20513" y="1411604"/>
                    <a:pt x="0" y="1391091"/>
                    <a:pt x="0" y="1365787"/>
                  </a:cubicBezTo>
                  <a:lnTo>
                    <a:pt x="0" y="45817"/>
                  </a:lnTo>
                  <a:cubicBezTo>
                    <a:pt x="0" y="20513"/>
                    <a:pt x="20513" y="0"/>
                    <a:pt x="45817" y="0"/>
                  </a:cubicBezTo>
                  <a:close/>
                </a:path>
              </a:pathLst>
            </a:custGeom>
            <a:solidFill>
              <a:srgbClr val="FFFFFF">
                <a:alpha val="74902"/>
              </a:srgbClr>
            </a:solidFill>
            <a:ln w="19050">
              <a:solidFill>
                <a:srgbClr val="70AD47"/>
              </a:solidFill>
            </a:ln>
          </p:spPr>
          <p:txBody>
            <a:bodyPr/>
            <a:lstStyle/>
            <a:p>
              <a:pPr>
                <a:defRPr/>
              </a:pPr>
              <a:endParaRPr lang="de-DE"/>
            </a:p>
          </p:txBody>
        </p:sp>
        <p:sp>
          <p:nvSpPr>
            <p:cNvPr id="7" name="TextBox 7"/>
            <p:cNvSpPr txBox="1"/>
            <p:nvPr/>
          </p:nvSpPr>
          <p:spPr bwMode="auto">
            <a:xfrm>
              <a:off x="0" y="57150"/>
              <a:ext cx="2240622" cy="1354454"/>
            </a:xfrm>
            <a:prstGeom prst="rect">
              <a:avLst/>
            </a:prstGeom>
            <a:grpFill/>
          </p:spPr>
          <p:txBody>
            <a:bodyPr lIns="47769" tIns="47769" rIns="47769" bIns="47769" rtlCol="0" anchor="ctr"/>
            <a:lstStyle/>
            <a:p>
              <a:pPr algn="ctr">
                <a:lnSpc>
                  <a:spcPts val="3409"/>
                </a:lnSpc>
                <a:defRPr/>
              </a:pPr>
              <a:endParaRPr/>
            </a:p>
          </p:txBody>
        </p:sp>
      </p:grpSp>
      <p:sp>
        <p:nvSpPr>
          <p:cNvPr id="8" name="Freeform 8"/>
          <p:cNvSpPr/>
          <p:nvPr/>
        </p:nvSpPr>
        <p:spPr bwMode="auto">
          <a:xfrm flipH="1">
            <a:off x="8675781" y="15383116"/>
            <a:ext cx="6593855" cy="3712756"/>
          </a:xfrm>
          <a:custGeom>
            <a:avLst/>
            <a:gdLst/>
            <a:ahLst/>
            <a:cxnLst/>
            <a:rect l="l" t="t" r="r" b="b"/>
            <a:pathLst>
              <a:path w="7012232" h="3948329" extrusionOk="0">
                <a:moveTo>
                  <a:pt x="7012232" y="0"/>
                </a:moveTo>
                <a:lnTo>
                  <a:pt x="0" y="0"/>
                </a:lnTo>
                <a:lnTo>
                  <a:pt x="0" y="3948329"/>
                </a:lnTo>
                <a:lnTo>
                  <a:pt x="7012232" y="3948329"/>
                </a:lnTo>
                <a:lnTo>
                  <a:pt x="7012232" y="0"/>
                </a:lnTo>
                <a:close/>
              </a:path>
            </a:pathLst>
          </a:custGeom>
          <a:blipFill>
            <a:blip r:embed="rId3"/>
            <a:stretch/>
          </a:blipFill>
        </p:spPr>
        <p:txBody>
          <a:bodyPr/>
          <a:lstStyle/>
          <a:p>
            <a:pPr>
              <a:defRPr/>
            </a:pPr>
            <a:endParaRPr lang="de-DE"/>
          </a:p>
        </p:txBody>
      </p:sp>
      <p:sp>
        <p:nvSpPr>
          <p:cNvPr id="9" name="TextBox 9"/>
          <p:cNvSpPr txBox="1"/>
          <p:nvPr/>
        </p:nvSpPr>
        <p:spPr bwMode="auto">
          <a:xfrm>
            <a:off x="1428749" y="3728740"/>
            <a:ext cx="11353800" cy="6490751"/>
          </a:xfrm>
          <a:prstGeom prst="rect">
            <a:avLst/>
          </a:prstGeom>
        </p:spPr>
        <p:txBody>
          <a:bodyPr wrap="square" lIns="0" tIns="0" rIns="0" bIns="0" rtlCol="0" anchor="t">
            <a:spAutoFit/>
          </a:bodyPr>
          <a:lstStyle/>
          <a:p>
            <a:pPr algn="just">
              <a:lnSpc>
                <a:spcPts val="4213"/>
              </a:lnSpc>
              <a:defRPr/>
            </a:pPr>
            <a:r>
              <a:rPr lang="de-DE" sz="3200" dirty="0">
                <a:latin typeface="Calibri"/>
                <a:cs typeface="Calibri"/>
              </a:rPr>
              <a:t>Bildquellen der Stecknadeln (Stand: April 2022)</a:t>
            </a:r>
            <a:endParaRPr sz="3200" dirty="0">
              <a:latin typeface="Calibri"/>
              <a:cs typeface="Calibri"/>
            </a:endParaRPr>
          </a:p>
          <a:p>
            <a:pPr algn="just">
              <a:lnSpc>
                <a:spcPts val="2896"/>
              </a:lnSpc>
              <a:defRPr/>
            </a:pPr>
            <a:endParaRPr lang="de-DE" sz="2400" dirty="0">
              <a:latin typeface="Calibri"/>
              <a:cs typeface="Calibri"/>
            </a:endParaRPr>
          </a:p>
          <a:p>
            <a:pPr algn="just">
              <a:lnSpc>
                <a:spcPts val="2896"/>
              </a:lnSpc>
              <a:defRPr/>
            </a:pPr>
            <a:r>
              <a:rPr lang="de-DE" sz="2800" dirty="0">
                <a:latin typeface="Calibri"/>
                <a:cs typeface="Calibri"/>
              </a:rPr>
              <a:t>Kobalt wird z.B. in der Demokratischen Republik Kongo abgebaut</a:t>
            </a:r>
            <a:endParaRPr sz="2800" dirty="0">
              <a:latin typeface="Calibri"/>
              <a:cs typeface="Calibri"/>
            </a:endParaRPr>
          </a:p>
          <a:p>
            <a:pPr algn="just">
              <a:lnSpc>
                <a:spcPts val="2896"/>
              </a:lnSpc>
              <a:defRPr/>
            </a:pPr>
            <a:r>
              <a:rPr lang="de-DE" sz="2800" u="sng" dirty="0">
                <a:latin typeface="Calibri"/>
                <a:cs typeface="Calibri"/>
                <a:hlinkClick r:id="rId4" tooltip="https://de.wikipedia.org/wiki/Cobalt#/media/Datei:Skutt%C3%A9rudite.jpg"/>
              </a:rPr>
              <a:t>https://de.wikipedia.org/wiki/Cobalt#/media/Datei:Skutt%C3%A9rudite.jpg</a:t>
            </a:r>
            <a:endParaRPr sz="2800" dirty="0">
              <a:latin typeface="Calibri"/>
              <a:cs typeface="Calibri"/>
            </a:endParaRPr>
          </a:p>
          <a:p>
            <a:pPr algn="just">
              <a:lnSpc>
                <a:spcPts val="2896"/>
              </a:lnSpc>
              <a:defRPr/>
            </a:pPr>
            <a:r>
              <a:rPr lang="de-DE" sz="2800" dirty="0">
                <a:latin typeface="Calibri"/>
                <a:cs typeface="Calibri"/>
              </a:rPr>
              <a:t>Aluminium wird z.B. in Australien abgebaut</a:t>
            </a:r>
            <a:endParaRPr sz="2800" dirty="0">
              <a:latin typeface="Calibri"/>
              <a:cs typeface="Calibri"/>
            </a:endParaRPr>
          </a:p>
          <a:p>
            <a:pPr algn="just">
              <a:lnSpc>
                <a:spcPts val="2896"/>
              </a:lnSpc>
              <a:defRPr/>
            </a:pPr>
            <a:r>
              <a:rPr lang="de-DE" sz="2800" u="sng" dirty="0">
                <a:latin typeface="Calibri"/>
                <a:cs typeface="Calibri"/>
                <a:hlinkClick r:id="rId5" tooltip="https://de.wiktionary.org/wiki/Aluminium"/>
              </a:rPr>
              <a:t>https://de.wiktionary.org/wiki/Aluminium</a:t>
            </a:r>
            <a:endParaRPr sz="2800" dirty="0">
              <a:latin typeface="Calibri"/>
              <a:cs typeface="Calibri"/>
            </a:endParaRPr>
          </a:p>
          <a:p>
            <a:pPr algn="just">
              <a:lnSpc>
                <a:spcPts val="2896"/>
              </a:lnSpc>
              <a:defRPr/>
            </a:pPr>
            <a:r>
              <a:rPr lang="de-DE" sz="2800" dirty="0">
                <a:latin typeface="Calibri"/>
                <a:cs typeface="Calibri"/>
              </a:rPr>
              <a:t>Nickel wird z.B. in Indonesien abgebaut</a:t>
            </a:r>
            <a:endParaRPr sz="2800" dirty="0">
              <a:latin typeface="Calibri"/>
              <a:cs typeface="Calibri"/>
            </a:endParaRPr>
          </a:p>
          <a:p>
            <a:pPr algn="just">
              <a:lnSpc>
                <a:spcPts val="2896"/>
              </a:lnSpc>
              <a:defRPr/>
            </a:pPr>
            <a:r>
              <a:rPr lang="de-DE" sz="2800" u="sng" dirty="0">
                <a:latin typeface="Calibri"/>
                <a:cs typeface="Calibri"/>
                <a:hlinkClick r:id="rId6" tooltip="https://de.wikipedia.org/wiki/Nickel#/media/Datei:Nickel_kugeln.jpg"/>
              </a:rPr>
              <a:t>https://de.wikipedia.org/wiki/Nickel#/media/Datei:Nickel_kugeln.jpg</a:t>
            </a:r>
            <a:endParaRPr sz="2800" dirty="0">
              <a:latin typeface="Calibri"/>
              <a:cs typeface="Calibri"/>
            </a:endParaRPr>
          </a:p>
          <a:p>
            <a:pPr algn="just">
              <a:lnSpc>
                <a:spcPts val="2896"/>
              </a:lnSpc>
              <a:defRPr/>
            </a:pPr>
            <a:r>
              <a:rPr lang="de-DE" sz="2800" dirty="0">
                <a:latin typeface="Calibri"/>
                <a:cs typeface="Calibri"/>
              </a:rPr>
              <a:t>Zinn wird z.B. in China abgebaut</a:t>
            </a:r>
            <a:endParaRPr sz="2800" dirty="0">
              <a:latin typeface="Calibri"/>
              <a:cs typeface="Calibri"/>
            </a:endParaRPr>
          </a:p>
          <a:p>
            <a:pPr algn="just">
              <a:lnSpc>
                <a:spcPts val="2896"/>
              </a:lnSpc>
              <a:defRPr/>
            </a:pPr>
            <a:r>
              <a:rPr lang="de-DE" sz="2800" u="sng" dirty="0">
                <a:latin typeface="Calibri"/>
                <a:cs typeface="Calibri"/>
                <a:hlinkClick r:id="rId7" tooltip="https://de.wikipedia.org/wiki/Zinn#/media/Datei:Zinn_Mory_Barren.jpg"/>
              </a:rPr>
              <a:t>https://de.wikipedia.org/wiki/Zinn#/media/Datei:Zinn_Mory_Barren.jpg</a:t>
            </a:r>
            <a:endParaRPr sz="2800" dirty="0">
              <a:latin typeface="Calibri"/>
              <a:cs typeface="Calibri"/>
            </a:endParaRPr>
          </a:p>
          <a:p>
            <a:pPr algn="just">
              <a:lnSpc>
                <a:spcPts val="2896"/>
              </a:lnSpc>
              <a:defRPr/>
            </a:pPr>
            <a:r>
              <a:rPr lang="de-DE" sz="2800" dirty="0">
                <a:latin typeface="Calibri"/>
                <a:cs typeface="Calibri"/>
              </a:rPr>
              <a:t>Silber wird z.B. in Mexico abgebaut</a:t>
            </a:r>
            <a:endParaRPr sz="2800" dirty="0">
              <a:latin typeface="Calibri"/>
              <a:cs typeface="Calibri"/>
            </a:endParaRPr>
          </a:p>
          <a:p>
            <a:pPr algn="just">
              <a:lnSpc>
                <a:spcPts val="2896"/>
              </a:lnSpc>
              <a:defRPr/>
            </a:pPr>
            <a:r>
              <a:rPr lang="de-DE" sz="2800" u="sng" dirty="0">
                <a:latin typeface="Calibri"/>
                <a:cs typeface="Calibri"/>
                <a:hlinkClick r:id="rId8" tooltip="https://upload.wikimedia.org/wikipedia/commons/1/16/Silver_Bar_01.jpg"/>
              </a:rPr>
              <a:t>https://upload.wikimedia.org/wikipedia/commons/1/16/Silver_Bar_01.jpg</a:t>
            </a:r>
            <a:endParaRPr sz="2800" dirty="0">
              <a:latin typeface="Calibri"/>
              <a:cs typeface="Calibri"/>
            </a:endParaRPr>
          </a:p>
          <a:p>
            <a:pPr algn="just">
              <a:lnSpc>
                <a:spcPts val="2896"/>
              </a:lnSpc>
              <a:defRPr/>
            </a:pPr>
            <a:r>
              <a:rPr lang="de-DE" sz="2800" dirty="0">
                <a:latin typeface="Calibri"/>
                <a:cs typeface="Calibri"/>
              </a:rPr>
              <a:t>Gold wird z.B. in China abgebaut</a:t>
            </a:r>
            <a:endParaRPr sz="2800" dirty="0">
              <a:latin typeface="Calibri"/>
              <a:cs typeface="Calibri"/>
            </a:endParaRPr>
          </a:p>
          <a:p>
            <a:pPr algn="just">
              <a:lnSpc>
                <a:spcPts val="2896"/>
              </a:lnSpc>
              <a:defRPr/>
            </a:pPr>
            <a:r>
              <a:rPr lang="de-DE" sz="2800" u="sng" dirty="0">
                <a:latin typeface="Calibri"/>
                <a:cs typeface="Calibri"/>
                <a:hlinkClick r:id="rId9" tooltip="https://pixabay.com/de/illustrations/gold-goldbarren-barren-feingold-1013618/"/>
              </a:rPr>
              <a:t>https://pixabay.com/de/illustrations/gold-goldbarren-barren-feingold-1013618/</a:t>
            </a:r>
            <a:endParaRPr sz="2800" dirty="0">
              <a:latin typeface="Calibri"/>
              <a:cs typeface="Calibri"/>
            </a:endParaRPr>
          </a:p>
          <a:p>
            <a:pPr algn="just">
              <a:lnSpc>
                <a:spcPts val="2896"/>
              </a:lnSpc>
              <a:defRPr/>
            </a:pPr>
            <a:r>
              <a:rPr lang="de-DE" sz="2800" dirty="0">
                <a:latin typeface="Calibri"/>
                <a:cs typeface="Calibri"/>
              </a:rPr>
              <a:t>Kupfer wird z.B. in Chile abgebaut</a:t>
            </a:r>
            <a:endParaRPr sz="2800" dirty="0">
              <a:latin typeface="Calibri"/>
              <a:cs typeface="Calibri"/>
            </a:endParaRPr>
          </a:p>
          <a:p>
            <a:pPr algn="just">
              <a:lnSpc>
                <a:spcPts val="2896"/>
              </a:lnSpc>
              <a:defRPr/>
            </a:pPr>
            <a:r>
              <a:rPr lang="de-DE" sz="2800" u="sng" dirty="0">
                <a:latin typeface="Calibri"/>
                <a:cs typeface="Calibri"/>
                <a:hlinkClick r:id="rId10"/>
              </a:rPr>
              <a:t>https://pixabay.com/de/photos/draht-kupfer-elektro-stop-closeup-2681887/</a:t>
            </a:r>
            <a:endParaRPr lang="de-DE" sz="2800" u="sng" dirty="0">
              <a:latin typeface="Calibri"/>
              <a:cs typeface="Calibri"/>
            </a:endParaRPr>
          </a:p>
        </p:txBody>
      </p:sp>
      <p:sp>
        <p:nvSpPr>
          <p:cNvPr id="10" name="TextBox 10"/>
          <p:cNvSpPr txBox="1"/>
          <p:nvPr/>
        </p:nvSpPr>
        <p:spPr bwMode="auto">
          <a:xfrm>
            <a:off x="1474197" y="11727608"/>
            <a:ext cx="11353800" cy="5541773"/>
          </a:xfrm>
          <a:prstGeom prst="rect">
            <a:avLst/>
          </a:prstGeom>
        </p:spPr>
        <p:txBody>
          <a:bodyPr wrap="square" lIns="0" tIns="0" rIns="0" bIns="0" rtlCol="0" anchor="t">
            <a:spAutoFit/>
          </a:bodyPr>
          <a:lstStyle/>
          <a:p>
            <a:pPr algn="just">
              <a:lnSpc>
                <a:spcPts val="4213"/>
              </a:lnSpc>
              <a:defRPr/>
            </a:pPr>
            <a:r>
              <a:rPr lang="de-DE" sz="3200" dirty="0">
                <a:latin typeface="Calibri"/>
                <a:cs typeface="Calibri"/>
              </a:rPr>
              <a:t>Bildquellen der Länder (Stand: April 2022) </a:t>
            </a:r>
            <a:endParaRPr sz="3200" dirty="0">
              <a:latin typeface="Calibri"/>
              <a:cs typeface="Calibri"/>
            </a:endParaRPr>
          </a:p>
          <a:p>
            <a:pPr algn="just">
              <a:lnSpc>
                <a:spcPts val="4213"/>
              </a:lnSpc>
              <a:defRPr/>
            </a:pPr>
            <a:endParaRPr lang="de-DE" sz="2800" dirty="0">
              <a:latin typeface="Calibri"/>
              <a:cs typeface="Calibri"/>
            </a:endParaRPr>
          </a:p>
          <a:p>
            <a:pPr algn="just">
              <a:lnSpc>
                <a:spcPts val="2895"/>
              </a:lnSpc>
              <a:defRPr/>
            </a:pPr>
            <a:r>
              <a:rPr lang="de-DE" sz="2800" dirty="0">
                <a:latin typeface="Calibri"/>
                <a:cs typeface="Calibri"/>
              </a:rPr>
              <a:t>Demokratische Republik Kongo</a:t>
            </a:r>
            <a:endParaRPr sz="2800" dirty="0">
              <a:latin typeface="Calibri"/>
              <a:cs typeface="Calibri"/>
            </a:endParaRPr>
          </a:p>
          <a:p>
            <a:pPr algn="just">
              <a:lnSpc>
                <a:spcPts val="2895"/>
              </a:lnSpc>
              <a:defRPr/>
            </a:pPr>
            <a:r>
              <a:rPr lang="de-DE" sz="2800" u="sng" dirty="0">
                <a:latin typeface="Calibri"/>
                <a:cs typeface="Calibri"/>
                <a:hlinkClick r:id="rId11" tooltip="https://de.wikipedia.org/wiki/Demokratische_Republik_Kongo"/>
              </a:rPr>
              <a:t>https://de.wikipedia.org/wiki/Demokratische_Republik_Kongo</a:t>
            </a:r>
            <a:endParaRPr sz="2800" dirty="0">
              <a:latin typeface="Calibri"/>
              <a:cs typeface="Calibri"/>
            </a:endParaRPr>
          </a:p>
          <a:p>
            <a:pPr algn="just">
              <a:lnSpc>
                <a:spcPts val="2895"/>
              </a:lnSpc>
              <a:defRPr/>
            </a:pPr>
            <a:r>
              <a:rPr lang="de-DE" sz="2800" dirty="0">
                <a:latin typeface="Calibri"/>
                <a:cs typeface="Calibri"/>
              </a:rPr>
              <a:t>Australien</a:t>
            </a:r>
            <a:endParaRPr sz="2800" dirty="0">
              <a:latin typeface="Calibri"/>
              <a:cs typeface="Calibri"/>
            </a:endParaRPr>
          </a:p>
          <a:p>
            <a:pPr algn="just">
              <a:lnSpc>
                <a:spcPts val="2895"/>
              </a:lnSpc>
              <a:defRPr/>
            </a:pPr>
            <a:r>
              <a:rPr lang="de-DE" sz="2800" u="sng" dirty="0">
                <a:latin typeface="Calibri"/>
                <a:cs typeface="Calibri"/>
                <a:hlinkClick r:id="rId12" tooltip="https://de.wikipedia.org/wiki/Australien"/>
              </a:rPr>
              <a:t>https://de.wikipedia.org/wiki/Australien</a:t>
            </a:r>
            <a:endParaRPr sz="2800" dirty="0">
              <a:latin typeface="Calibri"/>
              <a:cs typeface="Calibri"/>
            </a:endParaRPr>
          </a:p>
          <a:p>
            <a:pPr algn="just">
              <a:lnSpc>
                <a:spcPts val="2895"/>
              </a:lnSpc>
              <a:defRPr/>
            </a:pPr>
            <a:r>
              <a:rPr lang="de-DE" sz="2800" dirty="0">
                <a:latin typeface="Calibri"/>
                <a:cs typeface="Calibri"/>
              </a:rPr>
              <a:t>Indonesien</a:t>
            </a:r>
            <a:endParaRPr sz="2800" dirty="0">
              <a:latin typeface="Calibri"/>
              <a:cs typeface="Calibri"/>
            </a:endParaRPr>
          </a:p>
          <a:p>
            <a:pPr algn="just">
              <a:lnSpc>
                <a:spcPts val="2895"/>
              </a:lnSpc>
              <a:defRPr/>
            </a:pPr>
            <a:r>
              <a:rPr lang="de-DE" sz="2800" u="sng" dirty="0">
                <a:latin typeface="Calibri"/>
                <a:cs typeface="Calibri"/>
                <a:hlinkClick r:id="rId13" tooltip="https://de.wikipedia.org/wiki/Indonesien"/>
              </a:rPr>
              <a:t>https://de.wikipedia.org/wiki/Indonesien</a:t>
            </a:r>
            <a:endParaRPr sz="2800" dirty="0">
              <a:latin typeface="Calibri"/>
              <a:cs typeface="Calibri"/>
            </a:endParaRPr>
          </a:p>
          <a:p>
            <a:pPr algn="just">
              <a:lnSpc>
                <a:spcPts val="2895"/>
              </a:lnSpc>
              <a:defRPr/>
            </a:pPr>
            <a:r>
              <a:rPr lang="de-DE" sz="2800" dirty="0">
                <a:latin typeface="Calibri"/>
                <a:cs typeface="Calibri"/>
              </a:rPr>
              <a:t>China</a:t>
            </a:r>
            <a:endParaRPr sz="2800" dirty="0">
              <a:latin typeface="Calibri"/>
              <a:cs typeface="Calibri"/>
            </a:endParaRPr>
          </a:p>
          <a:p>
            <a:pPr algn="just">
              <a:lnSpc>
                <a:spcPts val="2895"/>
              </a:lnSpc>
              <a:defRPr/>
            </a:pPr>
            <a:r>
              <a:rPr lang="de-DE" sz="2800" u="sng" dirty="0">
                <a:latin typeface="Calibri"/>
                <a:cs typeface="Calibri"/>
                <a:hlinkClick r:id="rId14" tooltip="https://de.wikipedia.org/wiki/Volksrepublik_China"/>
              </a:rPr>
              <a:t>https://de.wikipedia.org/wiki/Volksrepublik_China</a:t>
            </a:r>
            <a:endParaRPr sz="2800" dirty="0">
              <a:latin typeface="Calibri"/>
              <a:cs typeface="Calibri"/>
            </a:endParaRPr>
          </a:p>
          <a:p>
            <a:pPr algn="just">
              <a:lnSpc>
                <a:spcPts val="2895"/>
              </a:lnSpc>
              <a:defRPr/>
            </a:pPr>
            <a:r>
              <a:rPr lang="de-DE" sz="2800" dirty="0">
                <a:latin typeface="Calibri"/>
                <a:cs typeface="Calibri"/>
              </a:rPr>
              <a:t>Mexico</a:t>
            </a:r>
            <a:endParaRPr sz="2800" dirty="0">
              <a:latin typeface="Calibri"/>
              <a:cs typeface="Calibri"/>
            </a:endParaRPr>
          </a:p>
          <a:p>
            <a:pPr algn="just">
              <a:lnSpc>
                <a:spcPts val="2895"/>
              </a:lnSpc>
              <a:defRPr/>
            </a:pPr>
            <a:r>
              <a:rPr lang="de-DE" sz="2800" u="sng" dirty="0">
                <a:latin typeface="Calibri"/>
                <a:cs typeface="Calibri"/>
                <a:hlinkClick r:id="rId15" tooltip="https://de.wikipedia.org/wiki/Mexiko"/>
              </a:rPr>
              <a:t>https://de.wikipedia.org/wiki/Mexiko</a:t>
            </a:r>
            <a:endParaRPr sz="2800" dirty="0">
              <a:latin typeface="Calibri"/>
              <a:cs typeface="Calibri"/>
            </a:endParaRPr>
          </a:p>
          <a:p>
            <a:pPr algn="just">
              <a:lnSpc>
                <a:spcPts val="2895"/>
              </a:lnSpc>
              <a:defRPr/>
            </a:pPr>
            <a:r>
              <a:rPr lang="de-DE" sz="2800" dirty="0">
                <a:latin typeface="Calibri"/>
                <a:cs typeface="Calibri"/>
              </a:rPr>
              <a:t>Chile</a:t>
            </a:r>
            <a:endParaRPr sz="2800" dirty="0">
              <a:latin typeface="Calibri"/>
              <a:cs typeface="Calibri"/>
            </a:endParaRPr>
          </a:p>
          <a:p>
            <a:pPr algn="just">
              <a:lnSpc>
                <a:spcPts val="2895"/>
              </a:lnSpc>
              <a:defRPr/>
            </a:pPr>
            <a:r>
              <a:rPr lang="de-DE" sz="2800" u="sng" dirty="0">
                <a:latin typeface="Calibri"/>
                <a:cs typeface="Calibri"/>
                <a:hlinkClick r:id="rId16"/>
              </a:rPr>
              <a:t>https://de.wikipedia.org/wiki/Chile</a:t>
            </a:r>
            <a:endParaRPr lang="de-DE" sz="2800" u="sng" dirty="0">
              <a:latin typeface="Calibri"/>
              <a:cs typeface="Calibri"/>
            </a:endParaRPr>
          </a:p>
        </p:txBody>
      </p:sp>
      <p:sp>
        <p:nvSpPr>
          <p:cNvPr id="11" name="TextBox 11"/>
          <p:cNvSpPr txBox="1"/>
          <p:nvPr/>
        </p:nvSpPr>
        <p:spPr bwMode="auto">
          <a:xfrm>
            <a:off x="0" y="374650"/>
            <a:ext cx="14217882" cy="2343462"/>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QUELLEN: </a:t>
            </a:r>
          </a:p>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de-DE" sz="3500" dirty="0">
                <a:solidFill>
                  <a:srgbClr val="09592B"/>
                </a:solidFill>
                <a:latin typeface="Calibri"/>
                <a:cs typeface="Calibri"/>
              </a:rPr>
              <a:t>FINDE DIE HERKUNFTSLÄNDER VON ROHSTOFFEN</a:t>
            </a:r>
            <a:endParaRPr sz="3500" dirty="0">
              <a:latin typeface="Calibri"/>
              <a:cs typeface="Calibri"/>
            </a:endParaRPr>
          </a:p>
        </p:txBody>
      </p:sp>
      <p:sp>
        <p:nvSpPr>
          <p:cNvPr id="17" name="TextBox 16">
            <a:extLst>
              <a:ext uri="{FF2B5EF4-FFF2-40B4-BE49-F238E27FC236}">
                <a16:creationId xmlns:a16="http://schemas.microsoft.com/office/drawing/2014/main" id="{426BE1FD-4C92-FC88-2275-DA58C73982EA}"/>
              </a:ext>
            </a:extLst>
          </p:cNvPr>
          <p:cNvSpPr txBox="1"/>
          <p:nvPr/>
        </p:nvSpPr>
        <p:spPr bwMode="auto">
          <a:xfrm>
            <a:off x="6267450" y="19389716"/>
            <a:ext cx="2478564"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pic>
        <p:nvPicPr>
          <p:cNvPr id="18" name="Grafik 1" descr="Lehrer mit einfarbiger Füllung">
            <a:extLst>
              <a:ext uri="{FF2B5EF4-FFF2-40B4-BE49-F238E27FC236}">
                <a16:creationId xmlns:a16="http://schemas.microsoft.com/office/drawing/2014/main" id="{C442CECF-0CC9-F9D9-0200-F995353C779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bwMode="auto">
          <a:xfrm>
            <a:off x="12473250" y="912675"/>
            <a:ext cx="1490400" cy="1490400"/>
          </a:xfrm>
          <a:prstGeom prst="rect">
            <a:avLst/>
          </a:prstGeom>
        </p:spPr>
      </p:pic>
      <p:sp>
        <p:nvSpPr>
          <p:cNvPr id="19" name="TextBox 18">
            <a:extLst>
              <a:ext uri="{FF2B5EF4-FFF2-40B4-BE49-F238E27FC236}">
                <a16:creationId xmlns:a16="http://schemas.microsoft.com/office/drawing/2014/main" id="{1D00EF46-8991-6839-9DFD-C0710FC543A2}"/>
              </a:ext>
            </a:extLst>
          </p:cNvPr>
          <p:cNvSpPr txBox="1"/>
          <p:nvPr/>
        </p:nvSpPr>
        <p:spPr bwMode="auto">
          <a:xfrm>
            <a:off x="12245282" y="2130743"/>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sp>
        <p:nvSpPr>
          <p:cNvPr id="13" name="TextBox 12">
            <a:extLst>
              <a:ext uri="{FF2B5EF4-FFF2-40B4-BE49-F238E27FC236}">
                <a16:creationId xmlns:a16="http://schemas.microsoft.com/office/drawing/2014/main" id="{EDD1E7DA-80E4-366E-6881-E4D5C5E9F9F9}"/>
              </a:ext>
            </a:extLst>
          </p:cNvPr>
          <p:cNvSpPr txBox="1"/>
          <p:nvPr/>
        </p:nvSpPr>
        <p:spPr bwMode="auto">
          <a:xfrm>
            <a:off x="9163050" y="19060736"/>
            <a:ext cx="4743450" cy="738664"/>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2">
            <a:extLst>
              <a:ext uri="{FF2B5EF4-FFF2-40B4-BE49-F238E27FC236}">
                <a16:creationId xmlns:a16="http://schemas.microsoft.com/office/drawing/2014/main" id="{DC20215B-6FC8-969D-C905-2A72F5465ED1}"/>
              </a:ext>
            </a:extLst>
          </p:cNvPr>
          <p:cNvSpPr txBox="1"/>
          <p:nvPr/>
        </p:nvSpPr>
        <p:spPr bwMode="auto">
          <a:xfrm>
            <a:off x="0" y="717989"/>
            <a:ext cx="14211300" cy="2343462"/>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DAS LEBEN EINES</a:t>
            </a:r>
          </a:p>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 SMARTPHONES</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IDEENSAMMLUNG</a:t>
            </a:r>
            <a:endParaRPr dirty="0">
              <a:latin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1AAA11EA-4D9A-B791-F559-46725F121616}"/>
              </a:ext>
            </a:extLst>
          </p:cNvPr>
          <p:cNvGrpSpPr/>
          <p:nvPr/>
        </p:nvGrpSpPr>
        <p:grpSpPr>
          <a:xfrm>
            <a:off x="934243" y="16190109"/>
            <a:ext cx="12359517" cy="1634341"/>
            <a:chOff x="933450" y="16190109"/>
            <a:chExt cx="12359517" cy="1634341"/>
          </a:xfrm>
        </p:grpSpPr>
        <p:sp>
          <p:nvSpPr>
            <p:cNvPr id="11" name="TextBox 10">
              <a:extLst>
                <a:ext uri="{FF2B5EF4-FFF2-40B4-BE49-F238E27FC236}">
                  <a16:creationId xmlns:a16="http://schemas.microsoft.com/office/drawing/2014/main" id="{9F5C14D1-84D6-BAF7-9892-FE04E6C51DCD}"/>
                </a:ext>
              </a:extLst>
            </p:cNvPr>
            <p:cNvSpPr txBox="1"/>
            <p:nvPr/>
          </p:nvSpPr>
          <p:spPr bwMode="auto">
            <a:xfrm>
              <a:off x="933450" y="16190109"/>
              <a:ext cx="5928674"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Entsorgung / Wiedereinkauf / Recycling</a:t>
              </a:r>
            </a:p>
          </p:txBody>
        </p:sp>
        <p:grpSp>
          <p:nvGrpSpPr>
            <p:cNvPr id="28" name="Group 27">
              <a:extLst>
                <a:ext uri="{FF2B5EF4-FFF2-40B4-BE49-F238E27FC236}">
                  <a16:creationId xmlns:a16="http://schemas.microsoft.com/office/drawing/2014/main" id="{8A010703-A1D2-1F22-F792-3E072D547404}"/>
                </a:ext>
              </a:extLst>
            </p:cNvPr>
            <p:cNvGrpSpPr/>
            <p:nvPr/>
          </p:nvGrpSpPr>
          <p:grpSpPr>
            <a:xfrm>
              <a:off x="933450" y="16675862"/>
              <a:ext cx="12359517" cy="1148588"/>
              <a:chOff x="933450" y="14847062"/>
              <a:chExt cx="12359517" cy="1148588"/>
            </a:xfrm>
          </p:grpSpPr>
          <p:sp>
            <p:nvSpPr>
              <p:cNvPr id="2" name="Rectangle: Rounded Corners 1">
                <a:extLst>
                  <a:ext uri="{FF2B5EF4-FFF2-40B4-BE49-F238E27FC236}">
                    <a16:creationId xmlns:a16="http://schemas.microsoft.com/office/drawing/2014/main" id="{91A70789-7B94-51C3-790D-A7526F4ADFC6}"/>
                  </a:ext>
                </a:extLst>
              </p:cNvPr>
              <p:cNvSpPr/>
              <p:nvPr/>
            </p:nvSpPr>
            <p:spPr>
              <a:xfrm>
                <a:off x="1100967" y="15005050"/>
                <a:ext cx="12192000" cy="990600"/>
              </a:xfrm>
              <a:prstGeom prst="roundRect">
                <a:avLst>
                  <a:gd name="adj" fmla="val 27117"/>
                </a:avLst>
              </a:prstGeom>
              <a:solidFill>
                <a:srgbClr val="FF914D"/>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Rounded Corners 11">
                <a:extLst>
                  <a:ext uri="{FF2B5EF4-FFF2-40B4-BE49-F238E27FC236}">
                    <a16:creationId xmlns:a16="http://schemas.microsoft.com/office/drawing/2014/main" id="{15A012B0-5628-0946-C2D6-A342EB9E9F56}"/>
                  </a:ext>
                </a:extLst>
              </p:cNvPr>
              <p:cNvSpPr/>
              <p:nvPr/>
            </p:nvSpPr>
            <p:spPr bwMode="auto">
              <a:xfrm>
                <a:off x="933450" y="14847062"/>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Calibri" panose="020F0502020204030204" pitchFamily="34" charset="0"/>
                    <a:cs typeface="Calibri" panose="020F0502020204030204" pitchFamily="34" charset="0"/>
                  </a:rPr>
                  <a:t>Es gibt viele verschiedene Möglichkeiten ein altes Smartphone loszuwerden. Beispielsweise könntest du es an jemand anderen verkaufen oder weitergeben. Ebenso ist es möglich alte Smartphones zu entsorgen, indem man es ins Recycling gibt.</a:t>
                </a:r>
              </a:p>
            </p:txBody>
          </p:sp>
        </p:grpSp>
      </p:grpSp>
      <p:grpSp>
        <p:nvGrpSpPr>
          <p:cNvPr id="40" name="Group 39">
            <a:extLst>
              <a:ext uri="{FF2B5EF4-FFF2-40B4-BE49-F238E27FC236}">
                <a16:creationId xmlns:a16="http://schemas.microsoft.com/office/drawing/2014/main" id="{3A1BB0BF-B53E-1164-1FEE-9BDE5A2EB14A}"/>
              </a:ext>
            </a:extLst>
          </p:cNvPr>
          <p:cNvGrpSpPr/>
          <p:nvPr/>
        </p:nvGrpSpPr>
        <p:grpSpPr>
          <a:xfrm>
            <a:off x="933472" y="13962408"/>
            <a:ext cx="12361059" cy="1641415"/>
            <a:chOff x="931908" y="13955057"/>
            <a:chExt cx="12361059" cy="1641415"/>
          </a:xfrm>
        </p:grpSpPr>
        <p:sp>
          <p:nvSpPr>
            <p:cNvPr id="10" name="TextBox 9">
              <a:extLst>
                <a:ext uri="{FF2B5EF4-FFF2-40B4-BE49-F238E27FC236}">
                  <a16:creationId xmlns:a16="http://schemas.microsoft.com/office/drawing/2014/main" id="{54AE67FD-6789-0EBF-8FDF-8D557396779C}"/>
                </a:ext>
              </a:extLst>
            </p:cNvPr>
            <p:cNvSpPr txBox="1"/>
            <p:nvPr/>
          </p:nvSpPr>
          <p:spPr bwMode="auto">
            <a:xfrm>
              <a:off x="931908" y="13955057"/>
              <a:ext cx="1412438"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Nutzung</a:t>
              </a:r>
            </a:p>
          </p:txBody>
        </p:sp>
        <p:grpSp>
          <p:nvGrpSpPr>
            <p:cNvPr id="29" name="Group 28">
              <a:extLst>
                <a:ext uri="{FF2B5EF4-FFF2-40B4-BE49-F238E27FC236}">
                  <a16:creationId xmlns:a16="http://schemas.microsoft.com/office/drawing/2014/main" id="{DC8B38A5-AAB5-E0F0-8B75-0B23F0DB0C0C}"/>
                </a:ext>
              </a:extLst>
            </p:cNvPr>
            <p:cNvGrpSpPr/>
            <p:nvPr/>
          </p:nvGrpSpPr>
          <p:grpSpPr>
            <a:xfrm>
              <a:off x="933450" y="14459543"/>
              <a:ext cx="12359517" cy="1136929"/>
              <a:chOff x="933450" y="12797404"/>
              <a:chExt cx="12359517" cy="1136929"/>
            </a:xfrm>
          </p:grpSpPr>
          <p:sp>
            <p:nvSpPr>
              <p:cNvPr id="13" name="Rectangle: Rounded Corners 12">
                <a:extLst>
                  <a:ext uri="{FF2B5EF4-FFF2-40B4-BE49-F238E27FC236}">
                    <a16:creationId xmlns:a16="http://schemas.microsoft.com/office/drawing/2014/main" id="{48C06831-B482-151B-93A8-6CA61E2B3449}"/>
                  </a:ext>
                </a:extLst>
              </p:cNvPr>
              <p:cNvSpPr/>
              <p:nvPr/>
            </p:nvSpPr>
            <p:spPr bwMode="auto">
              <a:xfrm>
                <a:off x="1100967" y="12943733"/>
                <a:ext cx="12192000" cy="990600"/>
              </a:xfrm>
              <a:prstGeom prst="roundRect">
                <a:avLst>
                  <a:gd name="adj" fmla="val 27117"/>
                </a:avLst>
              </a:prstGeom>
              <a:solidFill>
                <a:srgbClr val="FFDE58"/>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tangle: Rounded Corners 13">
                <a:extLst>
                  <a:ext uri="{FF2B5EF4-FFF2-40B4-BE49-F238E27FC236}">
                    <a16:creationId xmlns:a16="http://schemas.microsoft.com/office/drawing/2014/main" id="{899DA60B-DCE4-0D58-E9E6-9CE623118A56}"/>
                  </a:ext>
                </a:extLst>
              </p:cNvPr>
              <p:cNvSpPr/>
              <p:nvPr/>
            </p:nvSpPr>
            <p:spPr bwMode="auto">
              <a:xfrm>
                <a:off x="933450" y="12797404"/>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Calibri" panose="020F0502020204030204" pitchFamily="34" charset="0"/>
                    <a:cs typeface="Calibri" panose="020F0502020204030204" pitchFamily="34" charset="0"/>
                  </a:rPr>
                  <a:t>Das Smartphone ist in unserem Alltag allgegenwärtig. Beispiele das Smartphone zu nutzen sind: Streaming von Videos und Filmen, Navigation, Fotografie und Videografie, Recherche, Kommunikation, … . Für viele der Nutzungsmöglichkeiten wird das Internet benötigt.</a:t>
                </a:r>
              </a:p>
            </p:txBody>
          </p:sp>
        </p:grpSp>
      </p:grpSp>
      <p:grpSp>
        <p:nvGrpSpPr>
          <p:cNvPr id="41" name="Group 40">
            <a:extLst>
              <a:ext uri="{FF2B5EF4-FFF2-40B4-BE49-F238E27FC236}">
                <a16:creationId xmlns:a16="http://schemas.microsoft.com/office/drawing/2014/main" id="{A3200C6A-EB31-B161-4B0D-5BBA934D60EC}"/>
              </a:ext>
            </a:extLst>
          </p:cNvPr>
          <p:cNvGrpSpPr/>
          <p:nvPr/>
        </p:nvGrpSpPr>
        <p:grpSpPr>
          <a:xfrm>
            <a:off x="931908" y="11741532"/>
            <a:ext cx="12364187" cy="1634590"/>
            <a:chOff x="931908" y="11745561"/>
            <a:chExt cx="12364187" cy="1634590"/>
          </a:xfrm>
        </p:grpSpPr>
        <p:sp>
          <p:nvSpPr>
            <p:cNvPr id="9" name="TextBox 8">
              <a:extLst>
                <a:ext uri="{FF2B5EF4-FFF2-40B4-BE49-F238E27FC236}">
                  <a16:creationId xmlns:a16="http://schemas.microsoft.com/office/drawing/2014/main" id="{65348D1C-3434-2AAE-ABE9-2DCA6C8C6370}"/>
                </a:ext>
              </a:extLst>
            </p:cNvPr>
            <p:cNvSpPr txBox="1"/>
            <p:nvPr/>
          </p:nvSpPr>
          <p:spPr bwMode="auto">
            <a:xfrm>
              <a:off x="931908" y="11745561"/>
              <a:ext cx="1847365"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Herstellung</a:t>
              </a:r>
              <a:endParaRPr lang="de-DE"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F28533F8-09B0-4FFA-A6A6-B8C5D1279293}"/>
                </a:ext>
              </a:extLst>
            </p:cNvPr>
            <p:cNvGrpSpPr/>
            <p:nvPr/>
          </p:nvGrpSpPr>
          <p:grpSpPr>
            <a:xfrm>
              <a:off x="933450" y="12237151"/>
              <a:ext cx="12362645" cy="1143000"/>
              <a:chOff x="933450" y="10737850"/>
              <a:chExt cx="12362645" cy="1143000"/>
            </a:xfrm>
          </p:grpSpPr>
          <p:sp>
            <p:nvSpPr>
              <p:cNvPr id="15" name="Rectangle: Rounded Corners 14">
                <a:extLst>
                  <a:ext uri="{FF2B5EF4-FFF2-40B4-BE49-F238E27FC236}">
                    <a16:creationId xmlns:a16="http://schemas.microsoft.com/office/drawing/2014/main" id="{7D81C79C-6E18-6FD7-5189-CFBBBB4CE309}"/>
                  </a:ext>
                </a:extLst>
              </p:cNvPr>
              <p:cNvSpPr/>
              <p:nvPr/>
            </p:nvSpPr>
            <p:spPr bwMode="auto">
              <a:xfrm>
                <a:off x="1104095" y="10890250"/>
                <a:ext cx="12192000" cy="990600"/>
              </a:xfrm>
              <a:prstGeom prst="roundRect">
                <a:avLst>
                  <a:gd name="adj" fmla="val 27117"/>
                </a:avLst>
              </a:prstGeom>
              <a:solidFill>
                <a:srgbClr val="00BE62"/>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tangle: Rounded Corners 15">
                <a:extLst>
                  <a:ext uri="{FF2B5EF4-FFF2-40B4-BE49-F238E27FC236}">
                    <a16:creationId xmlns:a16="http://schemas.microsoft.com/office/drawing/2014/main" id="{3C18F744-6DBA-3298-35F5-79451F36D5FA}"/>
                  </a:ext>
                </a:extLst>
              </p:cNvPr>
              <p:cNvSpPr/>
              <p:nvPr/>
            </p:nvSpPr>
            <p:spPr bwMode="auto">
              <a:xfrm>
                <a:off x="933450" y="10737850"/>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Calibri" panose="020F0502020204030204" pitchFamily="34" charset="0"/>
                    <a:cs typeface="Calibri" panose="020F0502020204030204" pitchFamily="34" charset="0"/>
                  </a:rPr>
                  <a:t>Für die Herstellung von Smartphones werden viele Ressourcen und Energie benötigt. Auch der Transport der Rohstoffe zu den Produktionsstandorten und der produzierten Smartphones zu ihren Verkaufsstandorten vergrößert den Ausstoß von Treibhausgasen.</a:t>
                </a:r>
              </a:p>
            </p:txBody>
          </p:sp>
        </p:grpSp>
      </p:grpSp>
      <p:grpSp>
        <p:nvGrpSpPr>
          <p:cNvPr id="42" name="Group 41">
            <a:extLst>
              <a:ext uri="{FF2B5EF4-FFF2-40B4-BE49-F238E27FC236}">
                <a16:creationId xmlns:a16="http://schemas.microsoft.com/office/drawing/2014/main" id="{3FD31067-A95C-7A02-3985-DE21CA3F4BEB}"/>
              </a:ext>
            </a:extLst>
          </p:cNvPr>
          <p:cNvGrpSpPr/>
          <p:nvPr/>
        </p:nvGrpSpPr>
        <p:grpSpPr>
          <a:xfrm>
            <a:off x="934917" y="9525570"/>
            <a:ext cx="12358168" cy="1629676"/>
            <a:chOff x="931908" y="9528083"/>
            <a:chExt cx="12358168" cy="1629676"/>
          </a:xfrm>
        </p:grpSpPr>
        <p:sp>
          <p:nvSpPr>
            <p:cNvPr id="8" name="TextBox 7">
              <a:extLst>
                <a:ext uri="{FF2B5EF4-FFF2-40B4-BE49-F238E27FC236}">
                  <a16:creationId xmlns:a16="http://schemas.microsoft.com/office/drawing/2014/main" id="{14E923F1-0FDE-003D-90FE-6BD6EE2222A7}"/>
                </a:ext>
              </a:extLst>
            </p:cNvPr>
            <p:cNvSpPr txBox="1"/>
            <p:nvPr/>
          </p:nvSpPr>
          <p:spPr bwMode="auto">
            <a:xfrm>
              <a:off x="931908" y="9528083"/>
              <a:ext cx="1577548"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Rohstoffe</a:t>
              </a:r>
              <a:endParaRPr lang="de-DE" sz="32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5C184E09-FC52-75E0-FB9E-9494E80F3943}"/>
                </a:ext>
              </a:extLst>
            </p:cNvPr>
            <p:cNvGrpSpPr/>
            <p:nvPr/>
          </p:nvGrpSpPr>
          <p:grpSpPr>
            <a:xfrm>
              <a:off x="933450" y="10018676"/>
              <a:ext cx="12356626" cy="1139083"/>
              <a:chOff x="933450" y="8680450"/>
              <a:chExt cx="12356626" cy="1139083"/>
            </a:xfrm>
          </p:grpSpPr>
          <p:sp>
            <p:nvSpPr>
              <p:cNvPr id="17" name="Rectangle: Rounded Corners 16">
                <a:extLst>
                  <a:ext uri="{FF2B5EF4-FFF2-40B4-BE49-F238E27FC236}">
                    <a16:creationId xmlns:a16="http://schemas.microsoft.com/office/drawing/2014/main" id="{6444FA55-1F5D-5FB3-D62C-00DDC9277E4C}"/>
                  </a:ext>
                </a:extLst>
              </p:cNvPr>
              <p:cNvSpPr/>
              <p:nvPr/>
            </p:nvSpPr>
            <p:spPr bwMode="auto">
              <a:xfrm>
                <a:off x="1098076" y="8828933"/>
                <a:ext cx="12192000" cy="990600"/>
              </a:xfrm>
              <a:prstGeom prst="roundRect">
                <a:avLst>
                  <a:gd name="adj" fmla="val 27117"/>
                </a:avLst>
              </a:prstGeom>
              <a:solidFill>
                <a:srgbClr val="5D17EB"/>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Rounded Corners 17">
                <a:extLst>
                  <a:ext uri="{FF2B5EF4-FFF2-40B4-BE49-F238E27FC236}">
                    <a16:creationId xmlns:a16="http://schemas.microsoft.com/office/drawing/2014/main" id="{00E46465-D4D3-DF0D-6135-5A5A6B8E22F4}"/>
                  </a:ext>
                </a:extLst>
              </p:cNvPr>
              <p:cNvSpPr/>
              <p:nvPr/>
            </p:nvSpPr>
            <p:spPr bwMode="auto">
              <a:xfrm>
                <a:off x="933450" y="8680450"/>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Calibri" panose="020F0502020204030204" pitchFamily="34" charset="0"/>
                    <a:cs typeface="Calibri" panose="020F0502020204030204" pitchFamily="34" charset="0"/>
                  </a:rPr>
                  <a:t>Die Rohstoffe eines Smartphones stammen aus vielen verschiedenen Ländern der Welt. Ohne die sogenannten „Konfliktmineralien“ (die oft aus Afrika kommen) würde ein Smartphone nicht funktionieren. Diese Konfliktmineralien werden oft unter schlimmen und schlechten Bedingungen gewonnen.</a:t>
                </a:r>
              </a:p>
            </p:txBody>
          </p:sp>
        </p:grpSp>
      </p:grpSp>
      <p:grpSp>
        <p:nvGrpSpPr>
          <p:cNvPr id="43" name="Group 42">
            <a:extLst>
              <a:ext uri="{FF2B5EF4-FFF2-40B4-BE49-F238E27FC236}">
                <a16:creationId xmlns:a16="http://schemas.microsoft.com/office/drawing/2014/main" id="{E088E035-A019-FE8A-AE45-2BA7EFEF8E09}"/>
              </a:ext>
            </a:extLst>
          </p:cNvPr>
          <p:cNvGrpSpPr/>
          <p:nvPr/>
        </p:nvGrpSpPr>
        <p:grpSpPr>
          <a:xfrm>
            <a:off x="933472" y="7284664"/>
            <a:ext cx="12361059" cy="1654620"/>
            <a:chOff x="931908" y="7284664"/>
            <a:chExt cx="12361059" cy="1654620"/>
          </a:xfrm>
        </p:grpSpPr>
        <p:sp>
          <p:nvSpPr>
            <p:cNvPr id="7" name="TextBox 6">
              <a:extLst>
                <a:ext uri="{FF2B5EF4-FFF2-40B4-BE49-F238E27FC236}">
                  <a16:creationId xmlns:a16="http://schemas.microsoft.com/office/drawing/2014/main" id="{E07EA848-D504-3D12-13C0-DCDF6C79598A}"/>
                </a:ext>
              </a:extLst>
            </p:cNvPr>
            <p:cNvSpPr txBox="1"/>
            <p:nvPr/>
          </p:nvSpPr>
          <p:spPr>
            <a:xfrm>
              <a:off x="931908" y="7284664"/>
              <a:ext cx="4176143"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Forschung und Entwicklung</a:t>
              </a:r>
            </a:p>
          </p:txBody>
        </p:sp>
        <p:grpSp>
          <p:nvGrpSpPr>
            <p:cNvPr id="39" name="Group 38">
              <a:extLst>
                <a:ext uri="{FF2B5EF4-FFF2-40B4-BE49-F238E27FC236}">
                  <a16:creationId xmlns:a16="http://schemas.microsoft.com/office/drawing/2014/main" id="{D84A6C3F-8F75-349C-236E-966DD885E9C7}"/>
                </a:ext>
              </a:extLst>
            </p:cNvPr>
            <p:cNvGrpSpPr/>
            <p:nvPr/>
          </p:nvGrpSpPr>
          <p:grpSpPr>
            <a:xfrm>
              <a:off x="933450" y="7776161"/>
              <a:ext cx="12359517" cy="1163123"/>
              <a:chOff x="933450" y="6634172"/>
              <a:chExt cx="12359517" cy="1163123"/>
            </a:xfrm>
          </p:grpSpPr>
          <p:sp>
            <p:nvSpPr>
              <p:cNvPr id="19" name="Rectangle: Rounded Corners 18">
                <a:extLst>
                  <a:ext uri="{FF2B5EF4-FFF2-40B4-BE49-F238E27FC236}">
                    <a16:creationId xmlns:a16="http://schemas.microsoft.com/office/drawing/2014/main" id="{AC0E53AF-EFB5-8D4F-26FB-4B54B78F0961}"/>
                  </a:ext>
                </a:extLst>
              </p:cNvPr>
              <p:cNvSpPr/>
              <p:nvPr/>
            </p:nvSpPr>
            <p:spPr bwMode="auto">
              <a:xfrm>
                <a:off x="1100967" y="6806695"/>
                <a:ext cx="12192000" cy="990600"/>
              </a:xfrm>
              <a:prstGeom prst="roundRect">
                <a:avLst>
                  <a:gd name="adj" fmla="val 27117"/>
                </a:avLst>
              </a:prstGeom>
              <a:solidFill>
                <a:srgbClr val="FF313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tangle: Rounded Corners 19">
                <a:extLst>
                  <a:ext uri="{FF2B5EF4-FFF2-40B4-BE49-F238E27FC236}">
                    <a16:creationId xmlns:a16="http://schemas.microsoft.com/office/drawing/2014/main" id="{3938B37E-9FBF-0310-01F5-CD564632CA56}"/>
                  </a:ext>
                </a:extLst>
              </p:cNvPr>
              <p:cNvSpPr/>
              <p:nvPr/>
            </p:nvSpPr>
            <p:spPr bwMode="auto">
              <a:xfrm>
                <a:off x="933450" y="6634172"/>
                <a:ext cx="12192000" cy="990600"/>
              </a:xfrm>
              <a:prstGeom prst="roundRect">
                <a:avLst>
                  <a:gd name="adj" fmla="val 27117"/>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Calibri" panose="020F0502020204030204" pitchFamily="34" charset="0"/>
                    <a:cs typeface="Calibri" panose="020F0502020204030204" pitchFamily="34" charset="0"/>
                  </a:rPr>
                  <a:t>Die Entwicklung eines Smartphones dauert im Durchschnitt 6-9 Monate. Viele Smartphones werden in Asien oder den USA entwickelt.</a:t>
                </a:r>
              </a:p>
            </p:txBody>
          </p:sp>
        </p:grpSp>
      </p:grpSp>
      <p:sp>
        <p:nvSpPr>
          <p:cNvPr id="23" name="Freeform 12">
            <a:extLst>
              <a:ext uri="{FF2B5EF4-FFF2-40B4-BE49-F238E27FC236}">
                <a16:creationId xmlns:a16="http://schemas.microsoft.com/office/drawing/2014/main" id="{853D24E2-F80B-EA39-0E3C-1C0CF2199F48}"/>
              </a:ext>
            </a:extLst>
          </p:cNvPr>
          <p:cNvSpPr/>
          <p:nvPr/>
        </p:nvSpPr>
        <p:spPr bwMode="auto">
          <a:xfrm flipH="1">
            <a:off x="9755983" y="1616771"/>
            <a:ext cx="3461720" cy="1949166"/>
          </a:xfrm>
          <a:custGeom>
            <a:avLst/>
            <a:gdLst/>
            <a:ahLst/>
            <a:cxnLst/>
            <a:rect l="l" t="t" r="r" b="b"/>
            <a:pathLst>
              <a:path w="5290744" h="2979022" extrusionOk="0">
                <a:moveTo>
                  <a:pt x="5290744" y="0"/>
                </a:moveTo>
                <a:lnTo>
                  <a:pt x="0" y="0"/>
                </a:lnTo>
                <a:lnTo>
                  <a:pt x="0" y="2979022"/>
                </a:lnTo>
                <a:lnTo>
                  <a:pt x="5290744" y="2979022"/>
                </a:lnTo>
                <a:lnTo>
                  <a:pt x="5290744" y="0"/>
                </a:lnTo>
                <a:close/>
              </a:path>
            </a:pathLst>
          </a:custGeom>
          <a:blipFill>
            <a:blip r:embed="rId3"/>
            <a:stretch/>
          </a:blipFill>
        </p:spPr>
        <p:txBody>
          <a:bodyPr/>
          <a:lstStyle/>
          <a:p>
            <a:pPr>
              <a:defRPr/>
            </a:pPr>
            <a:endParaRPr lang="de-DE"/>
          </a:p>
        </p:txBody>
      </p:sp>
      <p:grpSp>
        <p:nvGrpSpPr>
          <p:cNvPr id="36" name="Group 35">
            <a:extLst>
              <a:ext uri="{FF2B5EF4-FFF2-40B4-BE49-F238E27FC236}">
                <a16:creationId xmlns:a16="http://schemas.microsoft.com/office/drawing/2014/main" id="{178CF3D0-6488-3FF1-6DB2-B27B34400FDE}"/>
              </a:ext>
            </a:extLst>
          </p:cNvPr>
          <p:cNvGrpSpPr/>
          <p:nvPr/>
        </p:nvGrpSpPr>
        <p:grpSpPr>
          <a:xfrm>
            <a:off x="1085850" y="1794921"/>
            <a:ext cx="1445686" cy="1246729"/>
            <a:chOff x="8662034" y="2314219"/>
            <a:chExt cx="704850" cy="607848"/>
          </a:xfrm>
        </p:grpSpPr>
        <p:sp>
          <p:nvSpPr>
            <p:cNvPr id="30" name="Freeform: Shape 29">
              <a:extLst>
                <a:ext uri="{FF2B5EF4-FFF2-40B4-BE49-F238E27FC236}">
                  <a16:creationId xmlns:a16="http://schemas.microsoft.com/office/drawing/2014/main" id="{86648C77-CCEE-3B15-DDC8-50E2D0DC40C4}"/>
                </a:ext>
              </a:extLst>
            </p:cNvPr>
            <p:cNvSpPr/>
            <p:nvPr/>
          </p:nvSpPr>
          <p:spPr>
            <a:xfrm>
              <a:off x="8740730" y="256206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endParaRPr lang="de-DE"/>
            </a:p>
          </p:txBody>
        </p:sp>
        <p:sp>
          <p:nvSpPr>
            <p:cNvPr id="31" name="Freeform: Shape 30">
              <a:extLst>
                <a:ext uri="{FF2B5EF4-FFF2-40B4-BE49-F238E27FC236}">
                  <a16:creationId xmlns:a16="http://schemas.microsoft.com/office/drawing/2014/main" id="{7328FF98-F048-F865-0150-C609497F0553}"/>
                </a:ext>
              </a:extLst>
            </p:cNvPr>
            <p:cNvSpPr/>
            <p:nvPr/>
          </p:nvSpPr>
          <p:spPr>
            <a:xfrm>
              <a:off x="9140780" y="2560118"/>
              <a:ext cx="147446" cy="147447"/>
            </a:xfrm>
            <a:custGeom>
              <a:avLst/>
              <a:gdLst>
                <a:gd name="connsiteX0" fmla="*/ 73704 w 147446"/>
                <a:gd name="connsiteY0" fmla="*/ 147447 h 147447"/>
                <a:gd name="connsiteX1" fmla="*/ 147447 w 147446"/>
                <a:gd name="connsiteY1" fmla="*/ 73743 h 147447"/>
                <a:gd name="connsiteX2" fmla="*/ 73743 w 147446"/>
                <a:gd name="connsiteY2" fmla="*/ 0 h 147447"/>
                <a:gd name="connsiteX3" fmla="*/ 0 w 147446"/>
                <a:gd name="connsiteY3" fmla="*/ 73704 h 147447"/>
                <a:gd name="connsiteX4" fmla="*/ 0 w 147446"/>
                <a:gd name="connsiteY4" fmla="*/ 73724 h 147447"/>
                <a:gd name="connsiteX5" fmla="*/ 73704 w 147446"/>
                <a:gd name="connsiteY5" fmla="*/ 147447 h 147447"/>
                <a:gd name="connsiteX6" fmla="*/ 73704 w 147446"/>
                <a:gd name="connsiteY6" fmla="*/ 19050 h 147447"/>
                <a:gd name="connsiteX7" fmla="*/ 128397 w 147446"/>
                <a:gd name="connsiteY7" fmla="*/ 73704 h 147447"/>
                <a:gd name="connsiteX8" fmla="*/ 73743 w 147446"/>
                <a:gd name="connsiteY8" fmla="*/ 128397 h 147447"/>
                <a:gd name="connsiteX9" fmla="*/ 19050 w 147446"/>
                <a:gd name="connsiteY9" fmla="*/ 73743 h 147447"/>
                <a:gd name="connsiteX10" fmla="*/ 19050 w 147446"/>
                <a:gd name="connsiteY10" fmla="*/ 73724 h 147447"/>
                <a:gd name="connsiteX11" fmla="*/ 73704 w 147446"/>
                <a:gd name="connsiteY11" fmla="*/ 19050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446" h="147447">
                  <a:moveTo>
                    <a:pt x="73704" y="147447"/>
                  </a:moveTo>
                  <a:cubicBezTo>
                    <a:pt x="114421" y="147457"/>
                    <a:pt x="147437" y="114459"/>
                    <a:pt x="147447" y="73743"/>
                  </a:cubicBezTo>
                  <a:cubicBezTo>
                    <a:pt x="147457" y="33026"/>
                    <a:pt x="114459" y="10"/>
                    <a:pt x="73743" y="0"/>
                  </a:cubicBezTo>
                  <a:cubicBezTo>
                    <a:pt x="33026" y="-10"/>
                    <a:pt x="11" y="32988"/>
                    <a:pt x="0" y="73704"/>
                  </a:cubicBezTo>
                  <a:cubicBezTo>
                    <a:pt x="0" y="73711"/>
                    <a:pt x="0" y="73717"/>
                    <a:pt x="0" y="73724"/>
                  </a:cubicBezTo>
                  <a:cubicBezTo>
                    <a:pt x="-6" y="114434"/>
                    <a:pt x="32994" y="147441"/>
                    <a:pt x="73704" y="147447"/>
                  </a:cubicBezTo>
                  <a:close/>
                  <a:moveTo>
                    <a:pt x="73704" y="19050"/>
                  </a:moveTo>
                  <a:cubicBezTo>
                    <a:pt x="103900" y="19040"/>
                    <a:pt x="128387" y="43509"/>
                    <a:pt x="128397" y="73704"/>
                  </a:cubicBezTo>
                  <a:cubicBezTo>
                    <a:pt x="128407" y="103900"/>
                    <a:pt x="103938" y="128387"/>
                    <a:pt x="73743" y="128397"/>
                  </a:cubicBezTo>
                  <a:cubicBezTo>
                    <a:pt x="43547" y="128407"/>
                    <a:pt x="19061" y="103938"/>
                    <a:pt x="19050" y="73743"/>
                  </a:cubicBezTo>
                  <a:cubicBezTo>
                    <a:pt x="19050" y="73736"/>
                    <a:pt x="19050" y="73730"/>
                    <a:pt x="19050" y="73724"/>
                  </a:cubicBezTo>
                  <a:cubicBezTo>
                    <a:pt x="19077" y="43546"/>
                    <a:pt x="43527" y="19087"/>
                    <a:pt x="73704" y="19050"/>
                  </a:cubicBezTo>
                  <a:close/>
                </a:path>
              </a:pathLst>
            </a:custGeom>
            <a:solidFill>
              <a:srgbClr val="000000"/>
            </a:solidFill>
            <a:ln w="9525" cap="flat">
              <a:noFill/>
              <a:prstDash val="solid"/>
              <a:miter/>
            </a:ln>
          </p:spPr>
          <p:txBody>
            <a:bodyPr rtlCol="0" anchor="ctr"/>
            <a:lstStyle/>
            <a:p>
              <a:endParaRPr lang="de-DE"/>
            </a:p>
          </p:txBody>
        </p:sp>
        <p:sp>
          <p:nvSpPr>
            <p:cNvPr id="32" name="Freeform: Shape 31">
              <a:extLst>
                <a:ext uri="{FF2B5EF4-FFF2-40B4-BE49-F238E27FC236}">
                  <a16:creationId xmlns:a16="http://schemas.microsoft.com/office/drawing/2014/main" id="{C9527864-6BB1-E398-2450-86FE39DDAAD4}"/>
                </a:ext>
              </a:extLst>
            </p:cNvPr>
            <p:cNvSpPr/>
            <p:nvPr/>
          </p:nvSpPr>
          <p:spPr>
            <a:xfrm>
              <a:off x="9075829" y="2721014"/>
              <a:ext cx="291055" cy="142017"/>
            </a:xfrm>
            <a:custGeom>
              <a:avLst/>
              <a:gdLst>
                <a:gd name="connsiteX0" fmla="*/ 273272 w 291055"/>
                <a:gd name="connsiteY0" fmla="*/ 45025 h 142017"/>
                <a:gd name="connsiteX1" fmla="*/ 200330 w 291055"/>
                <a:gd name="connsiteY1" fmla="*/ 9344 h 142017"/>
                <a:gd name="connsiteX2" fmla="*/ 138655 w 291055"/>
                <a:gd name="connsiteY2" fmla="*/ 0 h 142017"/>
                <a:gd name="connsiteX3" fmla="*/ 77105 w 291055"/>
                <a:gd name="connsiteY3" fmla="*/ 9306 h 142017"/>
                <a:gd name="connsiteX4" fmla="*/ 4115 w 291055"/>
                <a:gd name="connsiteY4" fmla="*/ 44958 h 142017"/>
                <a:gd name="connsiteX5" fmla="*/ 0 w 291055"/>
                <a:gd name="connsiteY5" fmla="*/ 48673 h 142017"/>
                <a:gd name="connsiteX6" fmla="*/ 5772 w 291055"/>
                <a:gd name="connsiteY6" fmla="*/ 50197 h 142017"/>
                <a:gd name="connsiteX7" fmla="*/ 22546 w 291055"/>
                <a:gd name="connsiteY7" fmla="*/ 55588 h 142017"/>
                <a:gd name="connsiteX8" fmla="*/ 82229 w 291055"/>
                <a:gd name="connsiteY8" fmla="*/ 27699 h 142017"/>
                <a:gd name="connsiteX9" fmla="*/ 138655 w 291055"/>
                <a:gd name="connsiteY9" fmla="*/ 19126 h 142017"/>
                <a:gd name="connsiteX10" fmla="*/ 194977 w 291055"/>
                <a:gd name="connsiteY10" fmla="*/ 27699 h 142017"/>
                <a:gd name="connsiteX11" fmla="*/ 261290 w 291055"/>
                <a:gd name="connsiteY11" fmla="*/ 59912 h 142017"/>
                <a:gd name="connsiteX12" fmla="*/ 272005 w 291055"/>
                <a:gd name="connsiteY12" fmla="*/ 81058 h 142017"/>
                <a:gd name="connsiteX13" fmla="*/ 272005 w 291055"/>
                <a:gd name="connsiteY13" fmla="*/ 142018 h 142017"/>
                <a:gd name="connsiteX14" fmla="*/ 291055 w 291055"/>
                <a:gd name="connsiteY14" fmla="*/ 142018 h 142017"/>
                <a:gd name="connsiteX15" fmla="*/ 291055 w 291055"/>
                <a:gd name="connsiteY15" fmla="*/ 81058 h 142017"/>
                <a:gd name="connsiteX16" fmla="*/ 273272 w 291055"/>
                <a:gd name="connsiteY16" fmla="*/ 45025 h 14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055" h="142017">
                  <a:moveTo>
                    <a:pt x="273272" y="45025"/>
                  </a:moveTo>
                  <a:cubicBezTo>
                    <a:pt x="251619" y="28324"/>
                    <a:pt x="226806" y="16186"/>
                    <a:pt x="200330" y="9344"/>
                  </a:cubicBezTo>
                  <a:cubicBezTo>
                    <a:pt x="180346" y="3199"/>
                    <a:pt x="159562" y="51"/>
                    <a:pt x="138655" y="0"/>
                  </a:cubicBezTo>
                  <a:cubicBezTo>
                    <a:pt x="117815" y="338"/>
                    <a:pt x="97114" y="3468"/>
                    <a:pt x="77105" y="9306"/>
                  </a:cubicBezTo>
                  <a:cubicBezTo>
                    <a:pt x="50910" y="16916"/>
                    <a:pt x="26220" y="28977"/>
                    <a:pt x="4115" y="44958"/>
                  </a:cubicBezTo>
                  <a:cubicBezTo>
                    <a:pt x="2675" y="46118"/>
                    <a:pt x="1301" y="47358"/>
                    <a:pt x="0" y="48673"/>
                  </a:cubicBezTo>
                  <a:cubicBezTo>
                    <a:pt x="1905" y="49206"/>
                    <a:pt x="3810" y="49625"/>
                    <a:pt x="5772" y="50197"/>
                  </a:cubicBezTo>
                  <a:cubicBezTo>
                    <a:pt x="11563" y="51845"/>
                    <a:pt x="17107" y="53673"/>
                    <a:pt x="22546" y="55588"/>
                  </a:cubicBezTo>
                  <a:cubicBezTo>
                    <a:pt x="40937" y="43365"/>
                    <a:pt x="61054" y="33963"/>
                    <a:pt x="82229" y="27699"/>
                  </a:cubicBezTo>
                  <a:cubicBezTo>
                    <a:pt x="100574" y="22347"/>
                    <a:pt x="119549" y="19463"/>
                    <a:pt x="138655" y="19126"/>
                  </a:cubicBezTo>
                  <a:cubicBezTo>
                    <a:pt x="157750" y="19182"/>
                    <a:pt x="176731" y="22071"/>
                    <a:pt x="194977" y="27699"/>
                  </a:cubicBezTo>
                  <a:cubicBezTo>
                    <a:pt x="219029" y="33851"/>
                    <a:pt x="241586" y="44808"/>
                    <a:pt x="261290" y="59912"/>
                  </a:cubicBezTo>
                  <a:cubicBezTo>
                    <a:pt x="267858" y="64992"/>
                    <a:pt x="271793" y="72757"/>
                    <a:pt x="272005" y="81058"/>
                  </a:cubicBezTo>
                  <a:lnTo>
                    <a:pt x="272005" y="142018"/>
                  </a:lnTo>
                  <a:lnTo>
                    <a:pt x="291055" y="142018"/>
                  </a:lnTo>
                  <a:lnTo>
                    <a:pt x="291055" y="81058"/>
                  </a:lnTo>
                  <a:cubicBezTo>
                    <a:pt x="290852" y="66983"/>
                    <a:pt x="284319" y="53749"/>
                    <a:pt x="273272" y="45025"/>
                  </a:cubicBezTo>
                  <a:close/>
                </a:path>
              </a:pathLst>
            </a:custGeom>
            <a:solidFill>
              <a:srgbClr val="000000"/>
            </a:solidFill>
            <a:ln w="9525" cap="flat">
              <a:noFill/>
              <a:prstDash val="solid"/>
              <a:miter/>
            </a:ln>
          </p:spPr>
          <p:txBody>
            <a:bodyPr rtlCol="0" anchor="ctr"/>
            <a:lstStyle/>
            <a:p>
              <a:endParaRPr lang="de-DE" dirty="0"/>
            </a:p>
          </p:txBody>
        </p:sp>
        <p:sp>
          <p:nvSpPr>
            <p:cNvPr id="33" name="Freeform: Shape 32">
              <a:extLst>
                <a:ext uri="{FF2B5EF4-FFF2-40B4-BE49-F238E27FC236}">
                  <a16:creationId xmlns:a16="http://schemas.microsoft.com/office/drawing/2014/main" id="{0C57F596-5A39-BB3E-2BF2-BE49E292679E}"/>
                </a:ext>
              </a:extLst>
            </p:cNvPr>
            <p:cNvSpPr/>
            <p:nvPr/>
          </p:nvSpPr>
          <p:spPr>
            <a:xfrm>
              <a:off x="8662034" y="2722995"/>
              <a:ext cx="289455" cy="141922"/>
            </a:xfrm>
            <a:custGeom>
              <a:avLst/>
              <a:gdLst>
                <a:gd name="connsiteX0" fmla="*/ 267252 w 289455"/>
                <a:gd name="connsiteY0" fmla="*/ 54293 h 141922"/>
                <a:gd name="connsiteX1" fmla="*/ 285645 w 289455"/>
                <a:gd name="connsiteY1" fmla="*/ 48158 h 141922"/>
                <a:gd name="connsiteX2" fmla="*/ 289455 w 289455"/>
                <a:gd name="connsiteY2" fmla="*/ 47206 h 141922"/>
                <a:gd name="connsiteX3" fmla="*/ 287026 w 289455"/>
                <a:gd name="connsiteY3" fmla="*/ 45034 h 141922"/>
                <a:gd name="connsiteX4" fmla="*/ 214084 w 289455"/>
                <a:gd name="connsiteY4" fmla="*/ 9335 h 141922"/>
                <a:gd name="connsiteX5" fmla="*/ 152400 w 289455"/>
                <a:gd name="connsiteY5" fmla="*/ 0 h 141922"/>
                <a:gd name="connsiteX6" fmla="*/ 90849 w 289455"/>
                <a:gd name="connsiteY6" fmla="*/ 9296 h 141922"/>
                <a:gd name="connsiteX7" fmla="*/ 17859 w 289455"/>
                <a:gd name="connsiteY7" fmla="*/ 44958 h 141922"/>
                <a:gd name="connsiteX8" fmla="*/ 0 w 289455"/>
                <a:gd name="connsiteY8" fmla="*/ 80963 h 141922"/>
                <a:gd name="connsiteX9" fmla="*/ 0 w 289455"/>
                <a:gd name="connsiteY9" fmla="*/ 141923 h 141922"/>
                <a:gd name="connsiteX10" fmla="*/ 19050 w 289455"/>
                <a:gd name="connsiteY10" fmla="*/ 141923 h 141922"/>
                <a:gd name="connsiteX11" fmla="*/ 19050 w 289455"/>
                <a:gd name="connsiteY11" fmla="*/ 80963 h 141922"/>
                <a:gd name="connsiteX12" fmla="*/ 29413 w 289455"/>
                <a:gd name="connsiteY12" fmla="*/ 60084 h 141922"/>
                <a:gd name="connsiteX13" fmla="*/ 95974 w 289455"/>
                <a:gd name="connsiteY13" fmla="*/ 27623 h 141922"/>
                <a:gd name="connsiteX14" fmla="*/ 152400 w 289455"/>
                <a:gd name="connsiteY14" fmla="*/ 19050 h 141922"/>
                <a:gd name="connsiteX15" fmla="*/ 208721 w 289455"/>
                <a:gd name="connsiteY15" fmla="*/ 27623 h 141922"/>
                <a:gd name="connsiteX16" fmla="*/ 267252 w 289455"/>
                <a:gd name="connsiteY16" fmla="*/ 5429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455" h="141922">
                  <a:moveTo>
                    <a:pt x="267252" y="54293"/>
                  </a:moveTo>
                  <a:cubicBezTo>
                    <a:pt x="273377" y="51987"/>
                    <a:pt x="279521" y="49901"/>
                    <a:pt x="285645" y="48158"/>
                  </a:cubicBezTo>
                  <a:cubicBezTo>
                    <a:pt x="286950" y="47806"/>
                    <a:pt x="288160" y="47558"/>
                    <a:pt x="289455" y="47206"/>
                  </a:cubicBezTo>
                  <a:cubicBezTo>
                    <a:pt x="288655" y="46472"/>
                    <a:pt x="287884" y="45711"/>
                    <a:pt x="287026" y="45034"/>
                  </a:cubicBezTo>
                  <a:cubicBezTo>
                    <a:pt x="265376" y="28325"/>
                    <a:pt x="240562" y="16180"/>
                    <a:pt x="214084" y="9335"/>
                  </a:cubicBezTo>
                  <a:cubicBezTo>
                    <a:pt x="194096" y="3197"/>
                    <a:pt x="173309" y="51"/>
                    <a:pt x="152400" y="0"/>
                  </a:cubicBezTo>
                  <a:cubicBezTo>
                    <a:pt x="131560" y="341"/>
                    <a:pt x="110861" y="3467"/>
                    <a:pt x="90849" y="9296"/>
                  </a:cubicBezTo>
                  <a:cubicBezTo>
                    <a:pt x="64652" y="16905"/>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29577" y="33201"/>
                    <a:pt x="249358" y="42215"/>
                    <a:pt x="267252" y="54293"/>
                  </a:cubicBezTo>
                  <a:close/>
                </a:path>
              </a:pathLst>
            </a:custGeom>
            <a:solidFill>
              <a:srgbClr val="000000"/>
            </a:solidFill>
            <a:ln w="9525" cap="flat">
              <a:noFill/>
              <a:prstDash val="solid"/>
              <a:miter/>
            </a:ln>
          </p:spPr>
          <p:txBody>
            <a:bodyPr rtlCol="0" anchor="ctr"/>
            <a:lstStyle/>
            <a:p>
              <a:endParaRPr lang="de-DE"/>
            </a:p>
          </p:txBody>
        </p:sp>
        <p:sp>
          <p:nvSpPr>
            <p:cNvPr id="34" name="Freeform: Shape 33">
              <a:extLst>
                <a:ext uri="{FF2B5EF4-FFF2-40B4-BE49-F238E27FC236}">
                  <a16:creationId xmlns:a16="http://schemas.microsoft.com/office/drawing/2014/main" id="{1B441E87-6417-981F-BFDF-CD76086832A9}"/>
                </a:ext>
              </a:extLst>
            </p:cNvPr>
            <p:cNvSpPr/>
            <p:nvPr/>
          </p:nvSpPr>
          <p:spPr>
            <a:xfrm>
              <a:off x="8862060" y="2780145"/>
              <a:ext cx="304800" cy="141922"/>
            </a:xfrm>
            <a:custGeom>
              <a:avLst/>
              <a:gdLst>
                <a:gd name="connsiteX0" fmla="*/ 287017 w 304800"/>
                <a:gd name="connsiteY0" fmla="*/ 45006 h 141922"/>
                <a:gd name="connsiteX1" fmla="*/ 214074 w 304800"/>
                <a:gd name="connsiteY1" fmla="*/ 9306 h 141922"/>
                <a:gd name="connsiteX2" fmla="*/ 152400 w 304800"/>
                <a:gd name="connsiteY2" fmla="*/ 0 h 141922"/>
                <a:gd name="connsiteX3" fmla="*/ 90849 w 304800"/>
                <a:gd name="connsiteY3" fmla="*/ 9296 h 141922"/>
                <a:gd name="connsiteX4" fmla="*/ 17859 w 304800"/>
                <a:gd name="connsiteY4" fmla="*/ 44958 h 141922"/>
                <a:gd name="connsiteX5" fmla="*/ 0 w 304800"/>
                <a:gd name="connsiteY5" fmla="*/ 80963 h 141922"/>
                <a:gd name="connsiteX6" fmla="*/ 0 w 304800"/>
                <a:gd name="connsiteY6" fmla="*/ 141923 h 141922"/>
                <a:gd name="connsiteX7" fmla="*/ 19050 w 304800"/>
                <a:gd name="connsiteY7" fmla="*/ 141923 h 141922"/>
                <a:gd name="connsiteX8" fmla="*/ 19050 w 304800"/>
                <a:gd name="connsiteY8" fmla="*/ 80963 h 141922"/>
                <a:gd name="connsiteX9" fmla="*/ 29413 w 304800"/>
                <a:gd name="connsiteY9" fmla="*/ 60084 h 141922"/>
                <a:gd name="connsiteX10" fmla="*/ 95974 w 304800"/>
                <a:gd name="connsiteY10" fmla="*/ 27623 h 141922"/>
                <a:gd name="connsiteX11" fmla="*/ 152400 w 304800"/>
                <a:gd name="connsiteY11" fmla="*/ 19050 h 141922"/>
                <a:gd name="connsiteX12" fmla="*/ 208721 w 304800"/>
                <a:gd name="connsiteY12" fmla="*/ 27623 h 141922"/>
                <a:gd name="connsiteX13" fmla="*/ 275034 w 304800"/>
                <a:gd name="connsiteY13" fmla="*/ 59836 h 141922"/>
                <a:gd name="connsiteX14" fmla="*/ 285750 w 304800"/>
                <a:gd name="connsiteY14" fmla="*/ 80963 h 141922"/>
                <a:gd name="connsiteX15" fmla="*/ 285750 w 304800"/>
                <a:gd name="connsiteY15" fmla="*/ 141923 h 141922"/>
                <a:gd name="connsiteX16" fmla="*/ 304800 w 304800"/>
                <a:gd name="connsiteY16" fmla="*/ 141923 h 141922"/>
                <a:gd name="connsiteX17" fmla="*/ 304800 w 304800"/>
                <a:gd name="connsiteY17" fmla="*/ 80963 h 141922"/>
                <a:gd name="connsiteX18" fmla="*/ 287017 w 304800"/>
                <a:gd name="connsiteY18" fmla="*/ 45006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141922">
                  <a:moveTo>
                    <a:pt x="287017" y="45006"/>
                  </a:moveTo>
                  <a:cubicBezTo>
                    <a:pt x="265366" y="28296"/>
                    <a:pt x="240552" y="16152"/>
                    <a:pt x="214074" y="9306"/>
                  </a:cubicBezTo>
                  <a:cubicBezTo>
                    <a:pt x="194088" y="3179"/>
                    <a:pt x="173305" y="43"/>
                    <a:pt x="152400" y="0"/>
                  </a:cubicBezTo>
                  <a:cubicBezTo>
                    <a:pt x="131560" y="341"/>
                    <a:pt x="110860"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32773" y="33777"/>
                    <a:pt x="255330" y="44734"/>
                    <a:pt x="275034" y="59836"/>
                  </a:cubicBezTo>
                  <a:cubicBezTo>
                    <a:pt x="281598" y="64912"/>
                    <a:pt x="285532" y="72668"/>
                    <a:pt x="285750" y="80963"/>
                  </a:cubicBezTo>
                  <a:lnTo>
                    <a:pt x="285750" y="141923"/>
                  </a:lnTo>
                  <a:lnTo>
                    <a:pt x="304800" y="141923"/>
                  </a:lnTo>
                  <a:lnTo>
                    <a:pt x="304800" y="80963"/>
                  </a:lnTo>
                  <a:cubicBezTo>
                    <a:pt x="304577" y="66913"/>
                    <a:pt x="298047" y="53710"/>
                    <a:pt x="287017" y="45006"/>
                  </a:cubicBezTo>
                  <a:close/>
                </a:path>
              </a:pathLst>
            </a:custGeom>
            <a:solidFill>
              <a:srgbClr val="000000"/>
            </a:solidFill>
            <a:ln w="9525" cap="flat">
              <a:noFill/>
              <a:prstDash val="solid"/>
              <a:miter/>
            </a:ln>
          </p:spPr>
          <p:txBody>
            <a:bodyPr rtlCol="0" anchor="ctr"/>
            <a:lstStyle/>
            <a:p>
              <a:endParaRPr lang="de-DE"/>
            </a:p>
          </p:txBody>
        </p:sp>
        <p:sp>
          <p:nvSpPr>
            <p:cNvPr id="35" name="Freeform: Shape 34">
              <a:extLst>
                <a:ext uri="{FF2B5EF4-FFF2-40B4-BE49-F238E27FC236}">
                  <a16:creationId xmlns:a16="http://schemas.microsoft.com/office/drawing/2014/main" id="{C66043D8-3EB2-3D43-2014-5466F0DCE3FA}"/>
                </a:ext>
              </a:extLst>
            </p:cNvPr>
            <p:cNvSpPr/>
            <p:nvPr/>
          </p:nvSpPr>
          <p:spPr>
            <a:xfrm>
              <a:off x="8940755" y="261921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endParaRPr lang="de-DE"/>
            </a:p>
          </p:txBody>
        </p:sp>
        <p:pic>
          <p:nvPicPr>
            <p:cNvPr id="24" name="Graphic 23" descr="Lights On with solid fill">
              <a:extLst>
                <a:ext uri="{FF2B5EF4-FFF2-40B4-BE49-F238E27FC236}">
                  <a16:creationId xmlns:a16="http://schemas.microsoft.com/office/drawing/2014/main" id="{EAC2A711-E0A6-1353-458C-2C505B0EB6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1220" y="2314219"/>
              <a:ext cx="266480" cy="266480"/>
            </a:xfrm>
            <a:prstGeom prst="rect">
              <a:avLst/>
            </a:prstGeom>
          </p:spPr>
        </p:pic>
      </p:grpSp>
      <p:pic>
        <p:nvPicPr>
          <p:cNvPr id="3" name="Grafik 2" descr="Abzeichen Tick1 mit einfarbiger Füllung">
            <a:extLst>
              <a:ext uri="{FF2B5EF4-FFF2-40B4-BE49-F238E27FC236}">
                <a16:creationId xmlns:a16="http://schemas.microsoft.com/office/drawing/2014/main" id="{690DBF58-A859-9742-2062-54EB1B9CB7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a:off x="12450976" y="207658"/>
            <a:ext cx="1489814" cy="1489814"/>
          </a:xfrm>
          <a:prstGeom prst="rect">
            <a:avLst/>
          </a:prstGeom>
        </p:spPr>
      </p:pic>
      <p:sp>
        <p:nvSpPr>
          <p:cNvPr id="4" name="TextBox 3">
            <a:extLst>
              <a:ext uri="{FF2B5EF4-FFF2-40B4-BE49-F238E27FC236}">
                <a16:creationId xmlns:a16="http://schemas.microsoft.com/office/drawing/2014/main" id="{FD1A9FE6-68A8-0A0F-FFC7-3EE609C246B9}"/>
              </a:ext>
            </a:extLst>
          </p:cNvPr>
          <p:cNvSpPr txBox="1"/>
          <p:nvPr/>
        </p:nvSpPr>
        <p:spPr bwMode="auto">
          <a:xfrm>
            <a:off x="12619660" y="1582495"/>
            <a:ext cx="1152447" cy="461665"/>
          </a:xfrm>
          <a:prstGeom prst="rect">
            <a:avLst/>
          </a:prstGeom>
          <a:noFill/>
        </p:spPr>
        <p:txBody>
          <a:bodyPr wrap="square" rtlCol="0">
            <a:spAutoFit/>
          </a:bodyPr>
          <a:lstStyle/>
          <a:p>
            <a:r>
              <a:rPr lang="de-DE" sz="2400" dirty="0">
                <a:latin typeface="Calibri" panose="020F0502020204030204" pitchFamily="34" charset="0"/>
                <a:cs typeface="Calibri" panose="020F0502020204030204" pitchFamily="34" charset="0"/>
              </a:rPr>
              <a:t>Lösung</a:t>
            </a:r>
          </a:p>
        </p:txBody>
      </p:sp>
      <p:sp>
        <p:nvSpPr>
          <p:cNvPr id="25" name="TextBox 24">
            <a:extLst>
              <a:ext uri="{FF2B5EF4-FFF2-40B4-BE49-F238E27FC236}">
                <a16:creationId xmlns:a16="http://schemas.microsoft.com/office/drawing/2014/main" id="{3098DA8E-D366-0041-290E-49894EC9B697}"/>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
        <p:nvSpPr>
          <p:cNvPr id="21" name="TextBox 20">
            <a:extLst>
              <a:ext uri="{FF2B5EF4-FFF2-40B4-BE49-F238E27FC236}">
                <a16:creationId xmlns:a16="http://schemas.microsoft.com/office/drawing/2014/main" id="{A0500E3D-C7F8-7322-6159-20EAB313219D}"/>
              </a:ext>
            </a:extLst>
          </p:cNvPr>
          <p:cNvSpPr txBox="1"/>
          <p:nvPr/>
        </p:nvSpPr>
        <p:spPr bwMode="auto">
          <a:xfrm>
            <a:off x="1390650" y="3589337"/>
            <a:ext cx="11555186" cy="3507343"/>
          </a:xfrm>
          <a:prstGeom prst="roundRect">
            <a:avLst/>
          </a:prstGeom>
          <a:solidFill>
            <a:schemeClr val="bg1">
              <a:alpha val="61000"/>
            </a:schemeClr>
          </a:solidFill>
          <a:ln w="19050">
            <a:solidFill>
              <a:srgbClr val="70AD47"/>
            </a:solidFill>
          </a:ln>
        </p:spPr>
        <p:txBody>
          <a:bodyPr wrap="square" rtlCol="0">
            <a:spAutoFit/>
          </a:bodyPr>
          <a:lstStyle/>
          <a:p>
            <a:r>
              <a:rPr lang="de-DE" sz="3200" b="1" dirty="0">
                <a:latin typeface="Calibri" panose="020F0502020204030204" pitchFamily="34" charset="0"/>
                <a:cs typeface="Calibri" panose="020F0502020204030204" pitchFamily="34" charset="0"/>
              </a:rPr>
              <a:t>INTRO</a:t>
            </a:r>
          </a:p>
          <a:p>
            <a:r>
              <a:rPr lang="de-DE" sz="2800" dirty="0">
                <a:latin typeface="Calibri Light" panose="020F0302020204030204" pitchFamily="34" charset="0"/>
                <a:cs typeface="Calibri Light" panose="020F0302020204030204" pitchFamily="34" charset="0"/>
              </a:rPr>
              <a:t>Erinnerst du dich daran, wie viele Stufen das Leben eines Smartphones hat?</a:t>
            </a:r>
          </a:p>
          <a:p>
            <a:endParaRPr lang="de-DE" sz="2800" dirty="0">
              <a:latin typeface="Calibri Light" panose="020F0302020204030204" pitchFamily="34" charset="0"/>
              <a:cs typeface="Calibri Light" panose="020F0302020204030204" pitchFamily="34" charset="0"/>
            </a:endParaRPr>
          </a:p>
          <a:p>
            <a:r>
              <a:rPr lang="de-DE" sz="2800" dirty="0">
                <a:latin typeface="Calibri Light" panose="020F0302020204030204" pitchFamily="34" charset="0"/>
                <a:cs typeface="Calibri Light" panose="020F0302020204030204" pitchFamily="34" charset="0"/>
              </a:rPr>
              <a:t>Es ist richtig, es sind 5 Stufen. </a:t>
            </a:r>
          </a:p>
          <a:p>
            <a:endParaRPr lang="de-DE" sz="2800" dirty="0">
              <a:latin typeface="Calibri Light" panose="020F0302020204030204" pitchFamily="34" charset="0"/>
              <a:cs typeface="Calibri Light" panose="020F0302020204030204" pitchFamily="34" charset="0"/>
            </a:endParaRPr>
          </a:p>
          <a:p>
            <a:r>
              <a:rPr lang="de-DE" sz="2800" b="1" dirty="0">
                <a:latin typeface="Calibri" panose="020F0502020204030204" pitchFamily="34" charset="0"/>
                <a:cs typeface="Calibri" panose="020F0502020204030204" pitchFamily="34" charset="0"/>
              </a:rPr>
              <a:t>Deine Aufgabe: </a:t>
            </a:r>
            <a:r>
              <a:rPr lang="de-DE" sz="2800" dirty="0">
                <a:latin typeface="Calibri Light" panose="020F0302020204030204" pitchFamily="34" charset="0"/>
                <a:cs typeface="Calibri Light" panose="020F0302020204030204" pitchFamily="34" charset="0"/>
              </a:rPr>
              <a:t>Schreibe auf was dir zu den einzelnen Stufen einfällt. Dafür kannst du mit einer weiteren Person oder in einer kleinen Gruppe arbeiten.</a:t>
            </a:r>
          </a:p>
        </p:txBody>
      </p:sp>
      <p:sp>
        <p:nvSpPr>
          <p:cNvPr id="6" name="object 75">
            <a:extLst>
              <a:ext uri="{FF2B5EF4-FFF2-40B4-BE49-F238E27FC236}">
                <a16:creationId xmlns:a16="http://schemas.microsoft.com/office/drawing/2014/main" id="{7D84A57C-F779-E89B-9208-E83FD428057A}"/>
              </a:ext>
            </a:extLst>
          </p:cNvPr>
          <p:cNvSpPr txBox="1"/>
          <p:nvPr/>
        </p:nvSpPr>
        <p:spPr bwMode="auto">
          <a:xfrm>
            <a:off x="9391650" y="19043650"/>
            <a:ext cx="4993200" cy="738000"/>
          </a:xfrm>
          <a:prstGeom prst="rect">
            <a:avLst/>
          </a:prstGeom>
        </p:spPr>
        <p:txBody>
          <a:bodyPr vert="horz" wrap="square" lIns="0" tIns="45719" rIns="0" bIns="0" rtlCol="0">
            <a:spAutoFit/>
          </a:bodyPr>
          <a:lstStyle/>
          <a:p>
            <a:pPr marR="5080">
              <a:lnSpc>
                <a:spcPct val="100000"/>
              </a:lnSpc>
              <a:spcBef>
                <a:spcPts val="359"/>
              </a:spcBef>
              <a:defRPr/>
            </a:pPr>
            <a:r>
              <a:rPr lang="de-DE" sz="1400" spc="-1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spc="-1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spc="-1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spc="-1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spc="-10" dirty="0">
                <a:solidFill>
                  <a:schemeClr val="tx1">
                    <a:lumMod val="75000"/>
                    <a:lumOff val="25000"/>
                  </a:schemeClr>
                </a:solidFill>
                <a:latin typeface="Calibri" panose="020F0502020204030204" pitchFamily="34" charset="0"/>
                <a:cs typeface="Calibri" panose="020F0502020204030204" pitchFamily="34" charset="0"/>
              </a:rPr>
              <a:t> (TAP-TS).</a:t>
            </a:r>
            <a:endParaRPr sz="1400" dirty="0">
              <a:solidFill>
                <a:schemeClr val="tx1">
                  <a:lumMod val="75000"/>
                  <a:lumOff val="2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857251" y="2598571"/>
            <a:ext cx="12420599"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1" y="5192871"/>
            <a:ext cx="12496798" cy="4401205"/>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Arbeitsblatt</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einen kleinen Bilderrahmen (einfache Bilderrahmen gibt es für wenig Geld beispielsweise in einem Möbelhaus oder im Bastelbedarf zu erwerben)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verschiedenes Papier zum Basteln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mehrere Scheren </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mehrere Kleber (auch welche, die größere Objekte halten können), ideal: Heißkleberpistole</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„Schrott“, wie alte Kleidung, das zerlegte Smartphone vom Arbeitsblatt „</a:t>
            </a:r>
            <a:r>
              <a:rPr lang="de-DE" sz="2800" dirty="0" err="1">
                <a:latin typeface="Calibri" panose="020F0502020204030204" pitchFamily="34" charset="0"/>
                <a:cs typeface="Calibri" panose="020F0502020204030204" pitchFamily="34" charset="0"/>
              </a:rPr>
              <a:t>Unblack</a:t>
            </a:r>
            <a:r>
              <a:rPr lang="de-DE" sz="2800" dirty="0">
                <a:latin typeface="Calibri" panose="020F0502020204030204" pitchFamily="34" charset="0"/>
                <a:cs typeface="Calibri" panose="020F0502020204030204" pitchFamily="34" charset="0"/>
              </a:rPr>
              <a:t> </a:t>
            </a:r>
            <a:r>
              <a:rPr lang="de-DE" sz="2800" dirty="0" err="1">
                <a:latin typeface="Calibri" panose="020F0502020204030204" pitchFamily="34" charset="0"/>
                <a:cs typeface="Calibri" panose="020F0502020204030204" pitchFamily="34" charset="0"/>
              </a:rPr>
              <a:t>the</a:t>
            </a:r>
            <a:r>
              <a:rPr lang="de-DE" sz="2800" dirty="0">
                <a:latin typeface="Calibri" panose="020F0502020204030204" pitchFamily="34" charset="0"/>
                <a:cs typeface="Calibri" panose="020F0502020204030204" pitchFamily="34" charset="0"/>
              </a:rPr>
              <a:t> Box!“ (LP1) oder ähnliches</a:t>
            </a:r>
          </a:p>
        </p:txBody>
      </p:sp>
      <p:sp>
        <p:nvSpPr>
          <p:cNvPr id="9" name="TextBox 8">
            <a:extLst>
              <a:ext uri="{FF2B5EF4-FFF2-40B4-BE49-F238E27FC236}">
                <a16:creationId xmlns:a16="http://schemas.microsoft.com/office/drawing/2014/main" id="{4FE927A1-3AA2-9D81-1DB7-CAB5AC6A6450}"/>
              </a:ext>
            </a:extLst>
          </p:cNvPr>
          <p:cNvSpPr txBox="1"/>
          <p:nvPr/>
        </p:nvSpPr>
        <p:spPr>
          <a:xfrm>
            <a:off x="857251" y="4608096"/>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pic>
        <p:nvPicPr>
          <p:cNvPr id="5" name="Рисунок 81">
            <a:extLst>
              <a:ext uri="{FF2B5EF4-FFF2-40B4-BE49-F238E27FC236}">
                <a16:creationId xmlns:a16="http://schemas.microsoft.com/office/drawing/2014/main" id="{99366403-BC1F-8A5D-66B4-C0B030346957}"/>
              </a:ext>
            </a:extLst>
          </p:cNvPr>
          <p:cNvPicPr>
            <a:picLocks noChangeAspect="1"/>
          </p:cNvPicPr>
          <p:nvPr/>
        </p:nvPicPr>
        <p:blipFill>
          <a:blip r:embed="rId2"/>
          <a:stretch/>
        </p:blipFill>
        <p:spPr bwMode="auto">
          <a:xfrm>
            <a:off x="360000" y="19257967"/>
            <a:ext cx="1366451" cy="482400"/>
          </a:xfrm>
          <a:prstGeom prst="rect">
            <a:avLst/>
          </a:prstGeom>
        </p:spPr>
      </p:pic>
      <p:pic>
        <p:nvPicPr>
          <p:cNvPr id="11" name="Grafik 22">
            <a:extLst>
              <a:ext uri="{FF2B5EF4-FFF2-40B4-BE49-F238E27FC236}">
                <a16:creationId xmlns:a16="http://schemas.microsoft.com/office/drawing/2014/main" id="{1FABDF3D-2156-BCD6-74F4-84D7928A3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61958" y="18514912"/>
            <a:ext cx="1362533" cy="565200"/>
          </a:xfrm>
          <a:prstGeom prst="rect">
            <a:avLst/>
          </a:prstGeom>
        </p:spPr>
      </p:pic>
      <p:sp>
        <p:nvSpPr>
          <p:cNvPr id="13" name="object 75">
            <a:extLst>
              <a:ext uri="{FF2B5EF4-FFF2-40B4-BE49-F238E27FC236}">
                <a16:creationId xmlns:a16="http://schemas.microsoft.com/office/drawing/2014/main" id="{C7B7955D-586A-0998-4A67-7E5CD2AAC602}"/>
              </a:ext>
            </a:extLst>
          </p:cNvPr>
          <p:cNvSpPr txBox="1">
            <a:spLocks noChangeArrowheads="1"/>
          </p:cNvSpPr>
          <p:nvPr/>
        </p:nvSpPr>
        <p:spPr bwMode="auto">
          <a:xfrm>
            <a:off x="1910028" y="18517775"/>
            <a:ext cx="4148557" cy="1222592"/>
          </a:xfrm>
          <a:prstGeom prst="rect">
            <a:avLst/>
          </a:prstGeom>
          <a:noFill/>
          <a:ln>
            <a:noFill/>
          </a:ln>
        </p:spPr>
        <p:txBody>
          <a:bodyPr rot="0" vert="horz" wrap="square" lIns="0" tIns="45719" rIns="0" bIns="0" anchor="t" anchorCtr="0" upright="1">
            <a:noAutofit/>
          </a:bodyPr>
          <a:lstStyle/>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pic>
        <p:nvPicPr>
          <p:cNvPr id="12" name="Grafik 1" descr="Lehrer mit einfarbiger Füllung">
            <a:extLst>
              <a:ext uri="{FF2B5EF4-FFF2-40B4-BE49-F238E27FC236}">
                <a16:creationId xmlns:a16="http://schemas.microsoft.com/office/drawing/2014/main" id="{948F4084-CCB5-B445-C4ED-0151A37B18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12473250" y="450850"/>
            <a:ext cx="1490400" cy="1490400"/>
          </a:xfrm>
          <a:prstGeom prst="rect">
            <a:avLst/>
          </a:prstGeom>
        </p:spPr>
      </p:pic>
      <p:sp>
        <p:nvSpPr>
          <p:cNvPr id="15" name="TextBox 14">
            <a:extLst>
              <a:ext uri="{FF2B5EF4-FFF2-40B4-BE49-F238E27FC236}">
                <a16:creationId xmlns:a16="http://schemas.microsoft.com/office/drawing/2014/main" id="{441228F4-DCA4-E4A8-40E2-29057C9E8B94}"/>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grpSp>
        <p:nvGrpSpPr>
          <p:cNvPr id="8" name="Group 7">
            <a:extLst>
              <a:ext uri="{FF2B5EF4-FFF2-40B4-BE49-F238E27FC236}">
                <a16:creationId xmlns:a16="http://schemas.microsoft.com/office/drawing/2014/main" id="{3E988C8B-F94F-9821-DF1A-F91519D2EA69}"/>
              </a:ext>
            </a:extLst>
          </p:cNvPr>
          <p:cNvGrpSpPr/>
          <p:nvPr/>
        </p:nvGrpSpPr>
        <p:grpSpPr>
          <a:xfrm>
            <a:off x="857251" y="10661650"/>
            <a:ext cx="4863967" cy="1577803"/>
            <a:chOff x="500159" y="10607847"/>
            <a:chExt cx="4863967" cy="1577803"/>
          </a:xfrm>
        </p:grpSpPr>
        <p:sp>
          <p:nvSpPr>
            <p:cNvPr id="10" name="TextBox 9">
              <a:extLst>
                <a:ext uri="{FF2B5EF4-FFF2-40B4-BE49-F238E27FC236}">
                  <a16:creationId xmlns:a16="http://schemas.microsoft.com/office/drawing/2014/main" id="{71D652A2-6A3A-12A1-BA6E-21A88D62950E}"/>
                </a:ext>
              </a:extLst>
            </p:cNvPr>
            <p:cNvSpPr txBox="1"/>
            <p:nvPr/>
          </p:nvSpPr>
          <p:spPr>
            <a:xfrm>
              <a:off x="1419264" y="10751328"/>
              <a:ext cx="3944862" cy="1384995"/>
            </a:xfrm>
            <a:prstGeom prst="rect">
              <a:avLst/>
            </a:prstGeom>
            <a:noFill/>
          </p:spPr>
          <p:txBody>
            <a:bodyPr wrap="none" rtlCol="0">
              <a:spAutoFit/>
            </a:bodyPr>
            <a:lstStyle/>
            <a:p>
              <a:r>
                <a:rPr lang="de-DE" sz="2800" b="1">
                  <a:latin typeface="Calibri" panose="020F0502020204030204" pitchFamily="34" charset="0"/>
                  <a:cs typeface="Calibri" panose="020F0502020204030204" pitchFamily="34" charset="0"/>
                </a:rPr>
                <a:t>Arbeitsform:</a:t>
              </a:r>
              <a:r>
                <a:rPr lang="de-DE" sz="280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Einzelarbeit</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Dauer: </a:t>
              </a:r>
              <a:r>
                <a:rPr lang="de-DE" sz="2800" dirty="0">
                  <a:latin typeface="Calibri" panose="020F0502020204030204" pitchFamily="34" charset="0"/>
                  <a:cs typeface="Calibri" panose="020F0502020204030204" pitchFamily="34" charset="0"/>
                </a:rPr>
                <a:t>mind. 45 Minuten</a:t>
              </a:r>
            </a:p>
          </p:txBody>
        </p:sp>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903" y="11513328"/>
              <a:ext cx="672322" cy="672322"/>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2F61B28B-5C62-819D-8788-32286C725F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159" y="10607847"/>
              <a:ext cx="923810" cy="914286"/>
            </a:xfrm>
            <a:prstGeom prst="rect">
              <a:avLst/>
            </a:prstGeom>
          </p:spPr>
        </p:pic>
      </p:grpSp>
    </p:spTree>
    <p:extLst>
      <p:ext uri="{BB962C8B-B14F-4D97-AF65-F5344CB8AC3E}">
        <p14:creationId xmlns:p14="http://schemas.microsoft.com/office/powerpoint/2010/main" val="1993305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Oval 3">
            <a:extLst>
              <a:ext uri="{FF2B5EF4-FFF2-40B4-BE49-F238E27FC236}">
                <a16:creationId xmlns:a16="http://schemas.microsoft.com/office/drawing/2014/main" id="{60928177-9129-AA8A-DCB4-CD8D459AE593}"/>
              </a:ext>
            </a:extLst>
          </p:cNvPr>
          <p:cNvSpPr/>
          <p:nvPr/>
        </p:nvSpPr>
        <p:spPr>
          <a:xfrm>
            <a:off x="3718903" y="15953693"/>
            <a:ext cx="3344684" cy="2470148"/>
          </a:xfrm>
          <a:prstGeom prst="ellipse">
            <a:avLst/>
          </a:prstGeom>
          <a:solidFill>
            <a:srgbClr val="FFFFFF">
              <a:alpha val="61176"/>
            </a:srgbClr>
          </a:solidFill>
          <a:ln w="28575">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Box 2"/>
          <p:cNvSpPr txBox="1"/>
          <p:nvPr/>
        </p:nvSpPr>
        <p:spPr bwMode="auto">
          <a:xfrm>
            <a:off x="843569" y="715898"/>
            <a:ext cx="12524163" cy="1830501"/>
          </a:xfrm>
          <a:prstGeom prst="rect">
            <a:avLst/>
          </a:prstGeom>
        </p:spPr>
        <p:txBody>
          <a:bodyPr wrap="square" lIns="0" tIns="0" rIns="0" bIns="0" rtlCol="0" anchor="t">
            <a:spAutoFit/>
          </a:bodyPr>
          <a:lstStyle/>
          <a:p>
            <a:pPr algn="ctr">
              <a:lnSpc>
                <a:spcPts val="7372"/>
              </a:lnSpc>
              <a:defRPr/>
            </a:pPr>
            <a:r>
              <a:rPr lang="en-US" sz="7500" dirty="0">
                <a:solidFill>
                  <a:srgbClr val="09592B"/>
                </a:solidFill>
                <a:latin typeface="Calibri" panose="020F0502020204030204" pitchFamily="34" charset="0"/>
                <a:cs typeface="Calibri" panose="020F0502020204030204" pitchFamily="34" charset="0"/>
              </a:rPr>
              <a:t>VOM MÜLL ZUM SCHATZ!</a:t>
            </a:r>
            <a:endParaRPr sz="7500" dirty="0">
              <a:latin typeface="Calibri" panose="020F0502020204030204" pitchFamily="34" charset="0"/>
              <a:cs typeface="Calibri" panose="020F0502020204030204" pitchFamily="34" charset="0"/>
            </a:endParaRPr>
          </a:p>
          <a:p>
            <a:pPr algn="ctr">
              <a:lnSpc>
                <a:spcPts val="3409"/>
              </a:lnSpc>
              <a:defRPr/>
            </a:pPr>
            <a:r>
              <a:rPr lang="en-US" sz="3500" dirty="0">
                <a:solidFill>
                  <a:srgbClr val="09592B"/>
                </a:solidFill>
                <a:latin typeface="Calibri" panose="020F0502020204030204" pitchFamily="34" charset="0"/>
                <a:cs typeface="Calibri" panose="020F0502020204030204" pitchFamily="34" charset="0"/>
              </a:rPr>
              <a:t>NUTZE DINGE, DIE DU FINDEST, UND </a:t>
            </a:r>
          </a:p>
          <a:p>
            <a:pPr algn="ctr">
              <a:lnSpc>
                <a:spcPts val="3409"/>
              </a:lnSpc>
              <a:defRPr/>
            </a:pPr>
            <a:r>
              <a:rPr lang="en-US" sz="3500" dirty="0">
                <a:solidFill>
                  <a:srgbClr val="09592B"/>
                </a:solidFill>
                <a:latin typeface="Calibri" panose="020F0502020204030204" pitchFamily="34" charset="0"/>
                <a:cs typeface="Calibri" panose="020F0502020204030204" pitchFamily="34" charset="0"/>
              </a:rPr>
              <a:t>VERWANDLE SIE IN KREATIVE SCHÄTZE</a:t>
            </a:r>
            <a:endParaRPr sz="3500" dirty="0">
              <a:latin typeface="Calibri" panose="020F0502020204030204" pitchFamily="34" charset="0"/>
              <a:cs typeface="Calibri" panose="020F0502020204030204" pitchFamily="34" charset="0"/>
            </a:endParaRPr>
          </a:p>
        </p:txBody>
      </p:sp>
      <p:sp>
        <p:nvSpPr>
          <p:cNvPr id="7" name="Freeform 7"/>
          <p:cNvSpPr/>
          <p:nvPr/>
        </p:nvSpPr>
        <p:spPr bwMode="auto">
          <a:xfrm rot="640293">
            <a:off x="3208455" y="10894573"/>
            <a:ext cx="4154200" cy="3774777"/>
          </a:xfrm>
          <a:custGeom>
            <a:avLst/>
            <a:gdLst/>
            <a:ahLst/>
            <a:cxnLst/>
            <a:rect l="l" t="t" r="r" b="b"/>
            <a:pathLst>
              <a:path w="4417782" h="4014285" extrusionOk="0">
                <a:moveTo>
                  <a:pt x="0" y="0"/>
                </a:moveTo>
                <a:lnTo>
                  <a:pt x="4417782" y="0"/>
                </a:lnTo>
                <a:lnTo>
                  <a:pt x="4417782" y="4014285"/>
                </a:lnTo>
                <a:lnTo>
                  <a:pt x="0" y="4014285"/>
                </a:lnTo>
                <a:lnTo>
                  <a:pt x="0" y="0"/>
                </a:lnTo>
                <a:close/>
              </a:path>
            </a:pathLst>
          </a:custGeom>
          <a:blipFill>
            <a:blip r:embed="rId3"/>
            <a:stretch/>
          </a:blipFill>
        </p:spPr>
        <p:txBody>
          <a:bodyPr/>
          <a:lstStyle/>
          <a:p>
            <a:pPr>
              <a:defRPr/>
            </a:pPr>
            <a:endParaRPr lang="de-DE"/>
          </a:p>
        </p:txBody>
      </p:sp>
      <p:sp>
        <p:nvSpPr>
          <p:cNvPr id="8" name="Freeform 8"/>
          <p:cNvSpPr/>
          <p:nvPr/>
        </p:nvSpPr>
        <p:spPr bwMode="auto">
          <a:xfrm rot="664387">
            <a:off x="4952279" y="7419466"/>
            <a:ext cx="2443336" cy="3255900"/>
          </a:xfrm>
          <a:custGeom>
            <a:avLst/>
            <a:gdLst/>
            <a:ahLst/>
            <a:cxnLst/>
            <a:rect l="l" t="t" r="r" b="b"/>
            <a:pathLst>
              <a:path w="2598364" h="3462485" extrusionOk="0">
                <a:moveTo>
                  <a:pt x="0" y="0"/>
                </a:moveTo>
                <a:lnTo>
                  <a:pt x="2598364" y="0"/>
                </a:lnTo>
                <a:lnTo>
                  <a:pt x="2598364" y="3462485"/>
                </a:lnTo>
                <a:lnTo>
                  <a:pt x="0" y="3462485"/>
                </a:lnTo>
                <a:lnTo>
                  <a:pt x="0" y="0"/>
                </a:lnTo>
                <a:close/>
              </a:path>
            </a:pathLst>
          </a:custGeom>
          <a:blipFill>
            <a:blip r:embed="rId4"/>
            <a:stretch/>
          </a:blipFill>
        </p:spPr>
        <p:txBody>
          <a:bodyPr/>
          <a:lstStyle/>
          <a:p>
            <a:pPr>
              <a:defRPr/>
            </a:pPr>
            <a:endParaRPr lang="de-DE"/>
          </a:p>
        </p:txBody>
      </p:sp>
      <p:sp>
        <p:nvSpPr>
          <p:cNvPr id="9" name="Freeform 9"/>
          <p:cNvSpPr/>
          <p:nvPr/>
        </p:nvSpPr>
        <p:spPr bwMode="auto">
          <a:xfrm rot="-945783">
            <a:off x="516447" y="5770672"/>
            <a:ext cx="3509692" cy="3786965"/>
          </a:xfrm>
          <a:custGeom>
            <a:avLst/>
            <a:gdLst/>
            <a:ahLst/>
            <a:cxnLst/>
            <a:rect l="l" t="t" r="r" b="b"/>
            <a:pathLst>
              <a:path w="3732380" h="4027246" extrusionOk="0">
                <a:moveTo>
                  <a:pt x="0" y="0"/>
                </a:moveTo>
                <a:lnTo>
                  <a:pt x="3732380" y="0"/>
                </a:lnTo>
                <a:lnTo>
                  <a:pt x="3732380" y="4027246"/>
                </a:lnTo>
                <a:lnTo>
                  <a:pt x="0" y="4027246"/>
                </a:lnTo>
                <a:lnTo>
                  <a:pt x="0" y="0"/>
                </a:lnTo>
                <a:close/>
              </a:path>
            </a:pathLst>
          </a:custGeom>
          <a:blipFill>
            <a:blip r:embed="rId5"/>
            <a:stretch/>
          </a:blipFill>
        </p:spPr>
        <p:txBody>
          <a:bodyPr/>
          <a:lstStyle/>
          <a:p>
            <a:pPr>
              <a:defRPr/>
            </a:pPr>
            <a:endParaRPr lang="de-DE"/>
          </a:p>
        </p:txBody>
      </p:sp>
      <p:sp>
        <p:nvSpPr>
          <p:cNvPr id="10" name="TextBox 10"/>
          <p:cNvSpPr txBox="1"/>
          <p:nvPr/>
        </p:nvSpPr>
        <p:spPr bwMode="auto">
          <a:xfrm rot="21538156">
            <a:off x="3918354" y="16367150"/>
            <a:ext cx="2932599" cy="1729833"/>
          </a:xfrm>
          <a:prstGeom prst="rect">
            <a:avLst/>
          </a:prstGeom>
        </p:spPr>
        <p:txBody>
          <a:bodyPr lIns="0" tIns="0" rIns="0" bIns="0" rtlCol="0" anchor="t">
            <a:spAutoFit/>
          </a:bodyPr>
          <a:lstStyle/>
          <a:p>
            <a:pPr algn="ctr">
              <a:defRPr/>
            </a:pPr>
            <a:r>
              <a:rPr lang="de-DE" sz="2800" spc="-66" dirty="0">
                <a:solidFill>
                  <a:srgbClr val="000000"/>
                </a:solidFill>
                <a:latin typeface="Calibri" panose="020F0502020204030204" pitchFamily="34" charset="0"/>
                <a:cs typeface="Calibri" panose="020F0502020204030204" pitchFamily="34" charset="0"/>
              </a:rPr>
              <a:t>Es geht darum die Objekte unter einem neuen Blickpunkt zu betrachten!</a:t>
            </a:r>
            <a:endParaRPr dirty="0">
              <a:latin typeface="Calibri" panose="020F0502020204030204" pitchFamily="34" charset="0"/>
              <a:cs typeface="Calibri" panose="020F0502020204030204" pitchFamily="34" charset="0"/>
            </a:endParaRPr>
          </a:p>
        </p:txBody>
      </p:sp>
      <p:sp>
        <p:nvSpPr>
          <p:cNvPr id="11" name="Freeform 11"/>
          <p:cNvSpPr/>
          <p:nvPr/>
        </p:nvSpPr>
        <p:spPr bwMode="auto">
          <a:xfrm>
            <a:off x="946407" y="16107564"/>
            <a:ext cx="3994231" cy="2249004"/>
          </a:xfrm>
          <a:custGeom>
            <a:avLst/>
            <a:gdLst/>
            <a:ahLst/>
            <a:cxnLst/>
            <a:rect l="l" t="t" r="r" b="b"/>
            <a:pathLst>
              <a:path w="4247663" h="2391702" extrusionOk="0">
                <a:moveTo>
                  <a:pt x="0" y="0"/>
                </a:moveTo>
                <a:lnTo>
                  <a:pt x="4247664" y="0"/>
                </a:lnTo>
                <a:lnTo>
                  <a:pt x="4247664" y="2391702"/>
                </a:lnTo>
                <a:lnTo>
                  <a:pt x="0" y="2391702"/>
                </a:lnTo>
                <a:lnTo>
                  <a:pt x="0" y="0"/>
                </a:lnTo>
                <a:close/>
              </a:path>
            </a:pathLst>
          </a:custGeom>
          <a:blipFill>
            <a:blip r:embed="rId6"/>
            <a:stretch/>
          </a:blipFill>
        </p:spPr>
        <p:txBody>
          <a:bodyPr/>
          <a:lstStyle/>
          <a:p>
            <a:pPr>
              <a:defRPr/>
            </a:pPr>
            <a:endParaRPr lang="de-DE"/>
          </a:p>
        </p:txBody>
      </p:sp>
      <p:sp>
        <p:nvSpPr>
          <p:cNvPr id="12" name="Freeform 12"/>
          <p:cNvSpPr/>
          <p:nvPr/>
        </p:nvSpPr>
        <p:spPr bwMode="auto">
          <a:xfrm>
            <a:off x="291318" y="10035289"/>
            <a:ext cx="3265997" cy="4352148"/>
          </a:xfrm>
          <a:custGeom>
            <a:avLst/>
            <a:gdLst/>
            <a:ahLst/>
            <a:cxnLst/>
            <a:rect l="l" t="t" r="r" b="b"/>
            <a:pathLst>
              <a:path w="3473223" h="4628290" extrusionOk="0">
                <a:moveTo>
                  <a:pt x="0" y="0"/>
                </a:moveTo>
                <a:lnTo>
                  <a:pt x="3473223" y="0"/>
                </a:lnTo>
                <a:lnTo>
                  <a:pt x="3473223" y="4628290"/>
                </a:lnTo>
                <a:lnTo>
                  <a:pt x="0" y="4628290"/>
                </a:lnTo>
                <a:lnTo>
                  <a:pt x="0" y="0"/>
                </a:lnTo>
                <a:close/>
              </a:path>
            </a:pathLst>
          </a:custGeom>
          <a:blipFill>
            <a:blip r:embed="rId7"/>
            <a:stretch/>
          </a:blipFill>
        </p:spPr>
        <p:txBody>
          <a:bodyPr/>
          <a:lstStyle/>
          <a:p>
            <a:pPr>
              <a:defRPr/>
            </a:pPr>
            <a:endParaRPr lang="de-DE"/>
          </a:p>
        </p:txBody>
      </p:sp>
      <p:grpSp>
        <p:nvGrpSpPr>
          <p:cNvPr id="14" name="Group 14"/>
          <p:cNvGrpSpPr>
            <a:grpSpLocks noChangeAspect="1"/>
          </p:cNvGrpSpPr>
          <p:nvPr/>
        </p:nvGrpSpPr>
        <p:grpSpPr bwMode="auto">
          <a:xfrm>
            <a:off x="8249408" y="8680450"/>
            <a:ext cx="5138623" cy="10167650"/>
            <a:chOff x="0" y="0"/>
            <a:chExt cx="2620010" cy="5184140"/>
          </a:xfrm>
        </p:grpSpPr>
        <p:sp>
          <p:nvSpPr>
            <p:cNvPr id="15" name="Freeform 15"/>
            <p:cNvSpPr/>
            <p:nvPr/>
          </p:nvSpPr>
          <p:spPr bwMode="auto">
            <a:xfrm>
              <a:off x="53340" y="25400"/>
              <a:ext cx="2513329"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pPr>
                <a:defRPr/>
              </a:pPr>
              <a:endParaRPr lang="de-DE"/>
            </a:p>
          </p:txBody>
        </p:sp>
        <p:sp>
          <p:nvSpPr>
            <p:cNvPr id="16" name="Freeform 16"/>
            <p:cNvSpPr/>
            <p:nvPr/>
          </p:nvSpPr>
          <p:spPr bwMode="auto">
            <a:xfrm>
              <a:off x="185420" y="156210"/>
              <a:ext cx="2251710" cy="4876800"/>
            </a:xfrm>
            <a:custGeom>
              <a:avLst/>
              <a:gdLst/>
              <a:ahLst/>
              <a:cxnLst/>
              <a:rect l="l" t="t" r="r" b="b"/>
              <a:pathLst>
                <a:path w="2251710" h="4876800" extrusionOk="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8"/>
              <a:srcRect l="23808" r="23808"/>
              <a:stretch/>
            </a:blipFill>
          </p:spPr>
          <p:txBody>
            <a:bodyPr/>
            <a:lstStyle/>
            <a:p>
              <a:pPr>
                <a:defRPr/>
              </a:pPr>
              <a:endParaRPr lang="de-DE"/>
            </a:p>
          </p:txBody>
        </p:sp>
        <p:sp>
          <p:nvSpPr>
            <p:cNvPr id="17" name="Freeform 17"/>
            <p:cNvSpPr/>
            <p:nvPr/>
          </p:nvSpPr>
          <p:spPr bwMode="auto">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pPr>
                <a:defRPr/>
              </a:pPr>
              <a:endParaRPr lang="de-DE"/>
            </a:p>
          </p:txBody>
        </p:sp>
        <p:sp>
          <p:nvSpPr>
            <p:cNvPr id="18" name="Freeform 18"/>
            <p:cNvSpPr/>
            <p:nvPr/>
          </p:nvSpPr>
          <p:spPr bwMode="auto">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pPr>
                <a:defRPr/>
              </a:pPr>
              <a:endParaRPr lang="de-DE"/>
            </a:p>
          </p:txBody>
        </p:sp>
        <p:sp>
          <p:nvSpPr>
            <p:cNvPr id="19" name="Freeform 19"/>
            <p:cNvSpPr/>
            <p:nvPr/>
          </p:nvSpPr>
          <p:spPr bwMode="auto">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20" name="Freeform 20"/>
            <p:cNvSpPr/>
            <p:nvPr/>
          </p:nvSpPr>
          <p:spPr bwMode="auto">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21" name="Freeform 21"/>
            <p:cNvSpPr/>
            <p:nvPr/>
          </p:nvSpPr>
          <p:spPr bwMode="auto">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pPr>
                <a:defRPr/>
              </a:pPr>
              <a:endParaRPr lang="de-DE"/>
            </a:p>
          </p:txBody>
        </p:sp>
        <p:sp>
          <p:nvSpPr>
            <p:cNvPr id="22" name="Freeform 22"/>
            <p:cNvSpPr/>
            <p:nvPr/>
          </p:nvSpPr>
          <p:spPr bwMode="auto">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pPr>
                <a:defRPr/>
              </a:pPr>
              <a:endParaRPr lang="de-DE"/>
            </a:p>
          </p:txBody>
        </p:sp>
        <p:sp>
          <p:nvSpPr>
            <p:cNvPr id="23" name="Freeform 23"/>
            <p:cNvSpPr/>
            <p:nvPr/>
          </p:nvSpPr>
          <p:spPr bwMode="auto">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pPr>
                <a:defRPr/>
              </a:pPr>
              <a:endParaRPr lang="de-DE"/>
            </a:p>
          </p:txBody>
        </p:sp>
      </p:grpSp>
      <p:sp>
        <p:nvSpPr>
          <p:cNvPr id="30" name="TextBox 30"/>
          <p:cNvSpPr txBox="1"/>
          <p:nvPr/>
        </p:nvSpPr>
        <p:spPr bwMode="auto">
          <a:xfrm>
            <a:off x="8595208" y="9384207"/>
            <a:ext cx="4416277" cy="397545"/>
          </a:xfrm>
          <a:prstGeom prst="rect">
            <a:avLst/>
          </a:prstGeom>
          <a:grpFill/>
        </p:spPr>
        <p:txBody>
          <a:bodyPr wrap="square" lIns="0" tIns="0" rIns="0" bIns="0" rtlCol="0" anchor="t">
            <a:spAutoFit/>
          </a:bodyPr>
          <a:lstStyle/>
          <a:p>
            <a:pPr algn="ctr">
              <a:lnSpc>
                <a:spcPts val="3124"/>
              </a:lnSpc>
              <a:defRPr/>
            </a:pPr>
            <a:r>
              <a:rPr lang="de-DE" sz="2800" dirty="0">
                <a:solidFill>
                  <a:srgbClr val="000000"/>
                </a:solidFill>
                <a:latin typeface="Calibri" panose="020F0502020204030204" pitchFamily="34" charset="0"/>
                <a:cs typeface="Calibri" panose="020F0502020204030204" pitchFamily="34" charset="0"/>
              </a:rPr>
              <a:t>Was ist „Upcycling“?</a:t>
            </a:r>
          </a:p>
        </p:txBody>
      </p:sp>
      <p:grpSp>
        <p:nvGrpSpPr>
          <p:cNvPr id="43" name="Group 42">
            <a:extLst>
              <a:ext uri="{FF2B5EF4-FFF2-40B4-BE49-F238E27FC236}">
                <a16:creationId xmlns:a16="http://schemas.microsoft.com/office/drawing/2014/main" id="{1C50884A-1F09-720B-DED3-6FCD987308C2}"/>
              </a:ext>
            </a:extLst>
          </p:cNvPr>
          <p:cNvGrpSpPr/>
          <p:nvPr/>
        </p:nvGrpSpPr>
        <p:grpSpPr>
          <a:xfrm>
            <a:off x="8733419" y="9823450"/>
            <a:ext cx="4170600" cy="2634450"/>
            <a:chOff x="8733419" y="10380495"/>
            <a:chExt cx="4170600" cy="2634450"/>
          </a:xfrm>
        </p:grpSpPr>
        <p:sp>
          <p:nvSpPr>
            <p:cNvPr id="25" name="Freeform 25"/>
            <p:cNvSpPr/>
            <p:nvPr/>
          </p:nvSpPr>
          <p:spPr bwMode="auto">
            <a:xfrm>
              <a:off x="8733419" y="10380495"/>
              <a:ext cx="4170600" cy="2634450"/>
            </a:xfrm>
            <a:custGeom>
              <a:avLst/>
              <a:gdLst/>
              <a:ahLst/>
              <a:cxnLst/>
              <a:rect l="l" t="t" r="r" b="b"/>
              <a:pathLst>
                <a:path w="2916221" h="1632178" extrusionOk="0">
                  <a:moveTo>
                    <a:pt x="2791761" y="1632178"/>
                  </a:moveTo>
                  <a:lnTo>
                    <a:pt x="124460" y="1632178"/>
                  </a:lnTo>
                  <a:cubicBezTo>
                    <a:pt x="55880" y="1632178"/>
                    <a:pt x="0" y="1576298"/>
                    <a:pt x="0" y="1507718"/>
                  </a:cubicBezTo>
                  <a:lnTo>
                    <a:pt x="0" y="124460"/>
                  </a:lnTo>
                  <a:cubicBezTo>
                    <a:pt x="0" y="55880"/>
                    <a:pt x="55880" y="0"/>
                    <a:pt x="124460" y="0"/>
                  </a:cubicBezTo>
                  <a:lnTo>
                    <a:pt x="2791761" y="0"/>
                  </a:lnTo>
                  <a:cubicBezTo>
                    <a:pt x="2860341" y="0"/>
                    <a:pt x="2916221" y="55880"/>
                    <a:pt x="2916221" y="124460"/>
                  </a:cubicBezTo>
                  <a:lnTo>
                    <a:pt x="2916221" y="1507718"/>
                  </a:lnTo>
                  <a:cubicBezTo>
                    <a:pt x="2916221" y="1576298"/>
                    <a:pt x="2860341" y="1632178"/>
                    <a:pt x="2791761" y="1632178"/>
                  </a:cubicBezTo>
                  <a:close/>
                </a:path>
              </a:pathLst>
            </a:custGeom>
            <a:solidFill>
              <a:srgbClr val="008037">
                <a:alpha val="74902"/>
              </a:srgbClr>
            </a:solidFill>
          </p:spPr>
          <p:txBody>
            <a:bodyPr/>
            <a:lstStyle/>
            <a:p>
              <a:pPr>
                <a:defRPr/>
              </a:pPr>
              <a:endParaRPr lang="de-DE"/>
            </a:p>
          </p:txBody>
        </p:sp>
        <p:sp>
          <p:nvSpPr>
            <p:cNvPr id="31" name="TextBox 31"/>
            <p:cNvSpPr txBox="1"/>
            <p:nvPr/>
          </p:nvSpPr>
          <p:spPr bwMode="auto">
            <a:xfrm>
              <a:off x="8886493" y="10525027"/>
              <a:ext cx="3864452" cy="2345386"/>
            </a:xfrm>
            <a:prstGeom prst="rect">
              <a:avLst/>
            </a:prstGeom>
            <a:grpFill/>
          </p:spPr>
          <p:txBody>
            <a:bodyPr wrap="square" lIns="0" tIns="0" rIns="0" bIns="0" rtlCol="0" anchor="t">
              <a:spAutoFit/>
            </a:bodyPr>
            <a:lstStyle/>
            <a:p>
              <a:pPr>
                <a:lnSpc>
                  <a:spcPts val="2576"/>
                </a:lnSpc>
                <a:defRPr/>
              </a:pPr>
              <a:r>
                <a:rPr lang="de-DE" sz="2800" dirty="0">
                  <a:solidFill>
                    <a:srgbClr val="FFFFFF"/>
                  </a:solidFill>
                  <a:latin typeface="Calibri" panose="020F0502020204030204" pitchFamily="34" charset="0"/>
                  <a:cs typeface="Calibri" panose="020F0502020204030204" pitchFamily="34" charset="0"/>
                </a:rPr>
                <a:t>Upcycling bedeutet, Dinge (auch Müll) so wiederzuverwenden, dass ein Produkt von höherer Qualität oder höherem Wert als das Original entsteht.</a:t>
              </a:r>
              <a:endParaRPr lang="en-US" sz="2800" dirty="0">
                <a:solidFill>
                  <a:srgbClr val="FFFFFF"/>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8D661628-6479-1E13-365F-903ADA3BCA38}"/>
              </a:ext>
            </a:extLst>
          </p:cNvPr>
          <p:cNvGrpSpPr/>
          <p:nvPr/>
        </p:nvGrpSpPr>
        <p:grpSpPr>
          <a:xfrm>
            <a:off x="8733419" y="13116690"/>
            <a:ext cx="4170600" cy="3037784"/>
            <a:chOff x="8733419" y="13061867"/>
            <a:chExt cx="4170600" cy="3037784"/>
          </a:xfrm>
        </p:grpSpPr>
        <p:sp>
          <p:nvSpPr>
            <p:cNvPr id="27" name="Freeform 27"/>
            <p:cNvSpPr/>
            <p:nvPr/>
          </p:nvSpPr>
          <p:spPr bwMode="auto">
            <a:xfrm>
              <a:off x="8733419" y="13061867"/>
              <a:ext cx="4170600" cy="3037784"/>
            </a:xfrm>
            <a:custGeom>
              <a:avLst/>
              <a:gdLst/>
              <a:ahLst/>
              <a:cxnLst/>
              <a:rect l="l" t="t" r="r" b="b"/>
              <a:pathLst>
                <a:path w="4292155" h="2966348" extrusionOk="0">
                  <a:moveTo>
                    <a:pt x="4167695" y="2966348"/>
                  </a:moveTo>
                  <a:lnTo>
                    <a:pt x="124460" y="2966348"/>
                  </a:lnTo>
                  <a:cubicBezTo>
                    <a:pt x="55880" y="2966348"/>
                    <a:pt x="0" y="2910468"/>
                    <a:pt x="0" y="2841888"/>
                  </a:cubicBezTo>
                  <a:lnTo>
                    <a:pt x="0" y="124460"/>
                  </a:lnTo>
                  <a:cubicBezTo>
                    <a:pt x="0" y="55880"/>
                    <a:pt x="55880" y="0"/>
                    <a:pt x="124460" y="0"/>
                  </a:cubicBezTo>
                  <a:lnTo>
                    <a:pt x="4167695" y="0"/>
                  </a:lnTo>
                  <a:cubicBezTo>
                    <a:pt x="4236275" y="0"/>
                    <a:pt x="4292155" y="55880"/>
                    <a:pt x="4292155" y="124460"/>
                  </a:cubicBezTo>
                  <a:lnTo>
                    <a:pt x="4292155" y="2841888"/>
                  </a:lnTo>
                  <a:cubicBezTo>
                    <a:pt x="4292155" y="2910468"/>
                    <a:pt x="4236275" y="2966348"/>
                    <a:pt x="4167695" y="2966348"/>
                  </a:cubicBezTo>
                  <a:close/>
                </a:path>
              </a:pathLst>
            </a:custGeom>
            <a:solidFill>
              <a:srgbClr val="008037">
                <a:alpha val="74902"/>
              </a:srgbClr>
            </a:solidFill>
          </p:spPr>
          <p:txBody>
            <a:bodyPr/>
            <a:lstStyle/>
            <a:p>
              <a:pPr>
                <a:defRPr/>
              </a:pPr>
              <a:endParaRPr lang="de-DE"/>
            </a:p>
          </p:txBody>
        </p:sp>
        <p:sp>
          <p:nvSpPr>
            <p:cNvPr id="32" name="TextBox 32"/>
            <p:cNvSpPr txBox="1"/>
            <p:nvPr/>
          </p:nvSpPr>
          <p:spPr bwMode="auto">
            <a:xfrm>
              <a:off x="8886493" y="13241354"/>
              <a:ext cx="3864452" cy="2678810"/>
            </a:xfrm>
            <a:prstGeom prst="rect">
              <a:avLst/>
            </a:prstGeom>
            <a:grpFill/>
          </p:spPr>
          <p:txBody>
            <a:bodyPr wrap="square" lIns="0" tIns="0" rIns="0" bIns="0" rtlCol="0" anchor="t">
              <a:spAutoFit/>
            </a:bodyPr>
            <a:lstStyle/>
            <a:p>
              <a:pPr>
                <a:lnSpc>
                  <a:spcPts val="2576"/>
                </a:lnSpc>
                <a:defRPr/>
              </a:pPr>
              <a:r>
                <a:rPr lang="de-DE" sz="2800" dirty="0">
                  <a:solidFill>
                    <a:srgbClr val="FFFFFF"/>
                  </a:solidFill>
                  <a:latin typeface="Calibri" panose="020F0502020204030204" pitchFamily="34" charset="0"/>
                  <a:cs typeface="Calibri" panose="020F0502020204030204" pitchFamily="34" charset="0"/>
                </a:rPr>
                <a:t>Suche nach Dingen, die du nicht mehr brauchst. Du kannst auch elektronische Teile aus alten Geräten verwenden, zum Beispiel die kleinen Teile, die du in einem alten Smartphone findest.</a:t>
              </a:r>
              <a:endParaRPr lang="en-US" sz="2800" dirty="0">
                <a:solidFill>
                  <a:srgbClr val="FFFFFF"/>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72EC7272-145F-1EA0-62F4-904595CE75D1}"/>
              </a:ext>
            </a:extLst>
          </p:cNvPr>
          <p:cNvGrpSpPr/>
          <p:nvPr/>
        </p:nvGrpSpPr>
        <p:grpSpPr>
          <a:xfrm>
            <a:off x="8751046" y="16392634"/>
            <a:ext cx="4135347" cy="1983261"/>
            <a:chOff x="8751046" y="16215055"/>
            <a:chExt cx="4135347" cy="1983261"/>
          </a:xfrm>
        </p:grpSpPr>
        <p:sp>
          <p:nvSpPr>
            <p:cNvPr id="29" name="Freeform 29"/>
            <p:cNvSpPr/>
            <p:nvPr/>
          </p:nvSpPr>
          <p:spPr bwMode="auto">
            <a:xfrm>
              <a:off x="8751046" y="16215055"/>
              <a:ext cx="4135347" cy="1983261"/>
            </a:xfrm>
            <a:custGeom>
              <a:avLst/>
              <a:gdLst/>
              <a:ahLst/>
              <a:cxnLst/>
              <a:rect l="l" t="t" r="r" b="b"/>
              <a:pathLst>
                <a:path w="2963136" h="1511484" extrusionOk="0">
                  <a:moveTo>
                    <a:pt x="2838676" y="1511484"/>
                  </a:moveTo>
                  <a:lnTo>
                    <a:pt x="124460" y="1511484"/>
                  </a:lnTo>
                  <a:cubicBezTo>
                    <a:pt x="55880" y="1511484"/>
                    <a:pt x="0" y="1455604"/>
                    <a:pt x="0" y="1387024"/>
                  </a:cubicBezTo>
                  <a:lnTo>
                    <a:pt x="0" y="124460"/>
                  </a:lnTo>
                  <a:cubicBezTo>
                    <a:pt x="0" y="55880"/>
                    <a:pt x="55880" y="0"/>
                    <a:pt x="124460" y="0"/>
                  </a:cubicBezTo>
                  <a:lnTo>
                    <a:pt x="2838676" y="0"/>
                  </a:lnTo>
                  <a:cubicBezTo>
                    <a:pt x="2907256" y="0"/>
                    <a:pt x="2963136" y="55880"/>
                    <a:pt x="2963136" y="124460"/>
                  </a:cubicBezTo>
                  <a:lnTo>
                    <a:pt x="2963136" y="1387024"/>
                  </a:lnTo>
                  <a:cubicBezTo>
                    <a:pt x="2963136" y="1455604"/>
                    <a:pt x="2907256" y="1511484"/>
                    <a:pt x="2838676" y="1511484"/>
                  </a:cubicBezTo>
                  <a:close/>
                </a:path>
              </a:pathLst>
            </a:custGeom>
            <a:solidFill>
              <a:srgbClr val="008037">
                <a:alpha val="74902"/>
              </a:srgbClr>
            </a:solidFill>
          </p:spPr>
          <p:txBody>
            <a:bodyPr/>
            <a:lstStyle/>
            <a:p>
              <a:pPr>
                <a:defRPr/>
              </a:pPr>
              <a:endParaRPr lang="de-DE"/>
            </a:p>
          </p:txBody>
        </p:sp>
        <p:sp>
          <p:nvSpPr>
            <p:cNvPr id="33" name="TextBox 33"/>
            <p:cNvSpPr txBox="1"/>
            <p:nvPr/>
          </p:nvSpPr>
          <p:spPr bwMode="auto">
            <a:xfrm>
              <a:off x="8886493" y="16367417"/>
              <a:ext cx="3864452" cy="1678536"/>
            </a:xfrm>
            <a:prstGeom prst="rect">
              <a:avLst/>
            </a:prstGeom>
            <a:grpFill/>
          </p:spPr>
          <p:txBody>
            <a:bodyPr wrap="square" lIns="0" tIns="0" rIns="0" bIns="0" rtlCol="0" anchor="t">
              <a:spAutoFit/>
            </a:bodyPr>
            <a:lstStyle/>
            <a:p>
              <a:pPr>
                <a:lnSpc>
                  <a:spcPts val="2576"/>
                </a:lnSpc>
                <a:defRPr/>
              </a:pPr>
              <a:r>
                <a:rPr lang="de-DE" sz="2800" dirty="0">
                  <a:solidFill>
                    <a:srgbClr val="FFFFFF"/>
                  </a:solidFill>
                  <a:latin typeface="Calibri" panose="020F0502020204030204" pitchFamily="34" charset="0"/>
                  <a:cs typeface="Calibri" panose="020F0502020204030204" pitchFamily="34" charset="0"/>
                </a:rPr>
                <a:t>Wähle einen Bilderrahmen und gestalte dein eigenes, einzigartiges Bild. Zeichne Dinge und mach aus Müll einen neuen Schatz!</a:t>
              </a:r>
              <a:endParaRPr sz="2800" dirty="0">
                <a:latin typeface="Calibri" panose="020F0502020204030204" pitchFamily="34" charset="0"/>
                <a:cs typeface="Calibri" panose="020F0502020204030204" pitchFamily="34" charset="0"/>
              </a:endParaRPr>
            </a:p>
          </p:txBody>
        </p:sp>
      </p:grpSp>
      <p:sp>
        <p:nvSpPr>
          <p:cNvPr id="47" name="TextBox 47"/>
          <p:cNvSpPr txBox="1"/>
          <p:nvPr/>
        </p:nvSpPr>
        <p:spPr bwMode="auto">
          <a:xfrm>
            <a:off x="3403151" y="14741443"/>
            <a:ext cx="3820733" cy="718145"/>
          </a:xfrm>
          <a:prstGeom prst="rect">
            <a:avLst/>
          </a:prstGeom>
        </p:spPr>
        <p:txBody>
          <a:bodyPr lIns="0" tIns="0" rIns="0" bIns="0" rtlCol="0" anchor="t">
            <a:spAutoFit/>
          </a:bodyPr>
          <a:lstStyle/>
          <a:p>
            <a:pPr algn="ctr">
              <a:lnSpc>
                <a:spcPts val="2764"/>
              </a:lnSpc>
              <a:defRPr/>
            </a:pPr>
            <a:r>
              <a:rPr lang="de-DE" sz="2800" dirty="0">
                <a:solidFill>
                  <a:srgbClr val="000000"/>
                </a:solidFill>
                <a:latin typeface="Calibri" panose="020F0502020204030204" pitchFamily="34" charset="0"/>
                <a:cs typeface="Calibri" panose="020F0502020204030204" pitchFamily="34" charset="0"/>
              </a:rPr>
              <a:t>Die Trommel einer Waschmaschine</a:t>
            </a:r>
            <a:endParaRPr sz="24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5A9C7030-FAB2-1301-CCDE-BBEC8C8C366F}"/>
              </a:ext>
            </a:extLst>
          </p:cNvPr>
          <p:cNvGrpSpPr/>
          <p:nvPr/>
        </p:nvGrpSpPr>
        <p:grpSpPr>
          <a:xfrm>
            <a:off x="917133" y="3088980"/>
            <a:ext cx="12377035" cy="2427621"/>
            <a:chOff x="960052" y="2549206"/>
            <a:chExt cx="12377035" cy="2427621"/>
          </a:xfrm>
        </p:grpSpPr>
        <p:sp>
          <p:nvSpPr>
            <p:cNvPr id="35" name="Freeform 35"/>
            <p:cNvSpPr/>
            <p:nvPr/>
          </p:nvSpPr>
          <p:spPr bwMode="auto">
            <a:xfrm>
              <a:off x="960052" y="2549206"/>
              <a:ext cx="12377035" cy="2427621"/>
            </a:xfrm>
            <a:custGeom>
              <a:avLst/>
              <a:gdLst/>
              <a:ahLst/>
              <a:cxnLst/>
              <a:rect l="l" t="t" r="r" b="b"/>
              <a:pathLst>
                <a:path w="2356548" h="389270" extrusionOk="0">
                  <a:moveTo>
                    <a:pt x="44132" y="0"/>
                  </a:moveTo>
                  <a:lnTo>
                    <a:pt x="2312416" y="0"/>
                  </a:lnTo>
                  <a:cubicBezTo>
                    <a:pt x="2336789" y="0"/>
                    <a:pt x="2356548" y="19759"/>
                    <a:pt x="2356548" y="44132"/>
                  </a:cubicBezTo>
                  <a:lnTo>
                    <a:pt x="2356548" y="345138"/>
                  </a:lnTo>
                  <a:cubicBezTo>
                    <a:pt x="2356548" y="369511"/>
                    <a:pt x="2336789" y="389270"/>
                    <a:pt x="2312416" y="389270"/>
                  </a:cubicBezTo>
                  <a:lnTo>
                    <a:pt x="44132" y="389270"/>
                  </a:lnTo>
                  <a:cubicBezTo>
                    <a:pt x="32427" y="389270"/>
                    <a:pt x="21202" y="384620"/>
                    <a:pt x="12926" y="376344"/>
                  </a:cubicBezTo>
                  <a:cubicBezTo>
                    <a:pt x="4650" y="368068"/>
                    <a:pt x="0" y="356843"/>
                    <a:pt x="0" y="345138"/>
                  </a:cubicBezTo>
                  <a:lnTo>
                    <a:pt x="0" y="44132"/>
                  </a:lnTo>
                  <a:cubicBezTo>
                    <a:pt x="0" y="19759"/>
                    <a:pt x="19759" y="0"/>
                    <a:pt x="44132"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48" name="TextBox 48"/>
            <p:cNvSpPr txBox="1"/>
            <p:nvPr/>
          </p:nvSpPr>
          <p:spPr bwMode="auto">
            <a:xfrm>
              <a:off x="1185191" y="2680092"/>
              <a:ext cx="11926757" cy="2165849"/>
            </a:xfrm>
            <a:prstGeom prst="rect">
              <a:avLst/>
            </a:prstGeom>
          </p:spPr>
          <p:txBody>
            <a:bodyPr wrap="square" lIns="0" tIns="0" rIns="0" bIns="0" rtlCol="0" anchor="t">
              <a:spAutoFit/>
            </a:bodyPr>
            <a:lstStyle/>
            <a:p>
              <a:pPr>
                <a:lnSpc>
                  <a:spcPts val="3422"/>
                </a:lnSpc>
                <a:defRPr/>
              </a:pPr>
              <a:r>
                <a:rPr lang="de-DE" sz="3200" b="1" spc="-65" dirty="0">
                  <a:latin typeface="Calibri" panose="020F0502020204030204" pitchFamily="34" charset="0"/>
                  <a:cs typeface="Calibri" panose="020F0502020204030204" pitchFamily="34" charset="0"/>
                </a:rPr>
                <a:t>INTRO</a:t>
              </a:r>
              <a:endParaRPr lang="de-DE" sz="2400" b="1" spc="-65" dirty="0">
                <a:latin typeface="Calibri" panose="020F0502020204030204" pitchFamily="34" charset="0"/>
                <a:cs typeface="Calibri" panose="020F0502020204030204" pitchFamily="34" charset="0"/>
              </a:endParaRPr>
            </a:p>
            <a:p>
              <a:pPr>
                <a:defRPr/>
              </a:pPr>
              <a:r>
                <a:rPr lang="de-DE" sz="2800" spc="-65" dirty="0">
                  <a:latin typeface="Calibri Light" panose="020F0302020204030204" pitchFamily="34" charset="0"/>
                  <a:cs typeface="Calibri Light" panose="020F0302020204030204" pitchFamily="34" charset="0"/>
                </a:rPr>
                <a:t>Es gibt immer kreative Möglichkeiten vermeintlichen Müll in neue Schätze zu verwandeln. Du kannst daraus machen, was du möchtest, z.B. Bilder, Lampen… Im Müll-Design geht es darum alte Dinge neu zu gestalten. Es geht um Upcycling und die Wiederverwertung von Dingen, die bereits produziert wurden. </a:t>
              </a:r>
              <a:endParaRPr dirty="0">
                <a:latin typeface="Calibri Light" panose="020F0302020204030204" pitchFamily="34" charset="0"/>
                <a:cs typeface="Calibri Light" panose="020F0302020204030204" pitchFamily="34" charset="0"/>
              </a:endParaRPr>
            </a:p>
          </p:txBody>
        </p:sp>
      </p:grpSp>
      <p:grpSp>
        <p:nvGrpSpPr>
          <p:cNvPr id="40" name="Group 39">
            <a:extLst>
              <a:ext uri="{FF2B5EF4-FFF2-40B4-BE49-F238E27FC236}">
                <a16:creationId xmlns:a16="http://schemas.microsoft.com/office/drawing/2014/main" id="{1770B2BA-04F4-AE91-2C69-B75B01D59B33}"/>
              </a:ext>
            </a:extLst>
          </p:cNvPr>
          <p:cNvGrpSpPr/>
          <p:nvPr/>
        </p:nvGrpSpPr>
        <p:grpSpPr>
          <a:xfrm>
            <a:off x="8713620" y="6229345"/>
            <a:ext cx="4211846" cy="1758933"/>
            <a:chOff x="7074985" y="6002982"/>
            <a:chExt cx="4211846" cy="1758933"/>
          </a:xfrm>
        </p:grpSpPr>
        <p:sp>
          <p:nvSpPr>
            <p:cNvPr id="3" name="Oval 2">
              <a:extLst>
                <a:ext uri="{FF2B5EF4-FFF2-40B4-BE49-F238E27FC236}">
                  <a16:creationId xmlns:a16="http://schemas.microsoft.com/office/drawing/2014/main" id="{44706197-8EAF-7920-DC6E-30E8948A48AD}"/>
                </a:ext>
              </a:extLst>
            </p:cNvPr>
            <p:cNvSpPr/>
            <p:nvPr/>
          </p:nvSpPr>
          <p:spPr>
            <a:xfrm rot="389984">
              <a:off x="7074985" y="6002982"/>
              <a:ext cx="4211846" cy="1758933"/>
            </a:xfrm>
            <a:prstGeom prst="ellipse">
              <a:avLst/>
            </a:prstGeom>
            <a:solidFill>
              <a:srgbClr val="FFFFFF">
                <a:alpha val="61176"/>
              </a:srgbClr>
            </a:solidFill>
            <a:ln w="28575">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Box 49"/>
            <p:cNvSpPr txBox="1"/>
            <p:nvPr/>
          </p:nvSpPr>
          <p:spPr bwMode="auto">
            <a:xfrm rot="438377">
              <a:off x="7439293" y="6328987"/>
              <a:ext cx="3483228" cy="1292662"/>
            </a:xfrm>
            <a:prstGeom prst="rect">
              <a:avLst/>
            </a:prstGeom>
          </p:spPr>
          <p:txBody>
            <a:bodyPr lIns="0" tIns="0" rIns="0" bIns="0" rtlCol="0" anchor="t">
              <a:spAutoFit/>
            </a:bodyPr>
            <a:lstStyle/>
            <a:p>
              <a:pPr algn="ctr">
                <a:spcBef>
                  <a:spcPts val="0"/>
                </a:spcBef>
                <a:defRPr/>
              </a:pPr>
              <a:r>
                <a:rPr lang="de-DE" sz="2800" spc="-77" dirty="0">
                  <a:solidFill>
                    <a:srgbClr val="000000"/>
                  </a:solidFill>
                  <a:latin typeface="Calibri" panose="020F0502020204030204" pitchFamily="34" charset="0"/>
                  <a:cs typeface="Calibri" panose="020F0502020204030204" pitchFamily="34" charset="0"/>
                </a:rPr>
                <a:t>Weißt du, woraus diese Dinge hergestellt wurden?</a:t>
              </a:r>
              <a:endParaRPr sz="2800" dirty="0">
                <a:latin typeface="Calibri" panose="020F0502020204030204" pitchFamily="34" charset="0"/>
                <a:cs typeface="Calibri" panose="020F0502020204030204" pitchFamily="34" charset="0"/>
              </a:endParaRPr>
            </a:p>
          </p:txBody>
        </p:sp>
      </p:grpSp>
      <p:sp>
        <p:nvSpPr>
          <p:cNvPr id="50" name="TextBox 50"/>
          <p:cNvSpPr txBox="1"/>
          <p:nvPr/>
        </p:nvSpPr>
        <p:spPr bwMode="auto">
          <a:xfrm>
            <a:off x="670414" y="9651337"/>
            <a:ext cx="3223667" cy="364074"/>
          </a:xfrm>
          <a:prstGeom prst="rect">
            <a:avLst/>
          </a:prstGeom>
        </p:spPr>
        <p:txBody>
          <a:bodyPr wrap="square" lIns="0" tIns="0" rIns="0" bIns="0" rtlCol="0" anchor="t">
            <a:spAutoFit/>
          </a:bodyPr>
          <a:lstStyle/>
          <a:p>
            <a:pPr algn="ctr">
              <a:lnSpc>
                <a:spcPts val="2764"/>
              </a:lnSpc>
              <a:defRPr/>
            </a:pPr>
            <a:r>
              <a:rPr lang="de-DE" sz="2800" dirty="0">
                <a:solidFill>
                  <a:srgbClr val="000000"/>
                </a:solidFill>
                <a:latin typeface="Calibri" panose="020F0502020204030204" pitchFamily="34" charset="0"/>
                <a:cs typeface="Calibri" panose="020F0502020204030204" pitchFamily="34" charset="0"/>
              </a:rPr>
              <a:t>Ein altes Fahrrad-Rad</a:t>
            </a:r>
            <a:endParaRPr sz="2400" dirty="0">
              <a:latin typeface="Calibri" panose="020F0502020204030204" pitchFamily="34" charset="0"/>
              <a:cs typeface="Calibri" panose="020F0502020204030204" pitchFamily="34" charset="0"/>
            </a:endParaRPr>
          </a:p>
        </p:txBody>
      </p:sp>
      <p:sp>
        <p:nvSpPr>
          <p:cNvPr id="51" name="TextBox 51"/>
          <p:cNvSpPr txBox="1"/>
          <p:nvPr/>
        </p:nvSpPr>
        <p:spPr bwMode="auto">
          <a:xfrm>
            <a:off x="1074542" y="14210705"/>
            <a:ext cx="1082502" cy="718145"/>
          </a:xfrm>
          <a:prstGeom prst="rect">
            <a:avLst/>
          </a:prstGeom>
        </p:spPr>
        <p:txBody>
          <a:bodyPr lIns="0" tIns="0" rIns="0" bIns="0" rtlCol="0" anchor="t">
            <a:spAutoFit/>
          </a:bodyPr>
          <a:lstStyle/>
          <a:p>
            <a:pPr algn="ctr">
              <a:lnSpc>
                <a:spcPts val="2764"/>
              </a:lnSpc>
              <a:defRPr/>
            </a:pPr>
            <a:r>
              <a:rPr lang="de-DE" sz="2800" dirty="0">
                <a:solidFill>
                  <a:srgbClr val="000000"/>
                </a:solidFill>
                <a:latin typeface="Calibri" panose="020F0502020204030204" pitchFamily="34" charset="0"/>
                <a:cs typeface="Calibri" panose="020F0502020204030204" pitchFamily="34" charset="0"/>
              </a:rPr>
              <a:t>Alte Jeans</a:t>
            </a:r>
            <a:endParaRPr sz="2400" dirty="0">
              <a:latin typeface="Calibri" panose="020F0502020204030204" pitchFamily="34" charset="0"/>
              <a:cs typeface="Calibri" panose="020F0502020204030204" pitchFamily="34" charset="0"/>
            </a:endParaRPr>
          </a:p>
        </p:txBody>
      </p:sp>
      <p:sp>
        <p:nvSpPr>
          <p:cNvPr id="52" name="TextBox 52"/>
          <p:cNvSpPr txBox="1"/>
          <p:nvPr/>
        </p:nvSpPr>
        <p:spPr bwMode="auto">
          <a:xfrm>
            <a:off x="4683977" y="10172105"/>
            <a:ext cx="1826748" cy="718145"/>
          </a:xfrm>
          <a:prstGeom prst="rect">
            <a:avLst/>
          </a:prstGeom>
        </p:spPr>
        <p:txBody>
          <a:bodyPr lIns="0" tIns="0" rIns="0" bIns="0" rtlCol="0" anchor="t">
            <a:spAutoFit/>
          </a:bodyPr>
          <a:lstStyle/>
          <a:p>
            <a:pPr algn="ctr">
              <a:lnSpc>
                <a:spcPts val="2764"/>
              </a:lnSpc>
              <a:defRPr/>
            </a:pPr>
            <a:r>
              <a:rPr lang="de-DE" sz="2800" dirty="0">
                <a:solidFill>
                  <a:srgbClr val="000000"/>
                </a:solidFill>
                <a:latin typeface="Calibri" panose="020F0502020204030204" pitchFamily="34" charset="0"/>
                <a:cs typeface="Calibri" panose="020F0502020204030204" pitchFamily="34" charset="0"/>
              </a:rPr>
              <a:t>Ein alter Blumentopf</a:t>
            </a:r>
            <a:endParaRPr sz="2400" dirty="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C5DEE89D-1492-9FBC-7C52-1083D3E6860F}"/>
              </a:ext>
            </a:extLst>
          </p:cNvPr>
          <p:cNvSpPr txBox="1"/>
          <p:nvPr/>
        </p:nvSpPr>
        <p:spPr bwMode="auto">
          <a:xfrm>
            <a:off x="7943850" y="19066986"/>
            <a:ext cx="595980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a:t>
            </a:r>
            <a:r>
              <a:rPr lang="de-DE" sz="140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a:p>
            <a:r>
              <a:rPr lang="de-DE" sz="1400" dirty="0">
                <a:solidFill>
                  <a:schemeClr val="tx1">
                    <a:lumMod val="75000"/>
                    <a:lumOff val="25000"/>
                  </a:schemeClr>
                </a:solidFill>
                <a:latin typeface="Calibri" panose="020F0502020204030204" pitchFamily="34" charset="0"/>
                <a:cs typeface="Calibri" panose="020F0502020204030204" pitchFamily="34" charset="0"/>
              </a:rPr>
              <a:t>Bildquelle: Petra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61" name="Рисунок 81">
            <a:extLst>
              <a:ext uri="{FF2B5EF4-FFF2-40B4-BE49-F238E27FC236}">
                <a16:creationId xmlns:a16="http://schemas.microsoft.com/office/drawing/2014/main" id="{443574C5-5EC5-DE84-FF08-143052853161}"/>
              </a:ext>
            </a:extLst>
          </p:cNvPr>
          <p:cNvPicPr>
            <a:picLocks noChangeAspect="1"/>
          </p:cNvPicPr>
          <p:nvPr/>
        </p:nvPicPr>
        <p:blipFill>
          <a:blip r:embed="rId9"/>
          <a:stretch/>
        </p:blipFill>
        <p:spPr bwMode="auto">
          <a:xfrm>
            <a:off x="360000" y="19257967"/>
            <a:ext cx="1366451" cy="482400"/>
          </a:xfrm>
          <a:prstGeom prst="rect">
            <a:avLst/>
          </a:prstGeom>
        </p:spPr>
      </p:pic>
      <p:pic>
        <p:nvPicPr>
          <p:cNvPr id="62" name="Grafik 22">
            <a:extLst>
              <a:ext uri="{FF2B5EF4-FFF2-40B4-BE49-F238E27FC236}">
                <a16:creationId xmlns:a16="http://schemas.microsoft.com/office/drawing/2014/main" id="{50155BC9-70BC-F690-F667-677080EFDCDF}"/>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auto">
          <a:xfrm>
            <a:off x="361958" y="18514912"/>
            <a:ext cx="1362533" cy="565200"/>
          </a:xfrm>
          <a:prstGeom prst="rect">
            <a:avLst/>
          </a:prstGeom>
        </p:spPr>
      </p:pic>
      <p:sp>
        <p:nvSpPr>
          <p:cNvPr id="63" name="object 75">
            <a:extLst>
              <a:ext uri="{FF2B5EF4-FFF2-40B4-BE49-F238E27FC236}">
                <a16:creationId xmlns:a16="http://schemas.microsoft.com/office/drawing/2014/main" id="{0D6F44F0-82A8-79F9-5176-56CABD085BF0}"/>
              </a:ext>
            </a:extLst>
          </p:cNvPr>
          <p:cNvSpPr txBox="1">
            <a:spLocks noChangeArrowheads="1"/>
          </p:cNvSpPr>
          <p:nvPr/>
        </p:nvSpPr>
        <p:spPr bwMode="auto">
          <a:xfrm>
            <a:off x="1910028" y="18517775"/>
            <a:ext cx="4148557" cy="1222592"/>
          </a:xfrm>
          <a:prstGeom prst="rect">
            <a:avLst/>
          </a:prstGeom>
          <a:noFill/>
          <a:ln>
            <a:noFill/>
          </a:ln>
        </p:spPr>
        <p:txBody>
          <a:bodyPr rot="0" vert="horz" wrap="square" lIns="0" tIns="45719" rIns="0" bIns="0" anchor="t" anchorCtr="0" upright="1">
            <a:noAutofit/>
          </a:bodyPr>
          <a:lstStyle/>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sp>
        <p:nvSpPr>
          <p:cNvPr id="5" name="TextBox 30">
            <a:extLst>
              <a:ext uri="{FF2B5EF4-FFF2-40B4-BE49-F238E27FC236}">
                <a16:creationId xmlns:a16="http://schemas.microsoft.com/office/drawing/2014/main" id="{8C872429-BDD2-13DD-8BB7-E322344CDB35}"/>
              </a:ext>
            </a:extLst>
          </p:cNvPr>
          <p:cNvSpPr txBox="1"/>
          <p:nvPr/>
        </p:nvSpPr>
        <p:spPr bwMode="auto">
          <a:xfrm>
            <a:off x="8600379" y="12660351"/>
            <a:ext cx="4416277" cy="406522"/>
          </a:xfrm>
          <a:prstGeom prst="rect">
            <a:avLst/>
          </a:prstGeom>
          <a:grpFill/>
        </p:spPr>
        <p:txBody>
          <a:bodyPr wrap="square" lIns="0" tIns="0" rIns="0" bIns="0" rtlCol="0" anchor="t">
            <a:spAutoFit/>
          </a:bodyPr>
          <a:lstStyle/>
          <a:p>
            <a:pPr algn="ctr">
              <a:lnSpc>
                <a:spcPts val="3124"/>
              </a:lnSpc>
              <a:defRPr/>
            </a:pPr>
            <a:r>
              <a:rPr lang="de-DE" sz="3200" b="1" dirty="0">
                <a:solidFill>
                  <a:srgbClr val="000000"/>
                </a:solidFill>
                <a:latin typeface="Calibri" panose="020F0502020204030204" pitchFamily="34" charset="0"/>
                <a:cs typeface="Calibri" panose="020F0502020204030204" pitchFamily="34" charset="0"/>
              </a:rPr>
              <a:t>Deine Aufgabe: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1466850" y="2598571"/>
            <a:ext cx="11277600"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1" y="5192871"/>
            <a:ext cx="8305800" cy="954107"/>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Set an drei Arbeitsblättern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einen oder mehrere Stifte</a:t>
            </a:r>
          </a:p>
        </p:txBody>
      </p:sp>
      <p:sp>
        <p:nvSpPr>
          <p:cNvPr id="9" name="TextBox 8">
            <a:extLst>
              <a:ext uri="{FF2B5EF4-FFF2-40B4-BE49-F238E27FC236}">
                <a16:creationId xmlns:a16="http://schemas.microsoft.com/office/drawing/2014/main" id="{4FE927A1-3AA2-9D81-1DB7-CAB5AC6A6450}"/>
              </a:ext>
            </a:extLst>
          </p:cNvPr>
          <p:cNvSpPr txBox="1"/>
          <p:nvPr/>
        </p:nvSpPr>
        <p:spPr>
          <a:xfrm>
            <a:off x="857251" y="4608096"/>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pic>
        <p:nvPicPr>
          <p:cNvPr id="5" name="Рисунок 81">
            <a:extLst>
              <a:ext uri="{FF2B5EF4-FFF2-40B4-BE49-F238E27FC236}">
                <a16:creationId xmlns:a16="http://schemas.microsoft.com/office/drawing/2014/main" id="{A50F747C-0E00-E7E9-EF20-87836BF8739D}"/>
              </a:ext>
            </a:extLst>
          </p:cNvPr>
          <p:cNvPicPr>
            <a:picLocks noChangeAspect="1"/>
          </p:cNvPicPr>
          <p:nvPr/>
        </p:nvPicPr>
        <p:blipFill>
          <a:blip r:embed="rId2"/>
          <a:stretch/>
        </p:blipFill>
        <p:spPr bwMode="auto">
          <a:xfrm>
            <a:off x="366985" y="19258038"/>
            <a:ext cx="1366451" cy="482400"/>
          </a:xfrm>
          <a:prstGeom prst="rect">
            <a:avLst/>
          </a:prstGeom>
        </p:spPr>
      </p:pic>
      <p:pic>
        <p:nvPicPr>
          <p:cNvPr id="11" name="Grafik 22">
            <a:extLst>
              <a:ext uri="{FF2B5EF4-FFF2-40B4-BE49-F238E27FC236}">
                <a16:creationId xmlns:a16="http://schemas.microsoft.com/office/drawing/2014/main" id="{CA1220F6-7C2C-3C72-3956-3E49B175C7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70903" y="18507378"/>
            <a:ext cx="1362533" cy="565200"/>
          </a:xfrm>
          <a:prstGeom prst="rect">
            <a:avLst/>
          </a:prstGeom>
        </p:spPr>
      </p:pic>
      <p:sp>
        <p:nvSpPr>
          <p:cNvPr id="13" name="object 75">
            <a:extLst>
              <a:ext uri="{FF2B5EF4-FFF2-40B4-BE49-F238E27FC236}">
                <a16:creationId xmlns:a16="http://schemas.microsoft.com/office/drawing/2014/main" id="{3C5444B5-5B8A-C7C5-71AD-CFA265E1C414}"/>
              </a:ext>
            </a:extLst>
          </p:cNvPr>
          <p:cNvSpPr txBox="1">
            <a:spLocks noChangeArrowheads="1"/>
          </p:cNvSpPr>
          <p:nvPr/>
        </p:nvSpPr>
        <p:spPr bwMode="auto">
          <a:xfrm>
            <a:off x="1912414" y="18504078"/>
            <a:ext cx="4077836" cy="1236360"/>
          </a:xfrm>
          <a:prstGeom prst="rect">
            <a:avLst/>
          </a:prstGeom>
          <a:noFill/>
          <a:ln>
            <a:noFill/>
          </a:ln>
        </p:spPr>
        <p:txBody>
          <a:bodyPr rot="0" vert="horz" wrap="square" lIns="0" tIns="45719" rIns="0" bIns="0" anchor="t" anchorCtr="0" upright="1">
            <a:noAutofit/>
          </a:bodyPr>
          <a:lstStyle/>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sp>
        <p:nvSpPr>
          <p:cNvPr id="15" name="TextBox 14">
            <a:extLst>
              <a:ext uri="{FF2B5EF4-FFF2-40B4-BE49-F238E27FC236}">
                <a16:creationId xmlns:a16="http://schemas.microsoft.com/office/drawing/2014/main" id="{21F978F1-490E-84EC-8393-435C1E047020}"/>
              </a:ext>
            </a:extLst>
          </p:cNvPr>
          <p:cNvSpPr txBox="1"/>
          <p:nvPr/>
        </p:nvSpPr>
        <p:spPr>
          <a:xfrm>
            <a:off x="857251" y="12836328"/>
            <a:ext cx="11497663" cy="3970318"/>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Hinweis</a:t>
            </a:r>
            <a:r>
              <a:rPr lang="de-DE" sz="2800" dirty="0">
                <a:latin typeface="Calibri" panose="020F0502020204030204" pitchFamily="34" charset="0"/>
                <a:cs typeface="Calibri" panose="020F0502020204030204" pitchFamily="34" charset="0"/>
              </a:rPr>
              <a:t>: Zum Abschluss der Einheit kann mit der Klasse eine Art „</a:t>
            </a:r>
            <a:r>
              <a:rPr lang="de-DE" sz="2800" dirty="0" err="1">
                <a:latin typeface="Calibri" panose="020F0502020204030204" pitchFamily="34" charset="0"/>
                <a:cs typeface="Calibri" panose="020F0502020204030204" pitchFamily="34" charset="0"/>
              </a:rPr>
              <a:t>Galery</a:t>
            </a:r>
            <a:r>
              <a:rPr lang="de-DE" sz="2800" dirty="0">
                <a:latin typeface="Calibri" panose="020F0502020204030204" pitchFamily="34" charset="0"/>
                <a:cs typeface="Calibri" panose="020F0502020204030204" pitchFamily="34" charset="0"/>
              </a:rPr>
              <a:t>-Walk“ gemacht werden. Lehrende leiten diesen an, indem sie die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bitten die gezeichneten Smartphones der Zukunft, beispielsweise an der Tafel zu befestigen oder anderweitig auszustellen, so dass diese von der gesamten Klasse betrachtet werden können. Wenn </a:t>
            </a:r>
            <a:r>
              <a:rPr lang="de-DE" sz="2800" dirty="0" err="1">
                <a:latin typeface="Calibri" panose="020F0502020204030204" pitchFamily="34" charset="0"/>
                <a:cs typeface="Calibri" panose="020F0502020204030204" pitchFamily="34" charset="0"/>
              </a:rPr>
              <a:t>jede:r</a:t>
            </a:r>
            <a:r>
              <a:rPr lang="de-DE" sz="2800" dirty="0">
                <a:latin typeface="Calibri" panose="020F0502020204030204" pitchFamily="34" charset="0"/>
                <a:cs typeface="Calibri" panose="020F0502020204030204" pitchFamily="34" charset="0"/>
              </a:rPr>
              <a:t> die Zeichnungen betrachtet hat, können die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sich in der Klasse über Gemeinsamkeiten und Unterschiede austauschen. Dieser Abschluss ist nicht in der genannten Zeit mitinbegriffen, sondern benötigt zusätzliche Unterrichtszeit.</a:t>
            </a:r>
          </a:p>
        </p:txBody>
      </p:sp>
      <p:pic>
        <p:nvPicPr>
          <p:cNvPr id="17" name="Grafik 1" descr="Lehrer mit einfarbiger Füllung">
            <a:extLst>
              <a:ext uri="{FF2B5EF4-FFF2-40B4-BE49-F238E27FC236}">
                <a16:creationId xmlns:a16="http://schemas.microsoft.com/office/drawing/2014/main" id="{1C758AF4-8781-53E1-A5D0-20E52098DF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auto">
          <a:xfrm>
            <a:off x="12473250" y="450850"/>
            <a:ext cx="1490400" cy="1490400"/>
          </a:xfrm>
          <a:prstGeom prst="rect">
            <a:avLst/>
          </a:prstGeom>
        </p:spPr>
      </p:pic>
      <p:sp>
        <p:nvSpPr>
          <p:cNvPr id="18" name="TextBox 17">
            <a:extLst>
              <a:ext uri="{FF2B5EF4-FFF2-40B4-BE49-F238E27FC236}">
                <a16:creationId xmlns:a16="http://schemas.microsoft.com/office/drawing/2014/main" id="{C8EF4E50-9B99-F70B-84E5-49063A2ECA66}"/>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grpSp>
        <p:nvGrpSpPr>
          <p:cNvPr id="8" name="Group 7">
            <a:extLst>
              <a:ext uri="{FF2B5EF4-FFF2-40B4-BE49-F238E27FC236}">
                <a16:creationId xmlns:a16="http://schemas.microsoft.com/office/drawing/2014/main" id="{63E1A248-2AE1-5AE3-750B-88C210C51ED0}"/>
              </a:ext>
            </a:extLst>
          </p:cNvPr>
          <p:cNvGrpSpPr/>
          <p:nvPr/>
        </p:nvGrpSpPr>
        <p:grpSpPr>
          <a:xfrm>
            <a:off x="857251" y="9194112"/>
            <a:ext cx="6618177" cy="1570455"/>
            <a:chOff x="702066" y="9180790"/>
            <a:chExt cx="6618177" cy="1570455"/>
          </a:xfrm>
        </p:grpSpPr>
        <p:sp>
          <p:nvSpPr>
            <p:cNvPr id="10" name="TextBox 9">
              <a:extLst>
                <a:ext uri="{FF2B5EF4-FFF2-40B4-BE49-F238E27FC236}">
                  <a16:creationId xmlns:a16="http://schemas.microsoft.com/office/drawing/2014/main" id="{71D652A2-6A3A-12A1-BA6E-21A88D62950E}"/>
                </a:ext>
              </a:extLst>
            </p:cNvPr>
            <p:cNvSpPr txBox="1"/>
            <p:nvPr/>
          </p:nvSpPr>
          <p:spPr>
            <a:xfrm>
              <a:off x="1535774" y="9366250"/>
              <a:ext cx="5784469" cy="1384995"/>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Arbeitsform:</a:t>
              </a:r>
              <a:r>
                <a:rPr lang="de-DE" sz="2800" dirty="0">
                  <a:latin typeface="Calibri" panose="020F0502020204030204" pitchFamily="34" charset="0"/>
                  <a:cs typeface="Calibri" panose="020F0502020204030204" pitchFamily="34" charset="0"/>
                </a:rPr>
                <a:t> Einzel- und Partnerarbeit</a:t>
              </a:r>
            </a:p>
            <a:p>
              <a:endParaRPr lang="de-DE" sz="2800" dirty="0">
                <a:latin typeface="Calibri" panose="020F0502020204030204" pitchFamily="34" charset="0"/>
                <a:cs typeface="Calibri" panose="020F0502020204030204" pitchFamily="34" charset="0"/>
              </a:endParaRPr>
            </a:p>
            <a:p>
              <a:r>
                <a:rPr lang="de-DE" sz="2800" b="1">
                  <a:latin typeface="Calibri" panose="020F0502020204030204" pitchFamily="34" charset="0"/>
                  <a:cs typeface="Calibri" panose="020F0502020204030204" pitchFamily="34" charset="0"/>
                </a:rPr>
                <a:t>Dauer:</a:t>
              </a:r>
              <a:r>
                <a:rPr lang="de-DE" sz="2800">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45 Minuten</a:t>
              </a:r>
            </a:p>
          </p:txBody>
        </p:sp>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7810" y="10078923"/>
              <a:ext cx="672322" cy="672322"/>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752D1B14-E412-E7B3-5ACD-2713429365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066" y="9180790"/>
              <a:ext cx="923810" cy="914286"/>
            </a:xfrm>
            <a:prstGeom prst="rect">
              <a:avLst/>
            </a:prstGeom>
          </p:spPr>
        </p:pic>
      </p:grpSp>
    </p:spTree>
    <p:extLst>
      <p:ext uri="{BB962C8B-B14F-4D97-AF65-F5344CB8AC3E}">
        <p14:creationId xmlns:p14="http://schemas.microsoft.com/office/powerpoint/2010/main" val="2007149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 name="Freeform 21"/>
          <p:cNvSpPr/>
          <p:nvPr/>
        </p:nvSpPr>
        <p:spPr bwMode="auto">
          <a:xfrm>
            <a:off x="1010147" y="16908250"/>
            <a:ext cx="12209352" cy="1440000"/>
          </a:xfrm>
          <a:custGeom>
            <a:avLst/>
            <a:gdLst/>
            <a:ahLst/>
            <a:cxnLst/>
            <a:rect l="l" t="t" r="r" b="b"/>
            <a:pathLst>
              <a:path w="2329484" h="166518" extrusionOk="0">
                <a:moveTo>
                  <a:pt x="0" y="0"/>
                </a:moveTo>
                <a:lnTo>
                  <a:pt x="2329484" y="0"/>
                </a:lnTo>
                <a:lnTo>
                  <a:pt x="2329484" y="166518"/>
                </a:lnTo>
                <a:lnTo>
                  <a:pt x="0" y="166518"/>
                </a:lnTo>
                <a:close/>
              </a:path>
            </a:pathLst>
          </a:custGeom>
          <a:solidFill>
            <a:srgbClr val="FFF3D9"/>
          </a:solidFill>
        </p:spPr>
        <p:txBody>
          <a:bodyPr/>
          <a:lstStyle/>
          <a:p>
            <a:pPr>
              <a:defRPr/>
            </a:pPr>
            <a:endParaRPr lang="de-DE"/>
          </a:p>
        </p:txBody>
      </p:sp>
      <p:sp>
        <p:nvSpPr>
          <p:cNvPr id="59" name="Freeform 10">
            <a:extLst>
              <a:ext uri="{FF2B5EF4-FFF2-40B4-BE49-F238E27FC236}">
                <a16:creationId xmlns:a16="http://schemas.microsoft.com/office/drawing/2014/main" id="{4B61FB55-4D11-29B4-3479-89F6BDD7C9B6}"/>
              </a:ext>
            </a:extLst>
          </p:cNvPr>
          <p:cNvSpPr/>
          <p:nvPr/>
        </p:nvSpPr>
        <p:spPr bwMode="auto">
          <a:xfrm>
            <a:off x="920029" y="16012267"/>
            <a:ext cx="12389588" cy="954470"/>
          </a:xfrm>
          <a:custGeom>
            <a:avLst/>
            <a:gdLst/>
            <a:ahLst/>
            <a:cxnLst/>
            <a:rect l="l" t="t" r="r" b="b"/>
            <a:pathLst>
              <a:path w="2360937" h="143378" extrusionOk="0">
                <a:moveTo>
                  <a:pt x="43482" y="0"/>
                </a:moveTo>
                <a:lnTo>
                  <a:pt x="2317455" y="0"/>
                </a:lnTo>
                <a:cubicBezTo>
                  <a:pt x="2341469" y="0"/>
                  <a:pt x="2360937" y="19467"/>
                  <a:pt x="2360937" y="43482"/>
                </a:cubicBezTo>
                <a:lnTo>
                  <a:pt x="2360937" y="99896"/>
                </a:lnTo>
                <a:cubicBezTo>
                  <a:pt x="2360937" y="123910"/>
                  <a:pt x="2341469" y="143378"/>
                  <a:pt x="2317455" y="143378"/>
                </a:cubicBezTo>
                <a:lnTo>
                  <a:pt x="43482" y="143378"/>
                </a:lnTo>
                <a:cubicBezTo>
                  <a:pt x="19467" y="143378"/>
                  <a:pt x="0" y="123910"/>
                  <a:pt x="0" y="99896"/>
                </a:cubicBezTo>
                <a:lnTo>
                  <a:pt x="0" y="43482"/>
                </a:lnTo>
                <a:cubicBezTo>
                  <a:pt x="0" y="19467"/>
                  <a:pt x="19467" y="0"/>
                  <a:pt x="43482" y="0"/>
                </a:cubicBezTo>
                <a:close/>
              </a:path>
            </a:pathLst>
          </a:custGeom>
          <a:solidFill>
            <a:srgbClr val="09592B">
              <a:alpha val="89804"/>
            </a:srgbClr>
          </a:solidFill>
        </p:spPr>
        <p:txBody>
          <a:bodyPr/>
          <a:lstStyle/>
          <a:p>
            <a:pPr>
              <a:defRPr/>
            </a:pPr>
            <a:endParaRPr lang="de-DE"/>
          </a:p>
        </p:txBody>
      </p:sp>
      <p:sp>
        <p:nvSpPr>
          <p:cNvPr id="18" name="Freeform 18"/>
          <p:cNvSpPr/>
          <p:nvPr/>
        </p:nvSpPr>
        <p:spPr bwMode="auto">
          <a:xfrm>
            <a:off x="1002559" y="14166850"/>
            <a:ext cx="12224529" cy="1440000"/>
          </a:xfrm>
          <a:custGeom>
            <a:avLst/>
            <a:gdLst/>
            <a:ahLst/>
            <a:cxnLst/>
            <a:rect l="l" t="t" r="r" b="b"/>
            <a:pathLst>
              <a:path w="2329484" h="166518" extrusionOk="0">
                <a:moveTo>
                  <a:pt x="0" y="0"/>
                </a:moveTo>
                <a:lnTo>
                  <a:pt x="2329484" y="0"/>
                </a:lnTo>
                <a:lnTo>
                  <a:pt x="2329484" y="166518"/>
                </a:lnTo>
                <a:lnTo>
                  <a:pt x="0" y="166518"/>
                </a:lnTo>
                <a:close/>
              </a:path>
            </a:pathLst>
          </a:custGeom>
          <a:solidFill>
            <a:srgbClr val="FFF3D9"/>
          </a:solidFill>
        </p:spPr>
        <p:txBody>
          <a:bodyPr/>
          <a:lstStyle/>
          <a:p>
            <a:pPr>
              <a:defRPr/>
            </a:pPr>
            <a:endParaRPr lang="de-DE"/>
          </a:p>
        </p:txBody>
      </p:sp>
      <p:graphicFrame>
        <p:nvGraphicFramePr>
          <p:cNvPr id="3" name="Table 3"/>
          <p:cNvGraphicFramePr>
            <a:graphicFrameLocks noGrp="1"/>
          </p:cNvGraphicFramePr>
          <p:nvPr/>
        </p:nvGraphicFramePr>
        <p:xfrm>
          <a:off x="1055899" y="7308850"/>
          <a:ext cx="12207069" cy="5270532"/>
        </p:xfrm>
        <a:graphic>
          <a:graphicData uri="http://schemas.openxmlformats.org/drawingml/2006/table">
            <a:tbl>
              <a:tblPr/>
              <a:tblGrid>
                <a:gridCol w="4069023">
                  <a:extLst>
                    <a:ext uri="{9D8B030D-6E8A-4147-A177-3AD203B41FA5}">
                      <a16:colId xmlns:a16="http://schemas.microsoft.com/office/drawing/2014/main" val="20000"/>
                    </a:ext>
                  </a:extLst>
                </a:gridCol>
                <a:gridCol w="4069023">
                  <a:extLst>
                    <a:ext uri="{9D8B030D-6E8A-4147-A177-3AD203B41FA5}">
                      <a16:colId xmlns:a16="http://schemas.microsoft.com/office/drawing/2014/main" val="20001"/>
                    </a:ext>
                  </a:extLst>
                </a:gridCol>
                <a:gridCol w="4069023">
                  <a:extLst>
                    <a:ext uri="{9D8B030D-6E8A-4147-A177-3AD203B41FA5}">
                      <a16:colId xmlns:a16="http://schemas.microsoft.com/office/drawing/2014/main" val="20002"/>
                    </a:ext>
                  </a:extLst>
                </a:gridCol>
              </a:tblGrid>
              <a:tr h="782087">
                <a:tc>
                  <a:txBody>
                    <a:bodyPr/>
                    <a:lstStyle/>
                    <a:p>
                      <a:pPr algn="ctr">
                        <a:lnSpc>
                          <a:spcPts val="3359"/>
                        </a:lnSpc>
                        <a:defRPr/>
                      </a:pPr>
                      <a:r>
                        <a:rPr lang="de-DE" sz="2800" dirty="0">
                          <a:solidFill>
                            <a:srgbClr val="FFFFFF"/>
                          </a:solidFill>
                          <a:latin typeface="Calibri" panose="020F0502020204030204" pitchFamily="34" charset="0"/>
                          <a:cs typeface="Calibri" panose="020F0502020204030204" pitchFamily="34" charset="0"/>
                        </a:rPr>
                        <a:t>Gerät</a:t>
                      </a:r>
                      <a:endParaRPr lang="de-DE" sz="2900" dirty="0">
                        <a:latin typeface="Calibri" panose="020F0502020204030204" pitchFamily="34" charset="0"/>
                        <a:cs typeface="Calibri" panose="020F0502020204030204" pitchFamily="34" charset="0"/>
                      </a:endParaRPr>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09592B">
                        <a:alpha val="89804"/>
                      </a:srgbClr>
                    </a:solidFill>
                  </a:tcPr>
                </a:tc>
                <a:tc>
                  <a:txBody>
                    <a:bodyPr/>
                    <a:lstStyle/>
                    <a:p>
                      <a:pPr algn="ctr">
                        <a:lnSpc>
                          <a:spcPts val="3359"/>
                        </a:lnSpc>
                        <a:defRPr/>
                      </a:pPr>
                      <a:r>
                        <a:rPr lang="de-DE" sz="2800" dirty="0">
                          <a:solidFill>
                            <a:srgbClr val="FFFFFF"/>
                          </a:solidFill>
                          <a:latin typeface="Calibri" panose="020F0502020204030204" pitchFamily="34" charset="0"/>
                          <a:cs typeface="Calibri" panose="020F0502020204030204" pitchFamily="34" charset="0"/>
                        </a:rPr>
                        <a:t>Wem gehört es?</a:t>
                      </a:r>
                      <a:endParaRPr lang="de-DE" sz="2800" dirty="0">
                        <a:latin typeface="Calibri" panose="020F0502020204030204" pitchFamily="34" charset="0"/>
                        <a:cs typeface="Calibri" panose="020F0502020204030204" pitchFamily="34" charset="0"/>
                      </a:endParaRPr>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09592B">
                        <a:alpha val="89804"/>
                      </a:srgbClr>
                    </a:solidFill>
                  </a:tcPr>
                </a:tc>
                <a:tc>
                  <a:txBody>
                    <a:bodyPr/>
                    <a:lstStyle/>
                    <a:p>
                      <a:pPr algn="ctr">
                        <a:lnSpc>
                          <a:spcPts val="3359"/>
                        </a:lnSpc>
                        <a:defRPr/>
                      </a:pPr>
                      <a:r>
                        <a:rPr lang="de-DE" sz="2800" dirty="0">
                          <a:solidFill>
                            <a:srgbClr val="FFFFFF"/>
                          </a:solidFill>
                          <a:latin typeface="Calibri" panose="020F0502020204030204" pitchFamily="34" charset="0"/>
                          <a:cs typeface="Calibri" panose="020F0502020204030204" pitchFamily="34" charset="0"/>
                        </a:rPr>
                        <a:t>Wofür wird es genutzt?</a:t>
                      </a:r>
                      <a:endParaRPr lang="de-DE" sz="2800" dirty="0">
                        <a:latin typeface="Calibri" panose="020F0502020204030204" pitchFamily="34" charset="0"/>
                        <a:cs typeface="Calibri" panose="020F0502020204030204" pitchFamily="34" charset="0"/>
                      </a:endParaRPr>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09592B">
                        <a:alpha val="89804"/>
                      </a:srgbClr>
                    </a:solidFill>
                  </a:tcPr>
                </a:tc>
                <a:extLst>
                  <a:ext uri="{0D108BD9-81ED-4DB2-BD59-A6C34878D82A}">
                    <a16:rowId xmlns:a16="http://schemas.microsoft.com/office/drawing/2014/main" val="10000"/>
                  </a:ext>
                </a:extLst>
              </a:tr>
              <a:tr h="889961">
                <a:tc>
                  <a:txBody>
                    <a:bodyPr/>
                    <a:lstStyle/>
                    <a:p>
                      <a:pPr algn="ctr">
                        <a:lnSpc>
                          <a:spcPts val="3614"/>
                        </a:lnSpc>
                        <a:defRPr/>
                      </a:pPr>
                      <a:r>
                        <a:rPr lang="de-DE" sz="2800" spc="-26" dirty="0">
                          <a:solidFill>
                            <a:srgbClr val="000000"/>
                          </a:solidFill>
                          <a:latin typeface="Calibri" panose="020F0502020204030204" pitchFamily="34" charset="0"/>
                          <a:cs typeface="Calibri" panose="020F0502020204030204" pitchFamily="34" charset="0"/>
                        </a:rPr>
                        <a:t>Smartphone</a:t>
                      </a:r>
                      <a:r>
                        <a:rPr lang="en-US" sz="2400" spc="-26" dirty="0">
                          <a:solidFill>
                            <a:srgbClr val="000000"/>
                          </a:solidFill>
                          <a:latin typeface="More Sugar Thin"/>
                        </a:rPr>
                        <a:t> </a:t>
                      </a:r>
                      <a:endParaRPr lang="en-US" sz="1000" dirty="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r>
                        <a:rPr lang="de-DE" sz="2800" dirty="0">
                          <a:solidFill>
                            <a:srgbClr val="000000"/>
                          </a:solidFill>
                          <a:latin typeface="Calibri" panose="020F0502020204030204" pitchFamily="34" charset="0"/>
                          <a:cs typeface="Calibri" panose="020F0502020204030204" pitchFamily="34" charset="0"/>
                        </a:rPr>
                        <a:t>....</a:t>
                      </a:r>
                      <a:endParaRPr lang="de-DE" sz="2200" dirty="0">
                        <a:latin typeface="Calibri" panose="020F0502020204030204" pitchFamily="34" charset="0"/>
                        <a:cs typeface="Calibri" panose="020F0502020204030204" pitchFamily="34" charset="0"/>
                      </a:endParaRPr>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r>
                        <a:rPr lang="de-DE" sz="2800" dirty="0">
                          <a:solidFill>
                            <a:srgbClr val="000000"/>
                          </a:solidFill>
                          <a:latin typeface="Calibri" panose="020F0502020204030204" pitchFamily="34" charset="0"/>
                          <a:cs typeface="Calibri" panose="020F0502020204030204" pitchFamily="34" charset="0"/>
                        </a:rPr>
                        <a:t>zum Telefonieren, Fotos machen, …</a:t>
                      </a:r>
                      <a:endParaRPr lang="de-DE" sz="2800" dirty="0">
                        <a:latin typeface="Calibri" panose="020F0502020204030204" pitchFamily="34" charset="0"/>
                        <a:cs typeface="Calibri" panose="020F0502020204030204" pitchFamily="34" charset="0"/>
                      </a:endParaRPr>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extLst>
                  <a:ext uri="{0D108BD9-81ED-4DB2-BD59-A6C34878D82A}">
                    <a16:rowId xmlns:a16="http://schemas.microsoft.com/office/drawing/2014/main" val="10001"/>
                  </a:ext>
                </a:extLst>
              </a:tr>
              <a:tr h="809056">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extLst>
                  <a:ext uri="{0D108BD9-81ED-4DB2-BD59-A6C34878D82A}">
                    <a16:rowId xmlns:a16="http://schemas.microsoft.com/office/drawing/2014/main" val="10002"/>
                  </a:ext>
                </a:extLst>
              </a:tr>
              <a:tr h="809056">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dirty="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extLst>
                  <a:ext uri="{0D108BD9-81ED-4DB2-BD59-A6C34878D82A}">
                    <a16:rowId xmlns:a16="http://schemas.microsoft.com/office/drawing/2014/main" val="10003"/>
                  </a:ext>
                </a:extLst>
              </a:tr>
              <a:tr h="809056">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dirty="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extLst>
                  <a:ext uri="{0D108BD9-81ED-4DB2-BD59-A6C34878D82A}">
                    <a16:rowId xmlns:a16="http://schemas.microsoft.com/office/drawing/2014/main" val="10004"/>
                  </a:ext>
                </a:extLst>
              </a:tr>
              <a:tr h="809056">
                <a:tc>
                  <a:txBody>
                    <a:bodyPr/>
                    <a:lstStyle/>
                    <a:p>
                      <a:pPr algn="ctr">
                        <a:lnSpc>
                          <a:spcPts val="3640"/>
                        </a:lnSpc>
                        <a:defRPr/>
                      </a:pPr>
                      <a:endParaRPr lang="en-US" sz="1000" dirty="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tc>
                  <a:txBody>
                    <a:bodyPr/>
                    <a:lstStyle/>
                    <a:p>
                      <a:pPr algn="ctr">
                        <a:lnSpc>
                          <a:spcPts val="3640"/>
                        </a:lnSpc>
                        <a:defRPr/>
                      </a:pPr>
                      <a:endParaRPr lang="en-US" sz="1000" dirty="0"/>
                    </a:p>
                  </a:txBody>
                  <a:tcPr marL="179134" marR="179134" marT="179134" marB="179134" anchor="ctr">
                    <a:lnL w="19050" algn="ctr">
                      <a:solidFill>
                        <a:srgbClr val="09592B"/>
                      </a:solidFill>
                    </a:lnL>
                    <a:lnR w="19050" algn="ctr">
                      <a:solidFill>
                        <a:srgbClr val="09592B"/>
                      </a:solidFill>
                    </a:lnR>
                    <a:lnT w="19050" algn="ctr">
                      <a:solidFill>
                        <a:srgbClr val="09592B"/>
                      </a:solidFill>
                    </a:lnT>
                    <a:lnB w="19050" algn="ctr">
                      <a:solidFill>
                        <a:srgbClr val="09592B"/>
                      </a:solidFill>
                    </a:lnB>
                    <a:solidFill>
                      <a:srgbClr val="FFF3D9"/>
                    </a:solidFill>
                  </a:tcPr>
                </a:tc>
                <a:extLst>
                  <a:ext uri="{0D108BD9-81ED-4DB2-BD59-A6C34878D82A}">
                    <a16:rowId xmlns:a16="http://schemas.microsoft.com/office/drawing/2014/main" val="10005"/>
                  </a:ext>
                </a:extLst>
              </a:tr>
            </a:tbl>
          </a:graphicData>
        </a:graphic>
      </p:graphicFrame>
      <p:sp>
        <p:nvSpPr>
          <p:cNvPr id="8" name="TextBox 8"/>
          <p:cNvSpPr txBox="1"/>
          <p:nvPr/>
        </p:nvSpPr>
        <p:spPr bwMode="auto">
          <a:xfrm>
            <a:off x="1134947" y="16193524"/>
            <a:ext cx="11959752" cy="591957"/>
          </a:xfrm>
          <a:prstGeom prst="rect">
            <a:avLst/>
          </a:prstGeom>
          <a:grpFill/>
        </p:spPr>
        <p:txBody>
          <a:bodyPr lIns="0" tIns="0" rIns="0" bIns="0" rtlCol="0" anchor="t">
            <a:spAutoFit/>
          </a:bodyPr>
          <a:lstStyle/>
          <a:p>
            <a:pPr algn="ctr">
              <a:lnSpc>
                <a:spcPts val="2199"/>
              </a:lnSpc>
              <a:spcBef>
                <a:spcPts val="0"/>
              </a:spcBef>
              <a:defRPr/>
            </a:pPr>
            <a:r>
              <a:rPr lang="de-DE" sz="2800" spc="-41" dirty="0">
                <a:solidFill>
                  <a:srgbClr val="FFFFFF"/>
                </a:solidFill>
                <a:latin typeface="Calibri" panose="020F0502020204030204" pitchFamily="34" charset="0"/>
                <a:cs typeface="Calibri" panose="020F0502020204030204" pitchFamily="34" charset="0"/>
              </a:rPr>
              <a:t>Was macht ihr in deiner Familie mit digitalen Geräten, die nicht mehr benutzt werden (habt ihr sie zu Hause, spendet ihr sie für wohltätige Zwecke usw.)?</a:t>
            </a:r>
            <a:endParaRPr sz="2800" dirty="0">
              <a:latin typeface="Calibri" panose="020F0502020204030204" pitchFamily="34" charset="0"/>
              <a:cs typeface="Calibri" panose="020F0502020204030204" pitchFamily="34" charset="0"/>
            </a:endParaRPr>
          </a:p>
        </p:txBody>
      </p:sp>
      <p:grpSp>
        <p:nvGrpSpPr>
          <p:cNvPr id="9" name="Group 9"/>
          <p:cNvGrpSpPr/>
          <p:nvPr/>
        </p:nvGrpSpPr>
        <p:grpSpPr bwMode="auto">
          <a:xfrm>
            <a:off x="920029" y="13261693"/>
            <a:ext cx="12389588" cy="954470"/>
            <a:chOff x="0" y="32619"/>
            <a:chExt cx="2360937" cy="143378"/>
          </a:xfrm>
        </p:grpSpPr>
        <p:sp>
          <p:nvSpPr>
            <p:cNvPr id="10" name="Freeform 10"/>
            <p:cNvSpPr/>
            <p:nvPr/>
          </p:nvSpPr>
          <p:spPr bwMode="auto">
            <a:xfrm>
              <a:off x="0" y="32619"/>
              <a:ext cx="2360937" cy="143378"/>
            </a:xfrm>
            <a:custGeom>
              <a:avLst/>
              <a:gdLst/>
              <a:ahLst/>
              <a:cxnLst/>
              <a:rect l="l" t="t" r="r" b="b"/>
              <a:pathLst>
                <a:path w="2360937" h="143378" extrusionOk="0">
                  <a:moveTo>
                    <a:pt x="43482" y="0"/>
                  </a:moveTo>
                  <a:lnTo>
                    <a:pt x="2317455" y="0"/>
                  </a:lnTo>
                  <a:cubicBezTo>
                    <a:pt x="2341469" y="0"/>
                    <a:pt x="2360937" y="19467"/>
                    <a:pt x="2360937" y="43482"/>
                  </a:cubicBezTo>
                  <a:lnTo>
                    <a:pt x="2360937" y="99896"/>
                  </a:lnTo>
                  <a:cubicBezTo>
                    <a:pt x="2360937" y="123910"/>
                    <a:pt x="2341469" y="143378"/>
                    <a:pt x="2317455" y="143378"/>
                  </a:cubicBezTo>
                  <a:lnTo>
                    <a:pt x="43482" y="143378"/>
                  </a:lnTo>
                  <a:cubicBezTo>
                    <a:pt x="19467" y="143378"/>
                    <a:pt x="0" y="123910"/>
                    <a:pt x="0" y="99896"/>
                  </a:cubicBezTo>
                  <a:lnTo>
                    <a:pt x="0" y="43482"/>
                  </a:lnTo>
                  <a:cubicBezTo>
                    <a:pt x="0" y="19467"/>
                    <a:pt x="19467" y="0"/>
                    <a:pt x="43482" y="0"/>
                  </a:cubicBezTo>
                  <a:close/>
                </a:path>
              </a:pathLst>
            </a:custGeom>
            <a:solidFill>
              <a:srgbClr val="09592B">
                <a:alpha val="89804"/>
              </a:srgbClr>
            </a:solidFill>
          </p:spPr>
          <p:txBody>
            <a:bodyPr/>
            <a:lstStyle/>
            <a:p>
              <a:pPr>
                <a:defRPr/>
              </a:pPr>
              <a:endParaRPr lang="de-DE" dirty="0"/>
            </a:p>
          </p:txBody>
        </p:sp>
        <p:sp>
          <p:nvSpPr>
            <p:cNvPr id="11" name="TextBox 11"/>
            <p:cNvSpPr txBox="1"/>
            <p:nvPr/>
          </p:nvSpPr>
          <p:spPr bwMode="auto">
            <a:xfrm>
              <a:off x="0" y="57150"/>
              <a:ext cx="2360937" cy="86228"/>
            </a:xfrm>
            <a:prstGeom prst="rect">
              <a:avLst/>
            </a:prstGeom>
            <a:grpFill/>
          </p:spPr>
          <p:txBody>
            <a:bodyPr lIns="47769" tIns="47769" rIns="47769" bIns="47769" rtlCol="0" anchor="ctr"/>
            <a:lstStyle/>
            <a:p>
              <a:pPr algn="ctr">
                <a:lnSpc>
                  <a:spcPts val="3409"/>
                </a:lnSpc>
                <a:defRPr/>
              </a:pPr>
              <a:endParaRPr/>
            </a:p>
          </p:txBody>
        </p:sp>
      </p:grpSp>
      <p:sp>
        <p:nvSpPr>
          <p:cNvPr id="14" name="TextBox 14"/>
          <p:cNvSpPr txBox="1"/>
          <p:nvPr/>
        </p:nvSpPr>
        <p:spPr bwMode="auto">
          <a:xfrm>
            <a:off x="933450" y="13409873"/>
            <a:ext cx="12356131" cy="186189"/>
          </a:xfrm>
          <a:prstGeom prst="rect">
            <a:avLst/>
          </a:prstGeom>
          <a:grpFill/>
        </p:spPr>
        <p:txBody>
          <a:bodyPr lIns="47769" tIns="47769" rIns="47769" bIns="47769" rtlCol="0" anchor="ctr"/>
          <a:lstStyle/>
          <a:p>
            <a:pPr algn="ctr">
              <a:lnSpc>
                <a:spcPts val="3409"/>
              </a:lnSpc>
              <a:defRPr/>
            </a:pPr>
            <a:endParaRPr/>
          </a:p>
        </p:txBody>
      </p:sp>
      <p:sp>
        <p:nvSpPr>
          <p:cNvPr id="16" name="TextBox 16"/>
          <p:cNvSpPr txBox="1"/>
          <p:nvPr/>
        </p:nvSpPr>
        <p:spPr bwMode="auto">
          <a:xfrm>
            <a:off x="1151052" y="13442950"/>
            <a:ext cx="11927543" cy="591957"/>
          </a:xfrm>
          <a:prstGeom prst="rect">
            <a:avLst/>
          </a:prstGeom>
          <a:grpFill/>
        </p:spPr>
        <p:txBody>
          <a:bodyPr lIns="0" tIns="0" rIns="0" bIns="0" rtlCol="0" anchor="t">
            <a:spAutoFit/>
          </a:bodyPr>
          <a:lstStyle/>
          <a:p>
            <a:pPr algn="ctr">
              <a:lnSpc>
                <a:spcPts val="2199"/>
              </a:lnSpc>
              <a:defRPr/>
            </a:pPr>
            <a:r>
              <a:rPr lang="de-DE" sz="2800" spc="-41" dirty="0">
                <a:solidFill>
                  <a:srgbClr val="FFFFFF"/>
                </a:solidFill>
                <a:latin typeface="Calibri" panose="020F0502020204030204" pitchFamily="34" charset="0"/>
                <a:cs typeface="Calibri" panose="020F0502020204030204" pitchFamily="34" charset="0"/>
              </a:rPr>
              <a:t>Überlege dir, wann und wie lange du dein Smartphone benutzt. Wie oft und wie lange benutzen deine Eltern oder Großeltern ihr Smartphone am Tag?</a:t>
            </a:r>
            <a:endParaRPr sz="2800" dirty="0">
              <a:latin typeface="Calibri" panose="020F0502020204030204" pitchFamily="34" charset="0"/>
              <a:cs typeface="Calibri" panose="020F0502020204030204" pitchFamily="34" charset="0"/>
            </a:endParaRPr>
          </a:p>
        </p:txBody>
      </p:sp>
      <p:sp>
        <p:nvSpPr>
          <p:cNvPr id="29" name="TextBox 29"/>
          <p:cNvSpPr txBox="1"/>
          <p:nvPr/>
        </p:nvSpPr>
        <p:spPr bwMode="auto">
          <a:xfrm>
            <a:off x="1009650" y="16396061"/>
            <a:ext cx="12356131" cy="194399"/>
          </a:xfrm>
          <a:prstGeom prst="rect">
            <a:avLst/>
          </a:prstGeom>
          <a:grpFill/>
        </p:spPr>
        <p:txBody>
          <a:bodyPr lIns="47769" tIns="47769" rIns="47769" bIns="47769" rtlCol="0" anchor="ctr"/>
          <a:lstStyle/>
          <a:p>
            <a:pPr algn="ctr">
              <a:lnSpc>
                <a:spcPts val="3409"/>
              </a:lnSpc>
              <a:defRPr/>
            </a:pPr>
            <a:endParaRPr/>
          </a:p>
        </p:txBody>
      </p:sp>
      <p:sp>
        <p:nvSpPr>
          <p:cNvPr id="48" name="Freeform 48"/>
          <p:cNvSpPr/>
          <p:nvPr/>
        </p:nvSpPr>
        <p:spPr bwMode="auto">
          <a:xfrm>
            <a:off x="1055899" y="3490587"/>
            <a:ext cx="12207068" cy="2768338"/>
          </a:xfrm>
          <a:custGeom>
            <a:avLst/>
            <a:gdLst/>
            <a:ahLst/>
            <a:cxnLst/>
            <a:rect l="l" t="t" r="r" b="b"/>
            <a:pathLst>
              <a:path w="2356548" h="352959" extrusionOk="0">
                <a:moveTo>
                  <a:pt x="44132" y="0"/>
                </a:moveTo>
                <a:lnTo>
                  <a:pt x="2312416" y="0"/>
                </a:lnTo>
                <a:cubicBezTo>
                  <a:pt x="2336789" y="0"/>
                  <a:pt x="2356548" y="19759"/>
                  <a:pt x="2356548" y="44132"/>
                </a:cubicBezTo>
                <a:lnTo>
                  <a:pt x="2356548" y="308828"/>
                </a:lnTo>
                <a:cubicBezTo>
                  <a:pt x="2356548" y="333201"/>
                  <a:pt x="2336789" y="352959"/>
                  <a:pt x="2312416" y="352959"/>
                </a:cubicBezTo>
                <a:lnTo>
                  <a:pt x="44132" y="352959"/>
                </a:lnTo>
                <a:cubicBezTo>
                  <a:pt x="32427" y="352959"/>
                  <a:pt x="21202" y="348310"/>
                  <a:pt x="12926" y="340034"/>
                </a:cubicBezTo>
                <a:cubicBezTo>
                  <a:pt x="4650" y="331757"/>
                  <a:pt x="0" y="320532"/>
                  <a:pt x="0" y="308828"/>
                </a:cubicBezTo>
                <a:lnTo>
                  <a:pt x="0" y="44132"/>
                </a:lnTo>
                <a:cubicBezTo>
                  <a:pt x="0" y="19759"/>
                  <a:pt x="19759" y="0"/>
                  <a:pt x="44132"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50" name="Freeform 50"/>
          <p:cNvSpPr/>
          <p:nvPr/>
        </p:nvSpPr>
        <p:spPr bwMode="auto">
          <a:xfrm flipH="1">
            <a:off x="11505382" y="2418625"/>
            <a:ext cx="3178634" cy="1789772"/>
          </a:xfrm>
          <a:custGeom>
            <a:avLst/>
            <a:gdLst/>
            <a:ahLst/>
            <a:cxnLst/>
            <a:rect l="l" t="t" r="r" b="b"/>
            <a:pathLst>
              <a:path w="3380317" h="1903332" extrusionOk="0">
                <a:moveTo>
                  <a:pt x="3380316" y="0"/>
                </a:moveTo>
                <a:lnTo>
                  <a:pt x="0" y="0"/>
                </a:lnTo>
                <a:lnTo>
                  <a:pt x="0" y="1903331"/>
                </a:lnTo>
                <a:lnTo>
                  <a:pt x="3380316" y="1903331"/>
                </a:lnTo>
                <a:lnTo>
                  <a:pt x="3380316" y="0"/>
                </a:lnTo>
                <a:close/>
              </a:path>
            </a:pathLst>
          </a:custGeom>
          <a:blipFill>
            <a:blip r:embed="rId3"/>
            <a:stretch/>
          </a:blipFill>
        </p:spPr>
        <p:txBody>
          <a:bodyPr/>
          <a:lstStyle/>
          <a:p>
            <a:pPr>
              <a:defRPr/>
            </a:pPr>
            <a:endParaRPr lang="de-DE"/>
          </a:p>
        </p:txBody>
      </p:sp>
      <p:sp>
        <p:nvSpPr>
          <p:cNvPr id="55" name="TextBox 55"/>
          <p:cNvSpPr txBox="1"/>
          <p:nvPr/>
        </p:nvSpPr>
        <p:spPr bwMode="auto">
          <a:xfrm>
            <a:off x="1288471" y="3551317"/>
            <a:ext cx="11741924" cy="2646878"/>
          </a:xfrm>
          <a:prstGeom prst="rect">
            <a:avLst/>
          </a:prstGeom>
          <a:noFill/>
        </p:spPr>
        <p:txBody>
          <a:bodyPr lIns="0" tIns="0" rIns="0" bIns="0" rtlCol="0" anchor="t">
            <a:spAutoFit/>
          </a:bodyPr>
          <a:lstStyle/>
          <a:p>
            <a:pPr>
              <a:defRPr/>
            </a:pPr>
            <a:r>
              <a:rPr lang="de-DE" sz="3200" b="1" spc="-65" dirty="0">
                <a:latin typeface="Calibri" panose="020F0502020204030204" pitchFamily="34" charset="0"/>
                <a:cs typeface="Calibri" panose="020F0502020204030204" pitchFamily="34" charset="0"/>
              </a:rPr>
              <a:t>Deine Aufgabe:</a:t>
            </a:r>
          </a:p>
          <a:p>
            <a:pPr>
              <a:defRPr/>
            </a:pPr>
            <a:r>
              <a:rPr lang="de-DE" sz="2800" spc="-65" dirty="0">
                <a:latin typeface="Calibri Light" panose="020F0302020204030204" pitchFamily="34" charset="0"/>
                <a:cs typeface="Calibri Light" panose="020F0302020204030204" pitchFamily="34" charset="0"/>
              </a:rPr>
              <a:t>Denke über die folgenden Fragen nach und beantworte sie zunächst für dich. Vergleicht eure Antworten in 2er-Gruppen. </a:t>
            </a:r>
          </a:p>
          <a:p>
            <a:pPr>
              <a:defRPr/>
            </a:pPr>
            <a:r>
              <a:rPr lang="de-DE" sz="2800" spc="-65" dirty="0">
                <a:latin typeface="Calibri Light" panose="020F0302020204030204" pitchFamily="34" charset="0"/>
                <a:cs typeface="Calibri Light" panose="020F0302020204030204" pitchFamily="34" charset="0"/>
              </a:rPr>
              <a:t>Welche Unterschiede stellt ihr fest? Wie viele digitale Geräte (Smartphones, Tablets, Computers, usw.) hast du zu Hause? Wer in deiner Familie nutzt welche(s) Gerät(e) für was?</a:t>
            </a:r>
            <a:endParaRPr sz="2800" dirty="0">
              <a:latin typeface="Calibri Light" panose="020F0302020204030204" pitchFamily="34" charset="0"/>
              <a:cs typeface="Calibri Light" panose="020F0302020204030204" pitchFamily="34" charset="0"/>
            </a:endParaRPr>
          </a:p>
        </p:txBody>
      </p:sp>
      <p:sp>
        <p:nvSpPr>
          <p:cNvPr id="56" name="TextBox 56"/>
          <p:cNvSpPr txBox="1"/>
          <p:nvPr/>
        </p:nvSpPr>
        <p:spPr bwMode="auto">
          <a:xfrm>
            <a:off x="0" y="712857"/>
            <a:ext cx="14211300" cy="2231380"/>
          </a:xfrm>
          <a:prstGeom prst="rect">
            <a:avLst/>
          </a:prstGeom>
        </p:spPr>
        <p:txBody>
          <a:bodyPr wrap="square" lIns="0" tIns="0" rIns="0" bIns="0" rtlCol="0" anchor="t">
            <a:spAutoFit/>
          </a:bodyPr>
          <a:lstStyle/>
          <a:p>
            <a:pPr algn="ctr">
              <a:defRPr/>
            </a:pPr>
            <a:r>
              <a:rPr lang="en-US" sz="7500" dirty="0">
                <a:solidFill>
                  <a:srgbClr val="09592B"/>
                </a:solidFill>
                <a:latin typeface="Calibri" panose="020F0502020204030204" pitchFamily="34" charset="0"/>
                <a:cs typeface="Calibri" panose="020F0502020204030204" pitchFamily="34" charset="0"/>
              </a:rPr>
              <a:t>MEIN SMARTPHONE UND ICH</a:t>
            </a:r>
          </a:p>
          <a:p>
            <a:pPr algn="ctr">
              <a:defRPr/>
            </a:pPr>
            <a:r>
              <a:rPr lang="de-DE" sz="3500" dirty="0">
                <a:solidFill>
                  <a:srgbClr val="09592B"/>
                </a:solidFill>
                <a:latin typeface="Calibri" panose="020F0502020204030204" pitchFamily="34" charset="0"/>
                <a:cs typeface="Calibri" panose="020F0502020204030204" pitchFamily="34" charset="0"/>
              </a:rPr>
              <a:t>DISKUSSIONSEINSTIEG: REFLEKTIERE DEINEN EIGENEN UMGANG MIT DIGITALEN GERÄTEN</a:t>
            </a:r>
            <a:endParaRPr lang="de-DE" sz="7500" dirty="0">
              <a:latin typeface="Calibri" panose="020F0502020204030204" pitchFamily="34" charset="0"/>
              <a:cs typeface="Calibri" panose="020F0502020204030204" pitchFamily="34" charset="0"/>
            </a:endParaRPr>
          </a:p>
        </p:txBody>
      </p:sp>
      <p:pic>
        <p:nvPicPr>
          <p:cNvPr id="54" name="Рисунок 81">
            <a:extLst>
              <a:ext uri="{FF2B5EF4-FFF2-40B4-BE49-F238E27FC236}">
                <a16:creationId xmlns:a16="http://schemas.microsoft.com/office/drawing/2014/main" id="{85738FE8-0EC7-0507-8752-632F51EFF4C4}"/>
              </a:ext>
            </a:extLst>
          </p:cNvPr>
          <p:cNvPicPr>
            <a:picLocks noChangeAspect="1"/>
          </p:cNvPicPr>
          <p:nvPr/>
        </p:nvPicPr>
        <p:blipFill>
          <a:blip r:embed="rId4"/>
          <a:stretch/>
        </p:blipFill>
        <p:spPr bwMode="auto">
          <a:xfrm>
            <a:off x="366985" y="19258038"/>
            <a:ext cx="1366451" cy="482400"/>
          </a:xfrm>
          <a:prstGeom prst="rect">
            <a:avLst/>
          </a:prstGeom>
        </p:spPr>
      </p:pic>
      <p:pic>
        <p:nvPicPr>
          <p:cNvPr id="66" name="Grafik 22">
            <a:extLst>
              <a:ext uri="{FF2B5EF4-FFF2-40B4-BE49-F238E27FC236}">
                <a16:creationId xmlns:a16="http://schemas.microsoft.com/office/drawing/2014/main" id="{FE643CD9-822F-1BB5-1C01-D5F2B6E599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370903" y="18507378"/>
            <a:ext cx="1362533" cy="565200"/>
          </a:xfrm>
          <a:prstGeom prst="rect">
            <a:avLst/>
          </a:prstGeom>
        </p:spPr>
      </p:pic>
      <p:sp>
        <p:nvSpPr>
          <p:cNvPr id="69" name="object 75">
            <a:extLst>
              <a:ext uri="{FF2B5EF4-FFF2-40B4-BE49-F238E27FC236}">
                <a16:creationId xmlns:a16="http://schemas.microsoft.com/office/drawing/2014/main" id="{571FDF21-D9C1-529B-6148-D9E66E62C22B}"/>
              </a:ext>
            </a:extLst>
          </p:cNvPr>
          <p:cNvSpPr txBox="1">
            <a:spLocks noChangeArrowheads="1"/>
          </p:cNvSpPr>
          <p:nvPr/>
        </p:nvSpPr>
        <p:spPr bwMode="auto">
          <a:xfrm>
            <a:off x="1912414" y="18504078"/>
            <a:ext cx="4077836" cy="1236360"/>
          </a:xfrm>
          <a:prstGeom prst="rect">
            <a:avLst/>
          </a:prstGeom>
          <a:noFill/>
          <a:ln>
            <a:noFill/>
          </a:ln>
        </p:spPr>
        <p:txBody>
          <a:bodyPr rot="0" vert="horz" wrap="square" lIns="0" tIns="45719" rIns="0" bIns="0" anchor="t" anchorCtr="0" upright="1">
            <a:noAutofit/>
          </a:bodyPr>
          <a:lstStyle/>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sp>
        <p:nvSpPr>
          <p:cNvPr id="72" name="TextBox 71">
            <a:extLst>
              <a:ext uri="{FF2B5EF4-FFF2-40B4-BE49-F238E27FC236}">
                <a16:creationId xmlns:a16="http://schemas.microsoft.com/office/drawing/2014/main" id="{BCDBAB4E-74CF-3C6E-A34F-5B3B0A18C78B}"/>
              </a:ext>
            </a:extLst>
          </p:cNvPr>
          <p:cNvSpPr txBox="1"/>
          <p:nvPr/>
        </p:nvSpPr>
        <p:spPr bwMode="auto">
          <a:xfrm>
            <a:off x="6545818" y="19334658"/>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1/3</a:t>
            </a:r>
          </a:p>
        </p:txBody>
      </p:sp>
      <p:sp>
        <p:nvSpPr>
          <p:cNvPr id="74" name="TextBox 73">
            <a:extLst>
              <a:ext uri="{FF2B5EF4-FFF2-40B4-BE49-F238E27FC236}">
                <a16:creationId xmlns:a16="http://schemas.microsoft.com/office/drawing/2014/main" id="{EE611FD8-D5E0-7B94-AAFF-B7FC71D07410}"/>
              </a:ext>
            </a:extLst>
          </p:cNvPr>
          <p:cNvSpPr txBox="1"/>
          <p:nvPr/>
        </p:nvSpPr>
        <p:spPr bwMode="auto">
          <a:xfrm>
            <a:off x="10001250" y="19021911"/>
            <a:ext cx="390240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a:t>
            </a:r>
            <a:r>
              <a:rPr lang="de-DE" sz="140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pic>
        <p:nvPicPr>
          <p:cNvPr id="53" name="Graphic 52" descr="Pencil with solid fill">
            <a:extLst>
              <a:ext uri="{FF2B5EF4-FFF2-40B4-BE49-F238E27FC236}">
                <a16:creationId xmlns:a16="http://schemas.microsoft.com/office/drawing/2014/main" id="{744D4502-F28B-F9B5-46FE-37D1A34017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832381" y="8328150"/>
            <a:ext cx="914400" cy="914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47138565-575E-FFF1-C39D-EDCC8EEAE2B7}"/>
            </a:ext>
          </a:extLst>
        </p:cNvPr>
        <p:cNvGrpSpPr/>
        <p:nvPr/>
      </p:nvGrpSpPr>
      <p:grpSpPr bwMode="auto">
        <a:xfrm>
          <a:off x="0" y="0"/>
          <a:ext cx="0" cy="0"/>
          <a:chOff x="0" y="0"/>
          <a:chExt cx="0" cy="0"/>
        </a:xfrm>
      </p:grpSpPr>
      <p:grpSp>
        <p:nvGrpSpPr>
          <p:cNvPr id="79" name="Group 78">
            <a:extLst>
              <a:ext uri="{FF2B5EF4-FFF2-40B4-BE49-F238E27FC236}">
                <a16:creationId xmlns:a16="http://schemas.microsoft.com/office/drawing/2014/main" id="{8CEEF449-4980-1209-86DF-B52DF17C6B68}"/>
              </a:ext>
            </a:extLst>
          </p:cNvPr>
          <p:cNvGrpSpPr/>
          <p:nvPr/>
        </p:nvGrpSpPr>
        <p:grpSpPr>
          <a:xfrm>
            <a:off x="910856" y="3576982"/>
            <a:ext cx="12389588" cy="2352467"/>
            <a:chOff x="910856" y="3576982"/>
            <a:chExt cx="12389588" cy="2352467"/>
          </a:xfrm>
        </p:grpSpPr>
        <p:sp>
          <p:nvSpPr>
            <p:cNvPr id="39" name="Freeform 39">
              <a:extLst>
                <a:ext uri="{FF2B5EF4-FFF2-40B4-BE49-F238E27FC236}">
                  <a16:creationId xmlns:a16="http://schemas.microsoft.com/office/drawing/2014/main" id="{24E00442-812D-4FCB-5992-C733C0FD205B}"/>
                </a:ext>
              </a:extLst>
            </p:cNvPr>
            <p:cNvSpPr/>
            <p:nvPr/>
          </p:nvSpPr>
          <p:spPr bwMode="auto">
            <a:xfrm>
              <a:off x="992850" y="4489449"/>
              <a:ext cx="12199826" cy="1440000"/>
            </a:xfrm>
            <a:custGeom>
              <a:avLst/>
              <a:gdLst/>
              <a:ahLst/>
              <a:cxnLst/>
              <a:rect l="l" t="t" r="r" b="b"/>
              <a:pathLst>
                <a:path w="2323108" h="166518" extrusionOk="0">
                  <a:moveTo>
                    <a:pt x="0" y="0"/>
                  </a:moveTo>
                  <a:lnTo>
                    <a:pt x="2323108" y="0"/>
                  </a:lnTo>
                  <a:lnTo>
                    <a:pt x="2323108" y="166518"/>
                  </a:lnTo>
                  <a:lnTo>
                    <a:pt x="0" y="166518"/>
                  </a:lnTo>
                  <a:close/>
                </a:path>
              </a:pathLst>
            </a:custGeom>
            <a:solidFill>
              <a:srgbClr val="FFF3D9"/>
            </a:solidFill>
          </p:spPr>
          <p:txBody>
            <a:bodyPr/>
            <a:lstStyle/>
            <a:p>
              <a:pPr>
                <a:defRPr/>
              </a:pPr>
              <a:endParaRPr lang="de-DE" dirty="0"/>
            </a:p>
          </p:txBody>
        </p:sp>
        <p:grpSp>
          <p:nvGrpSpPr>
            <p:cNvPr id="75" name="Group 74">
              <a:extLst>
                <a:ext uri="{FF2B5EF4-FFF2-40B4-BE49-F238E27FC236}">
                  <a16:creationId xmlns:a16="http://schemas.microsoft.com/office/drawing/2014/main" id="{D8DBFEBF-75EC-158D-E78D-4AF6C64F1E52}"/>
                </a:ext>
              </a:extLst>
            </p:cNvPr>
            <p:cNvGrpSpPr/>
            <p:nvPr/>
          </p:nvGrpSpPr>
          <p:grpSpPr>
            <a:xfrm>
              <a:off x="910856" y="3576982"/>
              <a:ext cx="12389588" cy="954470"/>
              <a:chOff x="910856" y="3576982"/>
              <a:chExt cx="12389588" cy="954470"/>
            </a:xfrm>
          </p:grpSpPr>
          <p:sp>
            <p:nvSpPr>
              <p:cNvPr id="57" name="Freeform 10">
                <a:extLst>
                  <a:ext uri="{FF2B5EF4-FFF2-40B4-BE49-F238E27FC236}">
                    <a16:creationId xmlns:a16="http://schemas.microsoft.com/office/drawing/2014/main" id="{57165181-3E8F-BABD-C9AA-44220D2E309D}"/>
                  </a:ext>
                </a:extLst>
              </p:cNvPr>
              <p:cNvSpPr/>
              <p:nvPr/>
            </p:nvSpPr>
            <p:spPr bwMode="auto">
              <a:xfrm>
                <a:off x="910856" y="3576982"/>
                <a:ext cx="12389588" cy="954470"/>
              </a:xfrm>
              <a:custGeom>
                <a:avLst/>
                <a:gdLst/>
                <a:ahLst/>
                <a:cxnLst/>
                <a:rect l="l" t="t" r="r" b="b"/>
                <a:pathLst>
                  <a:path w="2360937" h="143378" extrusionOk="0">
                    <a:moveTo>
                      <a:pt x="43482" y="0"/>
                    </a:moveTo>
                    <a:lnTo>
                      <a:pt x="2317455" y="0"/>
                    </a:lnTo>
                    <a:cubicBezTo>
                      <a:pt x="2341469" y="0"/>
                      <a:pt x="2360937" y="19467"/>
                      <a:pt x="2360937" y="43482"/>
                    </a:cubicBezTo>
                    <a:lnTo>
                      <a:pt x="2360937" y="99896"/>
                    </a:lnTo>
                    <a:cubicBezTo>
                      <a:pt x="2360937" y="123910"/>
                      <a:pt x="2341469" y="143378"/>
                      <a:pt x="2317455" y="143378"/>
                    </a:cubicBezTo>
                    <a:lnTo>
                      <a:pt x="43482" y="143378"/>
                    </a:lnTo>
                    <a:cubicBezTo>
                      <a:pt x="19467" y="143378"/>
                      <a:pt x="0" y="123910"/>
                      <a:pt x="0" y="99896"/>
                    </a:cubicBezTo>
                    <a:lnTo>
                      <a:pt x="0" y="43482"/>
                    </a:lnTo>
                    <a:cubicBezTo>
                      <a:pt x="0" y="19467"/>
                      <a:pt x="19467" y="0"/>
                      <a:pt x="43482" y="0"/>
                    </a:cubicBezTo>
                    <a:close/>
                  </a:path>
                </a:pathLst>
              </a:custGeom>
              <a:solidFill>
                <a:srgbClr val="09592B">
                  <a:alpha val="89804"/>
                </a:srgbClr>
              </a:solidFill>
            </p:spPr>
            <p:txBody>
              <a:bodyPr/>
              <a:lstStyle/>
              <a:p>
                <a:pPr>
                  <a:defRPr/>
                </a:pPr>
                <a:endParaRPr lang="de-DE" dirty="0"/>
              </a:p>
            </p:txBody>
          </p:sp>
          <p:sp>
            <p:nvSpPr>
              <p:cNvPr id="15" name="TextBox 15">
                <a:extLst>
                  <a:ext uri="{FF2B5EF4-FFF2-40B4-BE49-F238E27FC236}">
                    <a16:creationId xmlns:a16="http://schemas.microsoft.com/office/drawing/2014/main" id="{D14C1AD8-967B-E94A-5F22-04807853D895}"/>
                  </a:ext>
                </a:extLst>
              </p:cNvPr>
              <p:cNvSpPr txBox="1"/>
              <p:nvPr/>
            </p:nvSpPr>
            <p:spPr bwMode="auto">
              <a:xfrm>
                <a:off x="1157983" y="3899303"/>
                <a:ext cx="11895334" cy="309828"/>
              </a:xfrm>
              <a:prstGeom prst="rect">
                <a:avLst/>
              </a:prstGeom>
              <a:grpFill/>
            </p:spPr>
            <p:txBody>
              <a:bodyPr lIns="0" tIns="0" rIns="0" bIns="0" rtlCol="0" anchor="t">
                <a:spAutoFit/>
              </a:bodyPr>
              <a:lstStyle/>
              <a:p>
                <a:pPr algn="ctr">
                  <a:lnSpc>
                    <a:spcPts val="2199"/>
                  </a:lnSpc>
                  <a:spcBef>
                    <a:spcPts val="0"/>
                  </a:spcBef>
                  <a:defRPr/>
                </a:pPr>
                <a:r>
                  <a:rPr lang="de-DE" sz="2800" spc="-41" dirty="0">
                    <a:solidFill>
                      <a:srgbClr val="FFFFFF"/>
                    </a:solidFill>
                    <a:latin typeface="Calibri" panose="020F0502020204030204" pitchFamily="34" charset="0"/>
                    <a:cs typeface="Calibri" panose="020F0502020204030204" pitchFamily="34" charset="0"/>
                  </a:rPr>
                  <a:t>Wie viele Smartphones hast du in deinem bisherigen Leben besessen?</a:t>
                </a:r>
                <a:endParaRPr sz="2800" dirty="0">
                  <a:latin typeface="Calibri" panose="020F0502020204030204" pitchFamily="34" charset="0"/>
                  <a:cs typeface="Calibri" panose="020F0502020204030204" pitchFamily="34" charset="0"/>
                </a:endParaRPr>
              </a:p>
            </p:txBody>
          </p:sp>
        </p:grpSp>
      </p:grpSp>
      <p:grpSp>
        <p:nvGrpSpPr>
          <p:cNvPr id="82" name="Group 81">
            <a:extLst>
              <a:ext uri="{FF2B5EF4-FFF2-40B4-BE49-F238E27FC236}">
                <a16:creationId xmlns:a16="http://schemas.microsoft.com/office/drawing/2014/main" id="{B3F1734B-0D6F-F794-2FF2-775665A87E5C}"/>
              </a:ext>
            </a:extLst>
          </p:cNvPr>
          <p:cNvGrpSpPr/>
          <p:nvPr/>
        </p:nvGrpSpPr>
        <p:grpSpPr>
          <a:xfrm>
            <a:off x="910856" y="10587788"/>
            <a:ext cx="12389588" cy="2318270"/>
            <a:chOff x="910856" y="7802180"/>
            <a:chExt cx="12389588" cy="2318270"/>
          </a:xfrm>
        </p:grpSpPr>
        <p:sp>
          <p:nvSpPr>
            <p:cNvPr id="45" name="Freeform 45">
              <a:extLst>
                <a:ext uri="{FF2B5EF4-FFF2-40B4-BE49-F238E27FC236}">
                  <a16:creationId xmlns:a16="http://schemas.microsoft.com/office/drawing/2014/main" id="{4C85B89C-6F06-853C-36D8-0E1C698D0C0F}"/>
                </a:ext>
              </a:extLst>
            </p:cNvPr>
            <p:cNvSpPr/>
            <p:nvPr/>
          </p:nvSpPr>
          <p:spPr bwMode="auto">
            <a:xfrm>
              <a:off x="992850" y="8680450"/>
              <a:ext cx="12225600" cy="1440000"/>
            </a:xfrm>
            <a:custGeom>
              <a:avLst/>
              <a:gdLst/>
              <a:ahLst/>
              <a:cxnLst/>
              <a:rect l="l" t="t" r="r" b="b"/>
              <a:pathLst>
                <a:path w="2329484" h="166518" extrusionOk="0">
                  <a:moveTo>
                    <a:pt x="0" y="0"/>
                  </a:moveTo>
                  <a:lnTo>
                    <a:pt x="2329484" y="0"/>
                  </a:lnTo>
                  <a:lnTo>
                    <a:pt x="2329484" y="166518"/>
                  </a:lnTo>
                  <a:lnTo>
                    <a:pt x="0" y="166518"/>
                  </a:lnTo>
                  <a:close/>
                </a:path>
              </a:pathLst>
            </a:custGeom>
            <a:solidFill>
              <a:srgbClr val="FFF3D9"/>
            </a:solidFill>
          </p:spPr>
          <p:txBody>
            <a:bodyPr/>
            <a:lstStyle/>
            <a:p>
              <a:pPr>
                <a:defRPr/>
              </a:pPr>
              <a:endParaRPr lang="de-DE" dirty="0"/>
            </a:p>
          </p:txBody>
        </p:sp>
        <p:grpSp>
          <p:nvGrpSpPr>
            <p:cNvPr id="77" name="Group 76">
              <a:extLst>
                <a:ext uri="{FF2B5EF4-FFF2-40B4-BE49-F238E27FC236}">
                  <a16:creationId xmlns:a16="http://schemas.microsoft.com/office/drawing/2014/main" id="{22C73325-20D7-3822-6C72-15B3E827CD67}"/>
                </a:ext>
              </a:extLst>
            </p:cNvPr>
            <p:cNvGrpSpPr/>
            <p:nvPr/>
          </p:nvGrpSpPr>
          <p:grpSpPr>
            <a:xfrm>
              <a:off x="910856" y="7802180"/>
              <a:ext cx="12389588" cy="954470"/>
              <a:chOff x="959464" y="7065484"/>
              <a:chExt cx="12389588" cy="954470"/>
            </a:xfrm>
          </p:grpSpPr>
          <p:sp>
            <p:nvSpPr>
              <p:cNvPr id="64" name="Freeform 10">
                <a:extLst>
                  <a:ext uri="{FF2B5EF4-FFF2-40B4-BE49-F238E27FC236}">
                    <a16:creationId xmlns:a16="http://schemas.microsoft.com/office/drawing/2014/main" id="{215338AE-B065-D233-900E-88C6C109FD0E}"/>
                  </a:ext>
                </a:extLst>
              </p:cNvPr>
              <p:cNvSpPr/>
              <p:nvPr/>
            </p:nvSpPr>
            <p:spPr bwMode="auto">
              <a:xfrm>
                <a:off x="959464" y="7065484"/>
                <a:ext cx="12389588" cy="954470"/>
              </a:xfrm>
              <a:custGeom>
                <a:avLst/>
                <a:gdLst/>
                <a:ahLst/>
                <a:cxnLst/>
                <a:rect l="l" t="t" r="r" b="b"/>
                <a:pathLst>
                  <a:path w="2360937" h="143378" extrusionOk="0">
                    <a:moveTo>
                      <a:pt x="43482" y="0"/>
                    </a:moveTo>
                    <a:lnTo>
                      <a:pt x="2317455" y="0"/>
                    </a:lnTo>
                    <a:cubicBezTo>
                      <a:pt x="2341469" y="0"/>
                      <a:pt x="2360937" y="19467"/>
                      <a:pt x="2360937" y="43482"/>
                    </a:cubicBezTo>
                    <a:lnTo>
                      <a:pt x="2360937" y="99896"/>
                    </a:lnTo>
                    <a:cubicBezTo>
                      <a:pt x="2360937" y="123910"/>
                      <a:pt x="2341469" y="143378"/>
                      <a:pt x="2317455" y="143378"/>
                    </a:cubicBezTo>
                    <a:lnTo>
                      <a:pt x="43482" y="143378"/>
                    </a:lnTo>
                    <a:cubicBezTo>
                      <a:pt x="19467" y="143378"/>
                      <a:pt x="0" y="123910"/>
                      <a:pt x="0" y="99896"/>
                    </a:cubicBezTo>
                    <a:lnTo>
                      <a:pt x="0" y="43482"/>
                    </a:lnTo>
                    <a:cubicBezTo>
                      <a:pt x="0" y="19467"/>
                      <a:pt x="19467" y="0"/>
                      <a:pt x="43482" y="0"/>
                    </a:cubicBezTo>
                    <a:close/>
                  </a:path>
                </a:pathLst>
              </a:custGeom>
              <a:solidFill>
                <a:srgbClr val="09592B">
                  <a:alpha val="89804"/>
                </a:srgbClr>
              </a:solidFill>
            </p:spPr>
            <p:txBody>
              <a:bodyPr/>
              <a:lstStyle/>
              <a:p>
                <a:pPr>
                  <a:defRPr/>
                </a:pPr>
                <a:endParaRPr lang="de-DE"/>
              </a:p>
            </p:txBody>
          </p:sp>
          <p:sp>
            <p:nvSpPr>
              <p:cNvPr id="30" name="TextBox 30">
                <a:extLst>
                  <a:ext uri="{FF2B5EF4-FFF2-40B4-BE49-F238E27FC236}">
                    <a16:creationId xmlns:a16="http://schemas.microsoft.com/office/drawing/2014/main" id="{7F158DEC-F090-E31F-F66C-05AA8A75F937}"/>
                  </a:ext>
                </a:extLst>
              </p:cNvPr>
              <p:cNvSpPr txBox="1"/>
              <p:nvPr/>
            </p:nvSpPr>
            <p:spPr bwMode="auto">
              <a:xfrm>
                <a:off x="1206591" y="7246741"/>
                <a:ext cx="11895334" cy="591957"/>
              </a:xfrm>
              <a:prstGeom prst="rect">
                <a:avLst/>
              </a:prstGeom>
              <a:grpFill/>
            </p:spPr>
            <p:txBody>
              <a:bodyPr lIns="0" tIns="0" rIns="0" bIns="0" rtlCol="0" anchor="t">
                <a:spAutoFit/>
              </a:bodyPr>
              <a:lstStyle/>
              <a:p>
                <a:pPr algn="ctr">
                  <a:lnSpc>
                    <a:spcPts val="2199"/>
                  </a:lnSpc>
                  <a:spcBef>
                    <a:spcPts val="0"/>
                  </a:spcBef>
                  <a:defRPr/>
                </a:pPr>
                <a:r>
                  <a:rPr lang="de-DE" sz="2800" spc="-41" dirty="0">
                    <a:solidFill>
                      <a:srgbClr val="FFFFFF"/>
                    </a:solidFill>
                    <a:latin typeface="Calibri" panose="020F0502020204030204" pitchFamily="34" charset="0"/>
                    <a:cs typeface="Calibri" panose="020F0502020204030204" pitchFamily="34" charset="0"/>
                  </a:rPr>
                  <a:t>Warum möchtest du ein neues Smartphone? (Weil es kaputt ist, Werbung gesehen hast, </a:t>
                </a:r>
                <a:r>
                  <a:rPr lang="de-DE" sz="2800" spc="-41" dirty="0" err="1">
                    <a:solidFill>
                      <a:srgbClr val="FFFFFF"/>
                    </a:solidFill>
                    <a:latin typeface="Calibri" panose="020F0502020204030204" pitchFamily="34" charset="0"/>
                    <a:cs typeface="Calibri" panose="020F0502020204030204" pitchFamily="34" charset="0"/>
                  </a:rPr>
                  <a:t>Freund:innen</a:t>
                </a:r>
                <a:r>
                  <a:rPr lang="de-DE" sz="2800" spc="-41" dirty="0">
                    <a:solidFill>
                      <a:srgbClr val="FFFFFF"/>
                    </a:solidFill>
                    <a:latin typeface="Calibri" panose="020F0502020204030204" pitchFamily="34" charset="0"/>
                    <a:cs typeface="Calibri" panose="020F0502020204030204" pitchFamily="34" charset="0"/>
                  </a:rPr>
                  <a:t> ein neues Modell haben usw.)</a:t>
                </a:r>
                <a:endParaRPr sz="2800" dirty="0">
                  <a:latin typeface="Calibri" panose="020F0502020204030204" pitchFamily="34" charset="0"/>
                  <a:cs typeface="Calibri" panose="020F0502020204030204" pitchFamily="34" charset="0"/>
                </a:endParaRPr>
              </a:p>
            </p:txBody>
          </p:sp>
        </p:grpSp>
      </p:grpSp>
      <p:grpSp>
        <p:nvGrpSpPr>
          <p:cNvPr id="83" name="Group 82">
            <a:extLst>
              <a:ext uri="{FF2B5EF4-FFF2-40B4-BE49-F238E27FC236}">
                <a16:creationId xmlns:a16="http://schemas.microsoft.com/office/drawing/2014/main" id="{14A716FA-12C7-3501-E154-278805A96223}"/>
              </a:ext>
            </a:extLst>
          </p:cNvPr>
          <p:cNvGrpSpPr/>
          <p:nvPr/>
        </p:nvGrpSpPr>
        <p:grpSpPr>
          <a:xfrm>
            <a:off x="910856" y="14076094"/>
            <a:ext cx="12389588" cy="2318270"/>
            <a:chOff x="910856" y="11078780"/>
            <a:chExt cx="12389588" cy="2318270"/>
          </a:xfrm>
        </p:grpSpPr>
        <p:sp>
          <p:nvSpPr>
            <p:cNvPr id="36" name="Freeform 36">
              <a:extLst>
                <a:ext uri="{FF2B5EF4-FFF2-40B4-BE49-F238E27FC236}">
                  <a16:creationId xmlns:a16="http://schemas.microsoft.com/office/drawing/2014/main" id="{1F00C7A9-E72A-C1E2-5062-D70CCC51AC0F}"/>
                </a:ext>
              </a:extLst>
            </p:cNvPr>
            <p:cNvSpPr/>
            <p:nvPr/>
          </p:nvSpPr>
          <p:spPr bwMode="auto">
            <a:xfrm>
              <a:off x="992850" y="11957050"/>
              <a:ext cx="12225600" cy="1440000"/>
            </a:xfrm>
            <a:custGeom>
              <a:avLst/>
              <a:gdLst/>
              <a:ahLst/>
              <a:cxnLst/>
              <a:rect l="l" t="t" r="r" b="b"/>
              <a:pathLst>
                <a:path w="2335859" h="166518" extrusionOk="0">
                  <a:moveTo>
                    <a:pt x="0" y="0"/>
                  </a:moveTo>
                  <a:lnTo>
                    <a:pt x="2335859" y="0"/>
                  </a:lnTo>
                  <a:lnTo>
                    <a:pt x="2335859" y="166518"/>
                  </a:lnTo>
                  <a:lnTo>
                    <a:pt x="0" y="166518"/>
                  </a:lnTo>
                  <a:close/>
                </a:path>
              </a:pathLst>
            </a:custGeom>
            <a:solidFill>
              <a:srgbClr val="FFF3D9"/>
            </a:solidFill>
          </p:spPr>
          <p:txBody>
            <a:bodyPr/>
            <a:lstStyle/>
            <a:p>
              <a:pPr>
                <a:defRPr/>
              </a:pPr>
              <a:endParaRPr lang="de-DE"/>
            </a:p>
          </p:txBody>
        </p:sp>
        <p:grpSp>
          <p:nvGrpSpPr>
            <p:cNvPr id="78" name="Group 77">
              <a:extLst>
                <a:ext uri="{FF2B5EF4-FFF2-40B4-BE49-F238E27FC236}">
                  <a16:creationId xmlns:a16="http://schemas.microsoft.com/office/drawing/2014/main" id="{F555E10B-24AD-A3BD-5807-A00F16D24CFF}"/>
                </a:ext>
              </a:extLst>
            </p:cNvPr>
            <p:cNvGrpSpPr/>
            <p:nvPr/>
          </p:nvGrpSpPr>
          <p:grpSpPr>
            <a:xfrm>
              <a:off x="910856" y="11078780"/>
              <a:ext cx="12389588" cy="954470"/>
              <a:chOff x="959464" y="8572578"/>
              <a:chExt cx="12389588" cy="954470"/>
            </a:xfrm>
          </p:grpSpPr>
          <p:sp>
            <p:nvSpPr>
              <p:cNvPr id="68" name="Freeform 10">
                <a:extLst>
                  <a:ext uri="{FF2B5EF4-FFF2-40B4-BE49-F238E27FC236}">
                    <a16:creationId xmlns:a16="http://schemas.microsoft.com/office/drawing/2014/main" id="{C40350F2-84C1-EBB1-833B-E401592F4F04}"/>
                  </a:ext>
                </a:extLst>
              </p:cNvPr>
              <p:cNvSpPr/>
              <p:nvPr/>
            </p:nvSpPr>
            <p:spPr bwMode="auto">
              <a:xfrm>
                <a:off x="959464" y="8572578"/>
                <a:ext cx="12389588" cy="954470"/>
              </a:xfrm>
              <a:custGeom>
                <a:avLst/>
                <a:gdLst/>
                <a:ahLst/>
                <a:cxnLst/>
                <a:rect l="l" t="t" r="r" b="b"/>
                <a:pathLst>
                  <a:path w="2360937" h="143378" extrusionOk="0">
                    <a:moveTo>
                      <a:pt x="43482" y="0"/>
                    </a:moveTo>
                    <a:lnTo>
                      <a:pt x="2317455" y="0"/>
                    </a:lnTo>
                    <a:cubicBezTo>
                      <a:pt x="2341469" y="0"/>
                      <a:pt x="2360937" y="19467"/>
                      <a:pt x="2360937" y="43482"/>
                    </a:cubicBezTo>
                    <a:lnTo>
                      <a:pt x="2360937" y="99896"/>
                    </a:lnTo>
                    <a:cubicBezTo>
                      <a:pt x="2360937" y="123910"/>
                      <a:pt x="2341469" y="143378"/>
                      <a:pt x="2317455" y="143378"/>
                    </a:cubicBezTo>
                    <a:lnTo>
                      <a:pt x="43482" y="143378"/>
                    </a:lnTo>
                    <a:cubicBezTo>
                      <a:pt x="19467" y="143378"/>
                      <a:pt x="0" y="123910"/>
                      <a:pt x="0" y="99896"/>
                    </a:cubicBezTo>
                    <a:lnTo>
                      <a:pt x="0" y="43482"/>
                    </a:lnTo>
                    <a:cubicBezTo>
                      <a:pt x="0" y="19467"/>
                      <a:pt x="19467" y="0"/>
                      <a:pt x="43482" y="0"/>
                    </a:cubicBezTo>
                    <a:close/>
                  </a:path>
                </a:pathLst>
              </a:custGeom>
              <a:solidFill>
                <a:srgbClr val="09592B">
                  <a:alpha val="89804"/>
                </a:srgbClr>
              </a:solidFill>
            </p:spPr>
            <p:txBody>
              <a:bodyPr/>
              <a:lstStyle/>
              <a:p>
                <a:pPr>
                  <a:defRPr/>
                </a:pPr>
                <a:endParaRPr lang="de-DE"/>
              </a:p>
            </p:txBody>
          </p:sp>
          <p:sp>
            <p:nvSpPr>
              <p:cNvPr id="34" name="TextBox 34">
                <a:extLst>
                  <a:ext uri="{FF2B5EF4-FFF2-40B4-BE49-F238E27FC236}">
                    <a16:creationId xmlns:a16="http://schemas.microsoft.com/office/drawing/2014/main" id="{ED170E36-2B2C-48D5-469C-AF3895F916AF}"/>
                  </a:ext>
                </a:extLst>
              </p:cNvPr>
              <p:cNvSpPr txBox="1"/>
              <p:nvPr/>
            </p:nvSpPr>
            <p:spPr bwMode="auto">
              <a:xfrm>
                <a:off x="1165069" y="8894899"/>
                <a:ext cx="11978379" cy="309828"/>
              </a:xfrm>
              <a:prstGeom prst="rect">
                <a:avLst/>
              </a:prstGeom>
              <a:grpFill/>
            </p:spPr>
            <p:txBody>
              <a:bodyPr wrap="square" lIns="0" tIns="0" rIns="0" bIns="0" rtlCol="0" anchor="t">
                <a:spAutoFit/>
              </a:bodyPr>
              <a:lstStyle/>
              <a:p>
                <a:pPr algn="ctr">
                  <a:lnSpc>
                    <a:spcPts val="2199"/>
                  </a:lnSpc>
                  <a:spcBef>
                    <a:spcPts val="0"/>
                  </a:spcBef>
                  <a:defRPr/>
                </a:pPr>
                <a:r>
                  <a:rPr lang="de-DE" sz="2800" spc="-41" dirty="0">
                    <a:solidFill>
                      <a:srgbClr val="FFFFFF"/>
                    </a:solidFill>
                    <a:latin typeface="Calibri" panose="020F0502020204030204" pitchFamily="34" charset="0"/>
                    <a:cs typeface="Calibri" panose="020F0502020204030204" pitchFamily="34" charset="0"/>
                  </a:rPr>
                  <a:t>Funktioniert dein „altes“ Smartphone noch, wenn du ein neues bekommst?</a:t>
                </a:r>
                <a:endParaRPr sz="2800" dirty="0">
                  <a:latin typeface="Calibri" panose="020F0502020204030204" pitchFamily="34" charset="0"/>
                  <a:cs typeface="Calibri" panose="020F0502020204030204" pitchFamily="34" charset="0"/>
                </a:endParaRPr>
              </a:p>
            </p:txBody>
          </p:sp>
        </p:grpSp>
      </p:grpSp>
      <p:grpSp>
        <p:nvGrpSpPr>
          <p:cNvPr id="81" name="Group 80">
            <a:extLst>
              <a:ext uri="{FF2B5EF4-FFF2-40B4-BE49-F238E27FC236}">
                <a16:creationId xmlns:a16="http://schemas.microsoft.com/office/drawing/2014/main" id="{E1370A0E-0F77-0DEC-0816-A94C69C57207}"/>
              </a:ext>
            </a:extLst>
          </p:cNvPr>
          <p:cNvGrpSpPr/>
          <p:nvPr/>
        </p:nvGrpSpPr>
        <p:grpSpPr>
          <a:xfrm>
            <a:off x="910856" y="7099484"/>
            <a:ext cx="12389588" cy="2318269"/>
            <a:chOff x="910856" y="5592380"/>
            <a:chExt cx="12389588" cy="2318269"/>
          </a:xfrm>
        </p:grpSpPr>
        <p:sp>
          <p:nvSpPr>
            <p:cNvPr id="42" name="Freeform 42">
              <a:extLst>
                <a:ext uri="{FF2B5EF4-FFF2-40B4-BE49-F238E27FC236}">
                  <a16:creationId xmlns:a16="http://schemas.microsoft.com/office/drawing/2014/main" id="{886C97AF-7C78-70A4-A098-58A3A4778CE8}"/>
                </a:ext>
              </a:extLst>
            </p:cNvPr>
            <p:cNvSpPr/>
            <p:nvPr/>
          </p:nvSpPr>
          <p:spPr bwMode="auto">
            <a:xfrm>
              <a:off x="1004943" y="6470649"/>
              <a:ext cx="12201414" cy="1440000"/>
            </a:xfrm>
            <a:custGeom>
              <a:avLst/>
              <a:gdLst/>
              <a:ahLst/>
              <a:cxnLst/>
              <a:rect l="l" t="t" r="r" b="b"/>
              <a:pathLst>
                <a:path w="2323108" h="166518" extrusionOk="0">
                  <a:moveTo>
                    <a:pt x="0" y="0"/>
                  </a:moveTo>
                  <a:lnTo>
                    <a:pt x="2323108" y="0"/>
                  </a:lnTo>
                  <a:lnTo>
                    <a:pt x="2323108" y="166518"/>
                  </a:lnTo>
                  <a:lnTo>
                    <a:pt x="0" y="166518"/>
                  </a:lnTo>
                  <a:close/>
                </a:path>
              </a:pathLst>
            </a:custGeom>
            <a:solidFill>
              <a:srgbClr val="FFF3D9"/>
            </a:solidFill>
          </p:spPr>
          <p:txBody>
            <a:bodyPr/>
            <a:lstStyle/>
            <a:p>
              <a:pPr>
                <a:defRPr/>
              </a:pPr>
              <a:endParaRPr lang="de-DE" dirty="0"/>
            </a:p>
          </p:txBody>
        </p:sp>
        <p:grpSp>
          <p:nvGrpSpPr>
            <p:cNvPr id="76" name="Group 75">
              <a:extLst>
                <a:ext uri="{FF2B5EF4-FFF2-40B4-BE49-F238E27FC236}">
                  <a16:creationId xmlns:a16="http://schemas.microsoft.com/office/drawing/2014/main" id="{D8F7B07C-0E76-B2A1-9FCD-6B79980ABA9F}"/>
                </a:ext>
              </a:extLst>
            </p:cNvPr>
            <p:cNvGrpSpPr/>
            <p:nvPr/>
          </p:nvGrpSpPr>
          <p:grpSpPr>
            <a:xfrm>
              <a:off x="910856" y="5592380"/>
              <a:ext cx="12389588" cy="954470"/>
              <a:chOff x="910856" y="5188250"/>
              <a:chExt cx="12389588" cy="954470"/>
            </a:xfrm>
          </p:grpSpPr>
          <p:sp>
            <p:nvSpPr>
              <p:cNvPr id="61" name="Freeform 10">
                <a:extLst>
                  <a:ext uri="{FF2B5EF4-FFF2-40B4-BE49-F238E27FC236}">
                    <a16:creationId xmlns:a16="http://schemas.microsoft.com/office/drawing/2014/main" id="{678A2379-C118-BD43-DE00-5B006877D4DF}"/>
                  </a:ext>
                </a:extLst>
              </p:cNvPr>
              <p:cNvSpPr/>
              <p:nvPr/>
            </p:nvSpPr>
            <p:spPr bwMode="auto">
              <a:xfrm>
                <a:off x="910856" y="5188250"/>
                <a:ext cx="12389588" cy="954470"/>
              </a:xfrm>
              <a:custGeom>
                <a:avLst/>
                <a:gdLst/>
                <a:ahLst/>
                <a:cxnLst/>
                <a:rect l="l" t="t" r="r" b="b"/>
                <a:pathLst>
                  <a:path w="2360937" h="143378" extrusionOk="0">
                    <a:moveTo>
                      <a:pt x="43482" y="0"/>
                    </a:moveTo>
                    <a:lnTo>
                      <a:pt x="2317455" y="0"/>
                    </a:lnTo>
                    <a:cubicBezTo>
                      <a:pt x="2341469" y="0"/>
                      <a:pt x="2360937" y="19467"/>
                      <a:pt x="2360937" y="43482"/>
                    </a:cubicBezTo>
                    <a:lnTo>
                      <a:pt x="2360937" y="99896"/>
                    </a:lnTo>
                    <a:cubicBezTo>
                      <a:pt x="2360937" y="123910"/>
                      <a:pt x="2341469" y="143378"/>
                      <a:pt x="2317455" y="143378"/>
                    </a:cubicBezTo>
                    <a:lnTo>
                      <a:pt x="43482" y="143378"/>
                    </a:lnTo>
                    <a:cubicBezTo>
                      <a:pt x="19467" y="143378"/>
                      <a:pt x="0" y="123910"/>
                      <a:pt x="0" y="99896"/>
                    </a:cubicBezTo>
                    <a:lnTo>
                      <a:pt x="0" y="43482"/>
                    </a:lnTo>
                    <a:cubicBezTo>
                      <a:pt x="0" y="19467"/>
                      <a:pt x="19467" y="0"/>
                      <a:pt x="43482" y="0"/>
                    </a:cubicBezTo>
                    <a:close/>
                  </a:path>
                </a:pathLst>
              </a:custGeom>
              <a:solidFill>
                <a:srgbClr val="09592B">
                  <a:alpha val="89804"/>
                </a:srgbClr>
              </a:solidFill>
            </p:spPr>
            <p:txBody>
              <a:bodyPr/>
              <a:lstStyle/>
              <a:p>
                <a:pPr>
                  <a:defRPr/>
                </a:pPr>
                <a:endParaRPr lang="de-DE"/>
              </a:p>
            </p:txBody>
          </p:sp>
          <p:sp>
            <p:nvSpPr>
              <p:cNvPr id="26" name="TextBox 26">
                <a:extLst>
                  <a:ext uri="{FF2B5EF4-FFF2-40B4-BE49-F238E27FC236}">
                    <a16:creationId xmlns:a16="http://schemas.microsoft.com/office/drawing/2014/main" id="{8312408A-3782-6109-71F2-2AA10B88E5E6}"/>
                  </a:ext>
                </a:extLst>
              </p:cNvPr>
              <p:cNvSpPr txBox="1"/>
              <p:nvPr/>
            </p:nvSpPr>
            <p:spPr bwMode="auto">
              <a:xfrm>
                <a:off x="1190192" y="5510571"/>
                <a:ext cx="11830916" cy="309828"/>
              </a:xfrm>
              <a:prstGeom prst="rect">
                <a:avLst/>
              </a:prstGeom>
              <a:grpFill/>
            </p:spPr>
            <p:txBody>
              <a:bodyPr lIns="0" tIns="0" rIns="0" bIns="0" rtlCol="0" anchor="t">
                <a:spAutoFit/>
              </a:bodyPr>
              <a:lstStyle/>
              <a:p>
                <a:pPr algn="ctr">
                  <a:lnSpc>
                    <a:spcPts val="2199"/>
                  </a:lnSpc>
                  <a:spcBef>
                    <a:spcPts val="0"/>
                  </a:spcBef>
                  <a:defRPr/>
                </a:pPr>
                <a:r>
                  <a:rPr lang="de-DE" sz="2800" spc="-41" dirty="0">
                    <a:solidFill>
                      <a:srgbClr val="FFFFFF"/>
                    </a:solidFill>
                    <a:latin typeface="Calibri" panose="020F0502020204030204" pitchFamily="34" charset="0"/>
                    <a:cs typeface="Calibri" panose="020F0502020204030204" pitchFamily="34" charset="0"/>
                  </a:rPr>
                  <a:t>Wie oft fragst du nach einem neuen Smartphone? Bekommst du es dann auch?</a:t>
                </a:r>
                <a:endParaRPr sz="2800" dirty="0">
                  <a:latin typeface="Calibri" panose="020F0502020204030204" pitchFamily="34" charset="0"/>
                  <a:cs typeface="Calibri" panose="020F0502020204030204" pitchFamily="34" charset="0"/>
                </a:endParaRPr>
              </a:p>
            </p:txBody>
          </p:sp>
        </p:grpSp>
      </p:grpSp>
      <p:sp>
        <p:nvSpPr>
          <p:cNvPr id="50" name="Freeform 50">
            <a:extLst>
              <a:ext uri="{FF2B5EF4-FFF2-40B4-BE49-F238E27FC236}">
                <a16:creationId xmlns:a16="http://schemas.microsoft.com/office/drawing/2014/main" id="{6F4CFFAF-4681-F568-F3AB-D26F0EAF50CD}"/>
              </a:ext>
            </a:extLst>
          </p:cNvPr>
          <p:cNvSpPr/>
          <p:nvPr/>
        </p:nvSpPr>
        <p:spPr bwMode="auto">
          <a:xfrm flipH="1">
            <a:off x="11296650" y="16846198"/>
            <a:ext cx="3178634" cy="1789772"/>
          </a:xfrm>
          <a:custGeom>
            <a:avLst/>
            <a:gdLst/>
            <a:ahLst/>
            <a:cxnLst/>
            <a:rect l="l" t="t" r="r" b="b"/>
            <a:pathLst>
              <a:path w="3380317" h="1903332" extrusionOk="0">
                <a:moveTo>
                  <a:pt x="3380316" y="0"/>
                </a:moveTo>
                <a:lnTo>
                  <a:pt x="0" y="0"/>
                </a:lnTo>
                <a:lnTo>
                  <a:pt x="0" y="1903331"/>
                </a:lnTo>
                <a:lnTo>
                  <a:pt x="3380316" y="1903331"/>
                </a:lnTo>
                <a:lnTo>
                  <a:pt x="3380316" y="0"/>
                </a:lnTo>
                <a:close/>
              </a:path>
            </a:pathLst>
          </a:custGeom>
          <a:blipFill>
            <a:blip r:embed="rId3"/>
            <a:stretch/>
          </a:blipFill>
        </p:spPr>
        <p:txBody>
          <a:bodyPr/>
          <a:lstStyle/>
          <a:p>
            <a:pPr>
              <a:defRPr/>
            </a:pPr>
            <a:endParaRPr lang="de-DE"/>
          </a:p>
        </p:txBody>
      </p:sp>
      <p:sp>
        <p:nvSpPr>
          <p:cNvPr id="56" name="TextBox 56">
            <a:extLst>
              <a:ext uri="{FF2B5EF4-FFF2-40B4-BE49-F238E27FC236}">
                <a16:creationId xmlns:a16="http://schemas.microsoft.com/office/drawing/2014/main" id="{526CF666-95AA-0492-D8FD-5DF16A98C077}"/>
              </a:ext>
            </a:extLst>
          </p:cNvPr>
          <p:cNvSpPr txBox="1"/>
          <p:nvPr/>
        </p:nvSpPr>
        <p:spPr bwMode="auto">
          <a:xfrm>
            <a:off x="0" y="712857"/>
            <a:ext cx="14211300" cy="2231380"/>
          </a:xfrm>
          <a:prstGeom prst="rect">
            <a:avLst/>
          </a:prstGeom>
        </p:spPr>
        <p:txBody>
          <a:bodyPr wrap="square" lIns="0" tIns="0" rIns="0" bIns="0" rtlCol="0" anchor="t">
            <a:spAutoFit/>
          </a:bodyPr>
          <a:lstStyle/>
          <a:p>
            <a:pPr algn="ctr">
              <a:defRPr/>
            </a:pPr>
            <a:r>
              <a:rPr lang="en-US" sz="7500" dirty="0">
                <a:solidFill>
                  <a:srgbClr val="09592B"/>
                </a:solidFill>
                <a:latin typeface="Calibri" panose="020F0502020204030204" pitchFamily="34" charset="0"/>
                <a:cs typeface="Calibri" panose="020F0502020204030204" pitchFamily="34" charset="0"/>
              </a:rPr>
              <a:t>MEIN SMARTPHONE UND ICH</a:t>
            </a:r>
          </a:p>
          <a:p>
            <a:pPr algn="ctr">
              <a:defRPr/>
            </a:pPr>
            <a:r>
              <a:rPr lang="de-DE" sz="3500" dirty="0">
                <a:solidFill>
                  <a:srgbClr val="09592B"/>
                </a:solidFill>
                <a:latin typeface="Calibri" panose="020F0502020204030204" pitchFamily="34" charset="0"/>
                <a:cs typeface="Calibri" panose="020F0502020204030204" pitchFamily="34" charset="0"/>
              </a:rPr>
              <a:t>DISKUSSIONSEINSTIEG: REFLEKTIERE DEINEN EIGENEN UMGANG MIT DIGITALEN GERÄTEN</a:t>
            </a:r>
            <a:endParaRPr lang="de-DE" sz="7500" dirty="0">
              <a:latin typeface="Calibri" panose="020F0502020204030204" pitchFamily="34" charset="0"/>
              <a:cs typeface="Calibri" panose="020F0502020204030204" pitchFamily="34" charset="0"/>
            </a:endParaRPr>
          </a:p>
        </p:txBody>
      </p:sp>
      <p:pic>
        <p:nvPicPr>
          <p:cNvPr id="4" name="Рисунок 81">
            <a:extLst>
              <a:ext uri="{FF2B5EF4-FFF2-40B4-BE49-F238E27FC236}">
                <a16:creationId xmlns:a16="http://schemas.microsoft.com/office/drawing/2014/main" id="{9569412B-5E33-8F6B-76F4-36F8B1BFD5BD}"/>
              </a:ext>
            </a:extLst>
          </p:cNvPr>
          <p:cNvPicPr>
            <a:picLocks noChangeAspect="1"/>
          </p:cNvPicPr>
          <p:nvPr/>
        </p:nvPicPr>
        <p:blipFill>
          <a:blip r:embed="rId4"/>
          <a:stretch/>
        </p:blipFill>
        <p:spPr bwMode="auto">
          <a:xfrm>
            <a:off x="366985" y="19258038"/>
            <a:ext cx="1366451" cy="482400"/>
          </a:xfrm>
          <a:prstGeom prst="rect">
            <a:avLst/>
          </a:prstGeom>
        </p:spPr>
      </p:pic>
      <p:pic>
        <p:nvPicPr>
          <p:cNvPr id="47" name="Grafik 22">
            <a:extLst>
              <a:ext uri="{FF2B5EF4-FFF2-40B4-BE49-F238E27FC236}">
                <a16:creationId xmlns:a16="http://schemas.microsoft.com/office/drawing/2014/main" id="{B73BBCE8-6B64-21CB-3C8E-264EEA78949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370903" y="18507378"/>
            <a:ext cx="1362533" cy="565200"/>
          </a:xfrm>
          <a:prstGeom prst="rect">
            <a:avLst/>
          </a:prstGeom>
        </p:spPr>
      </p:pic>
      <p:sp>
        <p:nvSpPr>
          <p:cNvPr id="49" name="object 75">
            <a:extLst>
              <a:ext uri="{FF2B5EF4-FFF2-40B4-BE49-F238E27FC236}">
                <a16:creationId xmlns:a16="http://schemas.microsoft.com/office/drawing/2014/main" id="{D7F66DB0-3CE7-5C9B-F036-F97E0AB5CFBD}"/>
              </a:ext>
            </a:extLst>
          </p:cNvPr>
          <p:cNvSpPr txBox="1">
            <a:spLocks noChangeArrowheads="1"/>
          </p:cNvSpPr>
          <p:nvPr/>
        </p:nvSpPr>
        <p:spPr bwMode="auto">
          <a:xfrm>
            <a:off x="1912414" y="18504078"/>
            <a:ext cx="4077836" cy="1236360"/>
          </a:xfrm>
          <a:prstGeom prst="rect">
            <a:avLst/>
          </a:prstGeom>
          <a:noFill/>
          <a:ln>
            <a:noFill/>
          </a:ln>
        </p:spPr>
        <p:txBody>
          <a:bodyPr rot="0" vert="horz" wrap="square" lIns="0" tIns="45719" rIns="0" bIns="0" anchor="t" anchorCtr="0" upright="1">
            <a:noAutofit/>
          </a:bodyPr>
          <a:lstStyle/>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sp>
        <p:nvSpPr>
          <p:cNvPr id="51" name="TextBox 50">
            <a:extLst>
              <a:ext uri="{FF2B5EF4-FFF2-40B4-BE49-F238E27FC236}">
                <a16:creationId xmlns:a16="http://schemas.microsoft.com/office/drawing/2014/main" id="{37AC4EEF-F742-B4C7-418C-BD8448B147E0}"/>
              </a:ext>
            </a:extLst>
          </p:cNvPr>
          <p:cNvSpPr txBox="1"/>
          <p:nvPr/>
        </p:nvSpPr>
        <p:spPr bwMode="auto">
          <a:xfrm>
            <a:off x="6545818" y="19334658"/>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2/3</a:t>
            </a:r>
          </a:p>
        </p:txBody>
      </p:sp>
      <p:sp>
        <p:nvSpPr>
          <p:cNvPr id="2" name="TextBox 1">
            <a:extLst>
              <a:ext uri="{FF2B5EF4-FFF2-40B4-BE49-F238E27FC236}">
                <a16:creationId xmlns:a16="http://schemas.microsoft.com/office/drawing/2014/main" id="{0A64E75E-BED9-24F6-169F-D4815CB4B6DF}"/>
              </a:ext>
            </a:extLst>
          </p:cNvPr>
          <p:cNvSpPr txBox="1"/>
          <p:nvPr/>
        </p:nvSpPr>
        <p:spPr bwMode="auto">
          <a:xfrm>
            <a:off x="10001250" y="19021911"/>
            <a:ext cx="390240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a:t>
            </a:r>
            <a:r>
              <a:rPr lang="de-DE" sz="140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Tree>
    <p:extLst>
      <p:ext uri="{BB962C8B-B14F-4D97-AF65-F5344CB8AC3E}">
        <p14:creationId xmlns:p14="http://schemas.microsoft.com/office/powerpoint/2010/main" val="2593525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Oval 3">
            <a:extLst>
              <a:ext uri="{FF2B5EF4-FFF2-40B4-BE49-F238E27FC236}">
                <a16:creationId xmlns:a16="http://schemas.microsoft.com/office/drawing/2014/main" id="{C36EDEFF-29E8-2442-1DC7-EB84E691EBAD}"/>
              </a:ext>
            </a:extLst>
          </p:cNvPr>
          <p:cNvSpPr/>
          <p:nvPr/>
        </p:nvSpPr>
        <p:spPr>
          <a:xfrm rot="287382">
            <a:off x="10460235" y="14815091"/>
            <a:ext cx="3670589" cy="2021443"/>
          </a:xfrm>
          <a:prstGeom prst="ellipse">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reeform 7"/>
          <p:cNvSpPr/>
          <p:nvPr/>
        </p:nvSpPr>
        <p:spPr bwMode="auto">
          <a:xfrm>
            <a:off x="1747723" y="2684135"/>
            <a:ext cx="10640830" cy="2767923"/>
          </a:xfrm>
          <a:custGeom>
            <a:avLst/>
            <a:gdLst/>
            <a:ahLst/>
            <a:cxnLst/>
            <a:rect l="l" t="t" r="r" b="b"/>
            <a:pathLst>
              <a:path w="2027697" h="414593" extrusionOk="0">
                <a:moveTo>
                  <a:pt x="50628" y="0"/>
                </a:moveTo>
                <a:lnTo>
                  <a:pt x="1977069" y="0"/>
                </a:lnTo>
                <a:cubicBezTo>
                  <a:pt x="1990497" y="0"/>
                  <a:pt x="2003374" y="5334"/>
                  <a:pt x="2012868" y="14829"/>
                </a:cubicBezTo>
                <a:cubicBezTo>
                  <a:pt x="2022363" y="24323"/>
                  <a:pt x="2027697" y="37200"/>
                  <a:pt x="2027697" y="50628"/>
                </a:cubicBezTo>
                <a:lnTo>
                  <a:pt x="2027697" y="363966"/>
                </a:lnTo>
                <a:cubicBezTo>
                  <a:pt x="2027697" y="391927"/>
                  <a:pt x="2005030" y="414593"/>
                  <a:pt x="1977069" y="414593"/>
                </a:cubicBezTo>
                <a:lnTo>
                  <a:pt x="50628" y="414593"/>
                </a:lnTo>
                <a:cubicBezTo>
                  <a:pt x="37200" y="414593"/>
                  <a:pt x="24323" y="409260"/>
                  <a:pt x="14829" y="399765"/>
                </a:cubicBezTo>
                <a:cubicBezTo>
                  <a:pt x="5334" y="390270"/>
                  <a:pt x="0" y="377393"/>
                  <a:pt x="0" y="363966"/>
                </a:cubicBezTo>
                <a:lnTo>
                  <a:pt x="0" y="50628"/>
                </a:lnTo>
                <a:cubicBezTo>
                  <a:pt x="0" y="37200"/>
                  <a:pt x="5334" y="24323"/>
                  <a:pt x="14829" y="14829"/>
                </a:cubicBezTo>
                <a:cubicBezTo>
                  <a:pt x="24323" y="5334"/>
                  <a:pt x="37200" y="0"/>
                  <a:pt x="50628" y="0"/>
                </a:cubicBezTo>
                <a:close/>
              </a:path>
            </a:pathLst>
          </a:custGeom>
          <a:solidFill>
            <a:srgbClr val="FFFFFF">
              <a:alpha val="61176"/>
            </a:srgbClr>
          </a:solidFill>
          <a:ln w="19050">
            <a:solidFill>
              <a:srgbClr val="70AD47"/>
            </a:solidFill>
          </a:ln>
        </p:spPr>
        <p:txBody>
          <a:bodyPr anchor="ctr"/>
          <a:lstStyle/>
          <a:p>
            <a:pPr>
              <a:lnSpc>
                <a:spcPts val="3422"/>
              </a:lnSpc>
              <a:defRPr/>
            </a:pPr>
            <a:r>
              <a:rPr lang="de-DE" sz="2800" spc="-65" dirty="0">
                <a:latin typeface="Calibri Light" panose="020F0302020204030204" pitchFamily="34" charset="0"/>
                <a:cs typeface="Calibri Light" panose="020F0302020204030204" pitchFamily="34" charset="0"/>
              </a:rPr>
              <a:t>Hast du ein eigenes Smartphone? Bist du damit zufrieden? Oder wie soll ein zukünftiges Smartphone deiner Meinung nach aussehen?</a:t>
            </a:r>
          </a:p>
          <a:p>
            <a:pPr>
              <a:lnSpc>
                <a:spcPts val="3422"/>
              </a:lnSpc>
              <a:defRPr/>
            </a:pPr>
            <a:endParaRPr lang="de-DE" sz="2800" dirty="0">
              <a:latin typeface="Calibri Light" panose="020F0302020204030204" pitchFamily="34" charset="0"/>
              <a:cs typeface="Calibri Light" panose="020F0302020204030204" pitchFamily="34" charset="0"/>
            </a:endParaRPr>
          </a:p>
          <a:p>
            <a:pPr>
              <a:lnSpc>
                <a:spcPts val="3422"/>
              </a:lnSpc>
              <a:defRPr/>
            </a:pPr>
            <a:r>
              <a:rPr lang="de-DE" sz="3200" b="1" spc="-65" dirty="0">
                <a:latin typeface="Calibri" panose="020F0502020204030204" pitchFamily="34" charset="0"/>
                <a:cs typeface="Calibri" panose="020F0502020204030204" pitchFamily="34" charset="0"/>
              </a:rPr>
              <a:t>Deine Aufgabe: </a:t>
            </a:r>
            <a:r>
              <a:rPr lang="de-DE" sz="2800" spc="-65" dirty="0">
                <a:latin typeface="Calibri Light" panose="020F0302020204030204" pitchFamily="34" charset="0"/>
                <a:cs typeface="Calibri Light" panose="020F0302020204030204" pitchFamily="34" charset="0"/>
              </a:rPr>
              <a:t>Zeichne oder schreibe, welche Eigenschaften ein (nachhaltigeres) Smartphone der Zukunft für dich haben sollte. </a:t>
            </a:r>
            <a:endParaRPr lang="de-DE" sz="2800" dirty="0">
              <a:latin typeface="Calibri Light" panose="020F0302020204030204" pitchFamily="34" charset="0"/>
              <a:cs typeface="Calibri Light" panose="020F0302020204030204" pitchFamily="34" charset="0"/>
            </a:endParaRPr>
          </a:p>
        </p:txBody>
      </p:sp>
      <p:sp>
        <p:nvSpPr>
          <p:cNvPr id="9" name="TextBox 9"/>
          <p:cNvSpPr txBox="1"/>
          <p:nvPr/>
        </p:nvSpPr>
        <p:spPr bwMode="auto">
          <a:xfrm rot="156072">
            <a:off x="10885394" y="15310067"/>
            <a:ext cx="2826349" cy="1154162"/>
          </a:xfrm>
          <a:prstGeom prst="rect">
            <a:avLst/>
          </a:prstGeom>
        </p:spPr>
        <p:txBody>
          <a:bodyPr lIns="0" tIns="0" rIns="0" bIns="0" rtlCol="0" anchor="t">
            <a:spAutoFit/>
          </a:bodyPr>
          <a:lstStyle/>
          <a:p>
            <a:pPr algn="ctr">
              <a:lnSpc>
                <a:spcPts val="3008"/>
              </a:lnSpc>
              <a:spcBef>
                <a:spcPts val="0"/>
              </a:spcBef>
              <a:defRPr/>
            </a:pPr>
            <a:r>
              <a:rPr lang="de-DE" sz="2800" spc="-57" dirty="0">
                <a:solidFill>
                  <a:srgbClr val="000000"/>
                </a:solidFill>
                <a:latin typeface="Calibri" panose="020F0502020204030204" pitchFamily="34" charset="0"/>
                <a:cs typeface="Calibri" panose="020F0502020204030204" pitchFamily="34" charset="0"/>
              </a:rPr>
              <a:t>Wie sieht dein Traum-Smartphone aus? Beschreibe es!</a:t>
            </a:r>
            <a:endParaRPr sz="2400" dirty="0">
              <a:latin typeface="Calibri" panose="020F0502020204030204" pitchFamily="34" charset="0"/>
              <a:cs typeface="Calibri" panose="020F0502020204030204" pitchFamily="34" charset="0"/>
            </a:endParaRPr>
          </a:p>
        </p:txBody>
      </p:sp>
      <p:grpSp>
        <p:nvGrpSpPr>
          <p:cNvPr id="10" name="Group 10"/>
          <p:cNvGrpSpPr/>
          <p:nvPr/>
        </p:nvGrpSpPr>
        <p:grpSpPr bwMode="auto">
          <a:xfrm>
            <a:off x="6440612" y="17110754"/>
            <a:ext cx="7496041" cy="1532679"/>
            <a:chOff x="0" y="0"/>
            <a:chExt cx="2027697" cy="414593"/>
          </a:xfrm>
        </p:grpSpPr>
        <p:sp>
          <p:nvSpPr>
            <p:cNvPr id="11" name="Freeform 11"/>
            <p:cNvSpPr/>
            <p:nvPr/>
          </p:nvSpPr>
          <p:spPr bwMode="auto">
            <a:xfrm>
              <a:off x="0" y="0"/>
              <a:ext cx="2027697" cy="414593"/>
            </a:xfrm>
            <a:custGeom>
              <a:avLst/>
              <a:gdLst/>
              <a:ahLst/>
              <a:cxnLst/>
              <a:rect l="l" t="t" r="r" b="b"/>
              <a:pathLst>
                <a:path w="2027697" h="414593" extrusionOk="0">
                  <a:moveTo>
                    <a:pt x="71867" y="0"/>
                  </a:moveTo>
                  <a:lnTo>
                    <a:pt x="1955830" y="0"/>
                  </a:lnTo>
                  <a:cubicBezTo>
                    <a:pt x="1974890" y="0"/>
                    <a:pt x="1993170" y="7572"/>
                    <a:pt x="2006647" y="21049"/>
                  </a:cubicBezTo>
                  <a:cubicBezTo>
                    <a:pt x="2020125" y="34527"/>
                    <a:pt x="2027697" y="52807"/>
                    <a:pt x="2027697" y="71867"/>
                  </a:cubicBezTo>
                  <a:lnTo>
                    <a:pt x="2027697" y="342726"/>
                  </a:lnTo>
                  <a:cubicBezTo>
                    <a:pt x="2027697" y="361787"/>
                    <a:pt x="2020125" y="380066"/>
                    <a:pt x="2006647" y="393544"/>
                  </a:cubicBezTo>
                  <a:cubicBezTo>
                    <a:pt x="1993170" y="407022"/>
                    <a:pt x="1974890" y="414593"/>
                    <a:pt x="1955830" y="414593"/>
                  </a:cubicBezTo>
                  <a:lnTo>
                    <a:pt x="71867" y="414593"/>
                  </a:lnTo>
                  <a:cubicBezTo>
                    <a:pt x="52807" y="414593"/>
                    <a:pt x="34527" y="407022"/>
                    <a:pt x="21049" y="393544"/>
                  </a:cubicBezTo>
                  <a:cubicBezTo>
                    <a:pt x="7572" y="380066"/>
                    <a:pt x="0" y="361787"/>
                    <a:pt x="0" y="342726"/>
                  </a:cubicBezTo>
                  <a:lnTo>
                    <a:pt x="0" y="71867"/>
                  </a:lnTo>
                  <a:cubicBezTo>
                    <a:pt x="0" y="52807"/>
                    <a:pt x="7572" y="34527"/>
                    <a:pt x="21049" y="21049"/>
                  </a:cubicBezTo>
                  <a:cubicBezTo>
                    <a:pt x="34527" y="7572"/>
                    <a:pt x="52807" y="0"/>
                    <a:pt x="71867" y="0"/>
                  </a:cubicBezTo>
                  <a:close/>
                </a:path>
              </a:pathLst>
            </a:custGeom>
            <a:solidFill>
              <a:srgbClr val="FFFFFF">
                <a:alpha val="61176"/>
              </a:srgbClr>
            </a:solidFill>
            <a:ln w="19050">
              <a:solidFill>
                <a:srgbClr val="70AD47"/>
              </a:solidFill>
            </a:ln>
          </p:spPr>
          <p:txBody>
            <a:bodyPr/>
            <a:lstStyle/>
            <a:p>
              <a:pPr>
                <a:defRPr/>
              </a:pPr>
              <a:endParaRPr lang="de-DE"/>
            </a:p>
          </p:txBody>
        </p:sp>
        <p:sp>
          <p:nvSpPr>
            <p:cNvPr id="12" name="TextBox 12"/>
            <p:cNvSpPr txBox="1"/>
            <p:nvPr/>
          </p:nvSpPr>
          <p:spPr bwMode="auto">
            <a:xfrm>
              <a:off x="0" y="57150"/>
              <a:ext cx="2027697" cy="357443"/>
            </a:xfrm>
            <a:prstGeom prst="rect">
              <a:avLst/>
            </a:prstGeom>
            <a:grpFill/>
          </p:spPr>
          <p:txBody>
            <a:bodyPr lIns="47769" tIns="47769" rIns="47769" bIns="47769" rtlCol="0" anchor="ctr"/>
            <a:lstStyle/>
            <a:p>
              <a:pPr algn="ctr">
                <a:lnSpc>
                  <a:spcPts val="3409"/>
                </a:lnSpc>
                <a:defRPr/>
              </a:pPr>
              <a:endParaRPr/>
            </a:p>
          </p:txBody>
        </p:sp>
      </p:grpSp>
      <p:sp>
        <p:nvSpPr>
          <p:cNvPr id="13" name="Freeform 13"/>
          <p:cNvSpPr/>
          <p:nvPr/>
        </p:nvSpPr>
        <p:spPr bwMode="auto">
          <a:xfrm>
            <a:off x="11649819" y="13324420"/>
            <a:ext cx="2669174" cy="1502913"/>
          </a:xfrm>
          <a:custGeom>
            <a:avLst/>
            <a:gdLst/>
            <a:ahLst/>
            <a:cxnLst/>
            <a:rect l="l" t="t" r="r" b="b"/>
            <a:pathLst>
              <a:path w="2838532" h="1598272" extrusionOk="0">
                <a:moveTo>
                  <a:pt x="0" y="0"/>
                </a:moveTo>
                <a:lnTo>
                  <a:pt x="2838532" y="0"/>
                </a:lnTo>
                <a:lnTo>
                  <a:pt x="2838532" y="1598272"/>
                </a:lnTo>
                <a:lnTo>
                  <a:pt x="0" y="1598272"/>
                </a:lnTo>
                <a:lnTo>
                  <a:pt x="0" y="0"/>
                </a:lnTo>
                <a:close/>
              </a:path>
            </a:pathLst>
          </a:custGeom>
          <a:blipFill>
            <a:blip r:embed="rId3"/>
            <a:stretch/>
          </a:blipFill>
        </p:spPr>
        <p:txBody>
          <a:bodyPr/>
          <a:lstStyle/>
          <a:p>
            <a:pPr>
              <a:defRPr/>
            </a:pPr>
            <a:endParaRPr lang="de-DE"/>
          </a:p>
        </p:txBody>
      </p:sp>
      <p:sp>
        <p:nvSpPr>
          <p:cNvPr id="21" name="Freeform 21"/>
          <p:cNvSpPr/>
          <p:nvPr/>
        </p:nvSpPr>
        <p:spPr bwMode="auto">
          <a:xfrm>
            <a:off x="2514980" y="5784850"/>
            <a:ext cx="9181340" cy="10841792"/>
          </a:xfrm>
          <a:custGeom>
            <a:avLst/>
            <a:gdLst/>
            <a:ahLst/>
            <a:cxnLst/>
            <a:rect l="l" t="t" r="r" b="b"/>
            <a:pathLst>
              <a:path w="9763892" h="11529698" extrusionOk="0">
                <a:moveTo>
                  <a:pt x="0" y="0"/>
                </a:moveTo>
                <a:lnTo>
                  <a:pt x="9763892" y="0"/>
                </a:lnTo>
                <a:lnTo>
                  <a:pt x="9763892" y="11529698"/>
                </a:lnTo>
                <a:lnTo>
                  <a:pt x="0" y="11529698"/>
                </a:lnTo>
                <a:lnTo>
                  <a:pt x="0" y="0"/>
                </a:lnTo>
                <a:close/>
              </a:path>
            </a:pathLst>
          </a:custGeom>
          <a:blipFill>
            <a:blip r:embed="rId4"/>
            <a:srcRect l="7657" r="7657"/>
            <a:stretch/>
          </a:blipFill>
        </p:spPr>
        <p:txBody>
          <a:bodyPr/>
          <a:lstStyle/>
          <a:p>
            <a:pPr>
              <a:defRPr/>
            </a:pPr>
            <a:endParaRPr lang="de-DE"/>
          </a:p>
        </p:txBody>
      </p:sp>
      <p:sp>
        <p:nvSpPr>
          <p:cNvPr id="26" name="TextBox 26"/>
          <p:cNvSpPr txBox="1"/>
          <p:nvPr/>
        </p:nvSpPr>
        <p:spPr bwMode="auto">
          <a:xfrm>
            <a:off x="247649" y="717302"/>
            <a:ext cx="13689003" cy="1418722"/>
          </a:xfrm>
          <a:prstGeom prst="rect">
            <a:avLst/>
          </a:prstGeom>
        </p:spPr>
        <p:txBody>
          <a:bodyPr wrap="square" lIns="0" tIns="0" rIns="0" bIns="0" rtlCol="0" anchor="t">
            <a:spAutoFit/>
          </a:bodyPr>
          <a:lstStyle/>
          <a:p>
            <a:pPr algn="ctr">
              <a:lnSpc>
                <a:spcPts val="7372"/>
              </a:lnSpc>
              <a:defRPr/>
            </a:pPr>
            <a:r>
              <a:rPr lang="de-DE" sz="7500" dirty="0">
                <a:solidFill>
                  <a:srgbClr val="09592B"/>
                </a:solidFill>
                <a:latin typeface="Calibri" panose="020F0502020204030204" pitchFamily="34" charset="0"/>
                <a:cs typeface="Calibri" panose="020F0502020204030204" pitchFamily="34" charset="0"/>
              </a:rPr>
              <a:t>MEIN ZUKÜNFTIGES SMARTPHONE</a:t>
            </a:r>
            <a:endParaRPr sz="7500" dirty="0">
              <a:latin typeface="Calibri" panose="020F0502020204030204" pitchFamily="34" charset="0"/>
              <a:cs typeface="Calibri" panose="020F0502020204030204" pitchFamily="34" charset="0"/>
            </a:endParaRPr>
          </a:p>
          <a:p>
            <a:pPr algn="ctr">
              <a:lnSpc>
                <a:spcPts val="3317"/>
              </a:lnSpc>
              <a:defRPr/>
            </a:pPr>
            <a:r>
              <a:rPr lang="de-DE" sz="4500" dirty="0">
                <a:solidFill>
                  <a:srgbClr val="09592B"/>
                </a:solidFill>
                <a:latin typeface="Calibri" panose="020F0502020204030204" pitchFamily="34" charset="0"/>
                <a:cs typeface="Calibri" panose="020F0502020204030204" pitchFamily="34" charset="0"/>
              </a:rPr>
              <a:t>ENTWIRF DAS SMARTPHONE DER ZUKUNFT</a:t>
            </a:r>
            <a:endParaRPr sz="4500" dirty="0">
              <a:latin typeface="Calibri" panose="020F0502020204030204" pitchFamily="34" charset="0"/>
              <a:cs typeface="Calibri" panose="020F0502020204030204" pitchFamily="34" charset="0"/>
            </a:endParaRPr>
          </a:p>
        </p:txBody>
      </p:sp>
      <p:sp>
        <p:nvSpPr>
          <p:cNvPr id="27" name="TextBox 27"/>
          <p:cNvSpPr txBox="1"/>
          <p:nvPr/>
        </p:nvSpPr>
        <p:spPr bwMode="auto">
          <a:xfrm>
            <a:off x="6779584" y="17446206"/>
            <a:ext cx="6818097" cy="861774"/>
          </a:xfrm>
          <a:prstGeom prst="rect">
            <a:avLst/>
          </a:prstGeom>
        </p:spPr>
        <p:txBody>
          <a:bodyPr lIns="0" tIns="0" rIns="0" bIns="0" rtlCol="0" anchor="t">
            <a:spAutoFit/>
          </a:bodyPr>
          <a:lstStyle/>
          <a:p>
            <a:pPr algn="ctr">
              <a:defRPr/>
            </a:pPr>
            <a:r>
              <a:rPr lang="de-DE" sz="2800" spc="-65" dirty="0">
                <a:latin typeface="Calibri Light" panose="020F0302020204030204" pitchFamily="34" charset="0"/>
                <a:cs typeface="Calibri Light" panose="020F0302020204030204" pitchFamily="34" charset="0"/>
              </a:rPr>
              <a:t>Was sollte das Smartphone der Zukunft haben/nicht haben, um die Umwelt zu schützen?</a:t>
            </a:r>
            <a:endParaRPr dirty="0">
              <a:latin typeface="Calibri Light" panose="020F0302020204030204" pitchFamily="34" charset="0"/>
              <a:cs typeface="Calibri Light" panose="020F0302020204030204" pitchFamily="34" charset="0"/>
            </a:endParaRPr>
          </a:p>
        </p:txBody>
      </p:sp>
      <p:pic>
        <p:nvPicPr>
          <p:cNvPr id="3" name="Graphic 2" descr="Pencil with solid fill">
            <a:extLst>
              <a:ext uri="{FF2B5EF4-FFF2-40B4-BE49-F238E27FC236}">
                <a16:creationId xmlns:a16="http://schemas.microsoft.com/office/drawing/2014/main" id="{14B6F6F5-9A7F-002F-1D69-DE4B820B28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916774" y="4759976"/>
            <a:ext cx="1981200" cy="1981200"/>
          </a:xfrm>
          <a:prstGeom prst="rect">
            <a:avLst/>
          </a:prstGeom>
        </p:spPr>
      </p:pic>
      <p:pic>
        <p:nvPicPr>
          <p:cNvPr id="18" name="Рисунок 81">
            <a:extLst>
              <a:ext uri="{FF2B5EF4-FFF2-40B4-BE49-F238E27FC236}">
                <a16:creationId xmlns:a16="http://schemas.microsoft.com/office/drawing/2014/main" id="{B49E172A-E60A-A46C-764A-E684A26B7A6A}"/>
              </a:ext>
            </a:extLst>
          </p:cNvPr>
          <p:cNvPicPr>
            <a:picLocks noChangeAspect="1"/>
          </p:cNvPicPr>
          <p:nvPr/>
        </p:nvPicPr>
        <p:blipFill>
          <a:blip r:embed="rId7"/>
          <a:stretch/>
        </p:blipFill>
        <p:spPr bwMode="auto">
          <a:xfrm>
            <a:off x="366985" y="19258038"/>
            <a:ext cx="1366451" cy="482400"/>
          </a:xfrm>
          <a:prstGeom prst="rect">
            <a:avLst/>
          </a:prstGeom>
        </p:spPr>
      </p:pic>
      <p:pic>
        <p:nvPicPr>
          <p:cNvPr id="19" name="Grafik 22">
            <a:extLst>
              <a:ext uri="{FF2B5EF4-FFF2-40B4-BE49-F238E27FC236}">
                <a16:creationId xmlns:a16="http://schemas.microsoft.com/office/drawing/2014/main" id="{948CC87C-A1EC-E775-9151-F6C6A920274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bwMode="auto">
          <a:xfrm>
            <a:off x="370903" y="18507378"/>
            <a:ext cx="1362533" cy="565200"/>
          </a:xfrm>
          <a:prstGeom prst="rect">
            <a:avLst/>
          </a:prstGeom>
        </p:spPr>
      </p:pic>
      <p:sp>
        <p:nvSpPr>
          <p:cNvPr id="20" name="object 75">
            <a:extLst>
              <a:ext uri="{FF2B5EF4-FFF2-40B4-BE49-F238E27FC236}">
                <a16:creationId xmlns:a16="http://schemas.microsoft.com/office/drawing/2014/main" id="{D6239AB1-2076-2F12-5461-404E0E725C6C}"/>
              </a:ext>
            </a:extLst>
          </p:cNvPr>
          <p:cNvSpPr txBox="1">
            <a:spLocks noChangeArrowheads="1"/>
          </p:cNvSpPr>
          <p:nvPr/>
        </p:nvSpPr>
        <p:spPr bwMode="auto">
          <a:xfrm>
            <a:off x="1912414" y="18504078"/>
            <a:ext cx="4077836" cy="1236360"/>
          </a:xfrm>
          <a:prstGeom prst="rect">
            <a:avLst/>
          </a:prstGeom>
          <a:noFill/>
          <a:ln>
            <a:noFill/>
          </a:ln>
        </p:spPr>
        <p:txBody>
          <a:bodyPr rot="0" vert="horz" wrap="square" lIns="0" tIns="45719" rIns="0" bIns="0" anchor="t" anchorCtr="0" upright="1">
            <a:noAutofit/>
          </a:bodyPr>
          <a:lstStyle/>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Impressum: </a:t>
            </a:r>
            <a:endParaRPr lang="de-DE" sz="1400" dirty="0">
              <a:latin typeface="Calibri" panose="020F0502020204030204" pitchFamily="34" charset="0"/>
              <a:cs typeface="Calibri" panose="020F0502020204030204" pitchFamily="34" charset="0"/>
            </a:endParaRPr>
          </a:p>
          <a:p>
            <a:pPr marR="8890">
              <a:spcAft>
                <a:spcPts val="800"/>
              </a:spcAft>
              <a:defRPr/>
            </a:pP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Pädagogik in der Digitalität, </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Arbeitsbereich Medienpädagogik</a:t>
            </a:r>
            <a:b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br>
            <a:r>
              <a:rPr lang="de-DE" sz="1400" spc="-35" dirty="0">
                <a:solidFill>
                  <a:schemeClr val="tx1">
                    <a:lumMod val="75000"/>
                    <a:lumOff val="25000"/>
                  </a:schemeClr>
                </a:solidFill>
                <a:latin typeface="Calibri" panose="020F0502020204030204" pitchFamily="34" charset="0"/>
                <a:ea typeface="Calibri"/>
                <a:cs typeface="Calibri" panose="020F0502020204030204" pitchFamily="34" charset="0"/>
              </a:rPr>
              <a:t>am Institut für Allgemeine Pädagogik und Berufspädagogik, Technische Universität Darmstadt, 2024.</a:t>
            </a:r>
            <a:endParaRPr lang="de-DE" sz="1400" dirty="0">
              <a:solidFill>
                <a:schemeClr val="tx1">
                  <a:lumMod val="75000"/>
                  <a:lumOff val="25000"/>
                </a:schemeClr>
              </a:solidFill>
              <a:latin typeface="Calibri" panose="020F0502020204030204" pitchFamily="34" charset="0"/>
              <a:ea typeface="Calibri"/>
              <a:cs typeface="Calibri" panose="020F0502020204030204" pitchFamily="34" charset="0"/>
            </a:endParaRPr>
          </a:p>
        </p:txBody>
      </p:sp>
      <p:sp>
        <p:nvSpPr>
          <p:cNvPr id="23" name="TextBox 22">
            <a:extLst>
              <a:ext uri="{FF2B5EF4-FFF2-40B4-BE49-F238E27FC236}">
                <a16:creationId xmlns:a16="http://schemas.microsoft.com/office/drawing/2014/main" id="{93CE0748-4FE7-D165-EA3C-1DA2DD092889}"/>
              </a:ext>
            </a:extLst>
          </p:cNvPr>
          <p:cNvSpPr txBox="1"/>
          <p:nvPr/>
        </p:nvSpPr>
        <p:spPr bwMode="auto">
          <a:xfrm>
            <a:off x="6545818" y="19334658"/>
            <a:ext cx="1119665" cy="400110"/>
          </a:xfrm>
          <a:prstGeom prst="rect">
            <a:avLst/>
          </a:prstGeom>
          <a:noFill/>
        </p:spPr>
        <p:txBody>
          <a:bodyPr wrap="none" rtlCol="0">
            <a:spAutoFit/>
          </a:bodyPr>
          <a:lstStyle/>
          <a:p>
            <a:r>
              <a:rPr lang="de-DE" sz="2000" dirty="0">
                <a:solidFill>
                  <a:schemeClr val="tx1">
                    <a:lumMod val="75000"/>
                    <a:lumOff val="25000"/>
                  </a:schemeClr>
                </a:solidFill>
                <a:latin typeface="Calibri" panose="020F0502020204030204" pitchFamily="34" charset="0"/>
                <a:cs typeface="Calibri" panose="020F0502020204030204" pitchFamily="34" charset="0"/>
              </a:rPr>
              <a:t>Seite 3/3</a:t>
            </a:r>
          </a:p>
        </p:txBody>
      </p:sp>
      <p:sp>
        <p:nvSpPr>
          <p:cNvPr id="2" name="TextBox 1">
            <a:extLst>
              <a:ext uri="{FF2B5EF4-FFF2-40B4-BE49-F238E27FC236}">
                <a16:creationId xmlns:a16="http://schemas.microsoft.com/office/drawing/2014/main" id="{3E83BA5B-BE77-6900-14F4-27D6064F647E}"/>
              </a:ext>
            </a:extLst>
          </p:cNvPr>
          <p:cNvSpPr txBox="1"/>
          <p:nvPr/>
        </p:nvSpPr>
        <p:spPr bwMode="auto">
          <a:xfrm>
            <a:off x="10001250" y="19021911"/>
            <a:ext cx="390240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a:t>
            </a:r>
            <a:r>
              <a:rPr lang="de-DE" sz="1400" dirty="0" err="1">
                <a:solidFill>
                  <a:schemeClr val="tx1">
                    <a:lumMod val="75000"/>
                    <a:lumOff val="25000"/>
                  </a:schemeClr>
                </a:solidFill>
                <a:latin typeface="Calibri" panose="020F0502020204030204" pitchFamily="34" charset="0"/>
                <a:cs typeface="Calibri" panose="020F0502020204030204" pitchFamily="34" charset="0"/>
              </a:rPr>
              <a:t>Sankofi</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857250" y="2598571"/>
            <a:ext cx="12420600"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0" y="5192871"/>
            <a:ext cx="12420600" cy="2677656"/>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ein Reise-/Föhn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mehrere nicht mehr funktionstüchtige Smartphones (Akku vollständig entladen)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Gruppe ein Smartphone-Reparatur-Set mit kleinen Schraubendrehern (</a:t>
            </a:r>
            <a:r>
              <a:rPr lang="de-DE" sz="2800" dirty="0" err="1">
                <a:latin typeface="Calibri" panose="020F0502020204030204" pitchFamily="34" charset="0"/>
                <a:cs typeface="Calibri" panose="020F0502020204030204" pitchFamily="34" charset="0"/>
              </a:rPr>
              <a:t>iFixit</a:t>
            </a:r>
            <a:r>
              <a:rPr lang="de-DE" sz="2800" dirty="0">
                <a:latin typeface="Calibri" panose="020F0502020204030204" pitchFamily="34" charset="0"/>
                <a:cs typeface="Calibri" panose="020F0502020204030204" pitchFamily="34" charset="0"/>
              </a:rPr>
              <a:t> hat empfehlenswerte Sets)</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Gruppe eine magnetische Schraubmatte (ebenso über </a:t>
            </a:r>
            <a:r>
              <a:rPr lang="de-DE" sz="2800" dirty="0" err="1">
                <a:latin typeface="Calibri" panose="020F0502020204030204" pitchFamily="34" charset="0"/>
                <a:cs typeface="Calibri" panose="020F0502020204030204" pitchFamily="34" charset="0"/>
              </a:rPr>
              <a:t>iFixit</a:t>
            </a:r>
            <a:r>
              <a:rPr lang="de-DE" sz="2800" dirty="0">
                <a:latin typeface="Calibri" panose="020F0502020204030204" pitchFamily="34" charset="0"/>
                <a:cs typeface="Calibri" panose="020F0502020204030204" pitchFamily="34" charset="0"/>
              </a:rPr>
              <a:t> erwerbbar)</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Set an vier Arbeitsblättern</a:t>
            </a:r>
          </a:p>
        </p:txBody>
      </p:sp>
      <p:sp>
        <p:nvSpPr>
          <p:cNvPr id="9" name="TextBox 8">
            <a:extLst>
              <a:ext uri="{FF2B5EF4-FFF2-40B4-BE49-F238E27FC236}">
                <a16:creationId xmlns:a16="http://schemas.microsoft.com/office/drawing/2014/main" id="{4FE927A1-3AA2-9D81-1DB7-CAB5AC6A6450}"/>
              </a:ext>
            </a:extLst>
          </p:cNvPr>
          <p:cNvSpPr txBox="1"/>
          <p:nvPr/>
        </p:nvSpPr>
        <p:spPr>
          <a:xfrm>
            <a:off x="857251" y="4608096"/>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sp>
        <p:nvSpPr>
          <p:cNvPr id="10" name="TextBox 9">
            <a:extLst>
              <a:ext uri="{FF2B5EF4-FFF2-40B4-BE49-F238E27FC236}">
                <a16:creationId xmlns:a16="http://schemas.microsoft.com/office/drawing/2014/main" id="{71D652A2-6A3A-12A1-BA6E-21A88D62950E}"/>
              </a:ext>
            </a:extLst>
          </p:cNvPr>
          <p:cNvSpPr txBox="1"/>
          <p:nvPr/>
        </p:nvSpPr>
        <p:spPr>
          <a:xfrm>
            <a:off x="1846793" y="14882462"/>
            <a:ext cx="6859057" cy="2246769"/>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Arbeitsform: </a:t>
            </a:r>
            <a:r>
              <a:rPr lang="de-DE" sz="2800" dirty="0">
                <a:latin typeface="Calibri" panose="020F0502020204030204" pitchFamily="34" charset="0"/>
                <a:cs typeface="Calibri" panose="020F0502020204030204" pitchFamily="34" charset="0"/>
              </a:rPr>
              <a:t>Gruppenarbeit</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Gruppengröße:</a:t>
            </a:r>
            <a:r>
              <a:rPr lang="de-DE" sz="2800" dirty="0">
                <a:latin typeface="Calibri" panose="020F0502020204030204" pitchFamily="34" charset="0"/>
                <a:cs typeface="Calibri" panose="020F0502020204030204" pitchFamily="34" charset="0"/>
              </a:rPr>
              <a:t> 3-5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pro Gruppe</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Dauer: </a:t>
            </a:r>
            <a:r>
              <a:rPr lang="de-DE" sz="2800" dirty="0">
                <a:latin typeface="Calibri" panose="020F0502020204030204" pitchFamily="34" charset="0"/>
                <a:cs typeface="Calibri" panose="020F0502020204030204" pitchFamily="34" charset="0"/>
              </a:rPr>
              <a:t>90 Minuten</a:t>
            </a:r>
          </a:p>
        </p:txBody>
      </p:sp>
      <p:pic>
        <p:nvPicPr>
          <p:cNvPr id="12" name="Graphic 11" descr="Users outline">
            <a:extLst>
              <a:ext uri="{FF2B5EF4-FFF2-40B4-BE49-F238E27FC236}">
                <a16:creationId xmlns:a16="http://schemas.microsoft.com/office/drawing/2014/main" id="{8EF56F94-454C-F512-AE24-4E3FF6820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2393" y="15548646"/>
            <a:ext cx="914400" cy="914400"/>
          </a:xfrm>
          <a:prstGeom prst="rect">
            <a:avLst/>
          </a:prstGeom>
        </p:spPr>
      </p:pic>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432" y="16466328"/>
            <a:ext cx="672322" cy="672322"/>
          </a:xfrm>
          <a:prstGeom prst="rect">
            <a:avLst/>
          </a:prstGeom>
        </p:spPr>
      </p:pic>
      <p:sp>
        <p:nvSpPr>
          <p:cNvPr id="5" name="TextBox 4">
            <a:extLst>
              <a:ext uri="{FF2B5EF4-FFF2-40B4-BE49-F238E27FC236}">
                <a16:creationId xmlns:a16="http://schemas.microsoft.com/office/drawing/2014/main" id="{1FDDD29F-7BEC-10EA-0F15-EEBAC4700FFB}"/>
              </a:ext>
            </a:extLst>
          </p:cNvPr>
          <p:cNvSpPr txBox="1"/>
          <p:nvPr/>
        </p:nvSpPr>
        <p:spPr>
          <a:xfrm>
            <a:off x="857250" y="9366250"/>
            <a:ext cx="12420600" cy="4031873"/>
          </a:xfrm>
          <a:prstGeom prst="rect">
            <a:avLst/>
          </a:prstGeom>
          <a:noFill/>
        </p:spPr>
        <p:txBody>
          <a:bodyPr wrap="square" rtlCol="0">
            <a:spAutoFit/>
          </a:bodyPr>
          <a:lstStyle/>
          <a:p>
            <a:r>
              <a:rPr lang="de-DE" sz="3200" b="1" dirty="0">
                <a:latin typeface="Calibri" panose="020F0502020204030204" pitchFamily="34" charset="0"/>
                <a:cs typeface="Calibri" panose="020F0502020204030204" pitchFamily="34" charset="0"/>
              </a:rPr>
              <a:t>Hinweis: </a:t>
            </a:r>
            <a:r>
              <a:rPr lang="de-DE" sz="2800" dirty="0">
                <a:solidFill>
                  <a:srgbClr val="000000"/>
                </a:solidFill>
                <a:latin typeface="Calibri" panose="020F0502020204030204" pitchFamily="34" charset="0"/>
              </a:rPr>
              <a:t>Nach dem Auseinanderbauen eines herkömmlichen Smartphones kann man nach Möglichkeit zusätzlich ein modular-gebautes Smartphone zerlegen. So entdecken die </a:t>
            </a:r>
            <a:r>
              <a:rPr lang="de-DE" sz="2800" dirty="0" err="1">
                <a:solidFill>
                  <a:srgbClr val="000000"/>
                </a:solidFill>
                <a:latin typeface="Calibri" panose="020F0502020204030204" pitchFamily="34" charset="0"/>
              </a:rPr>
              <a:t>Schüler:innen</a:t>
            </a:r>
            <a:r>
              <a:rPr lang="de-DE" sz="2800" dirty="0">
                <a:solidFill>
                  <a:srgbClr val="000000"/>
                </a:solidFill>
                <a:latin typeface="Calibri" panose="020F0502020204030204" pitchFamily="34" charset="0"/>
              </a:rPr>
              <a:t> selbstständig, was es bedeutet, wenn ein Smartphone modular gebaut ist und können das Recht auf Reparierbarkeit diskutieren. Hierfür eignen sich Geräte der Marke „Fairphone“. Dazu kann man direkt Fairphone kontaktieren und erbeten, ob ein ausrangiertes altes Gerät für pädagogische Zwecke an die Schule geschickt wird. Das hat bereits mehrfach so funktioniert.</a:t>
            </a:r>
          </a:p>
          <a:p>
            <a:r>
              <a:rPr lang="de-DE" sz="2800" dirty="0">
                <a:solidFill>
                  <a:srgbClr val="000000"/>
                </a:solidFill>
                <a:latin typeface="Calibri" panose="020F0502020204030204" pitchFamily="34" charset="0"/>
                <a:cs typeface="Calibri" panose="020F0502020204030204" pitchFamily="34" charset="0"/>
              </a:rPr>
              <a:t>Optional können ein Teil der Gruppen ein herkömmliches Smartphone und der andere Teil der Gruppen zeitgleich ein Fairphone zerlegen.</a:t>
            </a:r>
            <a:endParaRPr lang="de-DE" sz="2800" dirty="0">
              <a:latin typeface="Calibri" panose="020F0502020204030204" pitchFamily="34" charset="0"/>
              <a:cs typeface="Calibri" panose="020F0502020204030204" pitchFamily="34" charset="0"/>
            </a:endParaRPr>
          </a:p>
        </p:txBody>
      </p:sp>
      <p:pic>
        <p:nvPicPr>
          <p:cNvPr id="11" name="Grafik 1" descr="Lehrer mit einfarbiger Füllung">
            <a:extLst>
              <a:ext uri="{FF2B5EF4-FFF2-40B4-BE49-F238E27FC236}">
                <a16:creationId xmlns:a16="http://schemas.microsoft.com/office/drawing/2014/main" id="{FF0185C5-40E3-3EE4-0E29-1DD25CF0D3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a:off x="12473250" y="450850"/>
            <a:ext cx="1490400" cy="1490400"/>
          </a:xfrm>
          <a:prstGeom prst="rect">
            <a:avLst/>
          </a:prstGeom>
        </p:spPr>
      </p:pic>
      <p:sp>
        <p:nvSpPr>
          <p:cNvPr id="13" name="TextBox 12">
            <a:extLst>
              <a:ext uri="{FF2B5EF4-FFF2-40B4-BE49-F238E27FC236}">
                <a16:creationId xmlns:a16="http://schemas.microsoft.com/office/drawing/2014/main" id="{F87C8002-4C6D-E206-1D42-38C677D62AEC}"/>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D6D34A0-702D-665D-85FA-DD269F4616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7688" y="14758411"/>
            <a:ext cx="923810" cy="914286"/>
          </a:xfrm>
          <a:prstGeom prst="rect">
            <a:avLst/>
          </a:prstGeom>
        </p:spPr>
      </p:pic>
      <p:sp>
        <p:nvSpPr>
          <p:cNvPr id="6" name="TextBox 5">
            <a:extLst>
              <a:ext uri="{FF2B5EF4-FFF2-40B4-BE49-F238E27FC236}">
                <a16:creationId xmlns:a16="http://schemas.microsoft.com/office/drawing/2014/main" id="{8F390D5E-446D-8A9A-F90C-D15969732D6F}"/>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Tree>
    <p:extLst>
      <p:ext uri="{BB962C8B-B14F-4D97-AF65-F5344CB8AC3E}">
        <p14:creationId xmlns:p14="http://schemas.microsoft.com/office/powerpoint/2010/main" val="356228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Box 2"/>
          <p:cNvSpPr txBox="1"/>
          <p:nvPr/>
        </p:nvSpPr>
        <p:spPr bwMode="auto">
          <a:xfrm>
            <a:off x="3267881" y="726523"/>
            <a:ext cx="7675538"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sp>
        <p:nvSpPr>
          <p:cNvPr id="57" name="Freeform 57"/>
          <p:cNvSpPr/>
          <p:nvPr/>
        </p:nvSpPr>
        <p:spPr bwMode="auto">
          <a:xfrm>
            <a:off x="9936797" y="277207"/>
            <a:ext cx="4527357" cy="2549187"/>
          </a:xfrm>
          <a:custGeom>
            <a:avLst/>
            <a:gdLst/>
            <a:ahLst/>
            <a:cxnLst/>
            <a:rect l="l" t="t" r="r" b="b"/>
            <a:pathLst>
              <a:path w="4814616" h="2710932" extrusionOk="0">
                <a:moveTo>
                  <a:pt x="0" y="0"/>
                </a:moveTo>
                <a:lnTo>
                  <a:pt x="4814616" y="0"/>
                </a:lnTo>
                <a:lnTo>
                  <a:pt x="4814616" y="2710932"/>
                </a:lnTo>
                <a:lnTo>
                  <a:pt x="0" y="2710932"/>
                </a:lnTo>
                <a:lnTo>
                  <a:pt x="0" y="0"/>
                </a:lnTo>
                <a:close/>
              </a:path>
            </a:pathLst>
          </a:custGeom>
          <a:blipFill>
            <a:blip r:embed="rId3"/>
            <a:stretch/>
          </a:blipFill>
        </p:spPr>
        <p:txBody>
          <a:bodyPr/>
          <a:lstStyle/>
          <a:p>
            <a:pPr>
              <a:defRPr/>
            </a:pPr>
            <a:endParaRPr lang="de-DE"/>
          </a:p>
        </p:txBody>
      </p:sp>
      <p:grpSp>
        <p:nvGrpSpPr>
          <p:cNvPr id="94" name="Group 93">
            <a:extLst>
              <a:ext uri="{FF2B5EF4-FFF2-40B4-BE49-F238E27FC236}">
                <a16:creationId xmlns:a16="http://schemas.microsoft.com/office/drawing/2014/main" id="{85FC6CC2-2A32-7D36-C71B-F9C0F3BCA78A}"/>
              </a:ext>
            </a:extLst>
          </p:cNvPr>
          <p:cNvGrpSpPr/>
          <p:nvPr/>
        </p:nvGrpSpPr>
        <p:grpSpPr>
          <a:xfrm>
            <a:off x="2347454" y="6318250"/>
            <a:ext cx="9516392" cy="11467239"/>
            <a:chOff x="3228057" y="2815185"/>
            <a:chExt cx="9516392" cy="9501612"/>
          </a:xfrm>
        </p:grpSpPr>
        <p:sp>
          <p:nvSpPr>
            <p:cNvPr id="70" name="AutoShape 70"/>
            <p:cNvSpPr/>
            <p:nvPr/>
          </p:nvSpPr>
          <p:spPr bwMode="auto">
            <a:xfrm>
              <a:off x="3334268" y="2864381"/>
              <a:ext cx="9410181" cy="9452416"/>
            </a:xfrm>
            <a:prstGeom prst="rect">
              <a:avLst/>
            </a:prstGeom>
            <a:solidFill>
              <a:srgbClr val="09592B"/>
            </a:solidFill>
          </p:spPr>
          <p:txBody>
            <a:bodyPr/>
            <a:lstStyle/>
            <a:p>
              <a:pPr>
                <a:defRPr/>
              </a:pPr>
              <a:endParaRPr lang="de-DE" dirty="0"/>
            </a:p>
          </p:txBody>
        </p:sp>
        <p:sp>
          <p:nvSpPr>
            <p:cNvPr id="71" name="AutoShape 71"/>
            <p:cNvSpPr/>
            <p:nvPr/>
          </p:nvSpPr>
          <p:spPr bwMode="auto">
            <a:xfrm>
              <a:off x="3228057" y="2815185"/>
              <a:ext cx="9341507" cy="9338274"/>
            </a:xfrm>
            <a:prstGeom prst="rect">
              <a:avLst/>
            </a:prstGeom>
            <a:solidFill>
              <a:srgbClr val="F5F5EF"/>
            </a:solidFill>
          </p:spPr>
          <p:txBody>
            <a:bodyPr/>
            <a:lstStyle/>
            <a:p>
              <a:pPr>
                <a:defRPr/>
              </a:pPr>
              <a:endParaRPr lang="de-DE" dirty="0"/>
            </a:p>
          </p:txBody>
        </p:sp>
        <p:sp>
          <p:nvSpPr>
            <p:cNvPr id="72" name="Freeform 72"/>
            <p:cNvSpPr/>
            <p:nvPr/>
          </p:nvSpPr>
          <p:spPr bwMode="auto">
            <a:xfrm>
              <a:off x="10968267" y="2900126"/>
              <a:ext cx="1440000" cy="1193166"/>
            </a:xfrm>
            <a:custGeom>
              <a:avLst/>
              <a:gdLst/>
              <a:ahLst/>
              <a:cxnLst/>
              <a:rect l="l" t="t" r="r" b="b"/>
              <a:pathLst>
                <a:path w="2359600" h="2259429" extrusionOk="0">
                  <a:moveTo>
                    <a:pt x="0" y="0"/>
                  </a:moveTo>
                  <a:lnTo>
                    <a:pt x="2359601" y="0"/>
                  </a:lnTo>
                  <a:lnTo>
                    <a:pt x="2359601" y="2259429"/>
                  </a:lnTo>
                  <a:lnTo>
                    <a:pt x="0" y="2259429"/>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a:defRPr/>
              </a:pPr>
              <a:endParaRPr lang="de-DE"/>
            </a:p>
          </p:txBody>
        </p:sp>
        <p:sp>
          <p:nvSpPr>
            <p:cNvPr id="84" name="TextBox 84"/>
            <p:cNvSpPr txBox="1"/>
            <p:nvPr/>
          </p:nvSpPr>
          <p:spPr bwMode="auto">
            <a:xfrm>
              <a:off x="3388363" y="2908147"/>
              <a:ext cx="8518740" cy="430887"/>
            </a:xfrm>
            <a:prstGeom prst="rect">
              <a:avLst/>
            </a:prstGeom>
            <a:grpFill/>
          </p:spPr>
          <p:txBody>
            <a:bodyPr wrap="square" lIns="0" tIns="0" rIns="0" bIns="0" rtlCol="0" anchor="t">
              <a:spAutoFit/>
            </a:bodyPr>
            <a:lstStyle/>
            <a:p>
              <a:pPr>
                <a:defRPr/>
              </a:pPr>
              <a:r>
                <a:rPr lang="de-DE" sz="2800" spc="73" dirty="0">
                  <a:solidFill>
                    <a:srgbClr val="008037"/>
                  </a:solidFill>
                  <a:latin typeface="Calibri" panose="020F0502020204030204" pitchFamily="34" charset="0"/>
                  <a:cs typeface="Calibri" panose="020F0502020204030204" pitchFamily="34" charset="0"/>
                </a:rPr>
                <a:t>WIE MAN EIN SMARTPHONE AUSEINANDERBAUT</a:t>
              </a:r>
              <a:endParaRPr sz="2800" dirty="0">
                <a:latin typeface="Calibri" panose="020F0502020204030204" pitchFamily="34" charset="0"/>
                <a:cs typeface="Calibri" panose="020F0502020204030204" pitchFamily="34" charset="0"/>
              </a:endParaRPr>
            </a:p>
          </p:txBody>
        </p:sp>
      </p:grpSp>
      <p:sp>
        <p:nvSpPr>
          <p:cNvPr id="73" name="Freeform 73"/>
          <p:cNvSpPr/>
          <p:nvPr/>
        </p:nvSpPr>
        <p:spPr bwMode="auto">
          <a:xfrm>
            <a:off x="9772650" y="16166635"/>
            <a:ext cx="2712912" cy="1527541"/>
          </a:xfrm>
          <a:custGeom>
            <a:avLst/>
            <a:gdLst/>
            <a:ahLst/>
            <a:cxnLst/>
            <a:rect l="l" t="t" r="r" b="b"/>
            <a:pathLst>
              <a:path w="5145523" h="2897254" extrusionOk="0">
                <a:moveTo>
                  <a:pt x="0" y="0"/>
                </a:moveTo>
                <a:lnTo>
                  <a:pt x="5145523" y="0"/>
                </a:lnTo>
                <a:lnTo>
                  <a:pt x="5145523" y="2897254"/>
                </a:lnTo>
                <a:lnTo>
                  <a:pt x="0" y="2897254"/>
                </a:lnTo>
                <a:lnTo>
                  <a:pt x="0" y="0"/>
                </a:lnTo>
                <a:close/>
              </a:path>
            </a:pathLst>
          </a:custGeom>
          <a:blipFill>
            <a:blip r:embed="rId5"/>
            <a:stretch/>
          </a:blipFill>
        </p:spPr>
        <p:txBody>
          <a:bodyPr/>
          <a:lstStyle/>
          <a:p>
            <a:pPr>
              <a:defRPr/>
            </a:pPr>
            <a:endParaRPr lang="de-DE"/>
          </a:p>
        </p:txBody>
      </p:sp>
      <p:sp>
        <p:nvSpPr>
          <p:cNvPr id="39" name="TextBox 38">
            <a:extLst>
              <a:ext uri="{FF2B5EF4-FFF2-40B4-BE49-F238E27FC236}">
                <a16:creationId xmlns:a16="http://schemas.microsoft.com/office/drawing/2014/main" id="{6E788777-0D37-36A3-3F6E-72EE14276FE1}"/>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1/4</a:t>
            </a:r>
          </a:p>
        </p:txBody>
      </p:sp>
      <p:sp>
        <p:nvSpPr>
          <p:cNvPr id="40" name="TextBox 39">
            <a:extLst>
              <a:ext uri="{FF2B5EF4-FFF2-40B4-BE49-F238E27FC236}">
                <a16:creationId xmlns:a16="http://schemas.microsoft.com/office/drawing/2014/main" id="{1F4C1AEE-27F5-0F57-FCE1-7B734926785F}"/>
              </a:ext>
            </a:extLst>
          </p:cNvPr>
          <p:cNvSpPr txBox="1"/>
          <p:nvPr/>
        </p:nvSpPr>
        <p:spPr>
          <a:xfrm>
            <a:off x="9087332" y="19066986"/>
            <a:ext cx="484556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Stangl/Schubert/</a:t>
            </a:r>
            <a:r>
              <a:rPr lang="de-DE" sz="1400" dirty="0" err="1">
                <a:solidFill>
                  <a:schemeClr val="tx1">
                    <a:lumMod val="75000"/>
                    <a:lumOff val="25000"/>
                  </a:schemeClr>
                </a:solidFill>
                <a:latin typeface="Calibri" panose="020F0502020204030204" pitchFamily="34" charset="0"/>
                <a:cs typeface="Calibri" panose="020F0502020204030204" pitchFamily="34" charset="0"/>
              </a:rPr>
              <a:t>Mom</a:t>
            </a:r>
            <a:r>
              <a:rPr lang="de-DE" sz="1400" dirty="0">
                <a:solidFill>
                  <a:schemeClr val="tx1">
                    <a:lumMod val="75000"/>
                    <a:lumOff val="25000"/>
                  </a:schemeClr>
                </a:solidFill>
                <a:latin typeface="Calibri" panose="020F0502020204030204" pitchFamily="34" charset="0"/>
                <a:cs typeface="Calibri" panose="020F0502020204030204" pitchFamily="34" charset="0"/>
              </a:rPr>
              <a:t>/ Grünberger/</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
        <p:nvSpPr>
          <p:cNvPr id="3" name="TextBox 2">
            <a:extLst>
              <a:ext uri="{FF2B5EF4-FFF2-40B4-BE49-F238E27FC236}">
                <a16:creationId xmlns:a16="http://schemas.microsoft.com/office/drawing/2014/main" id="{6CF3FCA3-815E-BF5A-4685-ED1DFFE4C4D5}"/>
              </a:ext>
            </a:extLst>
          </p:cNvPr>
          <p:cNvSpPr txBox="1"/>
          <p:nvPr/>
        </p:nvSpPr>
        <p:spPr>
          <a:xfrm>
            <a:off x="2507760" y="6781501"/>
            <a:ext cx="9257648" cy="11295400"/>
          </a:xfrm>
          <a:prstGeom prst="rect">
            <a:avLst/>
          </a:prstGeom>
          <a:noFill/>
        </p:spPr>
        <p:txBody>
          <a:bodyPr wrap="square" rtlCol="0">
            <a:spAutoFit/>
          </a:bodyPr>
          <a:lstStyle/>
          <a:p>
            <a:pPr marL="342900" indent="-342900">
              <a:buAutoNum type="arabicPeriod"/>
            </a:pPr>
            <a:r>
              <a:rPr lang="de-DE" sz="2800" dirty="0">
                <a:solidFill>
                  <a:srgbClr val="09592B"/>
                </a:solidFill>
                <a:latin typeface="Calibri" panose="020F0502020204030204" pitchFamily="34" charset="0"/>
                <a:cs typeface="Calibri" panose="020F0502020204030204" pitchFamily="34" charset="0"/>
              </a:rPr>
              <a:t>Macht euch bereit.</a:t>
            </a:r>
          </a:p>
          <a:p>
            <a:pPr lvl="1"/>
            <a:r>
              <a:rPr lang="de-DE" sz="2800" dirty="0">
                <a:solidFill>
                  <a:srgbClr val="011C50"/>
                </a:solidFill>
                <a:latin typeface="Calibri" panose="020F0502020204030204" pitchFamily="34" charset="0"/>
                <a:cs typeface="Calibri" panose="020F0502020204030204" pitchFamily="34" charset="0"/>
              </a:rPr>
              <a:t>Als erstes lest die </a:t>
            </a:r>
            <a:r>
              <a:rPr lang="de-DE" sz="2800" dirty="0" err="1">
                <a:solidFill>
                  <a:srgbClr val="011C50"/>
                </a:solidFill>
                <a:latin typeface="Calibri" panose="020F0502020204030204" pitchFamily="34" charset="0"/>
                <a:cs typeface="Calibri" panose="020F0502020204030204" pitchFamily="34" charset="0"/>
              </a:rPr>
              <a:t>Do’s</a:t>
            </a:r>
            <a:r>
              <a:rPr lang="de-DE" sz="2800" dirty="0">
                <a:solidFill>
                  <a:srgbClr val="011C50"/>
                </a:solidFill>
                <a:latin typeface="Calibri" panose="020F0502020204030204" pitchFamily="34" charset="0"/>
                <a:cs typeface="Calibri" panose="020F0502020204030204" pitchFamily="34" charset="0"/>
              </a:rPr>
              <a:t> und Don’ts durch. </a:t>
            </a:r>
            <a:br>
              <a:rPr lang="de-DE" sz="2800" dirty="0">
                <a:solidFill>
                  <a:srgbClr val="011C50"/>
                </a:solidFill>
                <a:latin typeface="Calibri" panose="020F0502020204030204" pitchFamily="34" charset="0"/>
                <a:cs typeface="Calibri" panose="020F0502020204030204" pitchFamily="34" charset="0"/>
              </a:rPr>
            </a:br>
            <a:r>
              <a:rPr lang="de-DE" sz="2800" dirty="0">
                <a:solidFill>
                  <a:srgbClr val="011C50"/>
                </a:solidFill>
                <a:latin typeface="Calibri" panose="020F0502020204030204" pitchFamily="34" charset="0"/>
                <a:cs typeface="Calibri" panose="020F0502020204030204" pitchFamily="34" charset="0"/>
              </a:rPr>
              <a:t>Legt euch dann das benötigte Werkzeug bereit </a:t>
            </a:r>
            <a:br>
              <a:rPr lang="de-DE" sz="2800" dirty="0">
                <a:solidFill>
                  <a:srgbClr val="011C50"/>
                </a:solidFill>
                <a:latin typeface="Calibri" panose="020F0502020204030204" pitchFamily="34" charset="0"/>
                <a:cs typeface="Calibri" panose="020F0502020204030204" pitchFamily="34" charset="0"/>
              </a:rPr>
            </a:br>
            <a:r>
              <a:rPr lang="de-DE" sz="2800" dirty="0">
                <a:solidFill>
                  <a:srgbClr val="011C50"/>
                </a:solidFill>
                <a:latin typeface="Calibri" panose="020F0502020204030204" pitchFamily="34" charset="0"/>
                <a:cs typeface="Calibri" panose="020F0502020204030204" pitchFamily="34" charset="0"/>
              </a:rPr>
              <a:t>und stellt sicher, dass ihr genug Platz habt. Bereitet die magnetische Matte vor, um dort die Kleinteile sammeln zu können. Danach wählt das Smartphone, dass ihr zerlegen möchtet.</a:t>
            </a:r>
            <a:endParaRPr lang="de-DE" sz="2800" dirty="0">
              <a:latin typeface="Calibri" panose="020F0502020204030204" pitchFamily="34" charset="0"/>
              <a:cs typeface="Calibri" panose="020F0502020204030204" pitchFamily="34" charset="0"/>
            </a:endParaRPr>
          </a:p>
          <a:p>
            <a:pPr marL="342900" indent="-342900">
              <a:buAutoNum type="arabicPeriod"/>
            </a:pPr>
            <a:r>
              <a:rPr lang="de-DE" sz="2800" dirty="0">
                <a:solidFill>
                  <a:srgbClr val="09592B"/>
                </a:solidFill>
                <a:latin typeface="Calibri" panose="020F0502020204030204" pitchFamily="34" charset="0"/>
                <a:cs typeface="Calibri" panose="020F0502020204030204" pitchFamily="34" charset="0"/>
              </a:rPr>
              <a:t>Untersucht das Smartphone.</a:t>
            </a:r>
          </a:p>
          <a:p>
            <a:pPr lvl="1"/>
            <a:r>
              <a:rPr lang="de-DE" sz="2800" dirty="0">
                <a:solidFill>
                  <a:srgbClr val="011C50"/>
                </a:solidFill>
                <a:latin typeface="Calibri" panose="020F0502020204030204" pitchFamily="34" charset="0"/>
                <a:cs typeface="Calibri" panose="020F0502020204030204" pitchFamily="34" charset="0"/>
              </a:rPr>
              <a:t>Entfernt alle Schutzhüllen oder -folien, wie z.B. die Displayschutzfolie oder Kamera-Schutzgläser.</a:t>
            </a:r>
            <a:endParaRPr lang="de-DE" sz="2800" dirty="0">
              <a:solidFill>
                <a:srgbClr val="09592B"/>
              </a:solidFill>
              <a:latin typeface="Calibri" panose="020F0502020204030204" pitchFamily="34" charset="0"/>
              <a:cs typeface="Calibri" panose="020F0502020204030204" pitchFamily="34" charset="0"/>
            </a:endParaRPr>
          </a:p>
          <a:p>
            <a:pPr marL="342900" indent="-342900">
              <a:buFontTx/>
              <a:buAutoNum type="arabicPeriod"/>
            </a:pPr>
            <a:r>
              <a:rPr lang="de-DE" sz="2800" dirty="0">
                <a:solidFill>
                  <a:srgbClr val="09592B"/>
                </a:solidFill>
                <a:latin typeface="Calibri" panose="020F0502020204030204" pitchFamily="34" charset="0"/>
                <a:cs typeface="Calibri" panose="020F0502020204030204" pitchFamily="34" charset="0"/>
              </a:rPr>
              <a:t>Nutzt das Werkzeug, um das Smartphone auseinander zu bauen.</a:t>
            </a:r>
            <a:endParaRPr lang="de-DE" sz="2800" dirty="0">
              <a:latin typeface="Calibri" panose="020F0502020204030204" pitchFamily="34" charset="0"/>
              <a:cs typeface="Calibri" panose="020F0502020204030204" pitchFamily="34" charset="0"/>
            </a:endParaRPr>
          </a:p>
          <a:p>
            <a:pPr lvl="1"/>
            <a:r>
              <a:rPr lang="de-DE" sz="2800" dirty="0">
                <a:solidFill>
                  <a:srgbClr val="011C50"/>
                </a:solidFill>
                <a:latin typeface="Calibri" panose="020F0502020204030204" pitchFamily="34" charset="0"/>
                <a:cs typeface="Calibri" panose="020F0502020204030204" pitchFamily="34" charset="0"/>
              </a:rPr>
              <a:t>Versucht die SIM-Karte und den Akku zu finden. Benutzt die abgebildeten Werkzeuge, um sie zu entfernen. Probiert aus, welchen Schraubendreher ihr zum Öffnen </a:t>
            </a:r>
          </a:p>
          <a:p>
            <a:pPr lvl="1"/>
            <a:r>
              <a:rPr lang="de-DE" sz="2800" dirty="0">
                <a:solidFill>
                  <a:srgbClr val="011C50"/>
                </a:solidFill>
                <a:latin typeface="Calibri" panose="020F0502020204030204" pitchFamily="34" charset="0"/>
                <a:cs typeface="Calibri" panose="020F0502020204030204" pitchFamily="34" charset="0"/>
              </a:rPr>
              <a:t>des Smartphones benötigt.</a:t>
            </a:r>
            <a:endParaRPr lang="de-DE" sz="2800" dirty="0">
              <a:solidFill>
                <a:srgbClr val="09592B"/>
              </a:solidFill>
              <a:latin typeface="Calibri" panose="020F0502020204030204" pitchFamily="34" charset="0"/>
              <a:cs typeface="Calibri" panose="020F0502020204030204" pitchFamily="34" charset="0"/>
            </a:endParaRPr>
          </a:p>
          <a:p>
            <a:pPr marL="342900" indent="-342900">
              <a:buFontTx/>
              <a:buAutoNum type="arabicPeriod"/>
            </a:pPr>
            <a:r>
              <a:rPr lang="de-DE" sz="2800" dirty="0">
                <a:solidFill>
                  <a:srgbClr val="09592B"/>
                </a:solidFill>
                <a:latin typeface="Calibri" panose="020F0502020204030204" pitchFamily="34" charset="0"/>
                <a:cs typeface="Calibri" panose="020F0502020204030204" pitchFamily="34" charset="0"/>
              </a:rPr>
              <a:t>Öffnet das Smartphone.</a:t>
            </a:r>
          </a:p>
          <a:p>
            <a:pPr lvl="1"/>
            <a:r>
              <a:rPr lang="de-DE" sz="2800" dirty="0">
                <a:solidFill>
                  <a:srgbClr val="011C50"/>
                </a:solidFill>
                <a:latin typeface="Calibri" panose="020F0502020204030204" pitchFamily="34" charset="0"/>
                <a:cs typeface="Calibri" panose="020F0502020204030204" pitchFamily="34" charset="0"/>
              </a:rPr>
              <a:t>Befestigt den Saugnapf am Display oder an der Rückseite des Smartphones. Hebt den Saugnapf fest an. Verwendet zusätzlich die Hebelwerkzeuge, indem ihr diese zwischen das Gehäuse und das Display schiebt.</a:t>
            </a:r>
            <a:endParaRPr lang="de-DE" sz="2800" dirty="0">
              <a:solidFill>
                <a:srgbClr val="09592B"/>
              </a:solidFill>
              <a:latin typeface="Calibri" panose="020F0502020204030204" pitchFamily="34" charset="0"/>
              <a:cs typeface="Calibri" panose="020F0502020204030204" pitchFamily="34" charset="0"/>
            </a:endParaRPr>
          </a:p>
          <a:p>
            <a:pPr marL="342900" indent="-342900">
              <a:buFontTx/>
              <a:buAutoNum type="arabicPeriod"/>
            </a:pPr>
            <a:r>
              <a:rPr lang="de-DE" sz="2800" dirty="0">
                <a:solidFill>
                  <a:srgbClr val="09592B"/>
                </a:solidFill>
                <a:latin typeface="Calibri" panose="020F0502020204030204" pitchFamily="34" charset="0"/>
                <a:cs typeface="Calibri" panose="020F0502020204030204" pitchFamily="34" charset="0"/>
              </a:rPr>
              <a:t>Schrauben, schrauben, schrauben ...</a:t>
            </a:r>
            <a:endParaRPr lang="de-DE" sz="2800" dirty="0">
              <a:latin typeface="Calibri" panose="020F0502020204030204" pitchFamily="34" charset="0"/>
              <a:cs typeface="Calibri" panose="020F0502020204030204" pitchFamily="34" charset="0"/>
            </a:endParaRPr>
          </a:p>
          <a:p>
            <a:pPr lvl="1"/>
            <a:r>
              <a:rPr lang="de-DE" sz="2800" dirty="0">
                <a:solidFill>
                  <a:srgbClr val="011C50"/>
                </a:solidFill>
                <a:latin typeface="Calibri" panose="020F0502020204030204" pitchFamily="34" charset="0"/>
                <a:cs typeface="Calibri" panose="020F0502020204030204" pitchFamily="34" charset="0"/>
              </a:rPr>
              <a:t>Sucht den richtigen Schraubendreher, um möglichst </a:t>
            </a:r>
          </a:p>
          <a:p>
            <a:pPr lvl="1"/>
            <a:r>
              <a:rPr lang="de-DE" sz="2800" dirty="0">
                <a:solidFill>
                  <a:srgbClr val="011C50"/>
                </a:solidFill>
                <a:latin typeface="Calibri" panose="020F0502020204030204" pitchFamily="34" charset="0"/>
                <a:cs typeface="Calibri" panose="020F0502020204030204" pitchFamily="34" charset="0"/>
              </a:rPr>
              <a:t>viele Teile im Inneren des Smartphones zu lösen.</a:t>
            </a:r>
            <a:endParaRPr lang="de-DE" sz="2800" dirty="0">
              <a:latin typeface="Calibri" panose="020F0502020204030204" pitchFamily="34" charset="0"/>
              <a:cs typeface="Calibri" panose="020F0502020204030204" pitchFamily="34" charset="0"/>
            </a:endParaRPr>
          </a:p>
          <a:p>
            <a:pPr algn="l">
              <a:spcBef>
                <a:spcPts val="0"/>
              </a:spcBef>
              <a:defRPr/>
            </a:pPr>
            <a:r>
              <a:rPr lang="de-DE" sz="2800" dirty="0">
                <a:solidFill>
                  <a:srgbClr val="011C50"/>
                </a:solidFill>
                <a:latin typeface="Calibri" panose="020F0502020204030204" pitchFamily="34" charset="0"/>
                <a:cs typeface="Calibri" panose="020F0502020204030204" pitchFamily="34" charset="0"/>
              </a:rPr>
              <a:t>VIEL ERFOLG!!!</a:t>
            </a:r>
            <a:endParaRPr lang="de-DE" sz="2800"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5F8D2FAA-7EE8-024D-F7C0-D4B5161F7CCD}"/>
              </a:ext>
            </a:extLst>
          </p:cNvPr>
          <p:cNvSpPr/>
          <p:nvPr/>
        </p:nvSpPr>
        <p:spPr bwMode="auto">
          <a:xfrm>
            <a:off x="1619250" y="2660531"/>
            <a:ext cx="10972799" cy="2777482"/>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3200" b="1" dirty="0">
                <a:solidFill>
                  <a:schemeClr val="tx1"/>
                </a:solidFill>
                <a:latin typeface="Calibri" panose="020F0502020204030204" pitchFamily="34" charset="0"/>
                <a:cs typeface="Calibri" panose="020F0502020204030204" pitchFamily="34" charset="0"/>
              </a:rPr>
              <a:t>INTRO</a:t>
            </a:r>
          </a:p>
          <a:p>
            <a:r>
              <a:rPr lang="de-DE" sz="2800" dirty="0">
                <a:solidFill>
                  <a:schemeClr val="tx1"/>
                </a:solidFill>
                <a:latin typeface="Calibri Light" panose="020F0302020204030204" pitchFamily="34" charset="0"/>
                <a:cs typeface="Calibri Light" panose="020F0302020204030204" pitchFamily="34" charset="0"/>
              </a:rPr>
              <a:t>Hast du dich auch schon immer einmal gefragt, wie dein Smartphone von innen aussieht? Heute wirst du es erfahren. </a:t>
            </a:r>
          </a:p>
          <a:p>
            <a:endParaRPr lang="de-DE" sz="2800" dirty="0">
              <a:solidFill>
                <a:schemeClr val="tx1"/>
              </a:solidFill>
              <a:latin typeface="Calibri Light" panose="020F0302020204030204" pitchFamily="34" charset="0"/>
              <a:cs typeface="Calibri Light" panose="020F0302020204030204" pitchFamily="34" charset="0"/>
            </a:endParaRPr>
          </a:p>
          <a:p>
            <a:r>
              <a:rPr lang="de-DE" sz="2800" b="1" dirty="0">
                <a:solidFill>
                  <a:schemeClr val="tx1"/>
                </a:solidFill>
                <a:latin typeface="Calibri" panose="020F0502020204030204" pitchFamily="34" charset="0"/>
                <a:cs typeface="Calibri" panose="020F0502020204030204" pitchFamily="34" charset="0"/>
              </a:rPr>
              <a:t>Deine Aufgabe: </a:t>
            </a:r>
            <a:r>
              <a:rPr lang="de-DE" sz="2800" dirty="0">
                <a:solidFill>
                  <a:schemeClr val="tx1"/>
                </a:solidFill>
                <a:latin typeface="Calibri Light" panose="020F0302020204030204" pitchFamily="34" charset="0"/>
                <a:cs typeface="Calibri Light" panose="020F0302020204030204" pitchFamily="34" charset="0"/>
              </a:rPr>
              <a:t>Baue mit deinen </a:t>
            </a:r>
            <a:r>
              <a:rPr lang="de-DE" sz="2800" dirty="0" err="1">
                <a:solidFill>
                  <a:schemeClr val="tx1"/>
                </a:solidFill>
                <a:latin typeface="Calibri Light" panose="020F0302020204030204" pitchFamily="34" charset="0"/>
                <a:cs typeface="Calibri Light" panose="020F0302020204030204" pitchFamily="34" charset="0"/>
              </a:rPr>
              <a:t>Klassenkamarad:innen</a:t>
            </a:r>
            <a:r>
              <a:rPr lang="de-DE" sz="2800" dirty="0">
                <a:solidFill>
                  <a:schemeClr val="tx1"/>
                </a:solidFill>
                <a:latin typeface="Calibri Light" panose="020F0302020204030204" pitchFamily="34" charset="0"/>
                <a:cs typeface="Calibri Light" panose="020F0302020204030204" pitchFamily="34" charset="0"/>
              </a:rPr>
              <a:t> ein Smartphone auseinander. </a:t>
            </a:r>
            <a:r>
              <a:rPr lang="de-DE" sz="2800" dirty="0" err="1">
                <a:solidFill>
                  <a:schemeClr val="tx1"/>
                </a:solidFill>
                <a:latin typeface="Calibri Light" panose="020F0302020204030204" pitchFamily="34" charset="0"/>
                <a:cs typeface="Calibri Light" panose="020F0302020204030204" pitchFamily="34" charset="0"/>
              </a:rPr>
              <a:t>Lies</a:t>
            </a:r>
            <a:r>
              <a:rPr lang="de-DE" sz="2800" dirty="0">
                <a:solidFill>
                  <a:schemeClr val="tx1"/>
                </a:solidFill>
                <a:latin typeface="Calibri Light" panose="020F0302020204030204" pitchFamily="34" charset="0"/>
                <a:cs typeface="Calibri Light" panose="020F0302020204030204" pitchFamily="34" charset="0"/>
              </a:rPr>
              <a:t> dazu davor genau diese Anleitung durch.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476A63B-39DD-C642-68D2-59CAE2D2A8CE}"/>
            </a:ext>
          </a:extLst>
        </p:cNvPr>
        <p:cNvGrpSpPr/>
        <p:nvPr/>
      </p:nvGrpSpPr>
      <p:grpSpPr bwMode="auto">
        <a:xfrm>
          <a:off x="0" y="0"/>
          <a:ext cx="0" cy="0"/>
          <a:chOff x="0" y="0"/>
          <a:chExt cx="0" cy="0"/>
        </a:xfrm>
      </p:grpSpPr>
      <p:sp>
        <p:nvSpPr>
          <p:cNvPr id="2" name="TextBox 2">
            <a:extLst>
              <a:ext uri="{FF2B5EF4-FFF2-40B4-BE49-F238E27FC236}">
                <a16:creationId xmlns:a16="http://schemas.microsoft.com/office/drawing/2014/main" id="{1F3452A5-D436-56E3-CC1C-6A5E4C9D2909}"/>
              </a:ext>
            </a:extLst>
          </p:cNvPr>
          <p:cNvSpPr txBox="1"/>
          <p:nvPr/>
        </p:nvSpPr>
        <p:spPr bwMode="auto">
          <a:xfrm>
            <a:off x="3267881" y="721229"/>
            <a:ext cx="7675538"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grpSp>
        <p:nvGrpSpPr>
          <p:cNvPr id="3" name="Group 3">
            <a:extLst>
              <a:ext uri="{FF2B5EF4-FFF2-40B4-BE49-F238E27FC236}">
                <a16:creationId xmlns:a16="http://schemas.microsoft.com/office/drawing/2014/main" id="{A7B075DF-4F09-A204-749A-E059980DCCF1}"/>
              </a:ext>
            </a:extLst>
          </p:cNvPr>
          <p:cNvGrpSpPr/>
          <p:nvPr/>
        </p:nvGrpSpPr>
        <p:grpSpPr bwMode="auto">
          <a:xfrm>
            <a:off x="4928753" y="12093147"/>
            <a:ext cx="4264945" cy="4960903"/>
            <a:chOff x="0" y="0"/>
            <a:chExt cx="4874068" cy="5669423"/>
          </a:xfrm>
        </p:grpSpPr>
        <p:sp>
          <p:nvSpPr>
            <p:cNvPr id="4" name="Freeform 4">
              <a:extLst>
                <a:ext uri="{FF2B5EF4-FFF2-40B4-BE49-F238E27FC236}">
                  <a16:creationId xmlns:a16="http://schemas.microsoft.com/office/drawing/2014/main" id="{A1EA5DF8-1575-F15B-80A7-B2F262997C8B}"/>
                </a:ext>
              </a:extLst>
            </p:cNvPr>
            <p:cNvSpPr/>
            <p:nvPr/>
          </p:nvSpPr>
          <p:spPr bwMode="auto">
            <a:xfrm>
              <a:off x="0" y="0"/>
              <a:ext cx="4874068" cy="5669423"/>
            </a:xfrm>
            <a:custGeom>
              <a:avLst/>
              <a:gdLst/>
              <a:ahLst/>
              <a:cxnLst/>
              <a:rect l="l" t="t" r="r" b="b"/>
              <a:pathLst>
                <a:path w="4874068" h="5669423" extrusionOk="0">
                  <a:moveTo>
                    <a:pt x="4874068" y="279400"/>
                  </a:moveTo>
                  <a:lnTo>
                    <a:pt x="4874068" y="0"/>
                  </a:lnTo>
                  <a:lnTo>
                    <a:pt x="0" y="0"/>
                  </a:lnTo>
                  <a:lnTo>
                    <a:pt x="0" y="5669423"/>
                  </a:lnTo>
                  <a:lnTo>
                    <a:pt x="4874068" y="5669423"/>
                  </a:lnTo>
                  <a:lnTo>
                    <a:pt x="4874068" y="279400"/>
                  </a:lnTo>
                  <a:close/>
                  <a:moveTo>
                    <a:pt x="4795328" y="279400"/>
                  </a:moveTo>
                  <a:lnTo>
                    <a:pt x="4795328" y="5590682"/>
                  </a:lnTo>
                  <a:lnTo>
                    <a:pt x="78740" y="5590682"/>
                  </a:lnTo>
                  <a:lnTo>
                    <a:pt x="78740" y="78740"/>
                  </a:lnTo>
                  <a:lnTo>
                    <a:pt x="4795328" y="78740"/>
                  </a:lnTo>
                  <a:lnTo>
                    <a:pt x="4795328" y="279400"/>
                  </a:lnTo>
                  <a:close/>
                </a:path>
              </a:pathLst>
            </a:custGeom>
            <a:solidFill>
              <a:srgbClr val="09592B"/>
            </a:solidFill>
          </p:spPr>
          <p:txBody>
            <a:bodyPr/>
            <a:lstStyle/>
            <a:p>
              <a:pPr>
                <a:defRPr/>
              </a:pPr>
              <a:endParaRPr lang="de-DE"/>
            </a:p>
          </p:txBody>
        </p:sp>
      </p:grpSp>
      <p:sp>
        <p:nvSpPr>
          <p:cNvPr id="5" name="Freeform 5">
            <a:extLst>
              <a:ext uri="{FF2B5EF4-FFF2-40B4-BE49-F238E27FC236}">
                <a16:creationId xmlns:a16="http://schemas.microsoft.com/office/drawing/2014/main" id="{AEA2C0A1-4602-799F-C801-094585C0C1D7}"/>
              </a:ext>
            </a:extLst>
          </p:cNvPr>
          <p:cNvSpPr/>
          <p:nvPr/>
        </p:nvSpPr>
        <p:spPr bwMode="auto">
          <a:xfrm>
            <a:off x="7275906" y="12111142"/>
            <a:ext cx="1072046" cy="1240210"/>
          </a:xfrm>
          <a:custGeom>
            <a:avLst/>
            <a:gdLst/>
            <a:ahLst/>
            <a:cxnLst/>
            <a:rect l="l" t="t" r="r" b="b"/>
            <a:pathLst>
              <a:path w="1140067" h="1318901" extrusionOk="0">
                <a:moveTo>
                  <a:pt x="0" y="0"/>
                </a:moveTo>
                <a:lnTo>
                  <a:pt x="1140067" y="0"/>
                </a:lnTo>
                <a:lnTo>
                  <a:pt x="1140067" y="1318901"/>
                </a:lnTo>
                <a:lnTo>
                  <a:pt x="0" y="1318901"/>
                </a:lnTo>
                <a:lnTo>
                  <a:pt x="0" y="0"/>
                </a:lnTo>
                <a:close/>
              </a:path>
            </a:pathLst>
          </a:custGeom>
          <a:blipFill>
            <a:blip r:embed="rId3"/>
            <a:srcRect l="18709" t="24335" r="25265" b="27026"/>
            <a:stretch/>
          </a:blipFill>
        </p:spPr>
        <p:txBody>
          <a:bodyPr/>
          <a:lstStyle/>
          <a:p>
            <a:pPr>
              <a:defRPr/>
            </a:pPr>
            <a:endParaRPr lang="de-DE"/>
          </a:p>
        </p:txBody>
      </p:sp>
      <p:sp>
        <p:nvSpPr>
          <p:cNvPr id="6" name="Freeform 6">
            <a:extLst>
              <a:ext uri="{FF2B5EF4-FFF2-40B4-BE49-F238E27FC236}">
                <a16:creationId xmlns:a16="http://schemas.microsoft.com/office/drawing/2014/main" id="{375D11CE-C25C-15A9-7420-28EB69FA15B9}"/>
              </a:ext>
            </a:extLst>
          </p:cNvPr>
          <p:cNvSpPr/>
          <p:nvPr/>
        </p:nvSpPr>
        <p:spPr bwMode="auto">
          <a:xfrm>
            <a:off x="7629700" y="13009639"/>
            <a:ext cx="1436504" cy="1688264"/>
          </a:xfrm>
          <a:custGeom>
            <a:avLst/>
            <a:gdLst/>
            <a:ahLst/>
            <a:cxnLst/>
            <a:rect l="l" t="t" r="r" b="b"/>
            <a:pathLst>
              <a:path w="1527650" h="1795383" extrusionOk="0">
                <a:moveTo>
                  <a:pt x="0" y="0"/>
                </a:moveTo>
                <a:lnTo>
                  <a:pt x="1527650" y="0"/>
                </a:lnTo>
                <a:lnTo>
                  <a:pt x="1527650" y="1795383"/>
                </a:lnTo>
                <a:lnTo>
                  <a:pt x="0" y="1795383"/>
                </a:lnTo>
                <a:lnTo>
                  <a:pt x="0" y="0"/>
                </a:lnTo>
                <a:close/>
              </a:path>
            </a:pathLst>
          </a:custGeom>
          <a:blipFill>
            <a:blip r:embed="rId4"/>
            <a:srcRect l="7377" t="19682" r="19325" b="15674"/>
            <a:stretch/>
          </a:blipFill>
        </p:spPr>
        <p:txBody>
          <a:bodyPr/>
          <a:lstStyle/>
          <a:p>
            <a:pPr>
              <a:defRPr/>
            </a:pPr>
            <a:endParaRPr lang="de-DE"/>
          </a:p>
        </p:txBody>
      </p:sp>
      <p:sp>
        <p:nvSpPr>
          <p:cNvPr id="7" name="Freeform 7">
            <a:extLst>
              <a:ext uri="{FF2B5EF4-FFF2-40B4-BE49-F238E27FC236}">
                <a16:creationId xmlns:a16="http://schemas.microsoft.com/office/drawing/2014/main" id="{64CBACF8-AB5F-7CD4-9D9F-15CBE8B21F27}"/>
              </a:ext>
            </a:extLst>
          </p:cNvPr>
          <p:cNvSpPr/>
          <p:nvPr/>
        </p:nvSpPr>
        <p:spPr bwMode="auto">
          <a:xfrm>
            <a:off x="4928753" y="14418663"/>
            <a:ext cx="1203512" cy="1079621"/>
          </a:xfrm>
          <a:custGeom>
            <a:avLst/>
            <a:gdLst/>
            <a:ahLst/>
            <a:cxnLst/>
            <a:rect l="l" t="t" r="r" b="b"/>
            <a:pathLst>
              <a:path w="1279874" h="1148122" extrusionOk="0">
                <a:moveTo>
                  <a:pt x="0" y="0"/>
                </a:moveTo>
                <a:lnTo>
                  <a:pt x="1279874" y="0"/>
                </a:lnTo>
                <a:lnTo>
                  <a:pt x="1279874" y="1148123"/>
                </a:lnTo>
                <a:lnTo>
                  <a:pt x="0" y="1148123"/>
                </a:lnTo>
                <a:lnTo>
                  <a:pt x="0" y="0"/>
                </a:lnTo>
                <a:close/>
              </a:path>
            </a:pathLst>
          </a:custGeom>
          <a:blipFill>
            <a:blip r:embed="rId5"/>
            <a:srcRect l="11996" t="26083" r="22782" b="30011"/>
            <a:stretch/>
          </a:blipFill>
        </p:spPr>
        <p:txBody>
          <a:bodyPr/>
          <a:lstStyle/>
          <a:p>
            <a:pPr>
              <a:defRPr/>
            </a:pPr>
            <a:endParaRPr lang="de-DE"/>
          </a:p>
        </p:txBody>
      </p:sp>
      <p:sp>
        <p:nvSpPr>
          <p:cNvPr id="8" name="AutoShape 8">
            <a:extLst>
              <a:ext uri="{FF2B5EF4-FFF2-40B4-BE49-F238E27FC236}">
                <a16:creationId xmlns:a16="http://schemas.microsoft.com/office/drawing/2014/main" id="{603C2136-34AA-E634-ADDA-8C368C9AB18A}"/>
              </a:ext>
            </a:extLst>
          </p:cNvPr>
          <p:cNvSpPr/>
          <p:nvPr/>
        </p:nvSpPr>
        <p:spPr bwMode="auto">
          <a:xfrm rot="1488438">
            <a:off x="3608934" y="12969806"/>
            <a:ext cx="1991835" cy="1347509"/>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9" name="AutoShape 9">
            <a:extLst>
              <a:ext uri="{FF2B5EF4-FFF2-40B4-BE49-F238E27FC236}">
                <a16:creationId xmlns:a16="http://schemas.microsoft.com/office/drawing/2014/main" id="{46C70051-E2CD-87E7-AC6A-07AD20FB9C69}"/>
              </a:ext>
            </a:extLst>
          </p:cNvPr>
          <p:cNvSpPr/>
          <p:nvPr/>
        </p:nvSpPr>
        <p:spPr bwMode="auto">
          <a:xfrm rot="-9183373" flipV="1">
            <a:off x="8899698" y="13491356"/>
            <a:ext cx="610365" cy="311423"/>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10" name="AutoShape 10">
            <a:extLst>
              <a:ext uri="{FF2B5EF4-FFF2-40B4-BE49-F238E27FC236}">
                <a16:creationId xmlns:a16="http://schemas.microsoft.com/office/drawing/2014/main" id="{E93411EA-7250-D8AF-2D49-D264DA258142}"/>
              </a:ext>
            </a:extLst>
          </p:cNvPr>
          <p:cNvSpPr/>
          <p:nvPr/>
        </p:nvSpPr>
        <p:spPr bwMode="auto">
          <a:xfrm rot="502761">
            <a:off x="5723619" y="9837450"/>
            <a:ext cx="1165600" cy="2724723"/>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11" name="AutoShape 11">
            <a:extLst>
              <a:ext uri="{FF2B5EF4-FFF2-40B4-BE49-F238E27FC236}">
                <a16:creationId xmlns:a16="http://schemas.microsoft.com/office/drawing/2014/main" id="{2A981342-E9E6-27F2-92D0-8437FB2145EC}"/>
              </a:ext>
            </a:extLst>
          </p:cNvPr>
          <p:cNvSpPr/>
          <p:nvPr/>
        </p:nvSpPr>
        <p:spPr bwMode="auto">
          <a:xfrm rot="10196617" flipV="1">
            <a:off x="8063953" y="9882676"/>
            <a:ext cx="1554347" cy="2615833"/>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12" name="AutoShape 12">
            <a:extLst>
              <a:ext uri="{FF2B5EF4-FFF2-40B4-BE49-F238E27FC236}">
                <a16:creationId xmlns:a16="http://schemas.microsoft.com/office/drawing/2014/main" id="{0A954DCF-C78E-026A-70E7-D2E043850616}"/>
              </a:ext>
            </a:extLst>
          </p:cNvPr>
          <p:cNvSpPr/>
          <p:nvPr/>
        </p:nvSpPr>
        <p:spPr bwMode="auto">
          <a:xfrm flipH="1" flipV="1">
            <a:off x="8347952" y="16753727"/>
            <a:ext cx="1039300" cy="199168"/>
          </a:xfrm>
          <a:prstGeom prst="line">
            <a:avLst/>
          </a:prstGeom>
          <a:ln w="28575" cap="rnd">
            <a:solidFill>
              <a:srgbClr val="000000"/>
            </a:solidFill>
            <a:prstDash val="solid"/>
            <a:headEnd type="none" w="sm" len="sm"/>
            <a:tailEnd type="oval" w="lg" len="lg"/>
          </a:ln>
        </p:spPr>
        <p:txBody>
          <a:bodyPr/>
          <a:lstStyle/>
          <a:p>
            <a:pPr>
              <a:defRPr/>
            </a:pPr>
            <a:endParaRPr lang="de-DE"/>
          </a:p>
        </p:txBody>
      </p:sp>
      <p:grpSp>
        <p:nvGrpSpPr>
          <p:cNvPr id="13" name="Group 13">
            <a:extLst>
              <a:ext uri="{FF2B5EF4-FFF2-40B4-BE49-F238E27FC236}">
                <a16:creationId xmlns:a16="http://schemas.microsoft.com/office/drawing/2014/main" id="{8F9ADA1A-B99A-56DD-5EA6-CD80552A1292}"/>
              </a:ext>
            </a:extLst>
          </p:cNvPr>
          <p:cNvGrpSpPr/>
          <p:nvPr/>
        </p:nvGrpSpPr>
        <p:grpSpPr bwMode="auto">
          <a:xfrm>
            <a:off x="1892206" y="12338050"/>
            <a:ext cx="2075081" cy="601200"/>
            <a:chOff x="0" y="0"/>
            <a:chExt cx="6891705" cy="1539336"/>
          </a:xfrm>
          <a:solidFill>
            <a:srgbClr val="FFFFFF">
              <a:alpha val="61176"/>
            </a:srgbClr>
          </a:solidFill>
        </p:grpSpPr>
        <p:sp>
          <p:nvSpPr>
            <p:cNvPr id="14" name="Freeform 14">
              <a:extLst>
                <a:ext uri="{FF2B5EF4-FFF2-40B4-BE49-F238E27FC236}">
                  <a16:creationId xmlns:a16="http://schemas.microsoft.com/office/drawing/2014/main" id="{8EE0055C-2259-8C32-94B0-9779729DB3AB}"/>
                </a:ext>
              </a:extLst>
            </p:cNvPr>
            <p:cNvSpPr/>
            <p:nvPr/>
          </p:nvSpPr>
          <p:spPr bwMode="auto">
            <a:xfrm>
              <a:off x="0" y="0"/>
              <a:ext cx="6891705" cy="1539336"/>
            </a:xfrm>
            <a:custGeom>
              <a:avLst/>
              <a:gdLst/>
              <a:ahLst/>
              <a:cxnLst/>
              <a:rect l="l" t="t" r="r" b="b"/>
              <a:pathLst>
                <a:path w="6891705" h="1539336" extrusionOk="0">
                  <a:moveTo>
                    <a:pt x="6891705" y="769668"/>
                  </a:moveTo>
                  <a:cubicBezTo>
                    <a:pt x="6891705" y="1110838"/>
                    <a:pt x="6463334" y="1539336"/>
                    <a:pt x="5934760" y="1539336"/>
                  </a:cubicBezTo>
                  <a:lnTo>
                    <a:pt x="956945" y="1539336"/>
                  </a:lnTo>
                  <a:cubicBezTo>
                    <a:pt x="428371" y="1539336"/>
                    <a:pt x="0" y="1110838"/>
                    <a:pt x="0" y="769668"/>
                  </a:cubicBezTo>
                  <a:cubicBezTo>
                    <a:pt x="0" y="428371"/>
                    <a:pt x="428371" y="0"/>
                    <a:pt x="956945" y="0"/>
                  </a:cubicBezTo>
                  <a:lnTo>
                    <a:pt x="5934760" y="0"/>
                  </a:lnTo>
                  <a:cubicBezTo>
                    <a:pt x="6463207" y="0"/>
                    <a:pt x="6891705" y="428371"/>
                    <a:pt x="6891705" y="769668"/>
                  </a:cubicBezTo>
                  <a:close/>
                </a:path>
              </a:pathLst>
            </a:custGeom>
            <a:grpFill/>
          </p:spPr>
          <p:txBody>
            <a:bodyPr/>
            <a:lstStyle/>
            <a:p>
              <a:pPr>
                <a:defRPr/>
              </a:pPr>
              <a:endParaRPr lang="de-DE" dirty="0"/>
            </a:p>
          </p:txBody>
        </p:sp>
      </p:grpSp>
      <p:grpSp>
        <p:nvGrpSpPr>
          <p:cNvPr id="15" name="Group 15">
            <a:extLst>
              <a:ext uri="{FF2B5EF4-FFF2-40B4-BE49-F238E27FC236}">
                <a16:creationId xmlns:a16="http://schemas.microsoft.com/office/drawing/2014/main" id="{1C554B0C-87E7-B6AF-3CC3-DE79596030E5}"/>
              </a:ext>
            </a:extLst>
          </p:cNvPr>
          <p:cNvGrpSpPr/>
          <p:nvPr/>
        </p:nvGrpSpPr>
        <p:grpSpPr bwMode="auto">
          <a:xfrm>
            <a:off x="9565820" y="13331949"/>
            <a:ext cx="2586981" cy="601200"/>
            <a:chOff x="0" y="0"/>
            <a:chExt cx="6669836" cy="1357560"/>
          </a:xfrm>
          <a:solidFill>
            <a:schemeClr val="bg1">
              <a:alpha val="61176"/>
            </a:schemeClr>
          </a:solidFill>
        </p:grpSpPr>
        <p:sp>
          <p:nvSpPr>
            <p:cNvPr id="16" name="Freeform 16">
              <a:extLst>
                <a:ext uri="{FF2B5EF4-FFF2-40B4-BE49-F238E27FC236}">
                  <a16:creationId xmlns:a16="http://schemas.microsoft.com/office/drawing/2014/main" id="{9E753239-3C53-0E84-B5B6-D33245462053}"/>
                </a:ext>
              </a:extLst>
            </p:cNvPr>
            <p:cNvSpPr/>
            <p:nvPr/>
          </p:nvSpPr>
          <p:spPr bwMode="auto">
            <a:xfrm>
              <a:off x="0" y="0"/>
              <a:ext cx="6669836" cy="1357560"/>
            </a:xfrm>
            <a:custGeom>
              <a:avLst/>
              <a:gdLst/>
              <a:ahLst/>
              <a:cxnLst/>
              <a:rect l="l" t="t" r="r" b="b"/>
              <a:pathLst>
                <a:path w="6669836" h="1357560" extrusionOk="0">
                  <a:moveTo>
                    <a:pt x="6669836" y="678780"/>
                  </a:moveTo>
                  <a:cubicBezTo>
                    <a:pt x="6669836" y="929062"/>
                    <a:pt x="6241465" y="1357560"/>
                    <a:pt x="5712891" y="1357560"/>
                  </a:cubicBezTo>
                  <a:lnTo>
                    <a:pt x="956945" y="1357560"/>
                  </a:lnTo>
                  <a:cubicBezTo>
                    <a:pt x="428371" y="1357560"/>
                    <a:pt x="0" y="929062"/>
                    <a:pt x="0" y="678780"/>
                  </a:cubicBezTo>
                  <a:cubicBezTo>
                    <a:pt x="0" y="428371"/>
                    <a:pt x="428371" y="0"/>
                    <a:pt x="956945" y="0"/>
                  </a:cubicBezTo>
                  <a:lnTo>
                    <a:pt x="5712891" y="0"/>
                  </a:lnTo>
                  <a:cubicBezTo>
                    <a:pt x="6241338" y="0"/>
                    <a:pt x="6669836" y="428371"/>
                    <a:pt x="6669836" y="678780"/>
                  </a:cubicBezTo>
                  <a:close/>
                </a:path>
              </a:pathLst>
            </a:custGeom>
            <a:grpFill/>
          </p:spPr>
          <p:txBody>
            <a:bodyPr/>
            <a:lstStyle/>
            <a:p>
              <a:pPr>
                <a:defRPr/>
              </a:pPr>
              <a:endParaRPr lang="de-DE"/>
            </a:p>
          </p:txBody>
        </p:sp>
      </p:grpSp>
      <p:grpSp>
        <p:nvGrpSpPr>
          <p:cNvPr id="17" name="Group 17">
            <a:extLst>
              <a:ext uri="{FF2B5EF4-FFF2-40B4-BE49-F238E27FC236}">
                <a16:creationId xmlns:a16="http://schemas.microsoft.com/office/drawing/2014/main" id="{F5107A58-9EA3-D7B7-346A-45D044D676B3}"/>
              </a:ext>
            </a:extLst>
          </p:cNvPr>
          <p:cNvGrpSpPr/>
          <p:nvPr/>
        </p:nvGrpSpPr>
        <p:grpSpPr bwMode="auto">
          <a:xfrm>
            <a:off x="3859923" y="9429591"/>
            <a:ext cx="2087471" cy="601200"/>
            <a:chOff x="0" y="0"/>
            <a:chExt cx="5741248" cy="1406300"/>
          </a:xfrm>
          <a:solidFill>
            <a:schemeClr val="bg1">
              <a:alpha val="61176"/>
            </a:schemeClr>
          </a:solidFill>
        </p:grpSpPr>
        <p:sp>
          <p:nvSpPr>
            <p:cNvPr id="18" name="Freeform 18">
              <a:extLst>
                <a:ext uri="{FF2B5EF4-FFF2-40B4-BE49-F238E27FC236}">
                  <a16:creationId xmlns:a16="http://schemas.microsoft.com/office/drawing/2014/main" id="{D679C42F-5477-8336-0EE7-6619F4247FE5}"/>
                </a:ext>
              </a:extLst>
            </p:cNvPr>
            <p:cNvSpPr/>
            <p:nvPr/>
          </p:nvSpPr>
          <p:spPr bwMode="auto">
            <a:xfrm>
              <a:off x="0" y="0"/>
              <a:ext cx="5741248" cy="1406300"/>
            </a:xfrm>
            <a:custGeom>
              <a:avLst/>
              <a:gdLst/>
              <a:ahLst/>
              <a:cxnLst/>
              <a:rect l="l" t="t" r="r" b="b"/>
              <a:pathLst>
                <a:path w="5741248" h="1406300" extrusionOk="0">
                  <a:moveTo>
                    <a:pt x="5741248" y="703150"/>
                  </a:moveTo>
                  <a:cubicBezTo>
                    <a:pt x="5741248" y="977802"/>
                    <a:pt x="5312877" y="1406300"/>
                    <a:pt x="4784303" y="1406300"/>
                  </a:cubicBezTo>
                  <a:lnTo>
                    <a:pt x="956945" y="1406300"/>
                  </a:lnTo>
                  <a:cubicBezTo>
                    <a:pt x="428371" y="1406300"/>
                    <a:pt x="0" y="977802"/>
                    <a:pt x="0" y="703150"/>
                  </a:cubicBezTo>
                  <a:cubicBezTo>
                    <a:pt x="0" y="428371"/>
                    <a:pt x="428371" y="0"/>
                    <a:pt x="956945" y="0"/>
                  </a:cubicBezTo>
                  <a:lnTo>
                    <a:pt x="4784303" y="0"/>
                  </a:lnTo>
                  <a:cubicBezTo>
                    <a:pt x="5312750" y="0"/>
                    <a:pt x="5741248" y="428371"/>
                    <a:pt x="5741248" y="703150"/>
                  </a:cubicBezTo>
                  <a:close/>
                </a:path>
              </a:pathLst>
            </a:custGeom>
            <a:grpFill/>
          </p:spPr>
          <p:txBody>
            <a:bodyPr/>
            <a:lstStyle/>
            <a:p>
              <a:pPr>
                <a:defRPr/>
              </a:pPr>
              <a:endParaRPr lang="de-DE"/>
            </a:p>
          </p:txBody>
        </p:sp>
      </p:grpSp>
      <p:sp>
        <p:nvSpPr>
          <p:cNvPr id="20" name="Freeform 20">
            <a:extLst>
              <a:ext uri="{FF2B5EF4-FFF2-40B4-BE49-F238E27FC236}">
                <a16:creationId xmlns:a16="http://schemas.microsoft.com/office/drawing/2014/main" id="{C668791E-79B8-A261-B1F8-CF1652592AC5}"/>
              </a:ext>
            </a:extLst>
          </p:cNvPr>
          <p:cNvSpPr/>
          <p:nvPr/>
        </p:nvSpPr>
        <p:spPr bwMode="auto">
          <a:xfrm>
            <a:off x="9377976" y="9434962"/>
            <a:ext cx="2827918" cy="601383"/>
          </a:xfrm>
          <a:custGeom>
            <a:avLst/>
            <a:gdLst/>
            <a:ahLst/>
            <a:cxnLst/>
            <a:rect l="l" t="t" r="r" b="b"/>
            <a:pathLst>
              <a:path w="7029355" h="1304615" extrusionOk="0">
                <a:moveTo>
                  <a:pt x="7029355" y="652307"/>
                </a:moveTo>
                <a:cubicBezTo>
                  <a:pt x="7029355" y="876117"/>
                  <a:pt x="6600985" y="1304615"/>
                  <a:pt x="6072410" y="1304615"/>
                </a:cubicBezTo>
                <a:lnTo>
                  <a:pt x="956945" y="1304615"/>
                </a:lnTo>
                <a:cubicBezTo>
                  <a:pt x="428371" y="1304615"/>
                  <a:pt x="0" y="876117"/>
                  <a:pt x="0" y="652307"/>
                </a:cubicBezTo>
                <a:cubicBezTo>
                  <a:pt x="0" y="428371"/>
                  <a:pt x="428371" y="0"/>
                  <a:pt x="956945" y="0"/>
                </a:cubicBezTo>
                <a:lnTo>
                  <a:pt x="6072410" y="0"/>
                </a:lnTo>
                <a:cubicBezTo>
                  <a:pt x="6600858" y="0"/>
                  <a:pt x="7029355" y="428371"/>
                  <a:pt x="7029355" y="652307"/>
                </a:cubicBezTo>
                <a:close/>
              </a:path>
            </a:pathLst>
          </a:custGeom>
          <a:solidFill>
            <a:schemeClr val="bg1">
              <a:alpha val="61176"/>
            </a:schemeClr>
          </a:solidFill>
        </p:spPr>
        <p:txBody>
          <a:bodyPr/>
          <a:lstStyle/>
          <a:p>
            <a:pPr>
              <a:defRPr/>
            </a:pPr>
            <a:endParaRPr lang="de-DE"/>
          </a:p>
        </p:txBody>
      </p:sp>
      <p:grpSp>
        <p:nvGrpSpPr>
          <p:cNvPr id="21" name="Group 21">
            <a:extLst>
              <a:ext uri="{FF2B5EF4-FFF2-40B4-BE49-F238E27FC236}">
                <a16:creationId xmlns:a16="http://schemas.microsoft.com/office/drawing/2014/main" id="{062325C7-390D-34B9-8B00-B46632088E61}"/>
              </a:ext>
            </a:extLst>
          </p:cNvPr>
          <p:cNvGrpSpPr/>
          <p:nvPr/>
        </p:nvGrpSpPr>
        <p:grpSpPr bwMode="auto">
          <a:xfrm>
            <a:off x="9377976" y="16684826"/>
            <a:ext cx="2817046" cy="601200"/>
            <a:chOff x="0" y="0"/>
            <a:chExt cx="6909260" cy="1325708"/>
          </a:xfrm>
          <a:solidFill>
            <a:srgbClr val="FFFFFF">
              <a:alpha val="61176"/>
            </a:srgbClr>
          </a:solidFill>
        </p:grpSpPr>
        <p:sp>
          <p:nvSpPr>
            <p:cNvPr id="22" name="Freeform 22">
              <a:extLst>
                <a:ext uri="{FF2B5EF4-FFF2-40B4-BE49-F238E27FC236}">
                  <a16:creationId xmlns:a16="http://schemas.microsoft.com/office/drawing/2014/main" id="{9207EEC8-D006-8ABA-6F1B-BE6246A87038}"/>
                </a:ext>
              </a:extLst>
            </p:cNvPr>
            <p:cNvSpPr/>
            <p:nvPr/>
          </p:nvSpPr>
          <p:spPr bwMode="auto">
            <a:xfrm>
              <a:off x="0" y="0"/>
              <a:ext cx="6909260" cy="1325708"/>
            </a:xfrm>
            <a:custGeom>
              <a:avLst/>
              <a:gdLst/>
              <a:ahLst/>
              <a:cxnLst/>
              <a:rect l="l" t="t" r="r" b="b"/>
              <a:pathLst>
                <a:path w="6909260" h="1325708" extrusionOk="0">
                  <a:moveTo>
                    <a:pt x="6909260" y="662854"/>
                  </a:moveTo>
                  <a:cubicBezTo>
                    <a:pt x="6909260" y="897210"/>
                    <a:pt x="6480889" y="1325708"/>
                    <a:pt x="5952315" y="1325708"/>
                  </a:cubicBezTo>
                  <a:lnTo>
                    <a:pt x="956945" y="1325708"/>
                  </a:lnTo>
                  <a:cubicBezTo>
                    <a:pt x="428371" y="1325708"/>
                    <a:pt x="0" y="897210"/>
                    <a:pt x="0" y="662854"/>
                  </a:cubicBezTo>
                  <a:cubicBezTo>
                    <a:pt x="0" y="428371"/>
                    <a:pt x="428371" y="0"/>
                    <a:pt x="956945" y="0"/>
                  </a:cubicBezTo>
                  <a:lnTo>
                    <a:pt x="5952315" y="0"/>
                  </a:lnTo>
                  <a:cubicBezTo>
                    <a:pt x="6480762" y="0"/>
                    <a:pt x="6909260" y="428371"/>
                    <a:pt x="6909260" y="662854"/>
                  </a:cubicBezTo>
                  <a:close/>
                </a:path>
              </a:pathLst>
            </a:custGeom>
            <a:grpFill/>
          </p:spPr>
          <p:txBody>
            <a:bodyPr/>
            <a:lstStyle/>
            <a:p>
              <a:pPr>
                <a:defRPr/>
              </a:pPr>
              <a:endParaRPr lang="de-DE"/>
            </a:p>
          </p:txBody>
        </p:sp>
      </p:grpSp>
      <p:sp>
        <p:nvSpPr>
          <p:cNvPr id="46" name="Freeform 46">
            <a:extLst>
              <a:ext uri="{FF2B5EF4-FFF2-40B4-BE49-F238E27FC236}">
                <a16:creationId xmlns:a16="http://schemas.microsoft.com/office/drawing/2014/main" id="{D7F6D324-8B09-D4EE-8E64-1CE8D7E6A7CA}"/>
              </a:ext>
            </a:extLst>
          </p:cNvPr>
          <p:cNvSpPr/>
          <p:nvPr/>
        </p:nvSpPr>
        <p:spPr bwMode="auto">
          <a:xfrm flipH="1">
            <a:off x="5121854" y="11753454"/>
            <a:ext cx="1562612" cy="2749653"/>
          </a:xfrm>
          <a:custGeom>
            <a:avLst/>
            <a:gdLst/>
            <a:ahLst/>
            <a:cxnLst/>
            <a:rect l="l" t="t" r="r" b="b"/>
            <a:pathLst>
              <a:path w="1661759" h="2924117" extrusionOk="0">
                <a:moveTo>
                  <a:pt x="1661759" y="0"/>
                </a:moveTo>
                <a:lnTo>
                  <a:pt x="0" y="0"/>
                </a:lnTo>
                <a:lnTo>
                  <a:pt x="0" y="2924117"/>
                </a:lnTo>
                <a:lnTo>
                  <a:pt x="1661759" y="2924117"/>
                </a:lnTo>
                <a:lnTo>
                  <a:pt x="1661759" y="0"/>
                </a:lnTo>
                <a:close/>
              </a:path>
            </a:pathLst>
          </a:custGeom>
          <a:blipFill>
            <a:blip r:embed="rId6"/>
            <a:srcRect l="9374" t="113" r="19921" b="6519"/>
            <a:stretch/>
          </a:blipFill>
        </p:spPr>
        <p:txBody>
          <a:bodyPr/>
          <a:lstStyle/>
          <a:p>
            <a:pPr>
              <a:defRPr/>
            </a:pPr>
            <a:endParaRPr lang="de-DE" dirty="0"/>
          </a:p>
        </p:txBody>
      </p:sp>
      <p:sp>
        <p:nvSpPr>
          <p:cNvPr id="47" name="Freeform 47">
            <a:extLst>
              <a:ext uri="{FF2B5EF4-FFF2-40B4-BE49-F238E27FC236}">
                <a16:creationId xmlns:a16="http://schemas.microsoft.com/office/drawing/2014/main" id="{3298F6EB-388F-C59E-8ECC-950DF2B4EDC3}"/>
              </a:ext>
            </a:extLst>
          </p:cNvPr>
          <p:cNvSpPr/>
          <p:nvPr/>
        </p:nvSpPr>
        <p:spPr bwMode="auto">
          <a:xfrm>
            <a:off x="7658761" y="14706125"/>
            <a:ext cx="1548267" cy="2118794"/>
          </a:xfrm>
          <a:custGeom>
            <a:avLst/>
            <a:gdLst/>
            <a:ahLst/>
            <a:cxnLst/>
            <a:rect l="l" t="t" r="r" b="b"/>
            <a:pathLst>
              <a:path w="1646504" h="2253230" extrusionOk="0">
                <a:moveTo>
                  <a:pt x="0" y="0"/>
                </a:moveTo>
                <a:lnTo>
                  <a:pt x="1646503" y="0"/>
                </a:lnTo>
                <a:lnTo>
                  <a:pt x="1646503" y="2253230"/>
                </a:lnTo>
                <a:lnTo>
                  <a:pt x="0" y="2253230"/>
                </a:lnTo>
                <a:lnTo>
                  <a:pt x="0" y="0"/>
                </a:lnTo>
                <a:close/>
              </a:path>
            </a:pathLst>
          </a:custGeom>
          <a:blipFill>
            <a:blip r:embed="rId7"/>
            <a:srcRect l="1312" r="1312"/>
            <a:stretch/>
          </a:blipFill>
        </p:spPr>
        <p:txBody>
          <a:bodyPr/>
          <a:lstStyle/>
          <a:p>
            <a:pPr>
              <a:defRPr/>
            </a:pPr>
            <a:endParaRPr lang="de-DE"/>
          </a:p>
        </p:txBody>
      </p:sp>
      <p:sp>
        <p:nvSpPr>
          <p:cNvPr id="48" name="Freeform 48">
            <a:extLst>
              <a:ext uri="{FF2B5EF4-FFF2-40B4-BE49-F238E27FC236}">
                <a16:creationId xmlns:a16="http://schemas.microsoft.com/office/drawing/2014/main" id="{19A5EE1E-F39C-BDB1-8C9E-E36E3AFDCD7C}"/>
              </a:ext>
            </a:extLst>
          </p:cNvPr>
          <p:cNvSpPr/>
          <p:nvPr/>
        </p:nvSpPr>
        <p:spPr bwMode="auto">
          <a:xfrm>
            <a:off x="6316747" y="14129764"/>
            <a:ext cx="1488956" cy="2633378"/>
          </a:xfrm>
          <a:custGeom>
            <a:avLst/>
            <a:gdLst/>
            <a:ahLst/>
            <a:cxnLst/>
            <a:rect l="l" t="t" r="r" b="b"/>
            <a:pathLst>
              <a:path w="1583431" h="2800465" extrusionOk="0">
                <a:moveTo>
                  <a:pt x="0" y="0"/>
                </a:moveTo>
                <a:lnTo>
                  <a:pt x="1583431" y="0"/>
                </a:lnTo>
                <a:lnTo>
                  <a:pt x="1583431" y="2800464"/>
                </a:lnTo>
                <a:lnTo>
                  <a:pt x="0" y="2800464"/>
                </a:lnTo>
                <a:lnTo>
                  <a:pt x="0" y="0"/>
                </a:lnTo>
                <a:close/>
              </a:path>
            </a:pathLst>
          </a:custGeom>
          <a:blipFill>
            <a:blip r:embed="rId8"/>
            <a:srcRect l="12139" r="15826" b="4394"/>
            <a:stretch/>
          </a:blipFill>
        </p:spPr>
        <p:txBody>
          <a:bodyPr/>
          <a:lstStyle/>
          <a:p>
            <a:pPr>
              <a:defRPr/>
            </a:pPr>
            <a:endParaRPr lang="de-DE"/>
          </a:p>
        </p:txBody>
      </p:sp>
      <p:sp>
        <p:nvSpPr>
          <p:cNvPr id="49" name="AutoShape 49">
            <a:extLst>
              <a:ext uri="{FF2B5EF4-FFF2-40B4-BE49-F238E27FC236}">
                <a16:creationId xmlns:a16="http://schemas.microsoft.com/office/drawing/2014/main" id="{015CC075-C471-66E2-7D66-D6BEA7DC4749}"/>
              </a:ext>
            </a:extLst>
          </p:cNvPr>
          <p:cNvSpPr/>
          <p:nvPr/>
        </p:nvSpPr>
        <p:spPr bwMode="auto">
          <a:xfrm rot="-382614">
            <a:off x="4862079" y="15719510"/>
            <a:ext cx="1529286" cy="219965"/>
          </a:xfrm>
          <a:prstGeom prst="line">
            <a:avLst/>
          </a:prstGeom>
          <a:ln w="28575" cap="rnd">
            <a:solidFill>
              <a:srgbClr val="000000"/>
            </a:solidFill>
            <a:prstDash val="solid"/>
            <a:headEnd type="none" w="sm" len="sm"/>
            <a:tailEnd type="oval" w="lg" len="lg"/>
          </a:ln>
        </p:spPr>
        <p:txBody>
          <a:bodyPr/>
          <a:lstStyle/>
          <a:p>
            <a:pPr>
              <a:defRPr/>
            </a:pPr>
            <a:endParaRPr lang="de-DE"/>
          </a:p>
        </p:txBody>
      </p:sp>
      <p:sp>
        <p:nvSpPr>
          <p:cNvPr id="51" name="Freeform 51">
            <a:extLst>
              <a:ext uri="{FF2B5EF4-FFF2-40B4-BE49-F238E27FC236}">
                <a16:creationId xmlns:a16="http://schemas.microsoft.com/office/drawing/2014/main" id="{CA981AF6-5FBF-14A6-826D-08BAF41671AE}"/>
              </a:ext>
            </a:extLst>
          </p:cNvPr>
          <p:cNvSpPr/>
          <p:nvPr/>
        </p:nvSpPr>
        <p:spPr bwMode="auto">
          <a:xfrm>
            <a:off x="400050" y="15538450"/>
            <a:ext cx="4454544" cy="511319"/>
          </a:xfrm>
          <a:custGeom>
            <a:avLst/>
            <a:gdLst/>
            <a:ahLst/>
            <a:cxnLst/>
            <a:rect l="l" t="t" r="r" b="b"/>
            <a:pathLst>
              <a:path w="8417499" h="1406300" extrusionOk="0">
                <a:moveTo>
                  <a:pt x="8417499" y="703150"/>
                </a:moveTo>
                <a:cubicBezTo>
                  <a:pt x="8417499" y="977802"/>
                  <a:pt x="7989128" y="1406300"/>
                  <a:pt x="7460554" y="1406300"/>
                </a:cubicBezTo>
                <a:lnTo>
                  <a:pt x="956945" y="1406300"/>
                </a:lnTo>
                <a:cubicBezTo>
                  <a:pt x="428371" y="1406300"/>
                  <a:pt x="0" y="977802"/>
                  <a:pt x="0" y="703150"/>
                </a:cubicBezTo>
                <a:cubicBezTo>
                  <a:pt x="0" y="428371"/>
                  <a:pt x="428371" y="0"/>
                  <a:pt x="956945" y="0"/>
                </a:cubicBezTo>
                <a:lnTo>
                  <a:pt x="7460554" y="0"/>
                </a:lnTo>
                <a:cubicBezTo>
                  <a:pt x="7989002" y="0"/>
                  <a:pt x="8417499" y="428371"/>
                  <a:pt x="8417499" y="703150"/>
                </a:cubicBezTo>
                <a:close/>
              </a:path>
            </a:pathLst>
          </a:custGeom>
          <a:solidFill>
            <a:srgbClr val="FFFFFF">
              <a:alpha val="61176"/>
            </a:srgbClr>
          </a:solidFill>
        </p:spPr>
        <p:txBody>
          <a:bodyPr/>
          <a:lstStyle/>
          <a:p>
            <a:pPr>
              <a:defRPr/>
            </a:pPr>
            <a:endParaRPr lang="de-DE" dirty="0"/>
          </a:p>
        </p:txBody>
      </p:sp>
      <p:sp>
        <p:nvSpPr>
          <p:cNvPr id="57" name="Freeform 57">
            <a:extLst>
              <a:ext uri="{FF2B5EF4-FFF2-40B4-BE49-F238E27FC236}">
                <a16:creationId xmlns:a16="http://schemas.microsoft.com/office/drawing/2014/main" id="{D4CF7C76-A893-0DCA-2D33-30D99A3D018E}"/>
              </a:ext>
            </a:extLst>
          </p:cNvPr>
          <p:cNvSpPr/>
          <p:nvPr/>
        </p:nvSpPr>
        <p:spPr bwMode="auto">
          <a:xfrm>
            <a:off x="318479" y="48368"/>
            <a:ext cx="4527357" cy="2549187"/>
          </a:xfrm>
          <a:custGeom>
            <a:avLst/>
            <a:gdLst/>
            <a:ahLst/>
            <a:cxnLst/>
            <a:rect l="l" t="t" r="r" b="b"/>
            <a:pathLst>
              <a:path w="4814616" h="2710932" extrusionOk="0">
                <a:moveTo>
                  <a:pt x="0" y="0"/>
                </a:moveTo>
                <a:lnTo>
                  <a:pt x="4814616" y="0"/>
                </a:lnTo>
                <a:lnTo>
                  <a:pt x="4814616" y="2710932"/>
                </a:lnTo>
                <a:lnTo>
                  <a:pt x="0" y="2710932"/>
                </a:lnTo>
                <a:lnTo>
                  <a:pt x="0" y="0"/>
                </a:lnTo>
                <a:close/>
              </a:path>
            </a:pathLst>
          </a:custGeom>
          <a:blipFill>
            <a:blip r:embed="rId9"/>
            <a:stretch/>
          </a:blipFill>
        </p:spPr>
        <p:txBody>
          <a:bodyPr/>
          <a:lstStyle/>
          <a:p>
            <a:pPr>
              <a:defRPr/>
            </a:pPr>
            <a:endParaRPr lang="de-DE"/>
          </a:p>
        </p:txBody>
      </p:sp>
      <p:sp>
        <p:nvSpPr>
          <p:cNvPr id="97" name="TextBox 97">
            <a:extLst>
              <a:ext uri="{FF2B5EF4-FFF2-40B4-BE49-F238E27FC236}">
                <a16:creationId xmlns:a16="http://schemas.microsoft.com/office/drawing/2014/main" id="{F44AE217-3542-883A-B3C2-C93E70B12690}"/>
              </a:ext>
            </a:extLst>
          </p:cNvPr>
          <p:cNvSpPr txBox="1"/>
          <p:nvPr/>
        </p:nvSpPr>
        <p:spPr bwMode="auto">
          <a:xfrm>
            <a:off x="9316295" y="17337518"/>
            <a:ext cx="4619260" cy="1248932"/>
          </a:xfrm>
          <a:prstGeom prst="rect">
            <a:avLst/>
          </a:prstGeom>
        </p:spPr>
        <p:txBody>
          <a:bodyPr wrap="square" lIns="0" tIns="0" rIns="0" bIns="0" rtlCol="0" anchor="t">
            <a:spAutoFit/>
          </a:bodyPr>
          <a:lstStyle/>
          <a:p>
            <a:pPr>
              <a:lnSpc>
                <a:spcPts val="2351"/>
              </a:lnSpc>
              <a:defRPr/>
            </a:pPr>
            <a:r>
              <a:rPr lang="de-DE" sz="2800" spc="19" dirty="0">
                <a:solidFill>
                  <a:srgbClr val="000000"/>
                </a:solidFill>
                <a:latin typeface="Calibri" panose="020F0502020204030204" pitchFamily="34" charset="0"/>
                <a:cs typeface="Calibri" panose="020F0502020204030204" pitchFamily="34" charset="0"/>
              </a:rPr>
              <a:t>Um die sternförmigen Schrauben zu lösen, nutzt den Schraubendreher in der Stärke 0,8mm.</a:t>
            </a:r>
            <a:endParaRPr sz="2800" dirty="0">
              <a:latin typeface="Calibri" panose="020F0502020204030204" pitchFamily="34" charset="0"/>
              <a:cs typeface="Calibri" panose="020F0502020204030204" pitchFamily="34" charset="0"/>
            </a:endParaRPr>
          </a:p>
        </p:txBody>
      </p:sp>
      <p:sp>
        <p:nvSpPr>
          <p:cNvPr id="99" name="TextBox 99">
            <a:extLst>
              <a:ext uri="{FF2B5EF4-FFF2-40B4-BE49-F238E27FC236}">
                <a16:creationId xmlns:a16="http://schemas.microsoft.com/office/drawing/2014/main" id="{86794661-95E8-E012-0C10-39D3AD9D9754}"/>
              </a:ext>
            </a:extLst>
          </p:cNvPr>
          <p:cNvSpPr txBox="1"/>
          <p:nvPr/>
        </p:nvSpPr>
        <p:spPr bwMode="auto">
          <a:xfrm>
            <a:off x="9717441" y="13534167"/>
            <a:ext cx="2283738" cy="296748"/>
          </a:xfrm>
          <a:prstGeom prst="rect">
            <a:avLst/>
          </a:prstGeom>
        </p:spPr>
        <p:txBody>
          <a:bodyPr wrap="square" lIns="0" tIns="0" rIns="0" bIns="0" rtlCol="0" anchor="t">
            <a:spAutoFit/>
          </a:bodyPr>
          <a:lstStyle/>
          <a:p>
            <a:pPr algn="ctr">
              <a:lnSpc>
                <a:spcPts val="2126"/>
              </a:lnSpc>
              <a:defRPr/>
            </a:pPr>
            <a:r>
              <a:rPr lang="de-DE" sz="2800" spc="21" dirty="0">
                <a:solidFill>
                  <a:srgbClr val="000000"/>
                </a:solidFill>
                <a:latin typeface="Calibri" panose="020F0502020204030204" pitchFamily="34" charset="0"/>
                <a:cs typeface="Calibri" panose="020F0502020204030204" pitchFamily="34" charset="0"/>
              </a:rPr>
              <a:t>Hebelwerkzeug</a:t>
            </a:r>
            <a:endParaRPr dirty="0">
              <a:latin typeface="Calibri" panose="020F0502020204030204" pitchFamily="34" charset="0"/>
              <a:cs typeface="Calibri" panose="020F0502020204030204" pitchFamily="34" charset="0"/>
            </a:endParaRPr>
          </a:p>
        </p:txBody>
      </p:sp>
      <p:sp>
        <p:nvSpPr>
          <p:cNvPr id="100" name="TextBox 100">
            <a:extLst>
              <a:ext uri="{FF2B5EF4-FFF2-40B4-BE49-F238E27FC236}">
                <a16:creationId xmlns:a16="http://schemas.microsoft.com/office/drawing/2014/main" id="{33EB9BB8-5803-56BB-138A-0866C5C54F56}"/>
              </a:ext>
            </a:extLst>
          </p:cNvPr>
          <p:cNvSpPr txBox="1"/>
          <p:nvPr/>
        </p:nvSpPr>
        <p:spPr bwMode="auto">
          <a:xfrm>
            <a:off x="1794990" y="12505723"/>
            <a:ext cx="2118435" cy="296748"/>
          </a:xfrm>
          <a:prstGeom prst="rect">
            <a:avLst/>
          </a:prstGeom>
        </p:spPr>
        <p:txBody>
          <a:bodyPr lIns="0" tIns="0" rIns="0" bIns="0" rtlCol="0" anchor="t">
            <a:spAutoFit/>
          </a:bodyPr>
          <a:lstStyle/>
          <a:p>
            <a:pPr algn="ctr">
              <a:lnSpc>
                <a:spcPts val="2126"/>
              </a:lnSpc>
              <a:defRPr/>
            </a:pPr>
            <a:r>
              <a:rPr lang="de-DE" sz="2800" spc="21" dirty="0">
                <a:solidFill>
                  <a:srgbClr val="000000"/>
                </a:solidFill>
                <a:latin typeface="Calibri" panose="020F0502020204030204" pitchFamily="34" charset="0"/>
                <a:cs typeface="Calibri" panose="020F0502020204030204" pitchFamily="34" charset="0"/>
              </a:rPr>
              <a:t>Saugnapf</a:t>
            </a:r>
            <a:endParaRPr dirty="0">
              <a:latin typeface="Calibri" panose="020F0502020204030204" pitchFamily="34" charset="0"/>
              <a:cs typeface="Calibri" panose="020F0502020204030204" pitchFamily="34" charset="0"/>
            </a:endParaRPr>
          </a:p>
        </p:txBody>
      </p:sp>
      <p:sp>
        <p:nvSpPr>
          <p:cNvPr id="101" name="TextBox 101">
            <a:extLst>
              <a:ext uri="{FF2B5EF4-FFF2-40B4-BE49-F238E27FC236}">
                <a16:creationId xmlns:a16="http://schemas.microsoft.com/office/drawing/2014/main" id="{CCC0FA1C-B5B5-D374-BF4C-51E8514433FB}"/>
              </a:ext>
            </a:extLst>
          </p:cNvPr>
          <p:cNvSpPr txBox="1"/>
          <p:nvPr/>
        </p:nvSpPr>
        <p:spPr bwMode="auto">
          <a:xfrm>
            <a:off x="3878942" y="9581817"/>
            <a:ext cx="2049432" cy="296748"/>
          </a:xfrm>
          <a:prstGeom prst="rect">
            <a:avLst/>
          </a:prstGeom>
        </p:spPr>
        <p:txBody>
          <a:bodyPr wrap="square" lIns="0" tIns="0" rIns="0" bIns="0" rtlCol="0" anchor="t">
            <a:spAutoFit/>
          </a:bodyPr>
          <a:lstStyle/>
          <a:p>
            <a:pPr algn="ctr">
              <a:lnSpc>
                <a:spcPts val="2126"/>
              </a:lnSpc>
              <a:defRPr/>
            </a:pPr>
            <a:r>
              <a:rPr lang="de-DE" sz="2800" spc="21" dirty="0">
                <a:solidFill>
                  <a:srgbClr val="000000"/>
                </a:solidFill>
                <a:latin typeface="Calibri" panose="020F0502020204030204" pitchFamily="34" charset="0"/>
                <a:cs typeface="Calibri" panose="020F0502020204030204" pitchFamily="34" charset="0"/>
              </a:rPr>
              <a:t>Föhn</a:t>
            </a:r>
            <a:endParaRPr lang="en-US" sz="2150" spc="21" dirty="0">
              <a:solidFill>
                <a:srgbClr val="000000"/>
              </a:solidFill>
              <a:latin typeface="Glacial Indifference Bold"/>
            </a:endParaRPr>
          </a:p>
        </p:txBody>
      </p:sp>
      <p:sp>
        <p:nvSpPr>
          <p:cNvPr id="102" name="TextBox 102">
            <a:extLst>
              <a:ext uri="{FF2B5EF4-FFF2-40B4-BE49-F238E27FC236}">
                <a16:creationId xmlns:a16="http://schemas.microsoft.com/office/drawing/2014/main" id="{7B986AEA-D8B8-251E-AEA7-33F0F54B074E}"/>
              </a:ext>
            </a:extLst>
          </p:cNvPr>
          <p:cNvSpPr txBox="1"/>
          <p:nvPr/>
        </p:nvSpPr>
        <p:spPr bwMode="auto">
          <a:xfrm>
            <a:off x="9530057" y="9622806"/>
            <a:ext cx="2523757" cy="296748"/>
          </a:xfrm>
          <a:prstGeom prst="rect">
            <a:avLst/>
          </a:prstGeom>
        </p:spPr>
        <p:txBody>
          <a:bodyPr wrap="square" lIns="0" tIns="0" rIns="0" bIns="0" rtlCol="0" anchor="t">
            <a:spAutoFit/>
          </a:bodyPr>
          <a:lstStyle/>
          <a:p>
            <a:pPr algn="ctr">
              <a:lnSpc>
                <a:spcPts val="2126"/>
              </a:lnSpc>
              <a:spcBef>
                <a:spcPts val="0"/>
              </a:spcBef>
              <a:defRPr/>
            </a:pPr>
            <a:r>
              <a:rPr lang="de-DE" sz="2800" spc="21" dirty="0">
                <a:solidFill>
                  <a:srgbClr val="000000"/>
                </a:solidFill>
                <a:latin typeface="Calibri" panose="020F0502020204030204" pitchFamily="34" charset="0"/>
                <a:cs typeface="Calibri" panose="020F0502020204030204" pitchFamily="34" charset="0"/>
              </a:rPr>
              <a:t>Hebelwerkzeug</a:t>
            </a:r>
            <a:endParaRPr dirty="0">
              <a:latin typeface="Calibri" panose="020F0502020204030204" pitchFamily="34" charset="0"/>
              <a:cs typeface="Calibri" panose="020F0502020204030204" pitchFamily="34" charset="0"/>
            </a:endParaRPr>
          </a:p>
        </p:txBody>
      </p:sp>
      <p:sp>
        <p:nvSpPr>
          <p:cNvPr id="103" name="TextBox 103">
            <a:extLst>
              <a:ext uri="{FF2B5EF4-FFF2-40B4-BE49-F238E27FC236}">
                <a16:creationId xmlns:a16="http://schemas.microsoft.com/office/drawing/2014/main" id="{6BEEF95E-CF38-0AC8-3C5D-D6E6F2A55989}"/>
              </a:ext>
            </a:extLst>
          </p:cNvPr>
          <p:cNvSpPr txBox="1"/>
          <p:nvPr/>
        </p:nvSpPr>
        <p:spPr bwMode="auto">
          <a:xfrm>
            <a:off x="9479391" y="16851738"/>
            <a:ext cx="2597232" cy="296748"/>
          </a:xfrm>
          <a:prstGeom prst="rect">
            <a:avLst/>
          </a:prstGeom>
        </p:spPr>
        <p:txBody>
          <a:bodyPr wrap="square" lIns="0" tIns="0" rIns="0" bIns="0" rtlCol="0" anchor="t">
            <a:spAutoFit/>
          </a:bodyPr>
          <a:lstStyle/>
          <a:p>
            <a:pPr algn="ctr">
              <a:lnSpc>
                <a:spcPts val="2126"/>
              </a:lnSpc>
              <a:spcBef>
                <a:spcPts val="0"/>
              </a:spcBef>
              <a:defRPr/>
            </a:pPr>
            <a:r>
              <a:rPr lang="de-DE" sz="2800" spc="21" dirty="0">
                <a:solidFill>
                  <a:srgbClr val="000000"/>
                </a:solidFill>
                <a:latin typeface="Calibri" panose="020F0502020204030204" pitchFamily="34" charset="0"/>
                <a:cs typeface="Calibri" panose="020F0502020204030204" pitchFamily="34" charset="0"/>
              </a:rPr>
              <a:t>Schraubendreher</a:t>
            </a:r>
            <a:endParaRPr dirty="0">
              <a:latin typeface="Calibri" panose="020F0502020204030204" pitchFamily="34" charset="0"/>
              <a:cs typeface="Calibri" panose="020F0502020204030204" pitchFamily="34" charset="0"/>
            </a:endParaRPr>
          </a:p>
        </p:txBody>
      </p:sp>
      <p:sp>
        <p:nvSpPr>
          <p:cNvPr id="104" name="TextBox 104">
            <a:extLst>
              <a:ext uri="{FF2B5EF4-FFF2-40B4-BE49-F238E27FC236}">
                <a16:creationId xmlns:a16="http://schemas.microsoft.com/office/drawing/2014/main" id="{84DF5F51-C329-BEE4-D1CB-ADF74ED4DFDB}"/>
              </a:ext>
            </a:extLst>
          </p:cNvPr>
          <p:cNvSpPr txBox="1"/>
          <p:nvPr/>
        </p:nvSpPr>
        <p:spPr bwMode="auto">
          <a:xfrm>
            <a:off x="1924050" y="10030791"/>
            <a:ext cx="4136448" cy="1292662"/>
          </a:xfrm>
          <a:prstGeom prst="rect">
            <a:avLst/>
          </a:prstGeom>
        </p:spPr>
        <p:txBody>
          <a:bodyPr wrap="square" lIns="0" tIns="0" rIns="0" bIns="0" rtlCol="0" anchor="t">
            <a:spAutoFit/>
          </a:bodyPr>
          <a:lstStyle/>
          <a:p>
            <a:pPr>
              <a:defRPr/>
            </a:pPr>
            <a:r>
              <a:rPr lang="de-DE" sz="2800" spc="19" dirty="0">
                <a:solidFill>
                  <a:srgbClr val="000000"/>
                </a:solidFill>
                <a:latin typeface="Calibri" panose="020F0502020204030204" pitchFamily="34" charset="0"/>
                <a:cs typeface="Calibri" panose="020F0502020204030204" pitchFamily="34" charset="0"/>
              </a:rPr>
              <a:t>Der Föhn kann an klebrigen Stellen helfen die Verklebungen zu lösen.</a:t>
            </a:r>
            <a:endParaRPr lang="de-DE" sz="2000" spc="19" dirty="0">
              <a:solidFill>
                <a:srgbClr val="000000"/>
              </a:solidFill>
              <a:latin typeface="Glacial Indifference"/>
            </a:endParaRPr>
          </a:p>
        </p:txBody>
      </p:sp>
      <p:sp>
        <p:nvSpPr>
          <p:cNvPr id="105" name="TextBox 105">
            <a:extLst>
              <a:ext uri="{FF2B5EF4-FFF2-40B4-BE49-F238E27FC236}">
                <a16:creationId xmlns:a16="http://schemas.microsoft.com/office/drawing/2014/main" id="{6BE2B6AD-DAD8-B98E-EE6C-484A55AF11EB}"/>
              </a:ext>
            </a:extLst>
          </p:cNvPr>
          <p:cNvSpPr txBox="1"/>
          <p:nvPr/>
        </p:nvSpPr>
        <p:spPr bwMode="auto">
          <a:xfrm>
            <a:off x="1619250" y="12998009"/>
            <a:ext cx="3027008" cy="1292662"/>
          </a:xfrm>
          <a:prstGeom prst="rect">
            <a:avLst/>
          </a:prstGeom>
        </p:spPr>
        <p:txBody>
          <a:bodyPr wrap="square" lIns="0" tIns="0" rIns="0" bIns="0" rtlCol="0" anchor="t">
            <a:spAutoFit/>
          </a:bodyPr>
          <a:lstStyle/>
          <a:p>
            <a:pPr>
              <a:defRPr/>
            </a:pPr>
            <a:r>
              <a:rPr lang="de-DE" sz="2800" spc="19" dirty="0">
                <a:solidFill>
                  <a:srgbClr val="000000"/>
                </a:solidFill>
                <a:latin typeface="Calibri" panose="020F0502020204030204" pitchFamily="34" charset="0"/>
                <a:cs typeface="Calibri" panose="020F0502020204030204" pitchFamily="34" charset="0"/>
              </a:rPr>
              <a:t>Der Saugnapf hilft euch den Bildschirm anzuheben.</a:t>
            </a:r>
            <a:endParaRPr sz="2800" dirty="0">
              <a:latin typeface="Calibri" panose="020F0502020204030204" pitchFamily="34" charset="0"/>
              <a:cs typeface="Calibri" panose="020F0502020204030204" pitchFamily="34" charset="0"/>
            </a:endParaRPr>
          </a:p>
        </p:txBody>
      </p:sp>
      <p:sp>
        <p:nvSpPr>
          <p:cNvPr id="106" name="TextBox 106">
            <a:extLst>
              <a:ext uri="{FF2B5EF4-FFF2-40B4-BE49-F238E27FC236}">
                <a16:creationId xmlns:a16="http://schemas.microsoft.com/office/drawing/2014/main" id="{39F1890E-C663-4D58-BDB8-4DDC2B7396BA}"/>
              </a:ext>
            </a:extLst>
          </p:cNvPr>
          <p:cNvSpPr txBox="1"/>
          <p:nvPr/>
        </p:nvSpPr>
        <p:spPr bwMode="auto">
          <a:xfrm>
            <a:off x="9308476" y="10122992"/>
            <a:ext cx="4619260" cy="1556708"/>
          </a:xfrm>
          <a:prstGeom prst="rect">
            <a:avLst/>
          </a:prstGeom>
        </p:spPr>
        <p:txBody>
          <a:bodyPr wrap="square" lIns="0" tIns="0" rIns="0" bIns="0" rtlCol="0" anchor="t">
            <a:spAutoFit/>
          </a:bodyPr>
          <a:lstStyle/>
          <a:p>
            <a:pPr>
              <a:lnSpc>
                <a:spcPts val="2351"/>
              </a:lnSpc>
              <a:defRPr/>
            </a:pPr>
            <a:r>
              <a:rPr lang="de-DE" sz="2800" spc="19" dirty="0">
                <a:solidFill>
                  <a:srgbClr val="000000"/>
                </a:solidFill>
                <a:latin typeface="Calibri" panose="020F0502020204030204" pitchFamily="34" charset="0"/>
                <a:cs typeface="Calibri" panose="020F0502020204030204" pitchFamily="34" charset="0"/>
              </a:rPr>
              <a:t>Verwendet dieses Werkzeug, um feste Stellen zu lösen und zu öffnen. Wenn sich der Kleber nicht löst, nutzt den Föhn und blase den Kleber an.</a:t>
            </a:r>
            <a:endParaRPr sz="2800" dirty="0">
              <a:latin typeface="Calibri" panose="020F0502020204030204" pitchFamily="34" charset="0"/>
              <a:cs typeface="Calibri" panose="020F0502020204030204" pitchFamily="34" charset="0"/>
            </a:endParaRPr>
          </a:p>
        </p:txBody>
      </p:sp>
      <p:sp>
        <p:nvSpPr>
          <p:cNvPr id="107" name="TextBox 107">
            <a:extLst>
              <a:ext uri="{FF2B5EF4-FFF2-40B4-BE49-F238E27FC236}">
                <a16:creationId xmlns:a16="http://schemas.microsoft.com/office/drawing/2014/main" id="{20ED3E40-51B1-1E89-2241-ECDF34FB0E70}"/>
              </a:ext>
            </a:extLst>
          </p:cNvPr>
          <p:cNvSpPr txBox="1"/>
          <p:nvPr/>
        </p:nvSpPr>
        <p:spPr bwMode="auto">
          <a:xfrm>
            <a:off x="9482366" y="14014450"/>
            <a:ext cx="3871684" cy="941155"/>
          </a:xfrm>
          <a:prstGeom prst="rect">
            <a:avLst/>
          </a:prstGeom>
        </p:spPr>
        <p:txBody>
          <a:bodyPr wrap="square" lIns="0" tIns="0" rIns="0" bIns="0" rtlCol="0" anchor="t">
            <a:spAutoFit/>
          </a:bodyPr>
          <a:lstStyle/>
          <a:p>
            <a:pPr>
              <a:lnSpc>
                <a:spcPts val="2351"/>
              </a:lnSpc>
              <a:defRPr/>
            </a:pPr>
            <a:r>
              <a:rPr lang="de-DE" sz="2800" spc="19" dirty="0">
                <a:solidFill>
                  <a:srgbClr val="000000"/>
                </a:solidFill>
                <a:latin typeface="Calibri" panose="020F0502020204030204" pitchFamily="34" charset="0"/>
                <a:cs typeface="Calibri" panose="020F0502020204030204" pitchFamily="34" charset="0"/>
              </a:rPr>
              <a:t>Mit diesem Werkzeug könnt ihr Teile vom Smartphone aufhebeln.</a:t>
            </a:r>
            <a:endParaRPr sz="2800" dirty="0">
              <a:latin typeface="Calibri" panose="020F0502020204030204" pitchFamily="34" charset="0"/>
              <a:cs typeface="Calibri" panose="020F0502020204030204" pitchFamily="34" charset="0"/>
            </a:endParaRPr>
          </a:p>
        </p:txBody>
      </p:sp>
      <p:sp>
        <p:nvSpPr>
          <p:cNvPr id="111" name="TextBox 111">
            <a:extLst>
              <a:ext uri="{FF2B5EF4-FFF2-40B4-BE49-F238E27FC236}">
                <a16:creationId xmlns:a16="http://schemas.microsoft.com/office/drawing/2014/main" id="{DB2C9733-C99A-D2DD-3E78-901E6F507DED}"/>
              </a:ext>
            </a:extLst>
          </p:cNvPr>
          <p:cNvSpPr txBox="1"/>
          <p:nvPr/>
        </p:nvSpPr>
        <p:spPr bwMode="auto">
          <a:xfrm>
            <a:off x="608386" y="15678740"/>
            <a:ext cx="4037872" cy="296748"/>
          </a:xfrm>
          <a:prstGeom prst="rect">
            <a:avLst/>
          </a:prstGeom>
        </p:spPr>
        <p:txBody>
          <a:bodyPr wrap="square" lIns="0" tIns="0" rIns="0" bIns="0" rtlCol="0" anchor="t">
            <a:spAutoFit/>
          </a:bodyPr>
          <a:lstStyle/>
          <a:p>
            <a:pPr>
              <a:lnSpc>
                <a:spcPts val="2126"/>
              </a:lnSpc>
              <a:spcBef>
                <a:spcPts val="0"/>
              </a:spcBef>
              <a:defRPr/>
            </a:pPr>
            <a:r>
              <a:rPr lang="de-DE" sz="2800" spc="21" dirty="0">
                <a:solidFill>
                  <a:srgbClr val="000000"/>
                </a:solidFill>
                <a:latin typeface="Calibri" panose="020F0502020204030204" pitchFamily="34" charset="0"/>
                <a:cs typeface="Calibri" panose="020F0502020204030204" pitchFamily="34" charset="0"/>
              </a:rPr>
              <a:t>Magnetische Schraubmatte</a:t>
            </a:r>
            <a:endParaRPr sz="2800" dirty="0">
              <a:latin typeface="Calibri" panose="020F0502020204030204" pitchFamily="34" charset="0"/>
              <a:cs typeface="Calibri" panose="020F0502020204030204" pitchFamily="34" charset="0"/>
            </a:endParaRPr>
          </a:p>
        </p:txBody>
      </p:sp>
      <p:sp>
        <p:nvSpPr>
          <p:cNvPr id="112" name="TextBox 112">
            <a:extLst>
              <a:ext uri="{FF2B5EF4-FFF2-40B4-BE49-F238E27FC236}">
                <a16:creationId xmlns:a16="http://schemas.microsoft.com/office/drawing/2014/main" id="{51127973-EB36-6087-7333-332A25406D98}"/>
              </a:ext>
            </a:extLst>
          </p:cNvPr>
          <p:cNvSpPr txBox="1"/>
          <p:nvPr/>
        </p:nvSpPr>
        <p:spPr bwMode="auto">
          <a:xfrm>
            <a:off x="518058" y="16148050"/>
            <a:ext cx="4128200" cy="1292662"/>
          </a:xfrm>
          <a:prstGeom prst="rect">
            <a:avLst/>
          </a:prstGeom>
        </p:spPr>
        <p:txBody>
          <a:bodyPr wrap="square" lIns="0" tIns="0" rIns="0" bIns="0" rtlCol="0" anchor="t">
            <a:spAutoFit/>
          </a:bodyPr>
          <a:lstStyle/>
          <a:p>
            <a:pPr>
              <a:defRPr/>
            </a:pPr>
            <a:r>
              <a:rPr lang="de-DE" sz="2800" spc="19" dirty="0">
                <a:solidFill>
                  <a:srgbClr val="000000"/>
                </a:solidFill>
                <a:latin typeface="Calibri" panose="020F0502020204030204" pitchFamily="34" charset="0"/>
                <a:cs typeface="Calibri" panose="020F0502020204030204" pitchFamily="34" charset="0"/>
              </a:rPr>
              <a:t>Mit der magnetischen Matte könnt ihr die kleinen Schrauben auffangen.</a:t>
            </a:r>
            <a:endParaRPr sz="28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CF43CBBF-0A5A-5E81-BDB5-7240DB3F066C}"/>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2/4</a:t>
            </a:r>
          </a:p>
        </p:txBody>
      </p:sp>
      <p:grpSp>
        <p:nvGrpSpPr>
          <p:cNvPr id="27" name="Group 26">
            <a:extLst>
              <a:ext uri="{FF2B5EF4-FFF2-40B4-BE49-F238E27FC236}">
                <a16:creationId xmlns:a16="http://schemas.microsoft.com/office/drawing/2014/main" id="{D911552A-2840-3171-E2A4-4F3BE121FA68}"/>
              </a:ext>
            </a:extLst>
          </p:cNvPr>
          <p:cNvGrpSpPr/>
          <p:nvPr/>
        </p:nvGrpSpPr>
        <p:grpSpPr>
          <a:xfrm>
            <a:off x="1619251" y="2652007"/>
            <a:ext cx="10972798" cy="6347451"/>
            <a:chOff x="1703900" y="5797056"/>
            <a:chExt cx="10972798" cy="6347451"/>
          </a:xfrm>
        </p:grpSpPr>
        <p:grpSp>
          <p:nvGrpSpPr>
            <p:cNvPr id="59" name="Group 59">
              <a:extLst>
                <a:ext uri="{FF2B5EF4-FFF2-40B4-BE49-F238E27FC236}">
                  <a16:creationId xmlns:a16="http://schemas.microsoft.com/office/drawing/2014/main" id="{53F4C525-359A-5213-1F27-8F917511CCC9}"/>
                </a:ext>
              </a:extLst>
            </p:cNvPr>
            <p:cNvGrpSpPr/>
            <p:nvPr/>
          </p:nvGrpSpPr>
          <p:grpSpPr bwMode="auto">
            <a:xfrm rot="16200000">
              <a:off x="4016573" y="3484383"/>
              <a:ext cx="6347451" cy="10972798"/>
              <a:chOff x="-612787" y="94814"/>
              <a:chExt cx="3748415" cy="7336854"/>
            </a:xfrm>
          </p:grpSpPr>
          <p:sp>
            <p:nvSpPr>
              <p:cNvPr id="60" name="Freeform 60">
                <a:extLst>
                  <a:ext uri="{FF2B5EF4-FFF2-40B4-BE49-F238E27FC236}">
                    <a16:creationId xmlns:a16="http://schemas.microsoft.com/office/drawing/2014/main" id="{AA77AEF4-0DC5-6127-67A0-7D8216F089CA}"/>
                  </a:ext>
                </a:extLst>
              </p:cNvPr>
              <p:cNvSpPr/>
              <p:nvPr/>
            </p:nvSpPr>
            <p:spPr bwMode="auto">
              <a:xfrm>
                <a:off x="-612787" y="94814"/>
                <a:ext cx="3748415" cy="7336854"/>
              </a:xfrm>
              <a:prstGeom prst="rect">
                <a:avLst/>
              </a:prstGeom>
              <a:solidFill>
                <a:srgbClr val="FFFFFF">
                  <a:alpha val="61176"/>
                </a:srgbClr>
              </a:solidFill>
              <a:ln w="19050">
                <a:solidFill>
                  <a:srgbClr val="70AD47"/>
                </a:solidFill>
              </a:ln>
            </p:spPr>
            <p:txBody>
              <a:bodyPr/>
              <a:lstStyle/>
              <a:p>
                <a:pPr>
                  <a:defRPr/>
                </a:pPr>
                <a:endParaRPr lang="de-DE" dirty="0"/>
              </a:p>
            </p:txBody>
          </p:sp>
        </p:grpSp>
        <p:sp>
          <p:nvSpPr>
            <p:cNvPr id="61" name="AutoShape 61">
              <a:extLst>
                <a:ext uri="{FF2B5EF4-FFF2-40B4-BE49-F238E27FC236}">
                  <a16:creationId xmlns:a16="http://schemas.microsoft.com/office/drawing/2014/main" id="{2AEFCE30-BF37-947D-33C2-870AB6DF0B29}"/>
                </a:ext>
              </a:extLst>
            </p:cNvPr>
            <p:cNvSpPr/>
            <p:nvPr/>
          </p:nvSpPr>
          <p:spPr bwMode="auto">
            <a:xfrm rot="5400000">
              <a:off x="4123049" y="8927505"/>
              <a:ext cx="5939999" cy="25199"/>
            </a:xfrm>
            <a:prstGeom prst="rect">
              <a:avLst/>
            </a:prstGeom>
            <a:solidFill>
              <a:srgbClr val="000000"/>
            </a:solidFill>
            <a:ln w="19050">
              <a:solidFill>
                <a:schemeClr val="tx1"/>
              </a:solidFill>
            </a:ln>
          </p:spPr>
          <p:txBody>
            <a:bodyPr/>
            <a:lstStyle/>
            <a:p>
              <a:pPr>
                <a:defRPr/>
              </a:pPr>
              <a:endParaRPr lang="de-DE"/>
            </a:p>
          </p:txBody>
        </p:sp>
        <p:sp>
          <p:nvSpPr>
            <p:cNvPr id="62" name="AutoShape 62">
              <a:extLst>
                <a:ext uri="{FF2B5EF4-FFF2-40B4-BE49-F238E27FC236}">
                  <a16:creationId xmlns:a16="http://schemas.microsoft.com/office/drawing/2014/main" id="{EB541B8C-9F8B-8B1C-322E-FECE2AB13FD8}"/>
                </a:ext>
              </a:extLst>
            </p:cNvPr>
            <p:cNvSpPr/>
            <p:nvPr/>
          </p:nvSpPr>
          <p:spPr bwMode="auto">
            <a:xfrm>
              <a:off x="1845390" y="6737711"/>
              <a:ext cx="10618996" cy="45719"/>
            </a:xfrm>
            <a:prstGeom prst="rect">
              <a:avLst/>
            </a:prstGeom>
            <a:solidFill>
              <a:srgbClr val="000000"/>
            </a:solidFill>
            <a:ln w="19050">
              <a:solidFill>
                <a:schemeClr val="tx1"/>
              </a:solidFill>
            </a:ln>
          </p:spPr>
          <p:txBody>
            <a:bodyPr/>
            <a:lstStyle/>
            <a:p>
              <a:pPr>
                <a:defRPr/>
              </a:pPr>
              <a:endParaRPr lang="de-DE"/>
            </a:p>
          </p:txBody>
        </p:sp>
        <p:sp>
          <p:nvSpPr>
            <p:cNvPr id="63" name="TextBox 63">
              <a:extLst>
                <a:ext uri="{FF2B5EF4-FFF2-40B4-BE49-F238E27FC236}">
                  <a16:creationId xmlns:a16="http://schemas.microsoft.com/office/drawing/2014/main" id="{B06EF569-5835-6659-109E-B7D07A856662}"/>
                </a:ext>
              </a:extLst>
            </p:cNvPr>
            <p:cNvSpPr txBox="1"/>
            <p:nvPr/>
          </p:nvSpPr>
          <p:spPr bwMode="auto">
            <a:xfrm>
              <a:off x="1917404" y="9419036"/>
              <a:ext cx="5071875" cy="861774"/>
            </a:xfrm>
            <a:prstGeom prst="rect">
              <a:avLst/>
            </a:prstGeom>
            <a:grpFill/>
            <a:ln w="19050">
              <a:noFill/>
            </a:ln>
          </p:spPr>
          <p:txBody>
            <a:bodyPr wrap="square" lIns="0" tIns="0" rIns="0" bIns="0" rtlCol="0" anchor="t">
              <a:spAutoFit/>
            </a:bodyPr>
            <a:lstStyle/>
            <a:p>
              <a:pPr algn="l">
                <a:defRPr/>
              </a:pPr>
              <a:r>
                <a:rPr lang="de-DE" sz="2800" spc="-47" dirty="0">
                  <a:solidFill>
                    <a:srgbClr val="000000"/>
                  </a:solidFill>
                  <a:latin typeface="Calibri" panose="020F0502020204030204" pitchFamily="34" charset="0"/>
                  <a:cs typeface="Calibri" panose="020F0502020204030204" pitchFamily="34" charset="0"/>
                </a:rPr>
                <a:t>Traut euch, das Smartphone zu öffnen. Seid kreativ.</a:t>
              </a:r>
              <a:endParaRPr sz="2800" dirty="0">
                <a:latin typeface="Calibri" panose="020F0502020204030204" pitchFamily="34" charset="0"/>
                <a:cs typeface="Calibri" panose="020F0502020204030204" pitchFamily="34" charset="0"/>
              </a:endParaRPr>
            </a:p>
          </p:txBody>
        </p:sp>
        <p:sp>
          <p:nvSpPr>
            <p:cNvPr id="64" name="TextBox 64">
              <a:extLst>
                <a:ext uri="{FF2B5EF4-FFF2-40B4-BE49-F238E27FC236}">
                  <a16:creationId xmlns:a16="http://schemas.microsoft.com/office/drawing/2014/main" id="{88E93B73-44AD-A751-772A-567D203FB461}"/>
                </a:ext>
              </a:extLst>
            </p:cNvPr>
            <p:cNvSpPr txBox="1"/>
            <p:nvPr/>
          </p:nvSpPr>
          <p:spPr bwMode="auto">
            <a:xfrm>
              <a:off x="7214983" y="8358732"/>
              <a:ext cx="5196178" cy="861774"/>
            </a:xfrm>
            <a:prstGeom prst="rect">
              <a:avLst/>
            </a:prstGeom>
            <a:grpFill/>
            <a:ln w="19050">
              <a:noFill/>
            </a:ln>
          </p:spPr>
          <p:txBody>
            <a:bodyPr wrap="square" lIns="0" tIns="0" rIns="0" bIns="0" rtlCol="0" anchor="t">
              <a:spAutoFit/>
            </a:bodyPr>
            <a:lstStyle/>
            <a:p>
              <a:pPr algn="l">
                <a:spcBef>
                  <a:spcPts val="0"/>
                </a:spcBef>
                <a:defRPr/>
              </a:pPr>
              <a:r>
                <a:rPr lang="de-DE" sz="2800" spc="-47" dirty="0">
                  <a:solidFill>
                    <a:srgbClr val="000000"/>
                  </a:solidFill>
                  <a:latin typeface="Calibri" panose="020F0502020204030204" pitchFamily="34" charset="0"/>
                  <a:cs typeface="Calibri" panose="020F0502020204030204" pitchFamily="34" charset="0"/>
                </a:rPr>
                <a:t>Schraubt nicht an eurem privaten Smartphone herum.</a:t>
              </a:r>
              <a:endParaRPr sz="2800" dirty="0">
                <a:latin typeface="Calibri" panose="020F0502020204030204" pitchFamily="34" charset="0"/>
                <a:cs typeface="Calibri" panose="020F0502020204030204" pitchFamily="34" charset="0"/>
              </a:endParaRPr>
            </a:p>
          </p:txBody>
        </p:sp>
        <p:sp>
          <p:nvSpPr>
            <p:cNvPr id="65" name="TextBox 65">
              <a:extLst>
                <a:ext uri="{FF2B5EF4-FFF2-40B4-BE49-F238E27FC236}">
                  <a16:creationId xmlns:a16="http://schemas.microsoft.com/office/drawing/2014/main" id="{E628F6FD-FC58-C8C2-3800-681C8DA7EF1A}"/>
                </a:ext>
              </a:extLst>
            </p:cNvPr>
            <p:cNvSpPr txBox="1"/>
            <p:nvPr/>
          </p:nvSpPr>
          <p:spPr bwMode="auto">
            <a:xfrm>
              <a:off x="1917404" y="8356054"/>
              <a:ext cx="5008303" cy="861774"/>
            </a:xfrm>
            <a:prstGeom prst="rect">
              <a:avLst/>
            </a:prstGeom>
            <a:grpFill/>
            <a:ln w="19050">
              <a:noFill/>
            </a:ln>
          </p:spPr>
          <p:txBody>
            <a:bodyPr wrap="square" lIns="0" tIns="0" rIns="0" bIns="0" rtlCol="0" anchor="t">
              <a:spAutoFit/>
            </a:bodyPr>
            <a:lstStyle/>
            <a:p>
              <a:pPr algn="l">
                <a:spcBef>
                  <a:spcPts val="0"/>
                </a:spcBef>
                <a:defRPr/>
              </a:pPr>
              <a:r>
                <a:rPr lang="de-DE" sz="2800" spc="-47" dirty="0">
                  <a:solidFill>
                    <a:srgbClr val="000000"/>
                  </a:solidFill>
                  <a:latin typeface="Calibri" panose="020F0502020204030204" pitchFamily="34" charset="0"/>
                  <a:cs typeface="Calibri" panose="020F0502020204030204" pitchFamily="34" charset="0"/>
                </a:rPr>
                <a:t>Verwendet nur die im Workshop bereitgestellten Smartphones.</a:t>
              </a:r>
              <a:endParaRPr sz="2800" dirty="0">
                <a:latin typeface="Calibri" panose="020F0502020204030204" pitchFamily="34" charset="0"/>
                <a:cs typeface="Calibri" panose="020F0502020204030204" pitchFamily="34" charset="0"/>
              </a:endParaRPr>
            </a:p>
          </p:txBody>
        </p:sp>
        <p:sp>
          <p:nvSpPr>
            <p:cNvPr id="66" name="TextBox 66">
              <a:extLst>
                <a:ext uri="{FF2B5EF4-FFF2-40B4-BE49-F238E27FC236}">
                  <a16:creationId xmlns:a16="http://schemas.microsoft.com/office/drawing/2014/main" id="{B2F20627-8902-DB0D-E686-A4A9B8278DC4}"/>
                </a:ext>
              </a:extLst>
            </p:cNvPr>
            <p:cNvSpPr txBox="1"/>
            <p:nvPr/>
          </p:nvSpPr>
          <p:spPr bwMode="auto">
            <a:xfrm>
              <a:off x="1917405" y="6877298"/>
              <a:ext cx="5050144" cy="1292662"/>
            </a:xfrm>
            <a:prstGeom prst="rect">
              <a:avLst/>
            </a:prstGeom>
            <a:grpFill/>
            <a:ln w="19050">
              <a:noFill/>
            </a:ln>
          </p:spPr>
          <p:txBody>
            <a:bodyPr wrap="square" lIns="0" tIns="0" rIns="0" bIns="0" rtlCol="0" anchor="t">
              <a:spAutoFit/>
            </a:bodyPr>
            <a:lstStyle/>
            <a:p>
              <a:pPr algn="l">
                <a:spcBef>
                  <a:spcPts val="0"/>
                </a:spcBef>
                <a:defRPr/>
              </a:pPr>
              <a:r>
                <a:rPr lang="de-DE" sz="2800" spc="-47" dirty="0">
                  <a:solidFill>
                    <a:srgbClr val="000000"/>
                  </a:solidFill>
                  <a:latin typeface="Calibri" panose="020F0502020204030204" pitchFamily="34" charset="0"/>
                  <a:cs typeface="Calibri" panose="020F0502020204030204" pitchFamily="34" charset="0"/>
                </a:rPr>
                <a:t>Seht nach, ob der Akku leer ist, indem ihr versuchst das Smartphone anzuschalten.</a:t>
              </a:r>
              <a:endParaRPr sz="2800" dirty="0">
                <a:latin typeface="Calibri" panose="020F0502020204030204" pitchFamily="34" charset="0"/>
                <a:cs typeface="Calibri" panose="020F0502020204030204" pitchFamily="34" charset="0"/>
              </a:endParaRPr>
            </a:p>
          </p:txBody>
        </p:sp>
        <p:sp>
          <p:nvSpPr>
            <p:cNvPr id="67" name="TextBox 67">
              <a:extLst>
                <a:ext uri="{FF2B5EF4-FFF2-40B4-BE49-F238E27FC236}">
                  <a16:creationId xmlns:a16="http://schemas.microsoft.com/office/drawing/2014/main" id="{035D406B-BF8E-FA9B-4524-D57E071FD31D}"/>
                </a:ext>
              </a:extLst>
            </p:cNvPr>
            <p:cNvSpPr txBox="1"/>
            <p:nvPr/>
          </p:nvSpPr>
          <p:spPr bwMode="auto">
            <a:xfrm>
              <a:off x="7230129" y="6870972"/>
              <a:ext cx="5219786" cy="861774"/>
            </a:xfrm>
            <a:prstGeom prst="rect">
              <a:avLst/>
            </a:prstGeom>
            <a:grpFill/>
            <a:ln w="19050">
              <a:noFill/>
            </a:ln>
          </p:spPr>
          <p:txBody>
            <a:bodyPr wrap="square" lIns="0" tIns="0" rIns="0" bIns="0" rtlCol="0" anchor="t">
              <a:spAutoFit/>
            </a:bodyPr>
            <a:lstStyle/>
            <a:p>
              <a:pPr>
                <a:spcBef>
                  <a:spcPts val="0"/>
                </a:spcBef>
                <a:defRPr/>
              </a:pPr>
              <a:r>
                <a:rPr lang="de-DE" sz="2800" spc="-47" dirty="0">
                  <a:solidFill>
                    <a:srgbClr val="000000"/>
                  </a:solidFill>
                  <a:latin typeface="Calibri" panose="020F0502020204030204" pitchFamily="34" charset="0"/>
                  <a:cs typeface="Calibri" panose="020F0502020204030204" pitchFamily="34" charset="0"/>
                </a:rPr>
                <a:t>Versucht nicht das Smartphone zu öffnen, wenn der Akku geladen ist!</a:t>
              </a:r>
              <a:endParaRPr sz="2800" dirty="0">
                <a:latin typeface="Calibri" panose="020F0502020204030204" pitchFamily="34" charset="0"/>
                <a:cs typeface="Calibri" panose="020F0502020204030204" pitchFamily="34" charset="0"/>
              </a:endParaRPr>
            </a:p>
          </p:txBody>
        </p:sp>
        <p:sp>
          <p:nvSpPr>
            <p:cNvPr id="68" name="TextBox 68">
              <a:extLst>
                <a:ext uri="{FF2B5EF4-FFF2-40B4-BE49-F238E27FC236}">
                  <a16:creationId xmlns:a16="http://schemas.microsoft.com/office/drawing/2014/main" id="{9D8595FF-EE5B-F707-6F5F-68154294977A}"/>
                </a:ext>
              </a:extLst>
            </p:cNvPr>
            <p:cNvSpPr txBox="1"/>
            <p:nvPr/>
          </p:nvSpPr>
          <p:spPr bwMode="auto">
            <a:xfrm>
              <a:off x="7209326" y="9418934"/>
              <a:ext cx="5219786" cy="2585323"/>
            </a:xfrm>
            <a:prstGeom prst="rect">
              <a:avLst/>
            </a:prstGeom>
            <a:grpFill/>
            <a:ln w="19050">
              <a:noFill/>
            </a:ln>
          </p:spPr>
          <p:txBody>
            <a:bodyPr wrap="square" lIns="0" tIns="0" rIns="0" bIns="0" rtlCol="0" anchor="t">
              <a:spAutoFit/>
            </a:bodyPr>
            <a:lstStyle/>
            <a:p>
              <a:pPr>
                <a:spcBef>
                  <a:spcPts val="0"/>
                </a:spcBef>
                <a:defRPr/>
              </a:pPr>
              <a:r>
                <a:rPr lang="de-DE" sz="2800" spc="-47" dirty="0">
                  <a:solidFill>
                    <a:srgbClr val="000000"/>
                  </a:solidFill>
                  <a:latin typeface="Calibri" panose="020F0502020204030204" pitchFamily="34" charset="0"/>
                  <a:cs typeface="Calibri" panose="020F0502020204030204" pitchFamily="34" charset="0"/>
                </a:rPr>
                <a:t>Es kann sein, dass das Auseinanderbauen richtig anstrengend ist. Gebt nicht zu früh auf. Testet verschiedene Möglichkeiten wie ihr reinkommt und holt euch bei Bedarf Hilfe.</a:t>
              </a:r>
              <a:endParaRPr sz="2800" dirty="0">
                <a:latin typeface="Calibri" panose="020F0502020204030204" pitchFamily="34" charset="0"/>
                <a:cs typeface="Calibri" panose="020F0502020204030204" pitchFamily="34" charset="0"/>
              </a:endParaRPr>
            </a:p>
          </p:txBody>
        </p:sp>
        <p:pic>
          <p:nvPicPr>
            <p:cNvPr id="42" name="Graphic 41" descr="Confused face outline with solid fill">
              <a:extLst>
                <a:ext uri="{FF2B5EF4-FFF2-40B4-BE49-F238E27FC236}">
                  <a16:creationId xmlns:a16="http://schemas.microsoft.com/office/drawing/2014/main" id="{74261478-8BB2-5B2E-74C7-FB170F809898}"/>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9163050" y="6050900"/>
              <a:ext cx="554400" cy="554400"/>
            </a:xfrm>
            <a:prstGeom prst="rect">
              <a:avLst/>
            </a:prstGeom>
          </p:spPr>
        </p:pic>
        <p:pic>
          <p:nvPicPr>
            <p:cNvPr id="44" name="Graphic 43" descr="Smiling face outline with solid fill">
              <a:extLst>
                <a:ext uri="{FF2B5EF4-FFF2-40B4-BE49-F238E27FC236}">
                  <a16:creationId xmlns:a16="http://schemas.microsoft.com/office/drawing/2014/main" id="{B804515F-FF42-26EE-468E-45C0DBC1D662}"/>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676650" y="6052389"/>
              <a:ext cx="552909" cy="552911"/>
            </a:xfrm>
            <a:prstGeom prst="rect">
              <a:avLst/>
            </a:prstGeom>
          </p:spPr>
        </p:pic>
        <p:sp>
          <p:nvSpPr>
            <p:cNvPr id="25" name="TextBox 24">
              <a:extLst>
                <a:ext uri="{FF2B5EF4-FFF2-40B4-BE49-F238E27FC236}">
                  <a16:creationId xmlns:a16="http://schemas.microsoft.com/office/drawing/2014/main" id="{6E92C66C-28B8-83C6-E33D-957A65FC58AC}"/>
                </a:ext>
              </a:extLst>
            </p:cNvPr>
            <p:cNvSpPr txBox="1"/>
            <p:nvPr/>
          </p:nvSpPr>
          <p:spPr>
            <a:xfrm>
              <a:off x="4224422" y="6081991"/>
              <a:ext cx="736099"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Dos</a:t>
              </a:r>
            </a:p>
          </p:txBody>
        </p:sp>
        <p:sp>
          <p:nvSpPr>
            <p:cNvPr id="26" name="TextBox 25">
              <a:extLst>
                <a:ext uri="{FF2B5EF4-FFF2-40B4-BE49-F238E27FC236}">
                  <a16:creationId xmlns:a16="http://schemas.microsoft.com/office/drawing/2014/main" id="{6F899330-0031-AE22-63ED-D34D48306E77}"/>
                </a:ext>
              </a:extLst>
            </p:cNvPr>
            <p:cNvSpPr txBox="1"/>
            <p:nvPr/>
          </p:nvSpPr>
          <p:spPr bwMode="auto">
            <a:xfrm>
              <a:off x="9769311" y="6094821"/>
              <a:ext cx="1149674" cy="523220"/>
            </a:xfrm>
            <a:prstGeom prst="rect">
              <a:avLst/>
            </a:prstGeom>
            <a:noFill/>
          </p:spPr>
          <p:txBody>
            <a:bodyPr wrap="none" rtlCol="0">
              <a:spAutoFit/>
            </a:bodyPr>
            <a:lstStyle/>
            <a:p>
              <a:r>
                <a:rPr lang="de-DE" sz="2800" dirty="0">
                  <a:latin typeface="Calibri" panose="020F0502020204030204" pitchFamily="34" charset="0"/>
                  <a:cs typeface="Calibri" panose="020F0502020204030204" pitchFamily="34" charset="0"/>
                </a:rPr>
                <a:t>Don´ts</a:t>
              </a:r>
            </a:p>
          </p:txBody>
        </p:sp>
      </p:grpSp>
      <p:sp>
        <p:nvSpPr>
          <p:cNvPr id="19" name="TextBox 18">
            <a:extLst>
              <a:ext uri="{FF2B5EF4-FFF2-40B4-BE49-F238E27FC236}">
                <a16:creationId xmlns:a16="http://schemas.microsoft.com/office/drawing/2014/main" id="{1F261AD1-2A4F-DDBE-D1DF-23CEB3FA458A}"/>
              </a:ext>
            </a:extLst>
          </p:cNvPr>
          <p:cNvSpPr txBox="1"/>
          <p:nvPr/>
        </p:nvSpPr>
        <p:spPr bwMode="auto">
          <a:xfrm>
            <a:off x="9087332" y="19066986"/>
            <a:ext cx="484556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Stangl/Schubert/</a:t>
            </a:r>
            <a:r>
              <a:rPr lang="de-DE" sz="1400" dirty="0" err="1">
                <a:solidFill>
                  <a:schemeClr val="tx1">
                    <a:lumMod val="75000"/>
                    <a:lumOff val="25000"/>
                  </a:schemeClr>
                </a:solidFill>
                <a:latin typeface="Calibri" panose="020F0502020204030204" pitchFamily="34" charset="0"/>
                <a:cs typeface="Calibri" panose="020F0502020204030204" pitchFamily="34" charset="0"/>
              </a:rPr>
              <a:t>Mom</a:t>
            </a:r>
            <a:r>
              <a:rPr lang="de-DE" sz="1400" dirty="0">
                <a:solidFill>
                  <a:schemeClr val="tx1">
                    <a:lumMod val="75000"/>
                    <a:lumOff val="25000"/>
                  </a:schemeClr>
                </a:solidFill>
                <a:latin typeface="Calibri" panose="020F0502020204030204" pitchFamily="34" charset="0"/>
                <a:cs typeface="Calibri" panose="020F0502020204030204" pitchFamily="34" charset="0"/>
              </a:rPr>
              <a:t>/ Grünberger/</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Tree>
    <p:extLst>
      <p:ext uri="{BB962C8B-B14F-4D97-AF65-F5344CB8AC3E}">
        <p14:creationId xmlns:p14="http://schemas.microsoft.com/office/powerpoint/2010/main" val="221577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Freeform 9"/>
          <p:cNvSpPr/>
          <p:nvPr/>
        </p:nvSpPr>
        <p:spPr bwMode="auto">
          <a:xfrm>
            <a:off x="1273386" y="9194113"/>
            <a:ext cx="11664528" cy="7776352"/>
          </a:xfrm>
          <a:custGeom>
            <a:avLst/>
            <a:gdLst/>
            <a:ahLst/>
            <a:cxnLst/>
            <a:rect l="l" t="t" r="r" b="b"/>
            <a:pathLst>
              <a:path w="12404637" h="8269758" extrusionOk="0">
                <a:moveTo>
                  <a:pt x="0" y="0"/>
                </a:moveTo>
                <a:lnTo>
                  <a:pt x="12404637" y="0"/>
                </a:lnTo>
                <a:lnTo>
                  <a:pt x="12404637" y="8269758"/>
                </a:lnTo>
                <a:lnTo>
                  <a:pt x="0" y="8269758"/>
                </a:lnTo>
                <a:lnTo>
                  <a:pt x="0" y="0"/>
                </a:lnTo>
                <a:close/>
              </a:path>
            </a:pathLst>
          </a:custGeom>
          <a:blipFill>
            <a:blip r:embed="rId3"/>
            <a:stretch/>
          </a:blipFill>
        </p:spPr>
        <p:txBody>
          <a:bodyPr/>
          <a:lstStyle/>
          <a:p>
            <a:pPr>
              <a:defRPr/>
            </a:pPr>
            <a:endParaRPr lang="de-DE" dirty="0"/>
          </a:p>
        </p:txBody>
      </p:sp>
      <p:sp>
        <p:nvSpPr>
          <p:cNvPr id="11" name="Freeform 11"/>
          <p:cNvSpPr/>
          <p:nvPr/>
        </p:nvSpPr>
        <p:spPr bwMode="auto">
          <a:xfrm rot="559088">
            <a:off x="9641998" y="5627917"/>
            <a:ext cx="4897570" cy="3265046"/>
          </a:xfrm>
          <a:custGeom>
            <a:avLst/>
            <a:gdLst/>
            <a:ahLst/>
            <a:cxnLst/>
            <a:rect l="l" t="t" r="r" b="b"/>
            <a:pathLst>
              <a:path w="7072325" h="4714883" extrusionOk="0">
                <a:moveTo>
                  <a:pt x="0" y="0"/>
                </a:moveTo>
                <a:lnTo>
                  <a:pt x="7072325" y="0"/>
                </a:lnTo>
                <a:lnTo>
                  <a:pt x="7072325" y="4714883"/>
                </a:lnTo>
                <a:lnTo>
                  <a:pt x="0" y="4714883"/>
                </a:lnTo>
                <a:lnTo>
                  <a:pt x="0" y="0"/>
                </a:lnTo>
                <a:close/>
              </a:path>
            </a:pathLst>
          </a:custGeom>
          <a:blipFill>
            <a:blip r:embed="rId4"/>
            <a:stretch/>
          </a:blipFill>
        </p:spPr>
        <p:txBody>
          <a:bodyPr/>
          <a:lstStyle/>
          <a:p>
            <a:pPr>
              <a:defRPr/>
            </a:pPr>
            <a:endParaRPr lang="de-DE"/>
          </a:p>
        </p:txBody>
      </p:sp>
      <p:sp>
        <p:nvSpPr>
          <p:cNvPr id="12" name="Freeform 12"/>
          <p:cNvSpPr/>
          <p:nvPr/>
        </p:nvSpPr>
        <p:spPr bwMode="auto">
          <a:xfrm>
            <a:off x="5921141" y="5883059"/>
            <a:ext cx="4714193" cy="3142796"/>
          </a:xfrm>
          <a:custGeom>
            <a:avLst/>
            <a:gdLst/>
            <a:ahLst/>
            <a:cxnLst/>
            <a:rect l="l" t="t" r="r" b="b"/>
            <a:pathLst>
              <a:path w="6005805" h="4003870" extrusionOk="0">
                <a:moveTo>
                  <a:pt x="0" y="0"/>
                </a:moveTo>
                <a:lnTo>
                  <a:pt x="6005805" y="0"/>
                </a:lnTo>
                <a:lnTo>
                  <a:pt x="6005805" y="4003870"/>
                </a:lnTo>
                <a:lnTo>
                  <a:pt x="0" y="4003870"/>
                </a:lnTo>
                <a:lnTo>
                  <a:pt x="0" y="0"/>
                </a:lnTo>
                <a:close/>
              </a:path>
            </a:pathLst>
          </a:custGeom>
          <a:blipFill>
            <a:blip r:embed="rId5"/>
            <a:stretch/>
          </a:blipFill>
        </p:spPr>
        <p:txBody>
          <a:bodyPr/>
          <a:lstStyle/>
          <a:p>
            <a:pPr>
              <a:defRPr/>
            </a:pPr>
            <a:endParaRPr lang="de-DE"/>
          </a:p>
        </p:txBody>
      </p:sp>
      <p:grpSp>
        <p:nvGrpSpPr>
          <p:cNvPr id="15" name="Group 15"/>
          <p:cNvGrpSpPr/>
          <p:nvPr/>
        </p:nvGrpSpPr>
        <p:grpSpPr bwMode="auto">
          <a:xfrm>
            <a:off x="1004888" y="5730890"/>
            <a:ext cx="4830159" cy="1093825"/>
            <a:chOff x="0" y="0"/>
            <a:chExt cx="2916221" cy="660400"/>
          </a:xfrm>
          <a:solidFill>
            <a:srgbClr val="FFFFFF">
              <a:alpha val="61176"/>
            </a:srgbClr>
          </a:solidFill>
        </p:grpSpPr>
        <p:sp>
          <p:nvSpPr>
            <p:cNvPr id="16" name="Freeform 16"/>
            <p:cNvSpPr/>
            <p:nvPr/>
          </p:nvSpPr>
          <p:spPr bwMode="auto">
            <a:xfrm>
              <a:off x="0" y="0"/>
              <a:ext cx="2916221" cy="660400"/>
            </a:xfrm>
            <a:custGeom>
              <a:avLst/>
              <a:gdLst/>
              <a:ahLst/>
              <a:cxnLst/>
              <a:rect l="l" t="t" r="r" b="b"/>
              <a:pathLst>
                <a:path w="2916221" h="660400" extrusionOk="0">
                  <a:moveTo>
                    <a:pt x="2791761" y="660400"/>
                  </a:moveTo>
                  <a:lnTo>
                    <a:pt x="124460" y="660400"/>
                  </a:lnTo>
                  <a:cubicBezTo>
                    <a:pt x="55880" y="660400"/>
                    <a:pt x="0" y="604520"/>
                    <a:pt x="0" y="535940"/>
                  </a:cubicBezTo>
                  <a:lnTo>
                    <a:pt x="0" y="124460"/>
                  </a:lnTo>
                  <a:cubicBezTo>
                    <a:pt x="0" y="55880"/>
                    <a:pt x="55880" y="0"/>
                    <a:pt x="124460" y="0"/>
                  </a:cubicBezTo>
                  <a:lnTo>
                    <a:pt x="2791761" y="0"/>
                  </a:lnTo>
                  <a:cubicBezTo>
                    <a:pt x="2860341" y="0"/>
                    <a:pt x="2916221" y="55880"/>
                    <a:pt x="2916221" y="124460"/>
                  </a:cubicBezTo>
                  <a:lnTo>
                    <a:pt x="2916221" y="535940"/>
                  </a:lnTo>
                  <a:cubicBezTo>
                    <a:pt x="2916221" y="604520"/>
                    <a:pt x="2860341" y="660400"/>
                    <a:pt x="2791761" y="660400"/>
                  </a:cubicBezTo>
                  <a:close/>
                </a:path>
              </a:pathLst>
            </a:custGeom>
            <a:grpFill/>
            <a:ln w="19050">
              <a:solidFill>
                <a:srgbClr val="70AD47"/>
              </a:solidFill>
            </a:ln>
          </p:spPr>
          <p:txBody>
            <a:bodyPr/>
            <a:lstStyle/>
            <a:p>
              <a:pPr>
                <a:defRPr/>
              </a:pPr>
              <a:endParaRPr lang="de-DE"/>
            </a:p>
          </p:txBody>
        </p:sp>
      </p:grpSp>
      <p:sp>
        <p:nvSpPr>
          <p:cNvPr id="17" name="Freeform 17"/>
          <p:cNvSpPr/>
          <p:nvPr/>
        </p:nvSpPr>
        <p:spPr bwMode="auto">
          <a:xfrm rot="316415">
            <a:off x="498709" y="490863"/>
            <a:ext cx="4152389" cy="2338057"/>
          </a:xfrm>
          <a:custGeom>
            <a:avLst/>
            <a:gdLst/>
            <a:ahLst/>
            <a:cxnLst/>
            <a:rect l="l" t="t" r="r" b="b"/>
            <a:pathLst>
              <a:path w="6725829" h="3787066" extrusionOk="0">
                <a:moveTo>
                  <a:pt x="0" y="0"/>
                </a:moveTo>
                <a:lnTo>
                  <a:pt x="6725829" y="0"/>
                </a:lnTo>
                <a:lnTo>
                  <a:pt x="6725829" y="3787066"/>
                </a:lnTo>
                <a:lnTo>
                  <a:pt x="0" y="3787066"/>
                </a:lnTo>
                <a:lnTo>
                  <a:pt x="0" y="0"/>
                </a:lnTo>
                <a:close/>
              </a:path>
            </a:pathLst>
          </a:custGeom>
          <a:blipFill>
            <a:blip r:embed="rId6"/>
            <a:stretch/>
          </a:blipFill>
        </p:spPr>
        <p:txBody>
          <a:bodyPr/>
          <a:lstStyle/>
          <a:p>
            <a:pPr>
              <a:defRPr/>
            </a:pPr>
            <a:endParaRPr lang="de-DE"/>
          </a:p>
        </p:txBody>
      </p:sp>
      <p:sp>
        <p:nvSpPr>
          <p:cNvPr id="31" name="TextBox 31"/>
          <p:cNvSpPr txBox="1"/>
          <p:nvPr/>
        </p:nvSpPr>
        <p:spPr bwMode="auto">
          <a:xfrm>
            <a:off x="1067448" y="6066911"/>
            <a:ext cx="4705038" cy="421782"/>
          </a:xfrm>
          <a:prstGeom prst="rect">
            <a:avLst/>
          </a:prstGeom>
        </p:spPr>
        <p:txBody>
          <a:bodyPr wrap="square" lIns="0" tIns="0" rIns="0" bIns="0" rtlCol="0" anchor="t">
            <a:spAutoFit/>
          </a:bodyPr>
          <a:lstStyle/>
          <a:p>
            <a:pPr algn="ctr">
              <a:lnSpc>
                <a:spcPts val="3362"/>
              </a:lnSpc>
              <a:defRPr/>
            </a:pPr>
            <a:r>
              <a:rPr lang="de-DE" sz="2800" b="1" dirty="0">
                <a:latin typeface="Calibri Light" panose="020F0302020204030204" pitchFamily="34" charset="0"/>
                <a:cs typeface="Calibri Light" panose="020F0302020204030204" pitchFamily="34" charset="0"/>
              </a:rPr>
              <a:t>Zerlegen eines </a:t>
            </a:r>
            <a:r>
              <a:rPr lang="de-DE" sz="2800" b="1" dirty="0" err="1">
                <a:latin typeface="Calibri Light" panose="020F0302020204030204" pitchFamily="34" charset="0"/>
                <a:cs typeface="Calibri Light" panose="020F0302020204030204" pitchFamily="34" charset="0"/>
              </a:rPr>
              <a:t>Fairphones</a:t>
            </a:r>
            <a:endParaRPr lang="de-DE" sz="2800" b="1" dirty="0">
              <a:latin typeface="Calibri Light" panose="020F0302020204030204" pitchFamily="34" charset="0"/>
              <a:cs typeface="Calibri Light" panose="020F0302020204030204" pitchFamily="34" charset="0"/>
            </a:endParaRPr>
          </a:p>
        </p:txBody>
      </p:sp>
      <p:sp>
        <p:nvSpPr>
          <p:cNvPr id="33" name="TextBox 33"/>
          <p:cNvSpPr txBox="1"/>
          <p:nvPr/>
        </p:nvSpPr>
        <p:spPr bwMode="auto">
          <a:xfrm>
            <a:off x="3584674" y="922091"/>
            <a:ext cx="7041952"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grpSp>
        <p:nvGrpSpPr>
          <p:cNvPr id="13" name="Group 13"/>
          <p:cNvGrpSpPr/>
          <p:nvPr/>
        </p:nvGrpSpPr>
        <p:grpSpPr bwMode="auto">
          <a:xfrm>
            <a:off x="1028422" y="7040527"/>
            <a:ext cx="4830159" cy="2060065"/>
            <a:chOff x="0" y="0"/>
            <a:chExt cx="2916221" cy="1243769"/>
          </a:xfrm>
          <a:solidFill>
            <a:srgbClr val="FFFFFF">
              <a:alpha val="61176"/>
            </a:srgbClr>
          </a:solidFill>
        </p:grpSpPr>
        <p:sp>
          <p:nvSpPr>
            <p:cNvPr id="14" name="Freeform 14"/>
            <p:cNvSpPr/>
            <p:nvPr/>
          </p:nvSpPr>
          <p:spPr bwMode="auto">
            <a:xfrm>
              <a:off x="0" y="0"/>
              <a:ext cx="2916221" cy="1243769"/>
            </a:xfrm>
            <a:custGeom>
              <a:avLst/>
              <a:gdLst/>
              <a:ahLst/>
              <a:cxnLst/>
              <a:rect l="l" t="t" r="r" b="b"/>
              <a:pathLst>
                <a:path w="2916221" h="1453691" extrusionOk="0">
                  <a:moveTo>
                    <a:pt x="2791761" y="1453691"/>
                  </a:moveTo>
                  <a:lnTo>
                    <a:pt x="124460" y="1453691"/>
                  </a:lnTo>
                  <a:cubicBezTo>
                    <a:pt x="55880" y="1453691"/>
                    <a:pt x="0" y="1397811"/>
                    <a:pt x="0" y="1329231"/>
                  </a:cubicBezTo>
                  <a:lnTo>
                    <a:pt x="0" y="124460"/>
                  </a:lnTo>
                  <a:cubicBezTo>
                    <a:pt x="0" y="55880"/>
                    <a:pt x="55880" y="0"/>
                    <a:pt x="124460" y="0"/>
                  </a:cubicBezTo>
                  <a:lnTo>
                    <a:pt x="2791761" y="0"/>
                  </a:lnTo>
                  <a:cubicBezTo>
                    <a:pt x="2860341" y="0"/>
                    <a:pt x="2916221" y="55880"/>
                    <a:pt x="2916221" y="124460"/>
                  </a:cubicBezTo>
                  <a:lnTo>
                    <a:pt x="2916221" y="1329231"/>
                  </a:lnTo>
                  <a:cubicBezTo>
                    <a:pt x="2916221" y="1397811"/>
                    <a:pt x="2860341" y="1453691"/>
                    <a:pt x="2791761" y="1453691"/>
                  </a:cubicBezTo>
                  <a:close/>
                </a:path>
              </a:pathLst>
            </a:custGeom>
            <a:grpFill/>
            <a:ln w="19050">
              <a:solidFill>
                <a:srgbClr val="70AD47"/>
              </a:solidFill>
            </a:ln>
          </p:spPr>
          <p:txBody>
            <a:bodyPr/>
            <a:lstStyle/>
            <a:p>
              <a:pPr>
                <a:defRPr/>
              </a:pPr>
              <a:endParaRPr lang="de-DE" dirty="0"/>
            </a:p>
          </p:txBody>
        </p:sp>
      </p:grpSp>
      <p:sp>
        <p:nvSpPr>
          <p:cNvPr id="30" name="TextBox 30"/>
          <p:cNvSpPr txBox="1"/>
          <p:nvPr/>
        </p:nvSpPr>
        <p:spPr bwMode="auto">
          <a:xfrm>
            <a:off x="1355186" y="7010192"/>
            <a:ext cx="4176631" cy="2154436"/>
          </a:xfrm>
          <a:prstGeom prst="rect">
            <a:avLst/>
          </a:prstGeom>
        </p:spPr>
        <p:txBody>
          <a:bodyPr wrap="square" lIns="0" tIns="0" rIns="0" bIns="0" rtlCol="0" anchor="t">
            <a:spAutoFit/>
          </a:bodyPr>
          <a:lstStyle/>
          <a:p>
            <a:pPr>
              <a:defRPr/>
            </a:pPr>
            <a:r>
              <a:rPr lang="de-DE" sz="2800" dirty="0">
                <a:latin typeface="Calibri Light" panose="020F0302020204030204" pitchFamily="34" charset="0"/>
                <a:cs typeface="Calibri Light" panose="020F0302020204030204" pitchFamily="34" charset="0"/>
              </a:rPr>
              <a:t>Seht euch die Bestandteile des Smartphones an und versuche sie zu benennen. Welche von ihnen könnt ihr erkennen?</a:t>
            </a:r>
            <a:endParaRPr sz="2800" dirty="0">
              <a:latin typeface="Calibri Light" panose="020F0302020204030204" pitchFamily="34" charset="0"/>
              <a:cs typeface="Calibri Light" panose="020F0302020204030204" pitchFamily="34" charset="0"/>
            </a:endParaRPr>
          </a:p>
        </p:txBody>
      </p:sp>
      <p:pic>
        <p:nvPicPr>
          <p:cNvPr id="7" name="Graphic 6" descr="Pencil with solid fill">
            <a:extLst>
              <a:ext uri="{FF2B5EF4-FFF2-40B4-BE49-F238E27FC236}">
                <a16:creationId xmlns:a16="http://schemas.microsoft.com/office/drawing/2014/main" id="{77810D58-5C17-693A-F167-386E3B539D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655917">
            <a:off x="4701477" y="7774719"/>
            <a:ext cx="1820131" cy="1820131"/>
          </a:xfrm>
          <a:prstGeom prst="rect">
            <a:avLst/>
          </a:prstGeom>
        </p:spPr>
      </p:pic>
      <p:sp>
        <p:nvSpPr>
          <p:cNvPr id="2" name="TextBox 1">
            <a:extLst>
              <a:ext uri="{FF2B5EF4-FFF2-40B4-BE49-F238E27FC236}">
                <a16:creationId xmlns:a16="http://schemas.microsoft.com/office/drawing/2014/main" id="{F32883E6-732C-FEF8-0646-83C156D2602C}"/>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3/4</a:t>
            </a:r>
          </a:p>
        </p:txBody>
      </p:sp>
      <p:sp>
        <p:nvSpPr>
          <p:cNvPr id="3" name="TextBox 2">
            <a:extLst>
              <a:ext uri="{FF2B5EF4-FFF2-40B4-BE49-F238E27FC236}">
                <a16:creationId xmlns:a16="http://schemas.microsoft.com/office/drawing/2014/main" id="{9075F8EF-1543-8BC2-8974-194E716F55B1}"/>
              </a:ext>
            </a:extLst>
          </p:cNvPr>
          <p:cNvSpPr txBox="1"/>
          <p:nvPr/>
        </p:nvSpPr>
        <p:spPr bwMode="auto">
          <a:xfrm>
            <a:off x="9194290" y="18851543"/>
            <a:ext cx="4845560" cy="954107"/>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br>
              <a:rPr lang="de-DE" sz="1400" dirty="0">
                <a:solidFill>
                  <a:schemeClr val="tx1">
                    <a:lumMod val="75000"/>
                    <a:lumOff val="25000"/>
                  </a:schemeClr>
                </a:solidFill>
                <a:latin typeface="Calibri" panose="020F0502020204030204" pitchFamily="34" charset="0"/>
                <a:cs typeface="Calibri" panose="020F0502020204030204" pitchFamily="34" charset="0"/>
              </a:rPr>
            </a:br>
            <a:r>
              <a:rPr lang="de-DE" sz="1400" dirty="0">
                <a:solidFill>
                  <a:schemeClr val="tx1">
                    <a:lumMod val="75000"/>
                    <a:lumOff val="25000"/>
                  </a:schemeClr>
                </a:solidFill>
                <a:latin typeface="Calibri" panose="020F0502020204030204" pitchFamily="34" charset="0"/>
                <a:cs typeface="Calibri" panose="020F0502020204030204" pitchFamily="34" charset="0"/>
              </a:rPr>
              <a:t>Bildquelle: Petra </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endParaRPr lang="de-DE" sz="14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F42465C-F6AE-44CD-3167-53CA925D7D16}"/>
              </a:ext>
            </a:extLst>
          </p:cNvPr>
          <p:cNvSpPr txBox="1"/>
          <p:nvPr/>
        </p:nvSpPr>
        <p:spPr>
          <a:xfrm>
            <a:off x="1637760" y="2850731"/>
            <a:ext cx="10954290" cy="2485787"/>
          </a:xfrm>
          <a:prstGeom prst="roundRect">
            <a:avLst/>
          </a:prstGeom>
          <a:solidFill>
            <a:srgbClr val="FFFFFF">
              <a:alpha val="61176"/>
            </a:srgbClr>
          </a:solidFill>
          <a:ln w="19050">
            <a:solidFill>
              <a:srgbClr val="70AD47"/>
            </a:solidFill>
          </a:ln>
        </p:spPr>
        <p:txBody>
          <a:bodyPr wrap="square" rtlCol="0">
            <a:spAutoFit/>
          </a:bodyPr>
          <a:lstStyle/>
          <a:p>
            <a:r>
              <a:rPr lang="de-DE" sz="2800" b="1" dirty="0">
                <a:latin typeface="Calibri" panose="020F0502020204030204" pitchFamily="34" charset="0"/>
                <a:cs typeface="Calibri" panose="020F0502020204030204" pitchFamily="34" charset="0"/>
              </a:rPr>
              <a:t>Deine Aufgabe: </a:t>
            </a:r>
            <a:r>
              <a:rPr lang="de-DE" sz="2800" dirty="0">
                <a:solidFill>
                  <a:srgbClr val="000000"/>
                </a:solidFill>
                <a:latin typeface="Calibri Light" panose="020F0302020204030204" pitchFamily="34" charset="0"/>
                <a:cs typeface="Calibri Light" panose="020F0302020204030204" pitchFamily="34" charset="0"/>
              </a:rPr>
              <a:t>Baue gemeinsam mit deinen </a:t>
            </a:r>
            <a:r>
              <a:rPr lang="de-DE" sz="2800" dirty="0" err="1">
                <a:solidFill>
                  <a:srgbClr val="000000"/>
                </a:solidFill>
                <a:latin typeface="Calibri Light" panose="020F0302020204030204" pitchFamily="34" charset="0"/>
                <a:cs typeface="Calibri Light" panose="020F0302020204030204" pitchFamily="34" charset="0"/>
              </a:rPr>
              <a:t>Kolleg:innen</a:t>
            </a:r>
            <a:r>
              <a:rPr lang="de-DE" sz="2800" dirty="0">
                <a:solidFill>
                  <a:srgbClr val="000000"/>
                </a:solidFill>
                <a:latin typeface="Calibri Light" panose="020F0302020204030204" pitchFamily="34" charset="0"/>
                <a:cs typeface="Calibri Light" panose="020F0302020204030204" pitchFamily="34" charset="0"/>
              </a:rPr>
              <a:t> ein Smartphone der Marke Fairphone auseinander und diskutiert darüber: Was fällt euch auf? Was ist nun anders (im Vergleich zum Zerlegen eines herkömmlichen Smartphones)? Seht euch die Videos an, die sich hinter den QR-Codes verbergen.</a:t>
            </a:r>
            <a:endParaRPr lang="de-DE" sz="4400" dirty="0">
              <a:latin typeface="Calibri Light" panose="020F0302020204030204" pitchFamily="34" charset="0"/>
              <a:cs typeface="Calibri Light" panose="020F0302020204030204" pitchFamily="34" charset="0"/>
            </a:endParaRPr>
          </a:p>
        </p:txBody>
      </p:sp>
      <p:grpSp>
        <p:nvGrpSpPr>
          <p:cNvPr id="61" name="Group 60">
            <a:extLst>
              <a:ext uri="{FF2B5EF4-FFF2-40B4-BE49-F238E27FC236}">
                <a16:creationId xmlns:a16="http://schemas.microsoft.com/office/drawing/2014/main" id="{CD99C54A-D354-F208-5E7C-293E5683B28A}"/>
              </a:ext>
            </a:extLst>
          </p:cNvPr>
          <p:cNvGrpSpPr/>
          <p:nvPr/>
        </p:nvGrpSpPr>
        <p:grpSpPr>
          <a:xfrm>
            <a:off x="7551701" y="16224250"/>
            <a:ext cx="6446456" cy="2315913"/>
            <a:chOff x="7551701" y="16488999"/>
            <a:chExt cx="6446456" cy="2315913"/>
          </a:xfrm>
        </p:grpSpPr>
        <p:sp>
          <p:nvSpPr>
            <p:cNvPr id="35" name="Rectangle: Rounded Corners 34">
              <a:extLst>
                <a:ext uri="{FF2B5EF4-FFF2-40B4-BE49-F238E27FC236}">
                  <a16:creationId xmlns:a16="http://schemas.microsoft.com/office/drawing/2014/main" id="{81D23574-0EE9-19AC-E327-27F97F047FB0}"/>
                </a:ext>
              </a:extLst>
            </p:cNvPr>
            <p:cNvSpPr/>
            <p:nvPr/>
          </p:nvSpPr>
          <p:spPr>
            <a:xfrm>
              <a:off x="7551701" y="16488999"/>
              <a:ext cx="6446456" cy="2313574"/>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4" name="TextBox 43">
              <a:extLst>
                <a:ext uri="{FF2B5EF4-FFF2-40B4-BE49-F238E27FC236}">
                  <a16:creationId xmlns:a16="http://schemas.microsoft.com/office/drawing/2014/main" id="{15A07F59-A110-AB0C-90FF-CB8EAA28385A}"/>
                </a:ext>
              </a:extLst>
            </p:cNvPr>
            <p:cNvSpPr txBox="1"/>
            <p:nvPr/>
          </p:nvSpPr>
          <p:spPr>
            <a:xfrm>
              <a:off x="7569243" y="16615503"/>
              <a:ext cx="6281271" cy="523220"/>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Informationen zum Thema Urban Mining</a:t>
              </a:r>
            </a:p>
          </p:txBody>
        </p:sp>
        <p:grpSp>
          <p:nvGrpSpPr>
            <p:cNvPr id="58" name="Group 57">
              <a:extLst>
                <a:ext uri="{FF2B5EF4-FFF2-40B4-BE49-F238E27FC236}">
                  <a16:creationId xmlns:a16="http://schemas.microsoft.com/office/drawing/2014/main" id="{FECFEABF-EF2C-2445-382F-26AA22E9AB6E}"/>
                </a:ext>
              </a:extLst>
            </p:cNvPr>
            <p:cNvGrpSpPr/>
            <p:nvPr/>
          </p:nvGrpSpPr>
          <p:grpSpPr>
            <a:xfrm>
              <a:off x="7932249" y="17214850"/>
              <a:ext cx="2435601" cy="1425732"/>
              <a:chOff x="7932249" y="17214850"/>
              <a:chExt cx="2435601" cy="1425732"/>
            </a:xfrm>
          </p:grpSpPr>
          <p:grpSp>
            <p:nvGrpSpPr>
              <p:cNvPr id="57" name="Group 56">
                <a:extLst>
                  <a:ext uri="{FF2B5EF4-FFF2-40B4-BE49-F238E27FC236}">
                    <a16:creationId xmlns:a16="http://schemas.microsoft.com/office/drawing/2014/main" id="{8898A5AC-EF66-EA5C-5861-581484E9EF75}"/>
                  </a:ext>
                </a:extLst>
              </p:cNvPr>
              <p:cNvGrpSpPr/>
              <p:nvPr/>
            </p:nvGrpSpPr>
            <p:grpSpPr>
              <a:xfrm>
                <a:off x="7932249" y="17214850"/>
                <a:ext cx="2435601" cy="900000"/>
                <a:chOff x="7932249" y="17214850"/>
                <a:chExt cx="2435601" cy="900000"/>
              </a:xfrm>
            </p:grpSpPr>
            <p:pic>
              <p:nvPicPr>
                <p:cNvPr id="47" name="Graphic 46" descr="Video camera with solid fill">
                  <a:extLst>
                    <a:ext uri="{FF2B5EF4-FFF2-40B4-BE49-F238E27FC236}">
                      <a16:creationId xmlns:a16="http://schemas.microsoft.com/office/drawing/2014/main" id="{7B8C48BD-2E35-799F-AF45-E00E33F98C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67740" y="17445731"/>
                  <a:ext cx="400110" cy="400110"/>
                </a:xfrm>
                <a:prstGeom prst="rect">
                  <a:avLst/>
                </a:prstGeom>
              </p:spPr>
            </p:pic>
            <p:pic>
              <p:nvPicPr>
                <p:cNvPr id="43" name="Picture 42">
                  <a:extLst>
                    <a:ext uri="{FF2B5EF4-FFF2-40B4-BE49-F238E27FC236}">
                      <a16:creationId xmlns:a16="http://schemas.microsoft.com/office/drawing/2014/main" id="{F91C2B0D-9717-7D4E-C6BE-693D2BC01CF3}"/>
                    </a:ext>
                  </a:extLst>
                </p:cNvPr>
                <p:cNvPicPr>
                  <a:picLocks noChangeAspect="1"/>
                </p:cNvPicPr>
                <p:nvPr/>
              </p:nvPicPr>
              <p:blipFill>
                <a:blip r:embed="rId11"/>
                <a:stretch>
                  <a:fillRect/>
                </a:stretch>
              </p:blipFill>
              <p:spPr>
                <a:xfrm>
                  <a:off x="9467850" y="17214850"/>
                  <a:ext cx="900000" cy="900000"/>
                </a:xfrm>
                <a:prstGeom prst="rect">
                  <a:avLst/>
                </a:prstGeom>
              </p:spPr>
            </p:pic>
            <p:pic>
              <p:nvPicPr>
                <p:cNvPr id="37" name="Picture 36">
                  <a:extLst>
                    <a:ext uri="{FF2B5EF4-FFF2-40B4-BE49-F238E27FC236}">
                      <a16:creationId xmlns:a16="http://schemas.microsoft.com/office/drawing/2014/main" id="{9D0B6EAF-D1C4-775D-2EC0-48A97557F2DF}"/>
                    </a:ext>
                  </a:extLst>
                </p:cNvPr>
                <p:cNvPicPr>
                  <a:picLocks noChangeAspect="1"/>
                </p:cNvPicPr>
                <p:nvPr/>
              </p:nvPicPr>
              <p:blipFill>
                <a:blip r:embed="rId12"/>
                <a:stretch>
                  <a:fillRect/>
                </a:stretch>
              </p:blipFill>
              <p:spPr>
                <a:xfrm>
                  <a:off x="7932249" y="17214850"/>
                  <a:ext cx="900000" cy="900000"/>
                </a:xfrm>
                <a:prstGeom prst="rect">
                  <a:avLst/>
                </a:prstGeom>
              </p:spPr>
            </p:pic>
          </p:grpSp>
          <p:sp>
            <p:nvSpPr>
              <p:cNvPr id="48" name="TextBox 47">
                <a:extLst>
                  <a:ext uri="{FF2B5EF4-FFF2-40B4-BE49-F238E27FC236}">
                    <a16:creationId xmlns:a16="http://schemas.microsoft.com/office/drawing/2014/main" id="{7A152701-10E1-EFBD-2343-C53B6933F194}"/>
                  </a:ext>
                </a:extLst>
              </p:cNvPr>
              <p:cNvSpPr txBox="1"/>
              <p:nvPr/>
            </p:nvSpPr>
            <p:spPr>
              <a:xfrm>
                <a:off x="8493953" y="18240472"/>
                <a:ext cx="1312192" cy="400110"/>
              </a:xfrm>
              <a:prstGeom prst="rect">
                <a:avLst/>
              </a:prstGeom>
              <a:noFill/>
            </p:spPr>
            <p:txBody>
              <a:bodyPr wrap="square" rtlCol="0">
                <a:spAutoFit/>
              </a:bodyPr>
              <a:lstStyle/>
              <a:p>
                <a:pPr algn="ctr"/>
                <a:r>
                  <a:rPr lang="de-DE" sz="2000" dirty="0">
                    <a:latin typeface="Calibri" panose="020F0502020204030204" pitchFamily="34" charset="0"/>
                    <a:cs typeface="Calibri" panose="020F0502020204030204" pitchFamily="34" charset="0"/>
                  </a:rPr>
                  <a:t>Fairphone</a:t>
                </a:r>
              </a:p>
            </p:txBody>
          </p:sp>
        </p:grpSp>
        <p:grpSp>
          <p:nvGrpSpPr>
            <p:cNvPr id="54" name="Group 53">
              <a:extLst>
                <a:ext uri="{FF2B5EF4-FFF2-40B4-BE49-F238E27FC236}">
                  <a16:creationId xmlns:a16="http://schemas.microsoft.com/office/drawing/2014/main" id="{83A01EEA-43FC-82C7-524F-C45B1BEB70A4}"/>
                </a:ext>
              </a:extLst>
            </p:cNvPr>
            <p:cNvGrpSpPr/>
            <p:nvPr/>
          </p:nvGrpSpPr>
          <p:grpSpPr>
            <a:xfrm>
              <a:off x="10774013" y="17214850"/>
              <a:ext cx="1434851" cy="1590062"/>
              <a:chOff x="8947399" y="17214850"/>
              <a:chExt cx="1434851" cy="1590062"/>
            </a:xfrm>
          </p:grpSpPr>
          <p:pic>
            <p:nvPicPr>
              <p:cNvPr id="39" name="Picture 38">
                <a:extLst>
                  <a:ext uri="{FF2B5EF4-FFF2-40B4-BE49-F238E27FC236}">
                    <a16:creationId xmlns:a16="http://schemas.microsoft.com/office/drawing/2014/main" id="{9B29BAD7-FE8B-1DDF-2A20-91CF43BCDB61}"/>
                  </a:ext>
                </a:extLst>
              </p:cNvPr>
              <p:cNvPicPr>
                <a:picLocks noChangeAspect="1"/>
              </p:cNvPicPr>
              <p:nvPr/>
            </p:nvPicPr>
            <p:blipFill>
              <a:blip r:embed="rId13"/>
              <a:stretch>
                <a:fillRect/>
              </a:stretch>
            </p:blipFill>
            <p:spPr>
              <a:xfrm>
                <a:off x="9214824" y="17214850"/>
                <a:ext cx="900000" cy="900000"/>
              </a:xfrm>
              <a:prstGeom prst="rect">
                <a:avLst/>
              </a:prstGeom>
            </p:spPr>
          </p:pic>
          <p:sp>
            <p:nvSpPr>
              <p:cNvPr id="49" name="TextBox 48">
                <a:extLst>
                  <a:ext uri="{FF2B5EF4-FFF2-40B4-BE49-F238E27FC236}">
                    <a16:creationId xmlns:a16="http://schemas.microsoft.com/office/drawing/2014/main" id="{540D95A7-6E95-8F35-1107-12F797827D5F}"/>
                  </a:ext>
                </a:extLst>
              </p:cNvPr>
              <p:cNvSpPr txBox="1"/>
              <p:nvPr/>
            </p:nvSpPr>
            <p:spPr bwMode="auto">
              <a:xfrm>
                <a:off x="8947399" y="18097026"/>
                <a:ext cx="1434851" cy="707886"/>
              </a:xfrm>
              <a:prstGeom prst="rect">
                <a:avLst/>
              </a:prstGeom>
              <a:noFill/>
            </p:spPr>
            <p:txBody>
              <a:bodyPr wrap="square" rtlCol="0">
                <a:spAutoFit/>
              </a:bodyPr>
              <a:lstStyle/>
              <a:p>
                <a:pPr algn="ctr"/>
                <a:r>
                  <a:rPr lang="de-DE" sz="2000" dirty="0">
                    <a:latin typeface="Calibri" panose="020F0502020204030204" pitchFamily="34" charset="0"/>
                    <a:cs typeface="Calibri" panose="020F0502020204030204" pitchFamily="34" charset="0"/>
                  </a:rPr>
                  <a:t>Umwelt Bundesamt</a:t>
                </a:r>
              </a:p>
            </p:txBody>
          </p:sp>
        </p:grpSp>
        <p:grpSp>
          <p:nvGrpSpPr>
            <p:cNvPr id="53" name="Group 52">
              <a:extLst>
                <a:ext uri="{FF2B5EF4-FFF2-40B4-BE49-F238E27FC236}">
                  <a16:creationId xmlns:a16="http://schemas.microsoft.com/office/drawing/2014/main" id="{1B01E36D-C910-78AB-E82C-CAEEAFCF0A36}"/>
                </a:ext>
              </a:extLst>
            </p:cNvPr>
            <p:cNvGrpSpPr/>
            <p:nvPr/>
          </p:nvGrpSpPr>
          <p:grpSpPr>
            <a:xfrm>
              <a:off x="12615026" y="17214850"/>
              <a:ext cx="1154611" cy="1436174"/>
              <a:chOff x="10218239" y="17214850"/>
              <a:chExt cx="1154611" cy="1436174"/>
            </a:xfrm>
          </p:grpSpPr>
          <p:pic>
            <p:nvPicPr>
              <p:cNvPr id="41" name="Picture 40">
                <a:extLst>
                  <a:ext uri="{FF2B5EF4-FFF2-40B4-BE49-F238E27FC236}">
                    <a16:creationId xmlns:a16="http://schemas.microsoft.com/office/drawing/2014/main" id="{2064A816-BA25-3D70-5A2E-520D49DBC200}"/>
                  </a:ext>
                </a:extLst>
              </p:cNvPr>
              <p:cNvPicPr>
                <a:picLocks noChangeAspect="1"/>
              </p:cNvPicPr>
              <p:nvPr/>
            </p:nvPicPr>
            <p:blipFill>
              <a:blip r:embed="rId14"/>
              <a:stretch>
                <a:fillRect/>
              </a:stretch>
            </p:blipFill>
            <p:spPr>
              <a:xfrm>
                <a:off x="10345544" y="17214850"/>
                <a:ext cx="900000" cy="900000"/>
              </a:xfrm>
              <a:prstGeom prst="rect">
                <a:avLst/>
              </a:prstGeom>
            </p:spPr>
          </p:pic>
          <p:sp>
            <p:nvSpPr>
              <p:cNvPr id="52" name="TextBox 51">
                <a:extLst>
                  <a:ext uri="{FF2B5EF4-FFF2-40B4-BE49-F238E27FC236}">
                    <a16:creationId xmlns:a16="http://schemas.microsoft.com/office/drawing/2014/main" id="{1BB72177-9E46-B0A6-02DE-F74E30F4C2B8}"/>
                  </a:ext>
                </a:extLst>
              </p:cNvPr>
              <p:cNvSpPr txBox="1"/>
              <p:nvPr/>
            </p:nvSpPr>
            <p:spPr bwMode="auto">
              <a:xfrm>
                <a:off x="10218239" y="18250914"/>
                <a:ext cx="1154611" cy="400110"/>
              </a:xfrm>
              <a:prstGeom prst="rect">
                <a:avLst/>
              </a:prstGeom>
              <a:noFill/>
            </p:spPr>
            <p:txBody>
              <a:bodyPr wrap="square" rtlCol="0">
                <a:spAutoFit/>
              </a:bodyPr>
              <a:lstStyle/>
              <a:p>
                <a:pPr algn="ctr"/>
                <a:r>
                  <a:rPr lang="de-DE" sz="2000" dirty="0">
                    <a:latin typeface="Calibri" panose="020F0502020204030204" pitchFamily="34" charset="0"/>
                    <a:cs typeface="Calibri" panose="020F0502020204030204" pitchFamily="34" charset="0"/>
                  </a:rPr>
                  <a:t>Die Maus</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A019762B-BAB0-D0A0-A337-63935E9B71A1}"/>
              </a:ext>
            </a:extLst>
          </p:cNvPr>
          <p:cNvSpPr/>
          <p:nvPr/>
        </p:nvSpPr>
        <p:spPr bwMode="auto">
          <a:xfrm rot="21238196">
            <a:off x="8692315" y="11799295"/>
            <a:ext cx="5011165" cy="3405022"/>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sp>
        <p:nvSpPr>
          <p:cNvPr id="19" name="Freeform: Shape 18">
            <a:extLst>
              <a:ext uri="{FF2B5EF4-FFF2-40B4-BE49-F238E27FC236}">
                <a16:creationId xmlns:a16="http://schemas.microsoft.com/office/drawing/2014/main" id="{4F0A4FFC-0A29-4739-5D7A-3CA65DB292C2}"/>
              </a:ext>
            </a:extLst>
          </p:cNvPr>
          <p:cNvSpPr/>
          <p:nvPr/>
        </p:nvSpPr>
        <p:spPr bwMode="auto">
          <a:xfrm rot="21386256">
            <a:off x="8070625" y="3408342"/>
            <a:ext cx="5998076" cy="4581549"/>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sp>
        <p:nvSpPr>
          <p:cNvPr id="20" name="Freeform: Shape 19">
            <a:extLst>
              <a:ext uri="{FF2B5EF4-FFF2-40B4-BE49-F238E27FC236}">
                <a16:creationId xmlns:a16="http://schemas.microsoft.com/office/drawing/2014/main" id="{3A2238AB-68DD-51DC-2F7E-DB851D0CB0E7}"/>
              </a:ext>
            </a:extLst>
          </p:cNvPr>
          <p:cNvSpPr/>
          <p:nvPr/>
        </p:nvSpPr>
        <p:spPr bwMode="auto">
          <a:xfrm rot="21238196">
            <a:off x="625287" y="4973357"/>
            <a:ext cx="5904524" cy="4599122"/>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sp>
        <p:nvSpPr>
          <p:cNvPr id="21" name="Freeform: Shape 20">
            <a:extLst>
              <a:ext uri="{FF2B5EF4-FFF2-40B4-BE49-F238E27FC236}">
                <a16:creationId xmlns:a16="http://schemas.microsoft.com/office/drawing/2014/main" id="{853ABBEE-8D4B-FD26-2E88-D45B63D34392}"/>
              </a:ext>
            </a:extLst>
          </p:cNvPr>
          <p:cNvSpPr/>
          <p:nvPr/>
        </p:nvSpPr>
        <p:spPr bwMode="auto">
          <a:xfrm rot="21238196">
            <a:off x="323266" y="11481977"/>
            <a:ext cx="7244134" cy="4922507"/>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FFFFFF"/>
          </a:solidFill>
          <a:ln w="9525" cap="flat">
            <a:solidFill>
              <a:schemeClr val="bg1"/>
            </a:solidFill>
            <a:prstDash val="solid"/>
            <a:miter/>
          </a:ln>
        </p:spPr>
        <p:txBody>
          <a:bodyPr rtlCol="0" anchor="ctr"/>
          <a:lstStyle/>
          <a:p>
            <a:endParaRPr lang="de-DE" dirty="0"/>
          </a:p>
        </p:txBody>
      </p:sp>
      <p:grpSp>
        <p:nvGrpSpPr>
          <p:cNvPr id="2" name="Group 1">
            <a:extLst>
              <a:ext uri="{FF2B5EF4-FFF2-40B4-BE49-F238E27FC236}">
                <a16:creationId xmlns:a16="http://schemas.microsoft.com/office/drawing/2014/main" id="{0C1F4616-69C0-EE4A-A512-FF3601788F3E}"/>
              </a:ext>
            </a:extLst>
          </p:cNvPr>
          <p:cNvGrpSpPr/>
          <p:nvPr/>
        </p:nvGrpSpPr>
        <p:grpSpPr>
          <a:xfrm>
            <a:off x="5432268" y="8918306"/>
            <a:ext cx="3346764" cy="2267489"/>
            <a:chOff x="5613100" y="15395965"/>
            <a:chExt cx="3346764" cy="2267489"/>
          </a:xfrm>
        </p:grpSpPr>
        <p:sp>
          <p:nvSpPr>
            <p:cNvPr id="3" name="Freeform: Shape 2">
              <a:extLst>
                <a:ext uri="{FF2B5EF4-FFF2-40B4-BE49-F238E27FC236}">
                  <a16:creationId xmlns:a16="http://schemas.microsoft.com/office/drawing/2014/main" id="{B93B4C97-F0CD-C2ED-876F-69938A720294}"/>
                </a:ext>
              </a:extLst>
            </p:cNvPr>
            <p:cNvSpPr/>
            <p:nvPr/>
          </p:nvSpPr>
          <p:spPr>
            <a:xfrm rot="21238196">
              <a:off x="5613100" y="15395965"/>
              <a:ext cx="3337059" cy="2267489"/>
            </a:xfrm>
            <a:custGeom>
              <a:avLst/>
              <a:gdLst>
                <a:gd name="connsiteX0" fmla="*/ 647700 w 742950"/>
                <a:gd name="connsiteY0" fmla="*/ 171450 h 504825"/>
                <a:gd name="connsiteX1" fmla="*/ 625793 w 742950"/>
                <a:gd name="connsiteY1" fmla="*/ 174308 h 504825"/>
                <a:gd name="connsiteX2" fmla="*/ 628650 w 742950"/>
                <a:gd name="connsiteY2" fmla="*/ 152400 h 504825"/>
                <a:gd name="connsiteX3" fmla="*/ 533400 w 742950"/>
                <a:gd name="connsiteY3" fmla="*/ 57150 h 504825"/>
                <a:gd name="connsiteX4" fmla="*/ 474345 w 742950"/>
                <a:gd name="connsiteY4" fmla="*/ 77153 h 504825"/>
                <a:gd name="connsiteX5" fmla="*/ 381000 w 742950"/>
                <a:gd name="connsiteY5" fmla="*/ 0 h 504825"/>
                <a:gd name="connsiteX6" fmla="*/ 288608 w 742950"/>
                <a:gd name="connsiteY6" fmla="*/ 71438 h 504825"/>
                <a:gd name="connsiteX7" fmla="*/ 209550 w 742950"/>
                <a:gd name="connsiteY7" fmla="*/ 28575 h 504825"/>
                <a:gd name="connsiteX8" fmla="*/ 114300 w 742950"/>
                <a:gd name="connsiteY8" fmla="*/ 123825 h 504825"/>
                <a:gd name="connsiteX9" fmla="*/ 117157 w 742950"/>
                <a:gd name="connsiteY9" fmla="*/ 145733 h 504825"/>
                <a:gd name="connsiteX10" fmla="*/ 95250 w 742950"/>
                <a:gd name="connsiteY10" fmla="*/ 142875 h 504825"/>
                <a:gd name="connsiteX11" fmla="*/ 0 w 742950"/>
                <a:gd name="connsiteY11" fmla="*/ 238125 h 504825"/>
                <a:gd name="connsiteX12" fmla="*/ 95250 w 742950"/>
                <a:gd name="connsiteY12" fmla="*/ 333375 h 504825"/>
                <a:gd name="connsiteX13" fmla="*/ 96203 w 742950"/>
                <a:gd name="connsiteY13" fmla="*/ 333375 h 504825"/>
                <a:gd name="connsiteX14" fmla="*/ 190500 w 742950"/>
                <a:gd name="connsiteY14" fmla="*/ 419100 h 504825"/>
                <a:gd name="connsiteX15" fmla="*/ 248602 w 742950"/>
                <a:gd name="connsiteY15" fmla="*/ 399098 h 504825"/>
                <a:gd name="connsiteX16" fmla="*/ 247650 w 742950"/>
                <a:gd name="connsiteY16" fmla="*/ 409575 h 504825"/>
                <a:gd name="connsiteX17" fmla="*/ 342900 w 742950"/>
                <a:gd name="connsiteY17" fmla="*/ 504825 h 504825"/>
                <a:gd name="connsiteX18" fmla="*/ 438150 w 742950"/>
                <a:gd name="connsiteY18" fmla="*/ 418148 h 504825"/>
                <a:gd name="connsiteX19" fmla="*/ 514350 w 742950"/>
                <a:gd name="connsiteY19" fmla="*/ 457200 h 504825"/>
                <a:gd name="connsiteX20" fmla="*/ 609600 w 742950"/>
                <a:gd name="connsiteY20" fmla="*/ 361950 h 504825"/>
                <a:gd name="connsiteX21" fmla="*/ 609600 w 742950"/>
                <a:gd name="connsiteY21" fmla="*/ 353378 h 504825"/>
                <a:gd name="connsiteX22" fmla="*/ 647700 w 742950"/>
                <a:gd name="connsiteY22" fmla="*/ 361950 h 504825"/>
                <a:gd name="connsiteX23" fmla="*/ 742950 w 742950"/>
                <a:gd name="connsiteY23" fmla="*/ 266700 h 504825"/>
                <a:gd name="connsiteX24" fmla="*/ 647700 w 742950"/>
                <a:gd name="connsiteY24" fmla="*/ 17145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2950" h="504825">
                  <a:moveTo>
                    <a:pt x="647700" y="171450"/>
                  </a:moveTo>
                  <a:cubicBezTo>
                    <a:pt x="640080" y="171450"/>
                    <a:pt x="633413" y="172403"/>
                    <a:pt x="625793" y="174308"/>
                  </a:cubicBezTo>
                  <a:cubicBezTo>
                    <a:pt x="627698" y="167640"/>
                    <a:pt x="628650" y="160020"/>
                    <a:pt x="628650" y="152400"/>
                  </a:cubicBezTo>
                  <a:cubicBezTo>
                    <a:pt x="628650" y="100013"/>
                    <a:pt x="585788" y="57150"/>
                    <a:pt x="533400" y="57150"/>
                  </a:cubicBezTo>
                  <a:cubicBezTo>
                    <a:pt x="511493" y="57150"/>
                    <a:pt x="490538" y="64770"/>
                    <a:pt x="474345" y="77153"/>
                  </a:cubicBezTo>
                  <a:cubicBezTo>
                    <a:pt x="466725" y="33338"/>
                    <a:pt x="427673" y="0"/>
                    <a:pt x="381000" y="0"/>
                  </a:cubicBezTo>
                  <a:cubicBezTo>
                    <a:pt x="337185" y="0"/>
                    <a:pt x="300038" y="30480"/>
                    <a:pt x="288608" y="71438"/>
                  </a:cubicBezTo>
                  <a:cubicBezTo>
                    <a:pt x="271463" y="45720"/>
                    <a:pt x="242888" y="28575"/>
                    <a:pt x="209550" y="28575"/>
                  </a:cubicBezTo>
                  <a:cubicBezTo>
                    <a:pt x="157163" y="28575"/>
                    <a:pt x="114300" y="71438"/>
                    <a:pt x="114300" y="123825"/>
                  </a:cubicBezTo>
                  <a:cubicBezTo>
                    <a:pt x="114300" y="131445"/>
                    <a:pt x="115253" y="138113"/>
                    <a:pt x="117157" y="145733"/>
                  </a:cubicBezTo>
                  <a:cubicBezTo>
                    <a:pt x="109538" y="143828"/>
                    <a:pt x="102870" y="142875"/>
                    <a:pt x="95250" y="142875"/>
                  </a:cubicBezTo>
                  <a:cubicBezTo>
                    <a:pt x="42863" y="142875"/>
                    <a:pt x="0" y="185738"/>
                    <a:pt x="0" y="238125"/>
                  </a:cubicBezTo>
                  <a:cubicBezTo>
                    <a:pt x="0" y="290513"/>
                    <a:pt x="42863" y="333375"/>
                    <a:pt x="95250" y="333375"/>
                  </a:cubicBezTo>
                  <a:cubicBezTo>
                    <a:pt x="95250" y="333375"/>
                    <a:pt x="95250" y="333375"/>
                    <a:pt x="96203" y="333375"/>
                  </a:cubicBezTo>
                  <a:cubicBezTo>
                    <a:pt x="100965" y="381953"/>
                    <a:pt x="141923" y="419100"/>
                    <a:pt x="190500" y="419100"/>
                  </a:cubicBezTo>
                  <a:cubicBezTo>
                    <a:pt x="212408" y="419100"/>
                    <a:pt x="232410" y="411480"/>
                    <a:pt x="248602" y="399098"/>
                  </a:cubicBezTo>
                  <a:cubicBezTo>
                    <a:pt x="248602" y="401955"/>
                    <a:pt x="247650" y="405765"/>
                    <a:pt x="247650" y="409575"/>
                  </a:cubicBezTo>
                  <a:cubicBezTo>
                    <a:pt x="247650" y="461963"/>
                    <a:pt x="290513" y="504825"/>
                    <a:pt x="342900" y="504825"/>
                  </a:cubicBezTo>
                  <a:cubicBezTo>
                    <a:pt x="392430" y="504825"/>
                    <a:pt x="433388" y="466725"/>
                    <a:pt x="438150" y="418148"/>
                  </a:cubicBezTo>
                  <a:cubicBezTo>
                    <a:pt x="455295" y="441960"/>
                    <a:pt x="482918" y="457200"/>
                    <a:pt x="514350" y="457200"/>
                  </a:cubicBezTo>
                  <a:cubicBezTo>
                    <a:pt x="566738" y="457200"/>
                    <a:pt x="609600" y="414338"/>
                    <a:pt x="609600" y="361950"/>
                  </a:cubicBezTo>
                  <a:cubicBezTo>
                    <a:pt x="609600" y="359093"/>
                    <a:pt x="609600" y="356235"/>
                    <a:pt x="609600" y="353378"/>
                  </a:cubicBezTo>
                  <a:cubicBezTo>
                    <a:pt x="621030" y="358140"/>
                    <a:pt x="634365" y="361950"/>
                    <a:pt x="647700" y="361950"/>
                  </a:cubicBezTo>
                  <a:cubicBezTo>
                    <a:pt x="700088" y="361950"/>
                    <a:pt x="742950" y="319088"/>
                    <a:pt x="742950" y="266700"/>
                  </a:cubicBezTo>
                  <a:cubicBezTo>
                    <a:pt x="742950" y="214313"/>
                    <a:pt x="700088" y="171450"/>
                    <a:pt x="647700" y="171450"/>
                  </a:cubicBezTo>
                  <a:close/>
                </a:path>
              </a:pathLst>
            </a:custGeom>
            <a:solidFill>
              <a:srgbClr val="CCFFFF"/>
            </a:solidFill>
            <a:ln w="9525" cap="flat">
              <a:solidFill>
                <a:schemeClr val="bg1"/>
              </a:solidFill>
              <a:prstDash val="solid"/>
              <a:miter/>
            </a:ln>
          </p:spPr>
          <p:txBody>
            <a:bodyPr rtlCol="0" anchor="ctr"/>
            <a:lstStyle/>
            <a:p>
              <a:endParaRPr lang="de-DE"/>
            </a:p>
          </p:txBody>
        </p:sp>
        <p:sp>
          <p:nvSpPr>
            <p:cNvPr id="4" name="TextBox 108">
              <a:extLst>
                <a:ext uri="{FF2B5EF4-FFF2-40B4-BE49-F238E27FC236}">
                  <a16:creationId xmlns:a16="http://schemas.microsoft.com/office/drawing/2014/main" id="{1AFE4936-6BDC-990D-C1D3-B5508D0E5DF6}"/>
                </a:ext>
              </a:extLst>
            </p:cNvPr>
            <p:cNvSpPr txBox="1"/>
            <p:nvPr/>
          </p:nvSpPr>
          <p:spPr bwMode="auto">
            <a:xfrm>
              <a:off x="5658005" y="16335486"/>
              <a:ext cx="3301859" cy="410369"/>
            </a:xfrm>
            <a:prstGeom prst="rect">
              <a:avLst/>
            </a:prstGeom>
          </p:spPr>
          <p:txBody>
            <a:bodyPr wrap="square" lIns="0" tIns="0" rIns="0" bIns="0" rtlCol="0" anchor="t">
              <a:spAutoFit/>
            </a:bodyPr>
            <a:lstStyle/>
            <a:p>
              <a:pPr algn="ctr">
                <a:lnSpc>
                  <a:spcPts val="3200"/>
                </a:lnSpc>
                <a:defRPr/>
              </a:pPr>
              <a:r>
                <a:rPr lang="de-DE" sz="2900" b="1" dirty="0">
                  <a:solidFill>
                    <a:srgbClr val="000000"/>
                  </a:solidFill>
                  <a:latin typeface="Calibri" panose="020F0502020204030204" pitchFamily="34" charset="0"/>
                  <a:cs typeface="Calibri" panose="020F0502020204030204" pitchFamily="34" charset="0"/>
                </a:rPr>
                <a:t>Wusstest du…?</a:t>
              </a:r>
              <a:endParaRPr sz="2900" b="1" dirty="0">
                <a:latin typeface="Calibri" panose="020F0502020204030204" pitchFamily="34" charset="0"/>
                <a:cs typeface="Calibri" panose="020F0502020204030204" pitchFamily="34" charset="0"/>
              </a:endParaRPr>
            </a:p>
          </p:txBody>
        </p:sp>
      </p:grpSp>
      <p:sp>
        <p:nvSpPr>
          <p:cNvPr id="5" name="TextBox 110">
            <a:extLst>
              <a:ext uri="{FF2B5EF4-FFF2-40B4-BE49-F238E27FC236}">
                <a16:creationId xmlns:a16="http://schemas.microsoft.com/office/drawing/2014/main" id="{81551C72-AD7B-1316-5943-2AD0AF892FE0}"/>
              </a:ext>
            </a:extLst>
          </p:cNvPr>
          <p:cNvSpPr txBox="1"/>
          <p:nvPr/>
        </p:nvSpPr>
        <p:spPr bwMode="auto">
          <a:xfrm>
            <a:off x="9427364" y="12432565"/>
            <a:ext cx="3425017" cy="1723549"/>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Muss dein Smartphone repariert werden? Auf </a:t>
            </a:r>
            <a:r>
              <a:rPr lang="de-DE" sz="2800" dirty="0" err="1">
                <a:solidFill>
                  <a:srgbClr val="FFFFFF"/>
                </a:solidFill>
                <a:latin typeface="Calibri" panose="020F0502020204030204" pitchFamily="34" charset="0"/>
                <a:cs typeface="Calibri" panose="020F0502020204030204" pitchFamily="34" charset="0"/>
                <a:hlinkClick r:id="rId2"/>
              </a:rPr>
              <a:t>iFixit</a:t>
            </a:r>
            <a:r>
              <a:rPr lang="de-DE" sz="2800" dirty="0">
                <a:solidFill>
                  <a:srgbClr val="FFFFFF"/>
                </a:solidFill>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findest du Anleitungen dazu.</a:t>
            </a:r>
          </a:p>
        </p:txBody>
      </p:sp>
      <p:sp>
        <p:nvSpPr>
          <p:cNvPr id="6" name="TextBox 109">
            <a:extLst>
              <a:ext uri="{FF2B5EF4-FFF2-40B4-BE49-F238E27FC236}">
                <a16:creationId xmlns:a16="http://schemas.microsoft.com/office/drawing/2014/main" id="{23B9575F-57A2-EC9A-35A8-9AE61F72D65F}"/>
              </a:ext>
            </a:extLst>
          </p:cNvPr>
          <p:cNvSpPr txBox="1"/>
          <p:nvPr/>
        </p:nvSpPr>
        <p:spPr bwMode="auto">
          <a:xfrm>
            <a:off x="9189450" y="4406455"/>
            <a:ext cx="3760426" cy="2585323"/>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 von der EU bis zu </a:t>
            </a:r>
          </a:p>
          <a:p>
            <a:pPr>
              <a:defRPr/>
            </a:pPr>
            <a:r>
              <a:rPr lang="de-DE" sz="2800" dirty="0">
                <a:latin typeface="Calibri" panose="020F0502020204030204" pitchFamily="34" charset="0"/>
                <a:cs typeface="Calibri" panose="020F0502020204030204" pitchFamily="34" charset="0"/>
              </a:rPr>
              <a:t>den USA werden neue Gesetze entwickelt, um das </a:t>
            </a:r>
            <a:r>
              <a:rPr lang="de-DE" sz="2800" i="1" dirty="0">
                <a:latin typeface="Calibri" panose="020F0502020204030204" pitchFamily="34" charset="0"/>
                <a:cs typeface="Calibri" panose="020F0502020204030204" pitchFamily="34" charset="0"/>
              </a:rPr>
              <a:t>Recht</a:t>
            </a:r>
            <a:r>
              <a:rPr lang="de-DE" sz="2800" dirty="0">
                <a:latin typeface="Calibri" panose="020F0502020204030204" pitchFamily="34" charset="0"/>
                <a:cs typeface="Calibri" panose="020F0502020204030204" pitchFamily="34" charset="0"/>
              </a:rPr>
              <a:t> </a:t>
            </a:r>
            <a:r>
              <a:rPr lang="de-DE" sz="2800" i="1" dirty="0">
                <a:latin typeface="Calibri" panose="020F0502020204030204" pitchFamily="34" charset="0"/>
                <a:cs typeface="Calibri" panose="020F0502020204030204" pitchFamily="34" charset="0"/>
              </a:rPr>
              <a:t>auf</a:t>
            </a:r>
            <a:r>
              <a:rPr lang="de-DE" sz="2800" dirty="0">
                <a:latin typeface="Calibri" panose="020F0502020204030204" pitchFamily="34" charset="0"/>
                <a:cs typeface="Calibri" panose="020F0502020204030204" pitchFamily="34" charset="0"/>
              </a:rPr>
              <a:t> </a:t>
            </a:r>
            <a:r>
              <a:rPr lang="de-DE" sz="2800" i="1" dirty="0">
                <a:latin typeface="Calibri" panose="020F0502020204030204" pitchFamily="34" charset="0"/>
                <a:cs typeface="Calibri" panose="020F0502020204030204" pitchFamily="34" charset="0"/>
              </a:rPr>
              <a:t>Reparatur</a:t>
            </a:r>
            <a:r>
              <a:rPr lang="de-DE" sz="2800" dirty="0">
                <a:latin typeface="Calibri" panose="020F0502020204030204" pitchFamily="34" charset="0"/>
                <a:cs typeface="Calibri" panose="020F0502020204030204" pitchFamily="34" charset="0"/>
              </a:rPr>
              <a:t> zu fördern und den Abfall zu reduzieren.</a:t>
            </a:r>
            <a:endParaRPr lang="de-DE" sz="1600" dirty="0">
              <a:latin typeface="Glacial Indifference"/>
            </a:endParaRPr>
          </a:p>
        </p:txBody>
      </p:sp>
      <p:sp>
        <p:nvSpPr>
          <p:cNvPr id="7" name="Freeform 55">
            <a:extLst>
              <a:ext uri="{FF2B5EF4-FFF2-40B4-BE49-F238E27FC236}">
                <a16:creationId xmlns:a16="http://schemas.microsoft.com/office/drawing/2014/main" id="{54B35732-11A7-3EE0-1B94-2BAB335F6535}"/>
              </a:ext>
            </a:extLst>
          </p:cNvPr>
          <p:cNvSpPr/>
          <p:nvPr/>
        </p:nvSpPr>
        <p:spPr bwMode="auto">
          <a:xfrm>
            <a:off x="10683273" y="14128996"/>
            <a:ext cx="900000" cy="900000"/>
          </a:xfrm>
          <a:custGeom>
            <a:avLst/>
            <a:gdLst/>
            <a:ahLst/>
            <a:cxnLst/>
            <a:rect l="l" t="t" r="r" b="b"/>
            <a:pathLst>
              <a:path w="604562" h="601346" extrusionOk="0">
                <a:moveTo>
                  <a:pt x="0" y="0"/>
                </a:moveTo>
                <a:lnTo>
                  <a:pt x="604562" y="0"/>
                </a:lnTo>
                <a:lnTo>
                  <a:pt x="604562" y="601346"/>
                </a:lnTo>
                <a:lnTo>
                  <a:pt x="0" y="601346"/>
                </a:lnTo>
                <a:lnTo>
                  <a:pt x="0" y="0"/>
                </a:lnTo>
                <a:close/>
              </a:path>
            </a:pathLst>
          </a:custGeom>
          <a:blipFill>
            <a:blip r:embed="rId3" cstate="print">
              <a:extLst>
                <a:ext uri="{28A0092B-C50C-407E-A947-70E740481C1C}">
                  <a14:useLocalDpi xmlns:a14="http://schemas.microsoft.com/office/drawing/2010/main" val="0"/>
                </a:ext>
              </a:extLst>
            </a:blip>
            <a:stretch>
              <a:fillRect/>
            </a:stretch>
          </a:blipFill>
        </p:spPr>
        <p:txBody>
          <a:bodyPr/>
          <a:lstStyle/>
          <a:p>
            <a:pPr>
              <a:defRPr/>
            </a:pPr>
            <a:endParaRPr lang="de-DE"/>
          </a:p>
        </p:txBody>
      </p:sp>
      <p:sp>
        <p:nvSpPr>
          <p:cNvPr id="8" name="Freeform 56">
            <a:extLst>
              <a:ext uri="{FF2B5EF4-FFF2-40B4-BE49-F238E27FC236}">
                <a16:creationId xmlns:a16="http://schemas.microsoft.com/office/drawing/2014/main" id="{A8D526B7-56F1-E1F2-5318-B0970F68730F}"/>
              </a:ext>
            </a:extLst>
          </p:cNvPr>
          <p:cNvSpPr/>
          <p:nvPr/>
        </p:nvSpPr>
        <p:spPr bwMode="auto">
          <a:xfrm>
            <a:off x="2305257" y="7461250"/>
            <a:ext cx="900000" cy="900000"/>
          </a:xfrm>
          <a:custGeom>
            <a:avLst/>
            <a:gdLst/>
            <a:ahLst/>
            <a:cxnLst/>
            <a:rect l="l" t="t" r="r" b="b"/>
            <a:pathLst>
              <a:path w="619984" h="607201" extrusionOk="0">
                <a:moveTo>
                  <a:pt x="0" y="0"/>
                </a:moveTo>
                <a:lnTo>
                  <a:pt x="619984" y="0"/>
                </a:lnTo>
                <a:lnTo>
                  <a:pt x="619984" y="607201"/>
                </a:lnTo>
                <a:lnTo>
                  <a:pt x="0" y="607201"/>
                </a:lnTo>
                <a:lnTo>
                  <a:pt x="0" y="0"/>
                </a:lnTo>
                <a:close/>
              </a:path>
            </a:pathLst>
          </a:custGeom>
          <a:blipFill>
            <a:blip r:embed="rId4" cstate="print">
              <a:extLst>
                <a:ext uri="{28A0092B-C50C-407E-A947-70E740481C1C}">
                  <a14:useLocalDpi xmlns:a14="http://schemas.microsoft.com/office/drawing/2010/main" val="0"/>
                </a:ext>
              </a:extLst>
            </a:blip>
            <a:stretch>
              <a:fillRect/>
            </a:stretch>
          </a:blipFill>
        </p:spPr>
        <p:txBody>
          <a:bodyPr/>
          <a:lstStyle/>
          <a:p>
            <a:pPr>
              <a:defRPr/>
            </a:pPr>
            <a:endParaRPr lang="de-DE"/>
          </a:p>
        </p:txBody>
      </p:sp>
      <p:sp>
        <p:nvSpPr>
          <p:cNvPr id="9" name="TextBox 113">
            <a:extLst>
              <a:ext uri="{FF2B5EF4-FFF2-40B4-BE49-F238E27FC236}">
                <a16:creationId xmlns:a16="http://schemas.microsoft.com/office/drawing/2014/main" id="{7B4CB963-3E8A-2FEC-72A0-99578414742D}"/>
              </a:ext>
            </a:extLst>
          </p:cNvPr>
          <p:cNvSpPr txBox="1"/>
          <p:nvPr/>
        </p:nvSpPr>
        <p:spPr bwMode="auto">
          <a:xfrm>
            <a:off x="1878002" y="5745028"/>
            <a:ext cx="3809820" cy="1723549"/>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Die Anzahl an </a:t>
            </a:r>
            <a:r>
              <a:rPr lang="de-DE" sz="2800" dirty="0" err="1">
                <a:latin typeface="Calibri" panose="020F0502020204030204" pitchFamily="34" charset="0"/>
                <a:cs typeface="Calibri" panose="020F0502020204030204" pitchFamily="34" charset="0"/>
              </a:rPr>
              <a:t>Repair</a:t>
            </a:r>
            <a:r>
              <a:rPr lang="de-DE" sz="2800" dirty="0">
                <a:latin typeface="Calibri" panose="020F0502020204030204" pitchFamily="34" charset="0"/>
                <a:cs typeface="Calibri" panose="020F0502020204030204" pitchFamily="34" charset="0"/>
              </a:rPr>
              <a:t>-Cafés</a:t>
            </a:r>
            <a:r>
              <a:rPr lang="de-DE" sz="2800" dirty="0">
                <a:solidFill>
                  <a:srgbClr val="FFFFFF"/>
                </a:solidFill>
                <a:latin typeface="Calibri" panose="020F0502020204030204" pitchFamily="34" charset="0"/>
                <a:cs typeface="Calibri" panose="020F0502020204030204" pitchFamily="34" charset="0"/>
              </a:rPr>
              <a:t> </a:t>
            </a:r>
            <a:r>
              <a:rPr lang="de-DE" sz="2800" dirty="0">
                <a:latin typeface="Calibri" panose="020F0502020204030204" pitchFamily="34" charset="0"/>
                <a:cs typeface="Calibri" panose="020F0502020204030204" pitchFamily="34" charset="0"/>
              </a:rPr>
              <a:t>nimmt immer mehr zu. Weltweit gibt es bereits mehr als 400.</a:t>
            </a:r>
            <a:endParaRPr sz="2800" dirty="0">
              <a:latin typeface="Calibri" panose="020F0502020204030204" pitchFamily="34" charset="0"/>
              <a:cs typeface="Calibri" panose="020F0502020204030204" pitchFamily="34" charset="0"/>
            </a:endParaRPr>
          </a:p>
        </p:txBody>
      </p:sp>
      <p:sp>
        <p:nvSpPr>
          <p:cNvPr id="11" name="TextBox 98">
            <a:extLst>
              <a:ext uri="{FF2B5EF4-FFF2-40B4-BE49-F238E27FC236}">
                <a16:creationId xmlns:a16="http://schemas.microsoft.com/office/drawing/2014/main" id="{E88AE264-6A7E-EAF6-41EB-EDE0327CEB01}"/>
              </a:ext>
            </a:extLst>
          </p:cNvPr>
          <p:cNvSpPr txBox="1"/>
          <p:nvPr/>
        </p:nvSpPr>
        <p:spPr bwMode="auto">
          <a:xfrm>
            <a:off x="1432399" y="12441900"/>
            <a:ext cx="5004762" cy="3016210"/>
          </a:xfrm>
          <a:prstGeom prst="rect">
            <a:avLst/>
          </a:prstGeom>
        </p:spPr>
        <p:txBody>
          <a:bodyPr wrap="square" lIns="0" tIns="0" rIns="0" bIns="0" rtlCol="0" anchor="t">
            <a:spAutoFit/>
          </a:bodyPr>
          <a:lstStyle/>
          <a:p>
            <a:pPr>
              <a:defRPr/>
            </a:pPr>
            <a:r>
              <a:rPr lang="de-DE" sz="2800" dirty="0">
                <a:latin typeface="Calibri" panose="020F0502020204030204" pitchFamily="34" charset="0"/>
                <a:cs typeface="Calibri" panose="020F0502020204030204" pitchFamily="34" charset="0"/>
              </a:rPr>
              <a:t>Sammle deine alten Smartphones und spende sie. Regional gibt es häufig unterschiedliche Sammelstellen, die alte Geräte sinnvoll weiter-recyclen. Recherchiere nach einer solchen</a:t>
            </a:r>
          </a:p>
          <a:p>
            <a:pPr>
              <a:defRPr/>
            </a:pPr>
            <a:r>
              <a:rPr lang="de-DE" sz="2800" dirty="0">
                <a:latin typeface="Calibri" panose="020F0502020204030204" pitchFamily="34" charset="0"/>
                <a:cs typeface="Calibri" panose="020F0502020204030204" pitchFamily="34" charset="0"/>
              </a:rPr>
              <a:t> Institution in deiner Region.</a:t>
            </a:r>
            <a:endParaRPr sz="28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C7CDF36C-E778-33DE-B10C-F874D933ABB7}"/>
              </a:ext>
            </a:extLst>
          </p:cNvPr>
          <p:cNvSpPr/>
          <p:nvPr/>
        </p:nvSpPr>
        <p:spPr bwMode="auto">
          <a:xfrm>
            <a:off x="5881928" y="8241561"/>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Oval 12">
            <a:extLst>
              <a:ext uri="{FF2B5EF4-FFF2-40B4-BE49-F238E27FC236}">
                <a16:creationId xmlns:a16="http://schemas.microsoft.com/office/drawing/2014/main" id="{5B869A7D-B322-2B8D-08DA-B89B56394308}"/>
              </a:ext>
            </a:extLst>
          </p:cNvPr>
          <p:cNvSpPr/>
          <p:nvPr/>
        </p:nvSpPr>
        <p:spPr bwMode="auto">
          <a:xfrm>
            <a:off x="6347161" y="8757254"/>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Oval 13">
            <a:extLst>
              <a:ext uri="{FF2B5EF4-FFF2-40B4-BE49-F238E27FC236}">
                <a16:creationId xmlns:a16="http://schemas.microsoft.com/office/drawing/2014/main" id="{6C4CB2BA-F392-03CA-9C0F-F3B5DC0266B5}"/>
              </a:ext>
            </a:extLst>
          </p:cNvPr>
          <p:cNvSpPr/>
          <p:nvPr/>
        </p:nvSpPr>
        <p:spPr bwMode="auto">
          <a:xfrm>
            <a:off x="8174366" y="8024253"/>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Oval 14">
            <a:extLst>
              <a:ext uri="{FF2B5EF4-FFF2-40B4-BE49-F238E27FC236}">
                <a16:creationId xmlns:a16="http://schemas.microsoft.com/office/drawing/2014/main" id="{CB4DAFF6-EC93-E39A-355E-640DF699AB0D}"/>
              </a:ext>
            </a:extLst>
          </p:cNvPr>
          <p:cNvSpPr/>
          <p:nvPr/>
        </p:nvSpPr>
        <p:spPr bwMode="auto">
          <a:xfrm>
            <a:off x="7828911" y="8771221"/>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Oval 15">
            <a:extLst>
              <a:ext uri="{FF2B5EF4-FFF2-40B4-BE49-F238E27FC236}">
                <a16:creationId xmlns:a16="http://schemas.microsoft.com/office/drawing/2014/main" id="{959EF2AC-5C0C-29C6-BB70-09BB116DF4B0}"/>
              </a:ext>
            </a:extLst>
          </p:cNvPr>
          <p:cNvSpPr/>
          <p:nvPr/>
        </p:nvSpPr>
        <p:spPr bwMode="auto">
          <a:xfrm>
            <a:off x="5297173" y="11227680"/>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Oval 16">
            <a:extLst>
              <a:ext uri="{FF2B5EF4-FFF2-40B4-BE49-F238E27FC236}">
                <a16:creationId xmlns:a16="http://schemas.microsoft.com/office/drawing/2014/main" id="{61E0B2E8-6768-E011-13E2-6BD9713656A9}"/>
              </a:ext>
            </a:extLst>
          </p:cNvPr>
          <p:cNvSpPr/>
          <p:nvPr/>
        </p:nvSpPr>
        <p:spPr bwMode="auto">
          <a:xfrm>
            <a:off x="8806484" y="11188656"/>
            <a:ext cx="360000" cy="36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eform 17">
            <a:extLst>
              <a:ext uri="{FF2B5EF4-FFF2-40B4-BE49-F238E27FC236}">
                <a16:creationId xmlns:a16="http://schemas.microsoft.com/office/drawing/2014/main" id="{D53D4E0D-B463-7955-E269-97DBCA9AD749}"/>
              </a:ext>
            </a:extLst>
          </p:cNvPr>
          <p:cNvSpPr/>
          <p:nvPr/>
        </p:nvSpPr>
        <p:spPr bwMode="auto">
          <a:xfrm rot="316415">
            <a:off x="498709" y="490863"/>
            <a:ext cx="4152389" cy="2338057"/>
          </a:xfrm>
          <a:custGeom>
            <a:avLst/>
            <a:gdLst/>
            <a:ahLst/>
            <a:cxnLst/>
            <a:rect l="l" t="t" r="r" b="b"/>
            <a:pathLst>
              <a:path w="6725829" h="3787066" extrusionOk="0">
                <a:moveTo>
                  <a:pt x="0" y="0"/>
                </a:moveTo>
                <a:lnTo>
                  <a:pt x="6725829" y="0"/>
                </a:lnTo>
                <a:lnTo>
                  <a:pt x="6725829" y="3787066"/>
                </a:lnTo>
                <a:lnTo>
                  <a:pt x="0" y="3787066"/>
                </a:lnTo>
                <a:lnTo>
                  <a:pt x="0" y="0"/>
                </a:lnTo>
                <a:close/>
              </a:path>
            </a:pathLst>
          </a:custGeom>
          <a:blipFill>
            <a:blip r:embed="rId5"/>
            <a:stretch/>
          </a:blipFill>
        </p:spPr>
        <p:txBody>
          <a:bodyPr/>
          <a:lstStyle/>
          <a:p>
            <a:pPr>
              <a:defRPr/>
            </a:pPr>
            <a:endParaRPr lang="de-DE"/>
          </a:p>
        </p:txBody>
      </p:sp>
      <p:sp>
        <p:nvSpPr>
          <p:cNvPr id="23" name="TextBox 33">
            <a:extLst>
              <a:ext uri="{FF2B5EF4-FFF2-40B4-BE49-F238E27FC236}">
                <a16:creationId xmlns:a16="http://schemas.microsoft.com/office/drawing/2014/main" id="{4708EF78-1DA2-6FE6-75FE-B44C482B73AB}"/>
              </a:ext>
            </a:extLst>
          </p:cNvPr>
          <p:cNvSpPr txBox="1"/>
          <p:nvPr/>
        </p:nvSpPr>
        <p:spPr bwMode="auto">
          <a:xfrm>
            <a:off x="3584674" y="922091"/>
            <a:ext cx="7041952" cy="1393778"/>
          </a:xfrm>
          <a:prstGeom prst="rect">
            <a:avLst/>
          </a:prstGeom>
        </p:spPr>
        <p:txBody>
          <a:bodyPr wrap="square" lIns="0" tIns="0" rIns="0" bIns="0" rtlCol="0" anchor="t">
            <a:spAutoFit/>
          </a:bodyPr>
          <a:lstStyle/>
          <a:p>
            <a:pPr algn="ctr">
              <a:lnSpc>
                <a:spcPts val="7372"/>
              </a:lnSpc>
              <a:defRPr/>
            </a:pPr>
            <a:r>
              <a:rPr lang="de-AT" sz="7500" dirty="0" err="1">
                <a:solidFill>
                  <a:srgbClr val="09592B"/>
                </a:solidFill>
                <a:latin typeface="Calibri" panose="020F0502020204030204" pitchFamily="34" charset="0"/>
                <a:cs typeface="Calibri" panose="020F0502020204030204" pitchFamily="34" charset="0"/>
              </a:rPr>
              <a:t>Unblack</a:t>
            </a:r>
            <a:r>
              <a:rPr lang="de-AT" sz="7500" dirty="0">
                <a:solidFill>
                  <a:srgbClr val="09592B"/>
                </a:solidFill>
                <a:latin typeface="Calibri" panose="020F0502020204030204" pitchFamily="34" charset="0"/>
                <a:cs typeface="Calibri" panose="020F0502020204030204" pitchFamily="34" charset="0"/>
              </a:rPr>
              <a:t> </a:t>
            </a:r>
            <a:r>
              <a:rPr lang="de-AT" sz="7500" dirty="0" err="1">
                <a:solidFill>
                  <a:srgbClr val="09592B"/>
                </a:solidFill>
                <a:latin typeface="Calibri" panose="020F0502020204030204" pitchFamily="34" charset="0"/>
                <a:cs typeface="Calibri" panose="020F0502020204030204" pitchFamily="34" charset="0"/>
              </a:rPr>
              <a:t>the</a:t>
            </a:r>
            <a:r>
              <a:rPr lang="de-AT" sz="7500" dirty="0">
                <a:solidFill>
                  <a:srgbClr val="09592B"/>
                </a:solidFill>
                <a:latin typeface="Calibri" panose="020F0502020204030204" pitchFamily="34" charset="0"/>
                <a:cs typeface="Calibri" panose="020F0502020204030204" pitchFamily="34" charset="0"/>
              </a:rPr>
              <a:t> Box!</a:t>
            </a:r>
            <a:endParaRPr sz="7500" dirty="0">
              <a:latin typeface="Calibri" panose="020F0502020204030204" pitchFamily="34" charset="0"/>
              <a:cs typeface="Calibri" panose="020F0502020204030204" pitchFamily="34" charset="0"/>
            </a:endParaRPr>
          </a:p>
          <a:p>
            <a:pPr algn="ctr">
              <a:lnSpc>
                <a:spcPts val="3410"/>
              </a:lnSpc>
              <a:defRPr/>
            </a:pPr>
            <a:r>
              <a:rPr lang="en-US" sz="3500" dirty="0">
                <a:solidFill>
                  <a:srgbClr val="09592B"/>
                </a:solidFill>
                <a:latin typeface="Calibri" panose="020F0502020204030204" pitchFamily="34" charset="0"/>
                <a:cs typeface="Calibri" panose="020F0502020204030204" pitchFamily="34" charset="0"/>
              </a:rPr>
              <a:t>BAUTEILE EINES SMARTPHONES</a:t>
            </a:r>
            <a:endParaRPr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1EA2440-4611-3239-57EF-03950E72457D}"/>
              </a:ext>
            </a:extLst>
          </p:cNvPr>
          <p:cNvSpPr txBox="1"/>
          <p:nvPr/>
        </p:nvSpPr>
        <p:spPr bwMode="auto">
          <a:xfrm>
            <a:off x="6545818" y="19329340"/>
            <a:ext cx="111966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Seite 4/4</a:t>
            </a:r>
          </a:p>
        </p:txBody>
      </p:sp>
      <p:sp>
        <p:nvSpPr>
          <p:cNvPr id="26" name="Oval 25">
            <a:extLst>
              <a:ext uri="{FF2B5EF4-FFF2-40B4-BE49-F238E27FC236}">
                <a16:creationId xmlns:a16="http://schemas.microsoft.com/office/drawing/2014/main" id="{6E9C9337-E906-1217-E810-EF7A9A65C826}"/>
              </a:ext>
            </a:extLst>
          </p:cNvPr>
          <p:cNvSpPr/>
          <p:nvPr/>
        </p:nvSpPr>
        <p:spPr bwMode="auto">
          <a:xfrm>
            <a:off x="8764301" y="7270364"/>
            <a:ext cx="540000" cy="54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CD8DC37B-EB1A-9DA8-81F8-E1FE4F0C9FF0}"/>
              </a:ext>
            </a:extLst>
          </p:cNvPr>
          <p:cNvSpPr/>
          <p:nvPr/>
        </p:nvSpPr>
        <p:spPr bwMode="auto">
          <a:xfrm>
            <a:off x="8354366" y="10896657"/>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6365804E-7C25-7A7B-20FC-31CCC3115F2E}"/>
              </a:ext>
            </a:extLst>
          </p:cNvPr>
          <p:cNvSpPr/>
          <p:nvPr/>
        </p:nvSpPr>
        <p:spPr bwMode="auto">
          <a:xfrm>
            <a:off x="9427364" y="11545502"/>
            <a:ext cx="540000" cy="54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Box 28">
            <a:extLst>
              <a:ext uri="{FF2B5EF4-FFF2-40B4-BE49-F238E27FC236}">
                <a16:creationId xmlns:a16="http://schemas.microsoft.com/office/drawing/2014/main" id="{4136EF63-C520-1CA6-D09C-949E1C01EB2B}"/>
              </a:ext>
            </a:extLst>
          </p:cNvPr>
          <p:cNvSpPr txBox="1"/>
          <p:nvPr/>
        </p:nvSpPr>
        <p:spPr>
          <a:xfrm>
            <a:off x="2118993" y="8294985"/>
            <a:ext cx="1272528"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weltweit</a:t>
            </a:r>
          </a:p>
        </p:txBody>
      </p:sp>
      <p:pic>
        <p:nvPicPr>
          <p:cNvPr id="31" name="Picture 30">
            <a:extLst>
              <a:ext uri="{FF2B5EF4-FFF2-40B4-BE49-F238E27FC236}">
                <a16:creationId xmlns:a16="http://schemas.microsoft.com/office/drawing/2014/main" id="{C241C0A4-303B-D6BD-07F4-D34A235495E4}"/>
              </a:ext>
            </a:extLst>
          </p:cNvPr>
          <p:cNvPicPr>
            <a:picLocks noChangeAspect="1"/>
          </p:cNvPicPr>
          <p:nvPr/>
        </p:nvPicPr>
        <p:blipFill>
          <a:blip r:embed="rId6"/>
          <a:stretch>
            <a:fillRect/>
          </a:stretch>
        </p:blipFill>
        <p:spPr>
          <a:xfrm>
            <a:off x="3782912" y="7461250"/>
            <a:ext cx="900000" cy="900000"/>
          </a:xfrm>
          <a:prstGeom prst="rect">
            <a:avLst/>
          </a:prstGeom>
        </p:spPr>
      </p:pic>
      <p:sp>
        <p:nvSpPr>
          <p:cNvPr id="32" name="TextBox 31">
            <a:extLst>
              <a:ext uri="{FF2B5EF4-FFF2-40B4-BE49-F238E27FC236}">
                <a16:creationId xmlns:a16="http://schemas.microsoft.com/office/drawing/2014/main" id="{B9BC24AD-8AEC-F184-9A86-ECB8000E2066}"/>
              </a:ext>
            </a:extLst>
          </p:cNvPr>
          <p:cNvSpPr txBox="1"/>
          <p:nvPr/>
        </p:nvSpPr>
        <p:spPr>
          <a:xfrm>
            <a:off x="3633646" y="8294985"/>
            <a:ext cx="119853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regional</a:t>
            </a:r>
          </a:p>
        </p:txBody>
      </p:sp>
      <p:sp>
        <p:nvSpPr>
          <p:cNvPr id="33" name="Oval 32">
            <a:extLst>
              <a:ext uri="{FF2B5EF4-FFF2-40B4-BE49-F238E27FC236}">
                <a16:creationId xmlns:a16="http://schemas.microsoft.com/office/drawing/2014/main" id="{B740D707-77F5-0182-C1BF-088EDE131C26}"/>
              </a:ext>
            </a:extLst>
          </p:cNvPr>
          <p:cNvSpPr/>
          <p:nvPr/>
        </p:nvSpPr>
        <p:spPr bwMode="auto">
          <a:xfrm>
            <a:off x="5713193" y="10919938"/>
            <a:ext cx="180000" cy="180000"/>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Box 9">
            <a:extLst>
              <a:ext uri="{FF2B5EF4-FFF2-40B4-BE49-F238E27FC236}">
                <a16:creationId xmlns:a16="http://schemas.microsoft.com/office/drawing/2014/main" id="{99026222-E5DB-8C29-AEEC-F331401F17C0}"/>
              </a:ext>
            </a:extLst>
          </p:cNvPr>
          <p:cNvSpPr txBox="1"/>
          <p:nvPr/>
        </p:nvSpPr>
        <p:spPr bwMode="auto">
          <a:xfrm>
            <a:off x="9087332" y="19066986"/>
            <a:ext cx="4845560" cy="738664"/>
          </a:xfrm>
          <a:prstGeom prst="rect">
            <a:avLst/>
          </a:prstGeom>
          <a:noFill/>
        </p:spPr>
        <p:txBody>
          <a:bodyPr wrap="square" rtlCol="0">
            <a:spAutoFit/>
          </a:bodyPr>
          <a:lstStyle/>
          <a:p>
            <a:r>
              <a:rPr lang="de-DE" sz="1400" dirty="0">
                <a:solidFill>
                  <a:schemeClr val="tx1">
                    <a:lumMod val="75000"/>
                    <a:lumOff val="25000"/>
                  </a:schemeClr>
                </a:solidFill>
                <a:latin typeface="Calibri" panose="020F0502020204030204" pitchFamily="34" charset="0"/>
                <a:cs typeface="Calibri" panose="020F0502020204030204" pitchFamily="34" charset="0"/>
              </a:rPr>
              <a:t>basierend auf Materialien von Stangl/Schubert/</a:t>
            </a:r>
            <a:r>
              <a:rPr lang="de-DE" sz="1400" dirty="0" err="1">
                <a:solidFill>
                  <a:schemeClr val="tx1">
                    <a:lumMod val="75000"/>
                    <a:lumOff val="25000"/>
                  </a:schemeClr>
                </a:solidFill>
                <a:latin typeface="Calibri" panose="020F0502020204030204" pitchFamily="34" charset="0"/>
                <a:cs typeface="Calibri" panose="020F0502020204030204" pitchFamily="34" charset="0"/>
              </a:rPr>
              <a:t>Mom</a:t>
            </a:r>
            <a:r>
              <a:rPr lang="de-DE" sz="1400" dirty="0">
                <a:solidFill>
                  <a:schemeClr val="tx1">
                    <a:lumMod val="75000"/>
                    <a:lumOff val="25000"/>
                  </a:schemeClr>
                </a:solidFill>
                <a:latin typeface="Calibri" panose="020F0502020204030204" pitchFamily="34" charset="0"/>
                <a:cs typeface="Calibri" panose="020F0502020204030204" pitchFamily="34" charset="0"/>
              </a:rPr>
              <a:t>/ Grünberger/</a:t>
            </a:r>
            <a:r>
              <a:rPr lang="de-DE" sz="1400" dirty="0" err="1">
                <a:solidFill>
                  <a:schemeClr val="tx1">
                    <a:lumMod val="75000"/>
                    <a:lumOff val="25000"/>
                  </a:schemeClr>
                </a:solidFill>
                <a:latin typeface="Calibri" panose="020F0502020204030204" pitchFamily="34" charset="0"/>
                <a:cs typeface="Calibri" panose="020F0502020204030204" pitchFamily="34" charset="0"/>
              </a:rPr>
              <a:t>Szucsich</a:t>
            </a:r>
            <a:r>
              <a:rPr lang="de-DE" sz="1400" dirty="0">
                <a:solidFill>
                  <a:schemeClr val="tx1">
                    <a:lumMod val="75000"/>
                    <a:lumOff val="25000"/>
                  </a:schemeClr>
                </a:solidFill>
                <a:latin typeface="Calibri" panose="020F0502020204030204" pitchFamily="34" charset="0"/>
                <a:cs typeface="Calibri" panose="020F0502020204030204" pitchFamily="34" charset="0"/>
              </a:rPr>
              <a:t> (PH Wien, 2024) im EU-geförderten Projekt Teacher Academy Project – Teaching </a:t>
            </a:r>
            <a:r>
              <a:rPr lang="de-DE" sz="1400" dirty="0" err="1">
                <a:solidFill>
                  <a:schemeClr val="tx1">
                    <a:lumMod val="75000"/>
                    <a:lumOff val="25000"/>
                  </a:schemeClr>
                </a:solidFill>
                <a:latin typeface="Calibri" panose="020F0502020204030204" pitchFamily="34" charset="0"/>
                <a:cs typeface="Calibri" panose="020F0502020204030204" pitchFamily="34" charset="0"/>
              </a:rPr>
              <a:t>Sustainability</a:t>
            </a:r>
            <a:r>
              <a:rPr lang="de-DE" sz="1400" dirty="0">
                <a:solidFill>
                  <a:schemeClr val="tx1">
                    <a:lumMod val="75000"/>
                    <a:lumOff val="25000"/>
                  </a:schemeClr>
                </a:solidFill>
                <a:latin typeface="Calibri" panose="020F0502020204030204" pitchFamily="34" charset="0"/>
                <a:cs typeface="Calibri" panose="020F0502020204030204" pitchFamily="34" charset="0"/>
              </a:rPr>
              <a:t> (TAP-TS).</a:t>
            </a:r>
          </a:p>
        </p:txBody>
      </p:sp>
    </p:spTree>
    <p:extLst>
      <p:ext uri="{BB962C8B-B14F-4D97-AF65-F5344CB8AC3E}">
        <p14:creationId xmlns:p14="http://schemas.microsoft.com/office/powerpoint/2010/main" val="368830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857251" y="2598571"/>
            <a:ext cx="11887199"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1" y="4464625"/>
            <a:ext cx="12496798" cy="1815882"/>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mehrere Sets an 100 kleinen, bunten Holzwürfeln (siehe Anleitung auf der nächsten Seite)</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Set an fünf Arbeitsblättern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ein Stift</a:t>
            </a:r>
          </a:p>
        </p:txBody>
      </p:sp>
      <p:sp>
        <p:nvSpPr>
          <p:cNvPr id="9" name="TextBox 8">
            <a:extLst>
              <a:ext uri="{FF2B5EF4-FFF2-40B4-BE49-F238E27FC236}">
                <a16:creationId xmlns:a16="http://schemas.microsoft.com/office/drawing/2014/main" id="{4FE927A1-3AA2-9D81-1DB7-CAB5AC6A6450}"/>
              </a:ext>
            </a:extLst>
          </p:cNvPr>
          <p:cNvSpPr txBox="1"/>
          <p:nvPr/>
        </p:nvSpPr>
        <p:spPr>
          <a:xfrm>
            <a:off x="857251" y="3879850"/>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sp>
        <p:nvSpPr>
          <p:cNvPr id="10" name="TextBox 9">
            <a:extLst>
              <a:ext uri="{FF2B5EF4-FFF2-40B4-BE49-F238E27FC236}">
                <a16:creationId xmlns:a16="http://schemas.microsoft.com/office/drawing/2014/main" id="{71D652A2-6A3A-12A1-BA6E-21A88D62950E}"/>
              </a:ext>
            </a:extLst>
          </p:cNvPr>
          <p:cNvSpPr txBox="1"/>
          <p:nvPr/>
        </p:nvSpPr>
        <p:spPr>
          <a:xfrm>
            <a:off x="1777638" y="7572436"/>
            <a:ext cx="11887198" cy="2246769"/>
          </a:xfrm>
          <a:prstGeom prst="rect">
            <a:avLst/>
          </a:prstGeom>
          <a:noFill/>
        </p:spPr>
        <p:txBody>
          <a:bodyPr wrap="square" rtlCol="0">
            <a:spAutoFit/>
          </a:bodyPr>
          <a:lstStyle/>
          <a:p>
            <a:r>
              <a:rPr lang="de-DE" sz="2800" b="1" dirty="0">
                <a:latin typeface="Calibri" panose="020F0502020204030204" pitchFamily="34" charset="0"/>
                <a:cs typeface="Calibri" panose="020F0502020204030204" pitchFamily="34" charset="0"/>
              </a:rPr>
              <a:t>Arbeitsform: </a:t>
            </a:r>
            <a:r>
              <a:rPr lang="de-DE" sz="2800" dirty="0">
                <a:latin typeface="Calibri" panose="020F0502020204030204" pitchFamily="34" charset="0"/>
                <a:cs typeface="Calibri" panose="020F0502020204030204" pitchFamily="34" charset="0"/>
              </a:rPr>
              <a:t>je nach Ressourcen sind Einzel- oder Gruppenarbeit möglich</a:t>
            </a:r>
          </a:p>
          <a:p>
            <a:r>
              <a:rPr lang="de-DE" sz="2800" dirty="0">
                <a:latin typeface="Calibri" panose="020F0502020204030204" pitchFamily="34" charset="0"/>
                <a:cs typeface="Calibri" panose="020F0502020204030204" pitchFamily="34" charset="0"/>
              </a:rPr>
              <a:t> </a:t>
            </a:r>
          </a:p>
          <a:p>
            <a:r>
              <a:rPr lang="de-DE" sz="2800" b="1" dirty="0">
                <a:latin typeface="Calibri" panose="020F0502020204030204" pitchFamily="34" charset="0"/>
                <a:cs typeface="Calibri" panose="020F0502020204030204" pitchFamily="34" charset="0"/>
              </a:rPr>
              <a:t>Gruppengröße:</a:t>
            </a:r>
            <a:r>
              <a:rPr lang="de-DE" sz="2800" dirty="0">
                <a:latin typeface="Calibri" panose="020F0502020204030204" pitchFamily="34" charset="0"/>
                <a:cs typeface="Calibri" panose="020F0502020204030204" pitchFamily="34" charset="0"/>
              </a:rPr>
              <a:t> 1 bis 3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Dauer: </a:t>
            </a:r>
            <a:r>
              <a:rPr lang="de-DE" sz="2800" dirty="0">
                <a:latin typeface="Calibri" panose="020F0502020204030204" pitchFamily="34" charset="0"/>
                <a:cs typeface="Calibri" panose="020F0502020204030204" pitchFamily="34" charset="0"/>
              </a:rPr>
              <a:t>45 Minuten</a:t>
            </a:r>
          </a:p>
        </p:txBody>
      </p:sp>
      <p:pic>
        <p:nvPicPr>
          <p:cNvPr id="12" name="Graphic 11" descr="Users outline">
            <a:extLst>
              <a:ext uri="{FF2B5EF4-FFF2-40B4-BE49-F238E27FC236}">
                <a16:creationId xmlns:a16="http://schemas.microsoft.com/office/drawing/2014/main" id="{8EF56F94-454C-F512-AE24-4E3FF6820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238" y="8238620"/>
            <a:ext cx="914400" cy="914400"/>
          </a:xfrm>
          <a:prstGeom prst="rect">
            <a:avLst/>
          </a:prstGeom>
        </p:spPr>
      </p:pic>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277" y="9211347"/>
            <a:ext cx="672322" cy="672322"/>
          </a:xfrm>
          <a:prstGeom prst="rect">
            <a:avLst/>
          </a:prstGeom>
        </p:spPr>
      </p:pic>
      <p:pic>
        <p:nvPicPr>
          <p:cNvPr id="11" name="Grafik 1" descr="Lehrer mit einfarbiger Füllung">
            <a:extLst>
              <a:ext uri="{FF2B5EF4-FFF2-40B4-BE49-F238E27FC236}">
                <a16:creationId xmlns:a16="http://schemas.microsoft.com/office/drawing/2014/main" id="{850D043D-4BA1-6FEC-D555-7417CAA7CD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bwMode="auto">
          <a:xfrm>
            <a:off x="12473250" y="450850"/>
            <a:ext cx="1490400" cy="1490400"/>
          </a:xfrm>
          <a:prstGeom prst="rect">
            <a:avLst/>
          </a:prstGeom>
        </p:spPr>
      </p:pic>
      <p:sp>
        <p:nvSpPr>
          <p:cNvPr id="13" name="TextBox 12">
            <a:extLst>
              <a:ext uri="{FF2B5EF4-FFF2-40B4-BE49-F238E27FC236}">
                <a16:creationId xmlns:a16="http://schemas.microsoft.com/office/drawing/2014/main" id="{0CFAE3F8-FA3D-8FC2-4F6A-650B48274BE8}"/>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82298177-39A9-E5E0-331B-E6DE78FE3E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533" y="7429403"/>
            <a:ext cx="923810" cy="914286"/>
          </a:xfrm>
          <a:prstGeom prst="rect">
            <a:avLst/>
          </a:prstGeom>
        </p:spPr>
      </p:pic>
      <p:sp>
        <p:nvSpPr>
          <p:cNvPr id="8" name="TextBox 7">
            <a:extLst>
              <a:ext uri="{FF2B5EF4-FFF2-40B4-BE49-F238E27FC236}">
                <a16:creationId xmlns:a16="http://schemas.microsoft.com/office/drawing/2014/main" id="{11C87DD8-0E06-DB91-33E2-8EC0E6C29ADE}"/>
              </a:ext>
            </a:extLst>
          </p:cNvPr>
          <p:cNvSpPr txBox="1"/>
          <p:nvPr/>
        </p:nvSpPr>
        <p:spPr bwMode="auto">
          <a:xfrm>
            <a:off x="6277450" y="19339740"/>
            <a:ext cx="2470036" cy="400110"/>
          </a:xfrm>
          <a:prstGeom prst="rect">
            <a:avLst/>
          </a:prstGeom>
          <a:noFill/>
        </p:spPr>
        <p:txBody>
          <a:bodyPr wrap="none" rtlCol="0">
            <a:spAutoFit/>
          </a:bodyPr>
          <a:lstStyle/>
          <a:p>
            <a:pPr algn="ctr"/>
            <a:r>
              <a:rPr lang="de-DE" sz="2000" dirty="0">
                <a:solidFill>
                  <a:schemeClr val="tx1">
                    <a:lumMod val="75000"/>
                    <a:lumOff val="25000"/>
                  </a:schemeClr>
                </a:solidFill>
                <a:latin typeface="Calibri" panose="020F0502020204030204" pitchFamily="34" charset="0"/>
                <a:cs typeface="Calibri" panose="020F0502020204030204" pitchFamily="34" charset="0"/>
              </a:rPr>
              <a:t>Material für Lehrende</a:t>
            </a:r>
          </a:p>
        </p:txBody>
      </p:sp>
      <p:sp>
        <p:nvSpPr>
          <p:cNvPr id="15" name="Textfeld 3">
            <a:extLst>
              <a:ext uri="{FF2B5EF4-FFF2-40B4-BE49-F238E27FC236}">
                <a16:creationId xmlns:a16="http://schemas.microsoft.com/office/drawing/2014/main" id="{B56DC4CB-6882-8F01-E41C-109FE8EAEF76}"/>
              </a:ext>
            </a:extLst>
          </p:cNvPr>
          <p:cNvSpPr txBox="1"/>
          <p:nvPr/>
        </p:nvSpPr>
        <p:spPr>
          <a:xfrm>
            <a:off x="857249" y="11423650"/>
            <a:ext cx="12496799" cy="4093428"/>
          </a:xfrm>
          <a:prstGeom prst="rect">
            <a:avLst/>
          </a:prstGeom>
          <a:noFill/>
        </p:spPr>
        <p:txBody>
          <a:bodyPr wrap="square" rtlCol="0">
            <a:spAutoFit/>
          </a:bodyPr>
          <a:lstStyle/>
          <a:p>
            <a:r>
              <a:rPr lang="de-DE" sz="3200" b="1" dirty="0">
                <a:latin typeface="Calibri" panose="020F0502020204030204" pitchFamily="34" charset="0"/>
                <a:cs typeface="Calibri" panose="020F0502020204030204" pitchFamily="34" charset="0"/>
              </a:rPr>
              <a:t>Hinweis:</a:t>
            </a:r>
          </a:p>
          <a:p>
            <a:r>
              <a:rPr lang="de-DE" sz="2800" dirty="0">
                <a:latin typeface="Calibri" panose="020F0502020204030204" pitchFamily="34" charset="0"/>
                <a:cs typeface="Calibri" panose="020F0502020204030204" pitchFamily="34" charset="0"/>
              </a:rPr>
              <a:t>In diesem Lernpaket sind sowohl Arbeitsblätter mit Hintergrundinformationen nur für Lehrende enthalten. Außerdem gibt es zu den Aufgaben Lösungsblätter, die mit folgendem Symbol 		gekennzeichnet sind.</a:t>
            </a:r>
          </a:p>
          <a:p>
            <a:endParaRPr lang="de-DE" sz="2800" dirty="0">
              <a:latin typeface="Calibri" panose="020F0502020204030204" pitchFamily="34" charset="0"/>
              <a:cs typeface="Calibri" panose="020F0502020204030204" pitchFamily="34" charset="0"/>
            </a:endParaRPr>
          </a:p>
          <a:p>
            <a:endParaRPr lang="de-DE" sz="2800" dirty="0">
              <a:latin typeface="Calibri" panose="020F0502020204030204" pitchFamily="34" charset="0"/>
              <a:cs typeface="Calibri" panose="020F0502020204030204" pitchFamily="34" charset="0"/>
            </a:endParaRPr>
          </a:p>
          <a:p>
            <a:r>
              <a:rPr lang="de-DE" sz="3200" b="1" dirty="0">
                <a:latin typeface="Calibri" panose="020F0502020204030204" pitchFamily="34" charset="0"/>
                <a:cs typeface="Calibri" panose="020F0502020204030204" pitchFamily="34" charset="0"/>
              </a:rPr>
              <a:t>Hinweis zu Arbeitsblatt 5/5:</a:t>
            </a:r>
          </a:p>
          <a:p>
            <a:r>
              <a:rPr lang="de-DE" sz="2800" dirty="0">
                <a:latin typeface="Calibri" panose="020F0502020204030204" pitchFamily="34" charset="0"/>
                <a:cs typeface="Calibri" panose="020F0502020204030204" pitchFamily="34" charset="0"/>
              </a:rPr>
              <a:t>Dieses Arbeitsblatt kann den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auch als Lösungsblatt nach der Bearbeitung der Aufgaben gegeben werden.</a:t>
            </a:r>
          </a:p>
        </p:txBody>
      </p:sp>
      <p:pic>
        <p:nvPicPr>
          <p:cNvPr id="16" name="Grafik 2" descr="Abzeichen Tick1 mit einfarbiger Füllung">
            <a:extLst>
              <a:ext uri="{FF2B5EF4-FFF2-40B4-BE49-F238E27FC236}">
                <a16:creationId xmlns:a16="http://schemas.microsoft.com/office/drawing/2014/main" id="{5497DE5B-66DD-46D3-4C9E-C531827635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bwMode="auto">
          <a:xfrm>
            <a:off x="4057650" y="12645151"/>
            <a:ext cx="838578" cy="838578"/>
          </a:xfrm>
          <a:prstGeom prst="rect">
            <a:avLst/>
          </a:prstGeom>
        </p:spPr>
      </p:pic>
    </p:spTree>
    <p:extLst>
      <p:ext uri="{BB962C8B-B14F-4D97-AF65-F5344CB8AC3E}">
        <p14:creationId xmlns:p14="http://schemas.microsoft.com/office/powerpoint/2010/main" val="739581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5803</Words>
  <Application>Microsoft Office PowerPoint</Application>
  <DocSecurity>0</DocSecurity>
  <PresentationFormat>Benutzerdefiniert</PresentationFormat>
  <Paragraphs>675</Paragraphs>
  <Slides>35</Slides>
  <Notes>27</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35</vt:i4>
      </vt:variant>
    </vt:vector>
  </HeadingPairs>
  <TitlesOfParts>
    <vt:vector size="48" baseType="lpstr">
      <vt:lpstr>Aptos</vt:lpstr>
      <vt:lpstr>Aptos Display</vt:lpstr>
      <vt:lpstr>Arial</vt:lpstr>
      <vt:lpstr>Calibri</vt:lpstr>
      <vt:lpstr>Calibri Light</vt:lpstr>
      <vt:lpstr>Glacial Indifference</vt:lpstr>
      <vt:lpstr>Glacial Indifference Bold</vt:lpstr>
      <vt:lpstr>Londrina Solid Bold</vt:lpstr>
      <vt:lpstr>More Sugar Thin</vt:lpstr>
      <vt:lpstr>Open Sans</vt:lpstr>
      <vt:lpstr>Open Sans Bold</vt:lpstr>
      <vt:lpstr>Trebuchet MS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TS_Workshop 1: Unblack the Box</dc:title>
  <dc:subject/>
  <dc:creator>Petra Szucsich</dc:creator>
  <cp:keywords>DAFhA0TPv1k,BAFbCIvappY</cp:keywords>
  <dc:description/>
  <cp:lastModifiedBy>Judith Hoehling</cp:lastModifiedBy>
  <cp:revision>69</cp:revision>
  <dcterms:created xsi:type="dcterms:W3CDTF">2023-06-22T08:39:39Z</dcterms:created>
  <dcterms:modified xsi:type="dcterms:W3CDTF">2024-12-17T09:11:57Z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2023-06-22T00:00:00Z</vt:filetime>
  </property>
  <property fmtid="{D5CDD505-2E9C-101B-9397-08002B2CF9AE}" pid="3" name="Creator">
    <vt:lpwstr>Canva</vt:lpwstr>
  </property>
  <property fmtid="{D5CDD505-2E9C-101B-9397-08002B2CF9AE}" pid="4" name="LastSaved">
    <vt:filetime>2023-06-22T00:00:00Z</vt:filetime>
  </property>
  <property fmtid="{D5CDD505-2E9C-101B-9397-08002B2CF9AE}" pid="5" name="Producer">
    <vt:lpwstr>Canva</vt:lpwstr>
  </property>
</Properties>
</file>