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4" r:id="rId1"/>
  </p:sldMasterIdLst>
  <p:notesMasterIdLst>
    <p:notesMasterId r:id="rId4"/>
  </p:notesMasterIdLst>
  <p:handoutMasterIdLst>
    <p:handoutMasterId r:id="rId5"/>
  </p:handoutMasterIdLst>
  <p:sldIdLst>
    <p:sldId id="263" r:id="rId2"/>
    <p:sldId id="276" r:id="rId3"/>
  </p:sldIdLst>
  <p:sldSz cx="14211300" cy="20104100"/>
  <p:notesSz cx="14211300" cy="201041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21DCA44-8CF2-B5D5-AA79-4DF646EA0BE5}" name="Pia Ho" initials="PH" userId="68000ff878e6eebc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a Hornickel" initials="PH" lastIdx="13" clrIdx="0"/>
  <p:cmAuthor id="2" name="Pia Ho" initials="PH" lastIdx="6" clrIdx="1">
    <p:extLst>
      <p:ext uri="{19B8F6BF-5375-455C-9EA6-DF929625EA0E}">
        <p15:presenceInfo xmlns:p15="http://schemas.microsoft.com/office/powerpoint/2012/main" userId="68000ff878e6eeb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D490"/>
    <a:srgbClr val="70AD47"/>
    <a:srgbClr val="FFFFFF"/>
    <a:srgbClr val="A03DD6"/>
    <a:srgbClr val="09592B"/>
    <a:srgbClr val="C6D88B"/>
    <a:srgbClr val="F5F5EF"/>
    <a:srgbClr val="FF3131"/>
    <a:srgbClr val="5D17EB"/>
    <a:srgbClr val="00BE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86" autoAdjust="0"/>
  </p:normalViewPr>
  <p:slideViewPr>
    <p:cSldViewPr>
      <p:cViewPr varScale="1">
        <p:scale>
          <a:sx n="50" d="100"/>
          <a:sy n="50" d="100"/>
        </p:scale>
        <p:origin x="4092" y="7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431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8/10/relationships/authors" Target="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1921104-9304-74AE-97BD-E83B298DD3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6157913" cy="1008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7058BB-8DD2-1C56-8D28-F7870C1E632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8050213" y="0"/>
            <a:ext cx="6157912" cy="1008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368BB-6EA8-4D09-B0D5-9458905DED93}" type="datetimeFigureOut">
              <a:rPr lang="de-DE" smtClean="0"/>
              <a:t>03.12.2024</a:t>
            </a:fld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4FF9FA-DB2B-81FC-1373-7671CCA3A46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9096038"/>
            <a:ext cx="6157913" cy="1008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F5EC3C-7100-1A24-9712-D8023BDCE6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8050213" y="19096038"/>
            <a:ext cx="6157912" cy="1008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E9B88-0411-4DCE-8BAF-7C121062A1B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8178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6157913" cy="1008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8050212" y="0"/>
            <a:ext cx="6157912" cy="1008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0D97913-3B64-C34F-A1B0-5641FF7B6B3D}" type="datetimeFigureOut">
              <a:rPr lang="de-DE"/>
              <a:t>03.12.2024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4706938" y="2513013"/>
            <a:ext cx="4797425" cy="6784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1420813" y="9675813"/>
            <a:ext cx="11369675" cy="79152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19096038"/>
            <a:ext cx="6157913" cy="1008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8050212" y="19096038"/>
            <a:ext cx="6157912" cy="1008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8F1DEEE-19C0-DB4D-A655-55B72EF2BBA4}" type="slidenum">
              <a:rPr lang="de-DE"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1F343A2-3130-08AF-0402-EFD46392C028}" type="slidenum">
              <a:rPr/>
              <a:t>2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7B44E4-3300-24C3-28D1-E83B53C82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843FA-9E1B-6B95-5A35-2DFA3B8CF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94615">
              <a:lnSpc>
                <a:spcPct val="100000"/>
              </a:lnSpc>
              <a:spcBef>
                <a:spcPts val="155"/>
              </a:spcBef>
              <a:defRPr/>
            </a:pPr>
            <a:r>
              <a:rPr lang="de-DE"/>
              <a:t>No.</a:t>
            </a:r>
            <a:r>
              <a:rPr lang="de-DE" spc="35"/>
              <a:t> </a:t>
            </a:r>
            <a:r>
              <a:rPr lang="de-DE" spc="-10"/>
              <a:t>101056248.</a:t>
            </a: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51E3A-010B-06E5-30DF-D2364B531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1575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357B1-BC30-AB98-8606-9094BBE4D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071CDE-3988-B371-CF50-DBE943729E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8CBC6-DA72-3958-9081-0D043A3FB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BDA135-6AFB-0EEE-F0E7-37039E6D6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94615">
              <a:lnSpc>
                <a:spcPct val="100000"/>
              </a:lnSpc>
              <a:spcBef>
                <a:spcPts val="155"/>
              </a:spcBef>
              <a:defRPr/>
            </a:pPr>
            <a:r>
              <a:rPr lang="de-DE"/>
              <a:t>No.</a:t>
            </a:r>
            <a:r>
              <a:rPr lang="de-DE" spc="35"/>
              <a:t> </a:t>
            </a:r>
            <a:r>
              <a:rPr lang="de-DE" spc="-10"/>
              <a:t>101056248.</a:t>
            </a: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47DC0-8B7C-9EB0-13C2-4238E9018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2383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DBA3CF-F522-E093-203F-EB0C5352BF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169961" y="1070357"/>
            <a:ext cx="3064312" cy="170372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59350F-AAB3-3851-3E38-140761FD4A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77027" y="1070357"/>
            <a:ext cx="9015293" cy="1703729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B046F-0DD7-4602-0F8A-DC3AE355A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8903F-C1F7-20E1-A8BC-746C61A08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94615">
              <a:lnSpc>
                <a:spcPct val="100000"/>
              </a:lnSpc>
              <a:spcBef>
                <a:spcPts val="155"/>
              </a:spcBef>
              <a:defRPr/>
            </a:pPr>
            <a:r>
              <a:rPr lang="de-DE"/>
              <a:t>No.</a:t>
            </a:r>
            <a:r>
              <a:rPr lang="de-DE" spc="35"/>
              <a:t> </a:t>
            </a:r>
            <a:r>
              <a:rPr lang="de-DE" spc="-10"/>
              <a:t>101056248.</a:t>
            </a: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14EAF-F14E-F722-D90E-110931A4F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7733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1_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 bwMode="auto">
          <a:xfrm>
            <a:off x="1066323" y="6232271"/>
            <a:ext cx="12085002" cy="4221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500" b="0" i="0">
                <a:solidFill>
                  <a:srgbClr val="09582A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 bwMode="auto">
          <a:xfrm>
            <a:off x="2132647" y="11258296"/>
            <a:ext cx="9952355" cy="5026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>
              <a:defRPr sz="8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94615">
              <a:lnSpc>
                <a:spcPct val="100000"/>
              </a:lnSpc>
              <a:spcBef>
                <a:spcPts val="155"/>
              </a:spcBef>
              <a:defRPr/>
            </a:pPr>
            <a:r>
              <a:t>No.</a:t>
            </a:r>
            <a:r>
              <a:rPr spc="35"/>
              <a:t> </a:t>
            </a:r>
            <a:r>
              <a:rPr spc="-10"/>
              <a:t>101056248.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12/3/2024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1_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7500" b="0" i="0">
                <a:solidFill>
                  <a:srgbClr val="09582A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>
              <a:defRPr sz="8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94615">
              <a:lnSpc>
                <a:spcPct val="100000"/>
              </a:lnSpc>
              <a:spcBef>
                <a:spcPts val="155"/>
              </a:spcBef>
              <a:defRPr/>
            </a:pPr>
            <a:r>
              <a:t>No.</a:t>
            </a:r>
            <a:r>
              <a:rPr spc="35"/>
              <a:t> </a:t>
            </a:r>
            <a:r>
              <a:rPr spc="-10"/>
              <a:t>101056248.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12/3/2024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1_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7500" b="0" i="0">
                <a:solidFill>
                  <a:srgbClr val="09582A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 bwMode="auto">
          <a:xfrm>
            <a:off x="710882" y="4623943"/>
            <a:ext cx="6184678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 bwMode="auto">
          <a:xfrm>
            <a:off x="7322089" y="4623943"/>
            <a:ext cx="6184678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>
              <a:defRPr sz="8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94615">
              <a:lnSpc>
                <a:spcPct val="100000"/>
              </a:lnSpc>
              <a:spcBef>
                <a:spcPts val="155"/>
              </a:spcBef>
              <a:defRPr/>
            </a:pPr>
            <a:r>
              <a:t>No.</a:t>
            </a:r>
            <a:r>
              <a:rPr spc="35"/>
              <a:t> </a:t>
            </a:r>
            <a:r>
              <a:rPr spc="-10"/>
              <a:t>101056248.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12/3/2024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1_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7500" b="0" i="0">
                <a:solidFill>
                  <a:srgbClr val="09582A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>
              <a:defRPr sz="8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94615">
              <a:lnSpc>
                <a:spcPct val="100000"/>
              </a:lnSpc>
              <a:spcBef>
                <a:spcPts val="155"/>
              </a:spcBef>
              <a:defRPr/>
            </a:pPr>
            <a:r>
              <a:t>No.</a:t>
            </a:r>
            <a:r>
              <a:rPr spc="35"/>
              <a:t> </a:t>
            </a:r>
            <a:r>
              <a:rPr spc="-10"/>
              <a:t>101056248.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12/3/2024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1_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>
              <a:defRPr sz="8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94615">
              <a:lnSpc>
                <a:spcPct val="100000"/>
              </a:lnSpc>
              <a:spcBef>
                <a:spcPts val="155"/>
              </a:spcBef>
              <a:defRPr/>
            </a:pPr>
            <a:r>
              <a:t>No.</a:t>
            </a:r>
            <a:r>
              <a:rPr spc="35"/>
              <a:t> </a:t>
            </a:r>
            <a:r>
              <a:rPr spc="-10"/>
              <a:t>101056248.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12/3/2024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99D4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C6211-5E46-E82C-A107-09DD0840A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BFC4D-20DD-9804-DE18-7957B8BC9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7496F-2681-FD6C-C148-0A90418A3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DA7C9D-B737-AE8E-6251-D4FCEE8FA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94615">
              <a:lnSpc>
                <a:spcPct val="100000"/>
              </a:lnSpc>
              <a:spcBef>
                <a:spcPts val="155"/>
              </a:spcBef>
              <a:defRPr/>
            </a:pPr>
            <a:r>
              <a:rPr lang="de-DE"/>
              <a:t>No.</a:t>
            </a:r>
            <a:r>
              <a:rPr lang="de-DE" spc="35"/>
              <a:t> </a:t>
            </a:r>
            <a:r>
              <a:rPr lang="de-DE" spc="-10"/>
              <a:t>101056248.</a:t>
            </a: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C1BC5E-4BE7-A3E1-3EED-811E5E066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8491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A04E6-7CF2-A3D4-BE9E-1C409A26E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625" y="5012067"/>
            <a:ext cx="12257246" cy="8362746"/>
          </a:xfrm>
        </p:spPr>
        <p:txBody>
          <a:bodyPr anchor="b"/>
          <a:lstStyle>
            <a:lvl1pPr>
              <a:defRPr sz="6994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8DD71-54A3-A1FC-4011-9A039DEA3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9625" y="13453927"/>
            <a:ext cx="12257246" cy="4397770"/>
          </a:xfrm>
        </p:spPr>
        <p:txBody>
          <a:bodyPr/>
          <a:lstStyle>
            <a:lvl1pPr marL="0" indent="0">
              <a:buNone/>
              <a:defRPr sz="2797">
                <a:solidFill>
                  <a:schemeClr val="tx1">
                    <a:tint val="82000"/>
                  </a:schemeClr>
                </a:solidFill>
              </a:defRPr>
            </a:lvl1pPr>
            <a:lvl2pPr marL="532912" indent="0">
              <a:buNone/>
              <a:defRPr sz="2331">
                <a:solidFill>
                  <a:schemeClr val="tx1">
                    <a:tint val="82000"/>
                  </a:schemeClr>
                </a:solidFill>
              </a:defRPr>
            </a:lvl2pPr>
            <a:lvl3pPr marL="1065825" indent="0">
              <a:buNone/>
              <a:defRPr sz="2098">
                <a:solidFill>
                  <a:schemeClr val="tx1">
                    <a:tint val="82000"/>
                  </a:schemeClr>
                </a:solidFill>
              </a:defRPr>
            </a:lvl3pPr>
            <a:lvl4pPr marL="1598737" indent="0">
              <a:buNone/>
              <a:defRPr sz="1865">
                <a:solidFill>
                  <a:schemeClr val="tx1">
                    <a:tint val="82000"/>
                  </a:schemeClr>
                </a:solidFill>
              </a:defRPr>
            </a:lvl4pPr>
            <a:lvl5pPr marL="2131649" indent="0">
              <a:buNone/>
              <a:defRPr sz="1865">
                <a:solidFill>
                  <a:schemeClr val="tx1">
                    <a:tint val="82000"/>
                  </a:schemeClr>
                </a:solidFill>
              </a:defRPr>
            </a:lvl5pPr>
            <a:lvl6pPr marL="2664562" indent="0">
              <a:buNone/>
              <a:defRPr sz="1865">
                <a:solidFill>
                  <a:schemeClr val="tx1">
                    <a:tint val="82000"/>
                  </a:schemeClr>
                </a:solidFill>
              </a:defRPr>
            </a:lvl6pPr>
            <a:lvl7pPr marL="3197474" indent="0">
              <a:buNone/>
              <a:defRPr sz="1865">
                <a:solidFill>
                  <a:schemeClr val="tx1">
                    <a:tint val="82000"/>
                  </a:schemeClr>
                </a:solidFill>
              </a:defRPr>
            </a:lvl7pPr>
            <a:lvl8pPr marL="3730386" indent="0">
              <a:buNone/>
              <a:defRPr sz="1865">
                <a:solidFill>
                  <a:schemeClr val="tx1">
                    <a:tint val="82000"/>
                  </a:schemeClr>
                </a:solidFill>
              </a:defRPr>
            </a:lvl8pPr>
            <a:lvl9pPr marL="4263299" indent="0">
              <a:buNone/>
              <a:defRPr sz="1865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7421FA-972B-0013-BDBD-FF7AE3C69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74E177-CD91-DE94-36EA-724D1BF2C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94615">
              <a:lnSpc>
                <a:spcPct val="100000"/>
              </a:lnSpc>
              <a:spcBef>
                <a:spcPts val="155"/>
              </a:spcBef>
              <a:defRPr/>
            </a:pPr>
            <a:r>
              <a:rPr lang="de-DE"/>
              <a:t>No.</a:t>
            </a:r>
            <a:r>
              <a:rPr lang="de-DE" spc="35"/>
              <a:t> </a:t>
            </a:r>
            <a:r>
              <a:rPr lang="de-DE" spc="-10"/>
              <a:t>101056248.</a:t>
            </a: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C9843-659E-58B7-172D-5CD558C37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3595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67B4E-F033-41F5-E0AD-A941B678A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E4C92-4FD4-2203-D0DB-724BCAF047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7027" y="5351786"/>
            <a:ext cx="6039803" cy="127558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C71C6-8E5F-C20F-609C-E749331CD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4470" y="5351786"/>
            <a:ext cx="6039803" cy="127558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9D03C8-F567-DAA5-0285-6F70A0E80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E60EC6-66A9-F336-4460-A408E3826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94615">
              <a:lnSpc>
                <a:spcPct val="100000"/>
              </a:lnSpc>
              <a:spcBef>
                <a:spcPts val="155"/>
              </a:spcBef>
              <a:defRPr/>
            </a:pPr>
            <a:r>
              <a:rPr lang="de-DE"/>
              <a:t>No.</a:t>
            </a:r>
            <a:r>
              <a:rPr lang="de-DE" spc="35"/>
              <a:t> </a:t>
            </a:r>
            <a:r>
              <a:rPr lang="de-DE" spc="-10"/>
              <a:t>101056248.</a:t>
            </a:r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5E7B8C-9CAF-9CA7-09DE-5CDAD1BAF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816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401AF-DAE2-542E-BAC8-D64BA015A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878" y="1070359"/>
            <a:ext cx="12257246" cy="38858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516BF1-EF73-0C6F-2BC8-12CEBFB2F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8879" y="4928298"/>
            <a:ext cx="6012045" cy="2415283"/>
          </a:xfrm>
        </p:spPr>
        <p:txBody>
          <a:bodyPr anchor="b"/>
          <a:lstStyle>
            <a:lvl1pPr marL="0" indent="0">
              <a:buNone/>
              <a:defRPr sz="2797" b="1"/>
            </a:lvl1pPr>
            <a:lvl2pPr marL="532912" indent="0">
              <a:buNone/>
              <a:defRPr sz="2331" b="1"/>
            </a:lvl2pPr>
            <a:lvl3pPr marL="1065825" indent="0">
              <a:buNone/>
              <a:defRPr sz="2098" b="1"/>
            </a:lvl3pPr>
            <a:lvl4pPr marL="1598737" indent="0">
              <a:buNone/>
              <a:defRPr sz="1865" b="1"/>
            </a:lvl4pPr>
            <a:lvl5pPr marL="2131649" indent="0">
              <a:buNone/>
              <a:defRPr sz="1865" b="1"/>
            </a:lvl5pPr>
            <a:lvl6pPr marL="2664562" indent="0">
              <a:buNone/>
              <a:defRPr sz="1865" b="1"/>
            </a:lvl6pPr>
            <a:lvl7pPr marL="3197474" indent="0">
              <a:buNone/>
              <a:defRPr sz="1865" b="1"/>
            </a:lvl7pPr>
            <a:lvl8pPr marL="3730386" indent="0">
              <a:buNone/>
              <a:defRPr sz="1865" b="1"/>
            </a:lvl8pPr>
            <a:lvl9pPr marL="4263299" indent="0">
              <a:buNone/>
              <a:defRPr sz="186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9499DE-A981-541D-E635-2AAE31E83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78879" y="7343581"/>
            <a:ext cx="6012045" cy="108013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EFCCD0-B911-56F7-EA07-764FD0D1B0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94470" y="4928298"/>
            <a:ext cx="6041654" cy="2415283"/>
          </a:xfrm>
        </p:spPr>
        <p:txBody>
          <a:bodyPr anchor="b"/>
          <a:lstStyle>
            <a:lvl1pPr marL="0" indent="0">
              <a:buNone/>
              <a:defRPr sz="2797" b="1"/>
            </a:lvl1pPr>
            <a:lvl2pPr marL="532912" indent="0">
              <a:buNone/>
              <a:defRPr sz="2331" b="1"/>
            </a:lvl2pPr>
            <a:lvl3pPr marL="1065825" indent="0">
              <a:buNone/>
              <a:defRPr sz="2098" b="1"/>
            </a:lvl3pPr>
            <a:lvl4pPr marL="1598737" indent="0">
              <a:buNone/>
              <a:defRPr sz="1865" b="1"/>
            </a:lvl4pPr>
            <a:lvl5pPr marL="2131649" indent="0">
              <a:buNone/>
              <a:defRPr sz="1865" b="1"/>
            </a:lvl5pPr>
            <a:lvl6pPr marL="2664562" indent="0">
              <a:buNone/>
              <a:defRPr sz="1865" b="1"/>
            </a:lvl6pPr>
            <a:lvl7pPr marL="3197474" indent="0">
              <a:buNone/>
              <a:defRPr sz="1865" b="1"/>
            </a:lvl7pPr>
            <a:lvl8pPr marL="3730386" indent="0">
              <a:buNone/>
              <a:defRPr sz="1865" b="1"/>
            </a:lvl8pPr>
            <a:lvl9pPr marL="4263299" indent="0">
              <a:buNone/>
              <a:defRPr sz="186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91F107-BF8F-738D-048D-9CB136E767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194470" y="7343581"/>
            <a:ext cx="6041654" cy="108013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4AAF9A-46BE-7D86-D2AD-DBAF74BEB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3499B8-26E5-4DA1-9DF3-675ED98E8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94615">
              <a:lnSpc>
                <a:spcPct val="100000"/>
              </a:lnSpc>
              <a:spcBef>
                <a:spcPts val="155"/>
              </a:spcBef>
              <a:defRPr/>
            </a:pPr>
            <a:r>
              <a:rPr lang="de-DE"/>
              <a:t>No.</a:t>
            </a:r>
            <a:r>
              <a:rPr lang="de-DE" spc="35"/>
              <a:t> </a:t>
            </a:r>
            <a:r>
              <a:rPr lang="de-DE" spc="-10"/>
              <a:t>101056248.</a:t>
            </a:r>
            <a:endParaRPr lang="de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181763-BA25-A675-18EB-DCB1C8709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4909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8BD49-A716-3022-DD55-028A3FC48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46EF8A-7A3F-029D-80D2-CC409EBC0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2C538C-4B84-2F92-B4FA-6734E5B93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94615">
              <a:lnSpc>
                <a:spcPct val="100000"/>
              </a:lnSpc>
              <a:spcBef>
                <a:spcPts val="155"/>
              </a:spcBef>
              <a:defRPr/>
            </a:pPr>
            <a:r>
              <a:rPr lang="de-DE"/>
              <a:t>No.</a:t>
            </a:r>
            <a:r>
              <a:rPr lang="de-DE" spc="35"/>
              <a:t> </a:t>
            </a:r>
            <a:r>
              <a:rPr lang="de-DE" spc="-10"/>
              <a:t>101056248.</a:t>
            </a:r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B7FF28-A599-BAF1-6FCE-3827AABE2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5608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8A4932-067A-EB25-09FE-635B4AF37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FA61BF-BBEF-9433-F08A-9488A0B2C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94615">
              <a:lnSpc>
                <a:spcPct val="100000"/>
              </a:lnSpc>
              <a:spcBef>
                <a:spcPts val="155"/>
              </a:spcBef>
              <a:defRPr/>
            </a:pPr>
            <a:r>
              <a:rPr lang="de-DE"/>
              <a:t>No.</a:t>
            </a:r>
            <a:r>
              <a:rPr lang="de-DE" spc="35"/>
              <a:t> </a:t>
            </a:r>
            <a:r>
              <a:rPr lang="de-DE" spc="-10"/>
              <a:t>101056248.</a:t>
            </a:r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604558-7760-4C6D-4F42-1CBC63E6F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03807" y="18734955"/>
            <a:ext cx="3197543" cy="1070357"/>
          </a:xfrm>
        </p:spPr>
        <p:txBody>
          <a:bodyPr/>
          <a:lstStyle/>
          <a:p>
            <a:pPr>
              <a:defRPr/>
            </a:pPr>
            <a:fld id="{B6F15528-21DE-4FAA-801E-634DDDAF4B2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0257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97A8F-F2F5-BD77-79E4-C844BB48D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878" y="1340273"/>
            <a:ext cx="4583514" cy="4690957"/>
          </a:xfrm>
        </p:spPr>
        <p:txBody>
          <a:bodyPr anchor="b"/>
          <a:lstStyle>
            <a:lvl1pPr>
              <a:defRPr sz="373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DBB96-9044-4E9F-F976-C70ACA6F4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1653" y="2894620"/>
            <a:ext cx="7194471" cy="14286941"/>
          </a:xfrm>
        </p:spPr>
        <p:txBody>
          <a:bodyPr/>
          <a:lstStyle>
            <a:lvl1pPr>
              <a:defRPr sz="3730"/>
            </a:lvl1pPr>
            <a:lvl2pPr>
              <a:defRPr sz="3264"/>
            </a:lvl2pPr>
            <a:lvl3pPr>
              <a:defRPr sz="2797"/>
            </a:lvl3pPr>
            <a:lvl4pPr>
              <a:defRPr sz="2331"/>
            </a:lvl4pPr>
            <a:lvl5pPr>
              <a:defRPr sz="2331"/>
            </a:lvl5pPr>
            <a:lvl6pPr>
              <a:defRPr sz="2331"/>
            </a:lvl6pPr>
            <a:lvl7pPr>
              <a:defRPr sz="2331"/>
            </a:lvl7pPr>
            <a:lvl8pPr>
              <a:defRPr sz="2331"/>
            </a:lvl8pPr>
            <a:lvl9pPr>
              <a:defRPr sz="233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5FE3CF-EFF7-E953-5BA2-4F9F9027D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78878" y="6031230"/>
            <a:ext cx="4583514" cy="11173600"/>
          </a:xfrm>
        </p:spPr>
        <p:txBody>
          <a:bodyPr/>
          <a:lstStyle>
            <a:lvl1pPr marL="0" indent="0">
              <a:buNone/>
              <a:defRPr sz="1865"/>
            </a:lvl1pPr>
            <a:lvl2pPr marL="532912" indent="0">
              <a:buNone/>
              <a:defRPr sz="1632"/>
            </a:lvl2pPr>
            <a:lvl3pPr marL="1065825" indent="0">
              <a:buNone/>
              <a:defRPr sz="1399"/>
            </a:lvl3pPr>
            <a:lvl4pPr marL="1598737" indent="0">
              <a:buNone/>
              <a:defRPr sz="1166"/>
            </a:lvl4pPr>
            <a:lvl5pPr marL="2131649" indent="0">
              <a:buNone/>
              <a:defRPr sz="1166"/>
            </a:lvl5pPr>
            <a:lvl6pPr marL="2664562" indent="0">
              <a:buNone/>
              <a:defRPr sz="1166"/>
            </a:lvl6pPr>
            <a:lvl7pPr marL="3197474" indent="0">
              <a:buNone/>
              <a:defRPr sz="1166"/>
            </a:lvl7pPr>
            <a:lvl8pPr marL="3730386" indent="0">
              <a:buNone/>
              <a:defRPr sz="1166"/>
            </a:lvl8pPr>
            <a:lvl9pPr marL="4263299" indent="0">
              <a:buNone/>
              <a:defRPr sz="116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664A80-703E-1C0D-124D-CC58CA90E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A27DCA-B40A-2843-B12D-73027C1C6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94615">
              <a:lnSpc>
                <a:spcPct val="100000"/>
              </a:lnSpc>
              <a:spcBef>
                <a:spcPts val="155"/>
              </a:spcBef>
              <a:defRPr/>
            </a:pPr>
            <a:r>
              <a:rPr lang="de-DE"/>
              <a:t>No.</a:t>
            </a:r>
            <a:r>
              <a:rPr lang="de-DE" spc="35"/>
              <a:t> </a:t>
            </a:r>
            <a:r>
              <a:rPr lang="de-DE" spc="-10"/>
              <a:t>101056248.</a:t>
            </a:r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BC902-26C7-7347-8C39-A978479B3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4210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79C1A-190E-FEE6-21F9-4D0C64200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878" y="1340273"/>
            <a:ext cx="4583514" cy="4690957"/>
          </a:xfrm>
        </p:spPr>
        <p:txBody>
          <a:bodyPr anchor="b"/>
          <a:lstStyle>
            <a:lvl1pPr>
              <a:defRPr sz="373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5EFD50-7216-E912-6FD4-A1B05D914C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41653" y="2894620"/>
            <a:ext cx="7194471" cy="14286941"/>
          </a:xfrm>
        </p:spPr>
        <p:txBody>
          <a:bodyPr/>
          <a:lstStyle>
            <a:lvl1pPr marL="0" indent="0">
              <a:buNone/>
              <a:defRPr sz="3730"/>
            </a:lvl1pPr>
            <a:lvl2pPr marL="532912" indent="0">
              <a:buNone/>
              <a:defRPr sz="3264"/>
            </a:lvl2pPr>
            <a:lvl3pPr marL="1065825" indent="0">
              <a:buNone/>
              <a:defRPr sz="2797"/>
            </a:lvl3pPr>
            <a:lvl4pPr marL="1598737" indent="0">
              <a:buNone/>
              <a:defRPr sz="2331"/>
            </a:lvl4pPr>
            <a:lvl5pPr marL="2131649" indent="0">
              <a:buNone/>
              <a:defRPr sz="2331"/>
            </a:lvl5pPr>
            <a:lvl6pPr marL="2664562" indent="0">
              <a:buNone/>
              <a:defRPr sz="2331"/>
            </a:lvl6pPr>
            <a:lvl7pPr marL="3197474" indent="0">
              <a:buNone/>
              <a:defRPr sz="2331"/>
            </a:lvl7pPr>
            <a:lvl8pPr marL="3730386" indent="0">
              <a:buNone/>
              <a:defRPr sz="2331"/>
            </a:lvl8pPr>
            <a:lvl9pPr marL="4263299" indent="0">
              <a:buNone/>
              <a:defRPr sz="2331"/>
            </a:lvl9pPr>
          </a:lstStyle>
          <a:p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5BFBFE-2FD2-6577-D504-CFCAF2C6B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78878" y="6031230"/>
            <a:ext cx="4583514" cy="11173600"/>
          </a:xfrm>
        </p:spPr>
        <p:txBody>
          <a:bodyPr/>
          <a:lstStyle>
            <a:lvl1pPr marL="0" indent="0">
              <a:buNone/>
              <a:defRPr sz="1865"/>
            </a:lvl1pPr>
            <a:lvl2pPr marL="532912" indent="0">
              <a:buNone/>
              <a:defRPr sz="1632"/>
            </a:lvl2pPr>
            <a:lvl3pPr marL="1065825" indent="0">
              <a:buNone/>
              <a:defRPr sz="1399"/>
            </a:lvl3pPr>
            <a:lvl4pPr marL="1598737" indent="0">
              <a:buNone/>
              <a:defRPr sz="1166"/>
            </a:lvl4pPr>
            <a:lvl5pPr marL="2131649" indent="0">
              <a:buNone/>
              <a:defRPr sz="1166"/>
            </a:lvl5pPr>
            <a:lvl6pPr marL="2664562" indent="0">
              <a:buNone/>
              <a:defRPr sz="1166"/>
            </a:lvl6pPr>
            <a:lvl7pPr marL="3197474" indent="0">
              <a:buNone/>
              <a:defRPr sz="1166"/>
            </a:lvl7pPr>
            <a:lvl8pPr marL="3730386" indent="0">
              <a:buNone/>
              <a:defRPr sz="1166"/>
            </a:lvl8pPr>
            <a:lvl9pPr marL="4263299" indent="0">
              <a:buNone/>
              <a:defRPr sz="116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0E5539-1011-4662-6E22-6B4CFD28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497CD2-C740-F82B-9020-E8E88D98C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94615">
              <a:lnSpc>
                <a:spcPct val="100000"/>
              </a:lnSpc>
              <a:spcBef>
                <a:spcPts val="155"/>
              </a:spcBef>
              <a:defRPr/>
            </a:pPr>
            <a:r>
              <a:rPr lang="de-DE"/>
              <a:t>No.</a:t>
            </a:r>
            <a:r>
              <a:rPr lang="de-DE" spc="35"/>
              <a:t> </a:t>
            </a:r>
            <a:r>
              <a:rPr lang="de-DE" spc="-10"/>
              <a:t>101056248.</a:t>
            </a:r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859A7-8605-607F-822D-7DBD62113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2082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4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9FC321-F7B4-A14F-2D67-DAF2357F9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027" y="1070359"/>
            <a:ext cx="12257246" cy="3885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D87029-99F3-5FDF-1EAB-E401A460F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7027" y="5351786"/>
            <a:ext cx="12257246" cy="12755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F4D27-5FB8-9AE6-6841-E7309ED3B3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7027" y="18633524"/>
            <a:ext cx="3197543" cy="10703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9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FD92E-CD41-3499-DF4A-F69B4C9C96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07493" y="18633524"/>
            <a:ext cx="4796314" cy="10703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9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94615">
              <a:lnSpc>
                <a:spcPct val="100000"/>
              </a:lnSpc>
              <a:spcBef>
                <a:spcPts val="155"/>
              </a:spcBef>
              <a:defRPr/>
            </a:pPr>
            <a:r>
              <a:rPr lang="de-DE" dirty="0" err="1"/>
              <a:t>No</a:t>
            </a:r>
            <a:r>
              <a:rPr lang="de-DE" dirty="0"/>
              <a:t>.</a:t>
            </a:r>
            <a:r>
              <a:rPr lang="de-DE" spc="35" dirty="0"/>
              <a:t> </a:t>
            </a:r>
            <a:r>
              <a:rPr lang="de-DE" spc="-10" dirty="0"/>
              <a:t>101056248.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5E6E2-B329-A9B0-48F4-F81308036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36730" y="18633524"/>
            <a:ext cx="3197543" cy="10703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9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1288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49" r:id="rId12"/>
    <p:sldLayoutId id="2147483650" r:id="rId13"/>
    <p:sldLayoutId id="2147483651" r:id="rId14"/>
    <p:sldLayoutId id="2147483652" r:id="rId15"/>
    <p:sldLayoutId id="2147483653" r:id="rId16"/>
  </p:sldLayoutIdLst>
  <p:txStyles>
    <p:titleStyle>
      <a:lvl1pPr algn="l" defTabSz="1065825" rtl="0" eaLnBrk="1" latinLnBrk="0" hangingPunct="1">
        <a:lnSpc>
          <a:spcPct val="90000"/>
        </a:lnSpc>
        <a:spcBef>
          <a:spcPct val="0"/>
        </a:spcBef>
        <a:buNone/>
        <a:defRPr sz="51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456" indent="-266456" algn="l" defTabSz="1065825" rtl="0" eaLnBrk="1" latinLnBrk="0" hangingPunct="1">
        <a:lnSpc>
          <a:spcPct val="90000"/>
        </a:lnSpc>
        <a:spcBef>
          <a:spcPts val="1166"/>
        </a:spcBef>
        <a:buFont typeface="Arial" panose="020B0604020202020204" pitchFamily="34" charset="0"/>
        <a:buChar char="•"/>
        <a:defRPr sz="3264" kern="1200">
          <a:solidFill>
            <a:schemeClr val="tx1"/>
          </a:solidFill>
          <a:latin typeface="+mn-lt"/>
          <a:ea typeface="+mn-ea"/>
          <a:cs typeface="+mn-cs"/>
        </a:defRPr>
      </a:lvl1pPr>
      <a:lvl2pPr marL="799368" indent="-266456" algn="l" defTabSz="1065825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2797" kern="1200">
          <a:solidFill>
            <a:schemeClr val="tx1"/>
          </a:solidFill>
          <a:latin typeface="+mn-lt"/>
          <a:ea typeface="+mn-ea"/>
          <a:cs typeface="+mn-cs"/>
        </a:defRPr>
      </a:lvl2pPr>
      <a:lvl3pPr marL="1332281" indent="-266456" algn="l" defTabSz="1065825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2331" kern="1200">
          <a:solidFill>
            <a:schemeClr val="tx1"/>
          </a:solidFill>
          <a:latin typeface="+mn-lt"/>
          <a:ea typeface="+mn-ea"/>
          <a:cs typeface="+mn-cs"/>
        </a:defRPr>
      </a:lvl3pPr>
      <a:lvl4pPr marL="1865193" indent="-266456" algn="l" defTabSz="1065825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2098" kern="1200">
          <a:solidFill>
            <a:schemeClr val="tx1"/>
          </a:solidFill>
          <a:latin typeface="+mn-lt"/>
          <a:ea typeface="+mn-ea"/>
          <a:cs typeface="+mn-cs"/>
        </a:defRPr>
      </a:lvl4pPr>
      <a:lvl5pPr marL="2398105" indent="-266456" algn="l" defTabSz="1065825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2098" kern="1200">
          <a:solidFill>
            <a:schemeClr val="tx1"/>
          </a:solidFill>
          <a:latin typeface="+mn-lt"/>
          <a:ea typeface="+mn-ea"/>
          <a:cs typeface="+mn-cs"/>
        </a:defRPr>
      </a:lvl5pPr>
      <a:lvl6pPr marL="2931018" indent="-266456" algn="l" defTabSz="1065825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2098" kern="1200">
          <a:solidFill>
            <a:schemeClr val="tx1"/>
          </a:solidFill>
          <a:latin typeface="+mn-lt"/>
          <a:ea typeface="+mn-ea"/>
          <a:cs typeface="+mn-cs"/>
        </a:defRPr>
      </a:lvl6pPr>
      <a:lvl7pPr marL="3463930" indent="-266456" algn="l" defTabSz="1065825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2098" kern="1200">
          <a:solidFill>
            <a:schemeClr val="tx1"/>
          </a:solidFill>
          <a:latin typeface="+mn-lt"/>
          <a:ea typeface="+mn-ea"/>
          <a:cs typeface="+mn-cs"/>
        </a:defRPr>
      </a:lvl7pPr>
      <a:lvl8pPr marL="3996842" indent="-266456" algn="l" defTabSz="1065825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2098" kern="1200">
          <a:solidFill>
            <a:schemeClr val="tx1"/>
          </a:solidFill>
          <a:latin typeface="+mn-lt"/>
          <a:ea typeface="+mn-ea"/>
          <a:cs typeface="+mn-cs"/>
        </a:defRPr>
      </a:lvl8pPr>
      <a:lvl9pPr marL="4529755" indent="-266456" algn="l" defTabSz="1065825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20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65825" rtl="0" eaLnBrk="1" latinLnBrk="0" hangingPunct="1">
        <a:defRPr sz="2098" kern="1200">
          <a:solidFill>
            <a:schemeClr val="tx1"/>
          </a:solidFill>
          <a:latin typeface="+mn-lt"/>
          <a:ea typeface="+mn-ea"/>
          <a:cs typeface="+mn-cs"/>
        </a:defRPr>
      </a:lvl1pPr>
      <a:lvl2pPr marL="532912" algn="l" defTabSz="1065825" rtl="0" eaLnBrk="1" latinLnBrk="0" hangingPunct="1">
        <a:defRPr sz="2098" kern="1200">
          <a:solidFill>
            <a:schemeClr val="tx1"/>
          </a:solidFill>
          <a:latin typeface="+mn-lt"/>
          <a:ea typeface="+mn-ea"/>
          <a:cs typeface="+mn-cs"/>
        </a:defRPr>
      </a:lvl2pPr>
      <a:lvl3pPr marL="1065825" algn="l" defTabSz="1065825" rtl="0" eaLnBrk="1" latinLnBrk="0" hangingPunct="1">
        <a:defRPr sz="2098" kern="1200">
          <a:solidFill>
            <a:schemeClr val="tx1"/>
          </a:solidFill>
          <a:latin typeface="+mn-lt"/>
          <a:ea typeface="+mn-ea"/>
          <a:cs typeface="+mn-cs"/>
        </a:defRPr>
      </a:lvl3pPr>
      <a:lvl4pPr marL="1598737" algn="l" defTabSz="1065825" rtl="0" eaLnBrk="1" latinLnBrk="0" hangingPunct="1">
        <a:defRPr sz="2098" kern="1200">
          <a:solidFill>
            <a:schemeClr val="tx1"/>
          </a:solidFill>
          <a:latin typeface="+mn-lt"/>
          <a:ea typeface="+mn-ea"/>
          <a:cs typeface="+mn-cs"/>
        </a:defRPr>
      </a:lvl4pPr>
      <a:lvl5pPr marL="2131649" algn="l" defTabSz="1065825" rtl="0" eaLnBrk="1" latinLnBrk="0" hangingPunct="1">
        <a:defRPr sz="2098" kern="1200">
          <a:solidFill>
            <a:schemeClr val="tx1"/>
          </a:solidFill>
          <a:latin typeface="+mn-lt"/>
          <a:ea typeface="+mn-ea"/>
          <a:cs typeface="+mn-cs"/>
        </a:defRPr>
      </a:lvl5pPr>
      <a:lvl6pPr marL="2664562" algn="l" defTabSz="1065825" rtl="0" eaLnBrk="1" latinLnBrk="0" hangingPunct="1">
        <a:defRPr sz="2098" kern="1200">
          <a:solidFill>
            <a:schemeClr val="tx1"/>
          </a:solidFill>
          <a:latin typeface="+mn-lt"/>
          <a:ea typeface="+mn-ea"/>
          <a:cs typeface="+mn-cs"/>
        </a:defRPr>
      </a:lvl6pPr>
      <a:lvl7pPr marL="3197474" algn="l" defTabSz="1065825" rtl="0" eaLnBrk="1" latinLnBrk="0" hangingPunct="1">
        <a:defRPr sz="2098" kern="1200">
          <a:solidFill>
            <a:schemeClr val="tx1"/>
          </a:solidFill>
          <a:latin typeface="+mn-lt"/>
          <a:ea typeface="+mn-ea"/>
          <a:cs typeface="+mn-cs"/>
        </a:defRPr>
      </a:lvl7pPr>
      <a:lvl8pPr marL="3730386" algn="l" defTabSz="1065825" rtl="0" eaLnBrk="1" latinLnBrk="0" hangingPunct="1">
        <a:defRPr sz="2098" kern="1200">
          <a:solidFill>
            <a:schemeClr val="tx1"/>
          </a:solidFill>
          <a:latin typeface="+mn-lt"/>
          <a:ea typeface="+mn-ea"/>
          <a:cs typeface="+mn-cs"/>
        </a:defRPr>
      </a:lvl8pPr>
      <a:lvl9pPr marL="4263299" algn="l" defTabSz="1065825" rtl="0" eaLnBrk="1" latinLnBrk="0" hangingPunct="1">
        <a:defRPr sz="20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2.png"/><Relationship Id="rId4" Type="http://schemas.openxmlformats.org/officeDocument/2006/relationships/image" Target="../media/image9.png"/><Relationship Id="rId9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87C6F7F-542E-C28C-C2FA-04B3AB528EB1}"/>
              </a:ext>
            </a:extLst>
          </p:cNvPr>
          <p:cNvSpPr txBox="1"/>
          <p:nvPr/>
        </p:nvSpPr>
        <p:spPr>
          <a:xfrm>
            <a:off x="0" y="720000"/>
            <a:ext cx="142113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500" dirty="0">
                <a:latin typeface="Calibri" panose="020F0502020204030204" pitchFamily="34" charset="0"/>
                <a:cs typeface="Calibri" panose="020F0502020204030204" pitchFamily="34" charset="0"/>
              </a:rPr>
              <a:t>Hinweis für Lehrende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672A8BE-890E-B693-8C36-E90F57020E1F}"/>
              </a:ext>
            </a:extLst>
          </p:cNvPr>
          <p:cNvSpPr txBox="1"/>
          <p:nvPr/>
        </p:nvSpPr>
        <p:spPr>
          <a:xfrm>
            <a:off x="857251" y="2598571"/>
            <a:ext cx="12420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Bei den folgenden Arbeitsblättern sind Materialien notwendig. Hier finden Sie Empfehlungen.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B9764D8-80EA-C131-9700-16D248BF119F}"/>
              </a:ext>
            </a:extLst>
          </p:cNvPr>
          <p:cNvSpPr txBox="1"/>
          <p:nvPr/>
        </p:nvSpPr>
        <p:spPr>
          <a:xfrm>
            <a:off x="857251" y="5192871"/>
            <a:ext cx="1249679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pro </a:t>
            </a:r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Schüler:in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das Arbeitsblatt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pro </a:t>
            </a:r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Schüler:in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einen kleinen Bilderrahmen (einfache Bilderrahmen gibt es für wenig Geld beispielsweise in einem Möbelhaus oder im Bastelbedarf zu erwerben)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verschiedenes Papier zum Basteln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mehrere Scheren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mehrere Kleber (auch welche, die größere Objekte halten können), ideal: Heißkleberpistole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„Schrott“, wie alte Kleidung, das zerlegte Smartphone vom Arbeitsblatt „</a:t>
            </a:r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Unblack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Box!“ (LP1) oder ähnliches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E927A1-3AA2-9D81-1DB7-CAB5AC6A6450}"/>
              </a:ext>
            </a:extLst>
          </p:cNvPr>
          <p:cNvSpPr txBox="1"/>
          <p:nvPr/>
        </p:nvSpPr>
        <p:spPr>
          <a:xfrm>
            <a:off x="857251" y="4608096"/>
            <a:ext cx="50802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latin typeface="Calibri" panose="020F0502020204030204" pitchFamily="34" charset="0"/>
                <a:cs typeface="Calibri" panose="020F0502020204030204" pitchFamily="34" charset="0"/>
              </a:rPr>
              <a:t>Materialien und Ressourcen:</a:t>
            </a:r>
          </a:p>
        </p:txBody>
      </p:sp>
      <p:pic>
        <p:nvPicPr>
          <p:cNvPr id="5" name="Рисунок 81">
            <a:extLst>
              <a:ext uri="{FF2B5EF4-FFF2-40B4-BE49-F238E27FC236}">
                <a16:creationId xmlns:a16="http://schemas.microsoft.com/office/drawing/2014/main" id="{99366403-BC1F-8A5D-66B4-C0B030346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60000" y="19257967"/>
            <a:ext cx="1366451" cy="482400"/>
          </a:xfrm>
          <a:prstGeom prst="rect">
            <a:avLst/>
          </a:prstGeom>
        </p:spPr>
      </p:pic>
      <p:pic>
        <p:nvPicPr>
          <p:cNvPr id="11" name="Grafik 22">
            <a:extLst>
              <a:ext uri="{FF2B5EF4-FFF2-40B4-BE49-F238E27FC236}">
                <a16:creationId xmlns:a16="http://schemas.microsoft.com/office/drawing/2014/main" id="{1FABDF3D-2156-BCD6-74F4-84D7928A3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1958" y="18514912"/>
            <a:ext cx="1362533" cy="565200"/>
          </a:xfrm>
          <a:prstGeom prst="rect">
            <a:avLst/>
          </a:prstGeom>
        </p:spPr>
      </p:pic>
      <p:sp>
        <p:nvSpPr>
          <p:cNvPr id="13" name="object 75">
            <a:extLst>
              <a:ext uri="{FF2B5EF4-FFF2-40B4-BE49-F238E27FC236}">
                <a16:creationId xmlns:a16="http://schemas.microsoft.com/office/drawing/2014/main" id="{C7B7955D-586A-0998-4A67-7E5CD2AAC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0028" y="18517775"/>
            <a:ext cx="4148557" cy="1222592"/>
          </a:xfrm>
          <a:prstGeom prst="rect">
            <a:avLst/>
          </a:prstGeom>
          <a:noFill/>
          <a:ln>
            <a:noFill/>
          </a:ln>
        </p:spPr>
        <p:txBody>
          <a:bodyPr rot="0" vert="horz" wrap="square" lIns="0" tIns="45719" rIns="0" bIns="0" anchor="t" anchorCtr="0" upright="1">
            <a:noAutofit/>
          </a:bodyPr>
          <a:lstStyle/>
          <a:p>
            <a:pPr marR="8890">
              <a:spcAft>
                <a:spcPts val="800"/>
              </a:spcAft>
              <a:defRPr/>
            </a:pPr>
            <a:r>
              <a:rPr lang="de-DE" sz="1400" spc="-3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Impressum: 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8890">
              <a:spcAft>
                <a:spcPts val="800"/>
              </a:spcAft>
              <a:defRPr/>
            </a:pPr>
            <a:r>
              <a:rPr lang="de-DE" sz="1400" spc="-3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Arbeitsbereich Pädagogik in der Digitalität, </a:t>
            </a:r>
            <a:br>
              <a:rPr lang="de-DE" sz="1400" spc="-3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</a:br>
            <a:r>
              <a:rPr lang="de-DE" sz="1400" spc="-3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Arbeitsbereich Medienpädagogik</a:t>
            </a:r>
            <a:br>
              <a:rPr lang="de-DE" sz="1400" spc="-3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</a:br>
            <a:r>
              <a:rPr lang="de-DE" sz="1400" spc="-3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am Institut für Allgemeine Pädagogik und Berufspädagogik, Technische Universität Darmstadt, 2024.</a:t>
            </a: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pic>
        <p:nvPicPr>
          <p:cNvPr id="12" name="Grafik 1" descr="Lehrer mit einfarbiger Füllung">
            <a:extLst>
              <a:ext uri="{FF2B5EF4-FFF2-40B4-BE49-F238E27FC236}">
                <a16:creationId xmlns:a16="http://schemas.microsoft.com/office/drawing/2014/main" id="{948F4084-CCB5-B445-C4ED-0151A37B18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12473250" y="450850"/>
            <a:ext cx="1490400" cy="1490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41228F4-DCA4-E4A8-40E2-29057C9E8B94}"/>
              </a:ext>
            </a:extLst>
          </p:cNvPr>
          <p:cNvSpPr txBox="1"/>
          <p:nvPr/>
        </p:nvSpPr>
        <p:spPr bwMode="auto">
          <a:xfrm>
            <a:off x="12245282" y="1668918"/>
            <a:ext cx="1869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für Lehrende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988C8B-F94F-9821-DF1A-F91519D2EA69}"/>
              </a:ext>
            </a:extLst>
          </p:cNvPr>
          <p:cNvGrpSpPr/>
          <p:nvPr/>
        </p:nvGrpSpPr>
        <p:grpSpPr>
          <a:xfrm>
            <a:off x="857251" y="10661650"/>
            <a:ext cx="4863967" cy="1577803"/>
            <a:chOff x="500159" y="10607847"/>
            <a:chExt cx="4863967" cy="157780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1D652A2-6A3A-12A1-BA6E-21A88D62950E}"/>
                </a:ext>
              </a:extLst>
            </p:cNvPr>
            <p:cNvSpPr txBox="1"/>
            <p:nvPr/>
          </p:nvSpPr>
          <p:spPr>
            <a:xfrm>
              <a:off x="1419264" y="10751328"/>
              <a:ext cx="3944862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b="1">
                  <a:latin typeface="Calibri" panose="020F0502020204030204" pitchFamily="34" charset="0"/>
                  <a:cs typeface="Calibri" panose="020F0502020204030204" pitchFamily="34" charset="0"/>
                </a:rPr>
                <a:t>Arbeitsform:</a:t>
              </a:r>
              <a:r>
                <a:rPr lang="de-DE" sz="280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Einzelarbeit</a:t>
              </a:r>
            </a:p>
            <a:p>
              <a:endParaRPr lang="de-DE" sz="2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de-DE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Dauer: </a:t>
              </a:r>
              <a:r>
                <a:rPr lang="de-DE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mind. 45 Minuten</a:t>
              </a:r>
            </a:p>
          </p:txBody>
        </p:sp>
        <p:pic>
          <p:nvPicPr>
            <p:cNvPr id="14" name="Graphic 13" descr="Hourglass 30% outline">
              <a:extLst>
                <a:ext uri="{FF2B5EF4-FFF2-40B4-BE49-F238E27FC236}">
                  <a16:creationId xmlns:a16="http://schemas.microsoft.com/office/drawing/2014/main" id="{6B55416B-0CC7-4E96-BA15-D06C315C3F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25903" y="11513328"/>
              <a:ext cx="672322" cy="672322"/>
            </a:xfrm>
            <a:prstGeom prst="rect">
              <a:avLst/>
            </a:prstGeom>
          </p:spPr>
        </p:pic>
        <p:pic>
          <p:nvPicPr>
            <p:cNvPr id="7" name="Picture 6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2F61B28B-5C62-819D-8788-32286C725F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159" y="10607847"/>
              <a:ext cx="923810" cy="9142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9327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60928177-9129-AA8A-DCB4-CD8D459AE593}"/>
              </a:ext>
            </a:extLst>
          </p:cNvPr>
          <p:cNvSpPr/>
          <p:nvPr/>
        </p:nvSpPr>
        <p:spPr>
          <a:xfrm>
            <a:off x="3718903" y="15953693"/>
            <a:ext cx="3344684" cy="2470148"/>
          </a:xfrm>
          <a:prstGeom prst="ellipse">
            <a:avLst/>
          </a:prstGeom>
          <a:solidFill>
            <a:srgbClr val="FFFFFF">
              <a:alpha val="61176"/>
            </a:srgbClr>
          </a:solidFill>
          <a:ln w="28575">
            <a:solidFill>
              <a:srgbClr val="70AD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Box 2"/>
          <p:cNvSpPr txBox="1"/>
          <p:nvPr/>
        </p:nvSpPr>
        <p:spPr bwMode="auto">
          <a:xfrm>
            <a:off x="843569" y="715898"/>
            <a:ext cx="12524163" cy="1830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372"/>
              </a:lnSpc>
              <a:defRPr/>
            </a:pPr>
            <a:r>
              <a:rPr lang="en-US" sz="7500" dirty="0">
                <a:solidFill>
                  <a:srgbClr val="09592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VOM MÜLL ZUM SCHATZ!</a:t>
            </a:r>
            <a:endParaRPr sz="7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3409"/>
              </a:lnSpc>
              <a:defRPr/>
            </a:pPr>
            <a:r>
              <a:rPr lang="en-US" sz="3500" dirty="0">
                <a:solidFill>
                  <a:srgbClr val="09592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NUTZE DINGE, DIE DU FINDEST, UND </a:t>
            </a:r>
          </a:p>
          <a:p>
            <a:pPr algn="ctr">
              <a:lnSpc>
                <a:spcPts val="3409"/>
              </a:lnSpc>
              <a:defRPr/>
            </a:pPr>
            <a:r>
              <a:rPr lang="en-US" sz="3500" dirty="0">
                <a:solidFill>
                  <a:srgbClr val="09592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VERWANDLE SIE IN KREATIVE SCHÄTZE</a:t>
            </a:r>
            <a:endParaRPr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Freeform 7"/>
          <p:cNvSpPr/>
          <p:nvPr/>
        </p:nvSpPr>
        <p:spPr bwMode="auto">
          <a:xfrm rot="640293">
            <a:off x="3208455" y="10894573"/>
            <a:ext cx="4154200" cy="3774777"/>
          </a:xfrm>
          <a:custGeom>
            <a:avLst/>
            <a:gdLst/>
            <a:ahLst/>
            <a:cxnLst/>
            <a:rect l="l" t="t" r="r" b="b"/>
            <a:pathLst>
              <a:path w="4417782" h="4014285" extrusionOk="0">
                <a:moveTo>
                  <a:pt x="0" y="0"/>
                </a:moveTo>
                <a:lnTo>
                  <a:pt x="4417782" y="0"/>
                </a:lnTo>
                <a:lnTo>
                  <a:pt x="4417782" y="4014285"/>
                </a:lnTo>
                <a:lnTo>
                  <a:pt x="0" y="40142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/>
          </a:blip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Freeform 8"/>
          <p:cNvSpPr/>
          <p:nvPr/>
        </p:nvSpPr>
        <p:spPr bwMode="auto">
          <a:xfrm rot="664387">
            <a:off x="4952279" y="7419466"/>
            <a:ext cx="2443336" cy="3255900"/>
          </a:xfrm>
          <a:custGeom>
            <a:avLst/>
            <a:gdLst/>
            <a:ahLst/>
            <a:cxnLst/>
            <a:rect l="l" t="t" r="r" b="b"/>
            <a:pathLst>
              <a:path w="2598364" h="3462485" extrusionOk="0">
                <a:moveTo>
                  <a:pt x="0" y="0"/>
                </a:moveTo>
                <a:lnTo>
                  <a:pt x="2598364" y="0"/>
                </a:lnTo>
                <a:lnTo>
                  <a:pt x="2598364" y="3462485"/>
                </a:lnTo>
                <a:lnTo>
                  <a:pt x="0" y="34624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/>
          </a:blip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reeform 9"/>
          <p:cNvSpPr/>
          <p:nvPr/>
        </p:nvSpPr>
        <p:spPr bwMode="auto">
          <a:xfrm rot="-945783">
            <a:off x="516447" y="5770672"/>
            <a:ext cx="3509692" cy="3786965"/>
          </a:xfrm>
          <a:custGeom>
            <a:avLst/>
            <a:gdLst/>
            <a:ahLst/>
            <a:cxnLst/>
            <a:rect l="l" t="t" r="r" b="b"/>
            <a:pathLst>
              <a:path w="3732380" h="4027246" extrusionOk="0">
                <a:moveTo>
                  <a:pt x="0" y="0"/>
                </a:moveTo>
                <a:lnTo>
                  <a:pt x="3732380" y="0"/>
                </a:lnTo>
                <a:lnTo>
                  <a:pt x="3732380" y="4027246"/>
                </a:lnTo>
                <a:lnTo>
                  <a:pt x="0" y="402724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/>
          </a:blip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0" name="TextBox 10"/>
          <p:cNvSpPr txBox="1"/>
          <p:nvPr/>
        </p:nvSpPr>
        <p:spPr bwMode="auto">
          <a:xfrm rot="21538156">
            <a:off x="3918354" y="16367150"/>
            <a:ext cx="2932599" cy="1729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defRPr/>
            </a:pPr>
            <a:r>
              <a:rPr lang="de-DE" sz="2800" spc="-66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 geht darum die Objekte unter einem neuen Blickpunkt zu betrachten!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Freeform 11"/>
          <p:cNvSpPr/>
          <p:nvPr/>
        </p:nvSpPr>
        <p:spPr bwMode="auto">
          <a:xfrm>
            <a:off x="946407" y="16107564"/>
            <a:ext cx="3994231" cy="2249004"/>
          </a:xfrm>
          <a:custGeom>
            <a:avLst/>
            <a:gdLst/>
            <a:ahLst/>
            <a:cxnLst/>
            <a:rect l="l" t="t" r="r" b="b"/>
            <a:pathLst>
              <a:path w="4247663" h="2391702" extrusionOk="0">
                <a:moveTo>
                  <a:pt x="0" y="0"/>
                </a:moveTo>
                <a:lnTo>
                  <a:pt x="4247664" y="0"/>
                </a:lnTo>
                <a:lnTo>
                  <a:pt x="4247664" y="2391702"/>
                </a:lnTo>
                <a:lnTo>
                  <a:pt x="0" y="23917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/>
          </a:blip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2"/>
          <p:cNvSpPr/>
          <p:nvPr/>
        </p:nvSpPr>
        <p:spPr bwMode="auto">
          <a:xfrm>
            <a:off x="291318" y="10035289"/>
            <a:ext cx="3265997" cy="4352148"/>
          </a:xfrm>
          <a:custGeom>
            <a:avLst/>
            <a:gdLst/>
            <a:ahLst/>
            <a:cxnLst/>
            <a:rect l="l" t="t" r="r" b="b"/>
            <a:pathLst>
              <a:path w="3473223" h="4628290" extrusionOk="0">
                <a:moveTo>
                  <a:pt x="0" y="0"/>
                </a:moveTo>
                <a:lnTo>
                  <a:pt x="3473223" y="0"/>
                </a:lnTo>
                <a:lnTo>
                  <a:pt x="3473223" y="4628290"/>
                </a:lnTo>
                <a:lnTo>
                  <a:pt x="0" y="462829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/>
          </a:blipFill>
        </p:spPr>
        <p:txBody>
          <a:bodyPr/>
          <a:lstStyle/>
          <a:p>
            <a:pPr>
              <a:defRPr/>
            </a:pPr>
            <a:endParaRPr lang="de-DE"/>
          </a:p>
        </p:txBody>
      </p:sp>
      <p:grpSp>
        <p:nvGrpSpPr>
          <p:cNvPr id="14" name="Group 14"/>
          <p:cNvGrpSpPr>
            <a:grpSpLocks noChangeAspect="1"/>
          </p:cNvGrpSpPr>
          <p:nvPr/>
        </p:nvGrpSpPr>
        <p:grpSpPr bwMode="auto">
          <a:xfrm>
            <a:off x="8249408" y="8680450"/>
            <a:ext cx="5138623" cy="10167650"/>
            <a:chOff x="0" y="0"/>
            <a:chExt cx="2620010" cy="5184140"/>
          </a:xfrm>
        </p:grpSpPr>
        <p:sp>
          <p:nvSpPr>
            <p:cNvPr id="15" name="Freeform 15"/>
            <p:cNvSpPr/>
            <p:nvPr/>
          </p:nvSpPr>
          <p:spPr bwMode="auto">
            <a:xfrm>
              <a:off x="53340" y="25400"/>
              <a:ext cx="2513329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 extrusionOk="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6" name="Freeform 16"/>
            <p:cNvSpPr/>
            <p:nvPr/>
          </p:nvSpPr>
          <p:spPr bwMode="auto"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 extrusionOk="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8"/>
              <a:srcRect l="23808" r="23808"/>
              <a:stretch/>
            </a:blipFill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 extrusionOk="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 extrusionOk="0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 extrusionOk="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 extrusionOk="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 extrusionOk="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 extrusionOk="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 extrusionOk="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30" name="TextBox 30"/>
          <p:cNvSpPr txBox="1"/>
          <p:nvPr/>
        </p:nvSpPr>
        <p:spPr bwMode="auto">
          <a:xfrm>
            <a:off x="8595208" y="9384207"/>
            <a:ext cx="4416277" cy="397545"/>
          </a:xfrm>
          <a:prstGeom prst="rect">
            <a:avLst/>
          </a:prstGeom>
          <a:grp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24"/>
              </a:lnSpc>
              <a:defRPr/>
            </a:pPr>
            <a:r>
              <a:rPr lang="de-DE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 ist „Upcycling“?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C50884A-1F09-720B-DED3-6FCD987308C2}"/>
              </a:ext>
            </a:extLst>
          </p:cNvPr>
          <p:cNvGrpSpPr/>
          <p:nvPr/>
        </p:nvGrpSpPr>
        <p:grpSpPr>
          <a:xfrm>
            <a:off x="8733419" y="9823450"/>
            <a:ext cx="4170600" cy="2634450"/>
            <a:chOff x="8733419" y="10380495"/>
            <a:chExt cx="4170600" cy="2634450"/>
          </a:xfrm>
        </p:grpSpPr>
        <p:sp>
          <p:nvSpPr>
            <p:cNvPr id="25" name="Freeform 25"/>
            <p:cNvSpPr/>
            <p:nvPr/>
          </p:nvSpPr>
          <p:spPr bwMode="auto">
            <a:xfrm>
              <a:off x="8733419" y="10380495"/>
              <a:ext cx="4170600" cy="2634450"/>
            </a:xfrm>
            <a:custGeom>
              <a:avLst/>
              <a:gdLst/>
              <a:ahLst/>
              <a:cxnLst/>
              <a:rect l="l" t="t" r="r" b="b"/>
              <a:pathLst>
                <a:path w="2916221" h="1632178" extrusionOk="0">
                  <a:moveTo>
                    <a:pt x="2791761" y="1632178"/>
                  </a:moveTo>
                  <a:lnTo>
                    <a:pt x="124460" y="1632178"/>
                  </a:lnTo>
                  <a:cubicBezTo>
                    <a:pt x="55880" y="1632178"/>
                    <a:pt x="0" y="1576298"/>
                    <a:pt x="0" y="15077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91761" y="0"/>
                  </a:lnTo>
                  <a:cubicBezTo>
                    <a:pt x="2860341" y="0"/>
                    <a:pt x="2916221" y="55880"/>
                    <a:pt x="2916221" y="124460"/>
                  </a:cubicBezTo>
                  <a:lnTo>
                    <a:pt x="2916221" y="1507718"/>
                  </a:lnTo>
                  <a:cubicBezTo>
                    <a:pt x="2916221" y="1576298"/>
                    <a:pt x="2860341" y="1632178"/>
                    <a:pt x="2791761" y="1632178"/>
                  </a:cubicBezTo>
                  <a:close/>
                </a:path>
              </a:pathLst>
            </a:custGeom>
            <a:solidFill>
              <a:srgbClr val="008037">
                <a:alpha val="74902"/>
              </a:srgbClr>
            </a:solidFill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1" name="TextBox 31"/>
            <p:cNvSpPr txBox="1"/>
            <p:nvPr/>
          </p:nvSpPr>
          <p:spPr bwMode="auto">
            <a:xfrm>
              <a:off x="8886493" y="10525027"/>
              <a:ext cx="3864452" cy="2345386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576"/>
                </a:lnSpc>
                <a:defRPr/>
              </a:pPr>
              <a:r>
                <a:rPr lang="de-DE" sz="28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Upcycling bedeutet, Dinge (auch Müll) so wiederzuverwenden, dass ein Produkt von höherer Qualität oder höherem Wert als das Original entsteht.</a:t>
              </a:r>
              <a:endParaRPr lang="en-US" sz="28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D661628-6479-1E13-365F-903ADA3BCA38}"/>
              </a:ext>
            </a:extLst>
          </p:cNvPr>
          <p:cNvGrpSpPr/>
          <p:nvPr/>
        </p:nvGrpSpPr>
        <p:grpSpPr>
          <a:xfrm>
            <a:off x="8733419" y="13116690"/>
            <a:ext cx="4170600" cy="3037784"/>
            <a:chOff x="8733419" y="13061867"/>
            <a:chExt cx="4170600" cy="3037784"/>
          </a:xfrm>
        </p:grpSpPr>
        <p:sp>
          <p:nvSpPr>
            <p:cNvPr id="27" name="Freeform 27"/>
            <p:cNvSpPr/>
            <p:nvPr/>
          </p:nvSpPr>
          <p:spPr bwMode="auto">
            <a:xfrm>
              <a:off x="8733419" y="13061867"/>
              <a:ext cx="4170600" cy="3037784"/>
            </a:xfrm>
            <a:custGeom>
              <a:avLst/>
              <a:gdLst/>
              <a:ahLst/>
              <a:cxnLst/>
              <a:rect l="l" t="t" r="r" b="b"/>
              <a:pathLst>
                <a:path w="4292155" h="2966348" extrusionOk="0">
                  <a:moveTo>
                    <a:pt x="4167695" y="2966348"/>
                  </a:moveTo>
                  <a:lnTo>
                    <a:pt x="124460" y="2966348"/>
                  </a:lnTo>
                  <a:cubicBezTo>
                    <a:pt x="55880" y="2966348"/>
                    <a:pt x="0" y="2910468"/>
                    <a:pt x="0" y="284188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167695" y="0"/>
                  </a:lnTo>
                  <a:cubicBezTo>
                    <a:pt x="4236275" y="0"/>
                    <a:pt x="4292155" y="55880"/>
                    <a:pt x="4292155" y="124460"/>
                  </a:cubicBezTo>
                  <a:lnTo>
                    <a:pt x="4292155" y="2841888"/>
                  </a:lnTo>
                  <a:cubicBezTo>
                    <a:pt x="4292155" y="2910468"/>
                    <a:pt x="4236275" y="2966348"/>
                    <a:pt x="4167695" y="2966348"/>
                  </a:cubicBezTo>
                  <a:close/>
                </a:path>
              </a:pathLst>
            </a:custGeom>
            <a:solidFill>
              <a:srgbClr val="008037">
                <a:alpha val="74902"/>
              </a:srgbClr>
            </a:solidFill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2" name="TextBox 32"/>
            <p:cNvSpPr txBox="1"/>
            <p:nvPr/>
          </p:nvSpPr>
          <p:spPr bwMode="auto">
            <a:xfrm>
              <a:off x="8886493" y="13241354"/>
              <a:ext cx="3864452" cy="2678810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576"/>
                </a:lnSpc>
                <a:defRPr/>
              </a:pPr>
              <a:r>
                <a:rPr lang="de-DE" sz="28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Suche nach Dingen, die du nicht mehr brauchst. Du kannst auch elektronische Teile aus alten Geräten verwenden, zum Beispiel die kleinen Teile, die du in einem alten Smartphone findest.</a:t>
              </a:r>
              <a:endParaRPr lang="en-US" sz="28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2EC7272-145F-1EA0-62F4-904595CE75D1}"/>
              </a:ext>
            </a:extLst>
          </p:cNvPr>
          <p:cNvGrpSpPr/>
          <p:nvPr/>
        </p:nvGrpSpPr>
        <p:grpSpPr>
          <a:xfrm>
            <a:off x="8751046" y="16392634"/>
            <a:ext cx="4135347" cy="1983261"/>
            <a:chOff x="8751046" y="16215055"/>
            <a:chExt cx="4135347" cy="1983261"/>
          </a:xfrm>
        </p:grpSpPr>
        <p:sp>
          <p:nvSpPr>
            <p:cNvPr id="29" name="Freeform 29"/>
            <p:cNvSpPr/>
            <p:nvPr/>
          </p:nvSpPr>
          <p:spPr bwMode="auto">
            <a:xfrm>
              <a:off x="8751046" y="16215055"/>
              <a:ext cx="4135347" cy="1983261"/>
            </a:xfrm>
            <a:custGeom>
              <a:avLst/>
              <a:gdLst/>
              <a:ahLst/>
              <a:cxnLst/>
              <a:rect l="l" t="t" r="r" b="b"/>
              <a:pathLst>
                <a:path w="2963136" h="1511484" extrusionOk="0">
                  <a:moveTo>
                    <a:pt x="2838676" y="1511484"/>
                  </a:moveTo>
                  <a:lnTo>
                    <a:pt x="124460" y="1511484"/>
                  </a:lnTo>
                  <a:cubicBezTo>
                    <a:pt x="55880" y="1511484"/>
                    <a:pt x="0" y="1455604"/>
                    <a:pt x="0" y="138702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38676" y="0"/>
                  </a:lnTo>
                  <a:cubicBezTo>
                    <a:pt x="2907256" y="0"/>
                    <a:pt x="2963136" y="55880"/>
                    <a:pt x="2963136" y="124460"/>
                  </a:cubicBezTo>
                  <a:lnTo>
                    <a:pt x="2963136" y="1387024"/>
                  </a:lnTo>
                  <a:cubicBezTo>
                    <a:pt x="2963136" y="1455604"/>
                    <a:pt x="2907256" y="1511484"/>
                    <a:pt x="2838676" y="1511484"/>
                  </a:cubicBezTo>
                  <a:close/>
                </a:path>
              </a:pathLst>
            </a:custGeom>
            <a:solidFill>
              <a:srgbClr val="008037">
                <a:alpha val="74902"/>
              </a:srgbClr>
            </a:solidFill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3" name="TextBox 33"/>
            <p:cNvSpPr txBox="1"/>
            <p:nvPr/>
          </p:nvSpPr>
          <p:spPr bwMode="auto">
            <a:xfrm>
              <a:off x="8886493" y="16367417"/>
              <a:ext cx="3864452" cy="1678536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576"/>
                </a:lnSpc>
                <a:defRPr/>
              </a:pPr>
              <a:r>
                <a:rPr lang="de-DE" sz="28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Wähle einen Bilderrahmen und gestalte dein eigenes, einzigartiges Bild. Zeichne Dinge und mach aus Müll einen neuen Schatz!</a:t>
              </a:r>
              <a:endParaRPr sz="2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7" name="TextBox 47"/>
          <p:cNvSpPr txBox="1"/>
          <p:nvPr/>
        </p:nvSpPr>
        <p:spPr bwMode="auto">
          <a:xfrm>
            <a:off x="3403151" y="14741443"/>
            <a:ext cx="3820733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64"/>
              </a:lnSpc>
              <a:defRPr/>
            </a:pPr>
            <a:r>
              <a:rPr lang="de-DE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 Trommel einer Waschmaschine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A9C7030-FAB2-1301-CCDE-BBEC8C8C366F}"/>
              </a:ext>
            </a:extLst>
          </p:cNvPr>
          <p:cNvGrpSpPr/>
          <p:nvPr/>
        </p:nvGrpSpPr>
        <p:grpSpPr>
          <a:xfrm>
            <a:off x="917133" y="3088980"/>
            <a:ext cx="12377035" cy="2427621"/>
            <a:chOff x="960052" y="2549206"/>
            <a:chExt cx="12377035" cy="2427621"/>
          </a:xfrm>
        </p:grpSpPr>
        <p:sp>
          <p:nvSpPr>
            <p:cNvPr id="35" name="Freeform 35"/>
            <p:cNvSpPr/>
            <p:nvPr/>
          </p:nvSpPr>
          <p:spPr bwMode="auto">
            <a:xfrm>
              <a:off x="960052" y="2549206"/>
              <a:ext cx="12377035" cy="2427621"/>
            </a:xfrm>
            <a:custGeom>
              <a:avLst/>
              <a:gdLst/>
              <a:ahLst/>
              <a:cxnLst/>
              <a:rect l="l" t="t" r="r" b="b"/>
              <a:pathLst>
                <a:path w="2356548" h="389270" extrusionOk="0">
                  <a:moveTo>
                    <a:pt x="44132" y="0"/>
                  </a:moveTo>
                  <a:lnTo>
                    <a:pt x="2312416" y="0"/>
                  </a:lnTo>
                  <a:cubicBezTo>
                    <a:pt x="2336789" y="0"/>
                    <a:pt x="2356548" y="19759"/>
                    <a:pt x="2356548" y="44132"/>
                  </a:cubicBezTo>
                  <a:lnTo>
                    <a:pt x="2356548" y="345138"/>
                  </a:lnTo>
                  <a:cubicBezTo>
                    <a:pt x="2356548" y="369511"/>
                    <a:pt x="2336789" y="389270"/>
                    <a:pt x="2312416" y="389270"/>
                  </a:cubicBezTo>
                  <a:lnTo>
                    <a:pt x="44132" y="389270"/>
                  </a:lnTo>
                  <a:cubicBezTo>
                    <a:pt x="32427" y="389270"/>
                    <a:pt x="21202" y="384620"/>
                    <a:pt x="12926" y="376344"/>
                  </a:cubicBezTo>
                  <a:cubicBezTo>
                    <a:pt x="4650" y="368068"/>
                    <a:pt x="0" y="356843"/>
                    <a:pt x="0" y="345138"/>
                  </a:cubicBezTo>
                  <a:lnTo>
                    <a:pt x="0" y="44132"/>
                  </a:lnTo>
                  <a:cubicBezTo>
                    <a:pt x="0" y="19759"/>
                    <a:pt x="19759" y="0"/>
                    <a:pt x="44132" y="0"/>
                  </a:cubicBezTo>
                  <a:close/>
                </a:path>
              </a:pathLst>
            </a:custGeom>
            <a:solidFill>
              <a:srgbClr val="FFFFFF">
                <a:alpha val="61176"/>
              </a:srgbClr>
            </a:solidFill>
            <a:ln w="19050">
              <a:solidFill>
                <a:srgbClr val="70AD47"/>
              </a:solidFill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8" name="TextBox 48"/>
            <p:cNvSpPr txBox="1"/>
            <p:nvPr/>
          </p:nvSpPr>
          <p:spPr bwMode="auto">
            <a:xfrm>
              <a:off x="1185191" y="2680092"/>
              <a:ext cx="11926757" cy="216584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422"/>
                </a:lnSpc>
                <a:defRPr/>
              </a:pPr>
              <a:r>
                <a:rPr lang="de-DE" sz="3200" b="1" spc="-65" dirty="0">
                  <a:latin typeface="Calibri" panose="020F0502020204030204" pitchFamily="34" charset="0"/>
                  <a:cs typeface="Calibri" panose="020F0502020204030204" pitchFamily="34" charset="0"/>
                </a:rPr>
                <a:t>INTRO</a:t>
              </a:r>
              <a:endParaRPr lang="de-DE" sz="2400" b="1" spc="-65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defRPr/>
              </a:pPr>
              <a:r>
                <a:rPr lang="de-DE" sz="2800" spc="-65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Es gibt immer kreative Möglichkeiten vermeintlichen Müll in neue Schätze zu verwandeln. Du kannst daraus machen, was du möchtest, z.B. Bilder, Lampen… Im Müll-Design geht es darum alte Dinge neu zu gestalten. Es geht um Upcycling und die Wiederverwertung von Dingen, die bereits produziert wurden. </a:t>
              </a:r>
              <a:endParaRPr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770B2BA-04F4-AE91-2C69-B75B01D59B33}"/>
              </a:ext>
            </a:extLst>
          </p:cNvPr>
          <p:cNvGrpSpPr/>
          <p:nvPr/>
        </p:nvGrpSpPr>
        <p:grpSpPr>
          <a:xfrm>
            <a:off x="8713620" y="6229345"/>
            <a:ext cx="4211846" cy="1758933"/>
            <a:chOff x="7074985" y="6002982"/>
            <a:chExt cx="4211846" cy="1758933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44706197-8EAF-7920-DC6E-30E8948A48AD}"/>
                </a:ext>
              </a:extLst>
            </p:cNvPr>
            <p:cNvSpPr/>
            <p:nvPr/>
          </p:nvSpPr>
          <p:spPr>
            <a:xfrm rot="389984">
              <a:off x="7074985" y="6002982"/>
              <a:ext cx="4211846" cy="1758933"/>
            </a:xfrm>
            <a:prstGeom prst="ellipse">
              <a:avLst/>
            </a:prstGeom>
            <a:solidFill>
              <a:srgbClr val="FFFFFF">
                <a:alpha val="61176"/>
              </a:srgbClr>
            </a:solidFill>
            <a:ln w="28575">
              <a:solidFill>
                <a:srgbClr val="70AD4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" name="TextBox 49"/>
            <p:cNvSpPr txBox="1"/>
            <p:nvPr/>
          </p:nvSpPr>
          <p:spPr bwMode="auto">
            <a:xfrm rot="438377">
              <a:off x="7439293" y="6328987"/>
              <a:ext cx="3483228" cy="12926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spcBef>
                  <a:spcPts val="0"/>
                </a:spcBef>
                <a:defRPr/>
              </a:pPr>
              <a:r>
                <a:rPr lang="de-DE" sz="2800" spc="-77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Weißt du, woraus diese Dinge hergestellt wurden?</a:t>
              </a:r>
              <a:endParaRPr sz="2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0" name="TextBox 50"/>
          <p:cNvSpPr txBox="1"/>
          <p:nvPr/>
        </p:nvSpPr>
        <p:spPr bwMode="auto">
          <a:xfrm>
            <a:off x="670414" y="9651337"/>
            <a:ext cx="3223667" cy="3640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64"/>
              </a:lnSpc>
              <a:defRPr/>
            </a:pPr>
            <a:r>
              <a:rPr lang="de-DE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Ein altes Fahrrad-Rad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TextBox 51"/>
          <p:cNvSpPr txBox="1"/>
          <p:nvPr/>
        </p:nvSpPr>
        <p:spPr bwMode="auto">
          <a:xfrm>
            <a:off x="1074542" y="14210705"/>
            <a:ext cx="1082502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64"/>
              </a:lnSpc>
              <a:defRPr/>
            </a:pPr>
            <a:r>
              <a:rPr lang="de-DE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 Jeans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TextBox 52"/>
          <p:cNvSpPr txBox="1"/>
          <p:nvPr/>
        </p:nvSpPr>
        <p:spPr bwMode="auto">
          <a:xfrm>
            <a:off x="4683977" y="10172105"/>
            <a:ext cx="1826748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64"/>
              </a:lnSpc>
              <a:defRPr/>
            </a:pPr>
            <a:r>
              <a:rPr lang="de-DE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Ein alter Blumentopf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5DEE89D-1492-9FBC-7C52-1083D3E6860F}"/>
              </a:ext>
            </a:extLst>
          </p:cNvPr>
          <p:cNvSpPr txBox="1"/>
          <p:nvPr/>
        </p:nvSpPr>
        <p:spPr bwMode="auto">
          <a:xfrm>
            <a:off x="7943850" y="19066986"/>
            <a:ext cx="5959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basierend auf Materialien von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Szucsich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Sankofi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(PH Wien, 2024) im EU-geförderten Projekt Teacher Academy Project – Teaching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Sustainability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(TAP-TS).</a:t>
            </a:r>
          </a:p>
          <a:p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Bildquelle: Petra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Szucsich</a:t>
            </a: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" name="Рисунок 81">
            <a:extLst>
              <a:ext uri="{FF2B5EF4-FFF2-40B4-BE49-F238E27FC236}">
                <a16:creationId xmlns:a16="http://schemas.microsoft.com/office/drawing/2014/main" id="{443574C5-5EC5-DE84-FF08-1430528531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360000" y="19257967"/>
            <a:ext cx="1366451" cy="482400"/>
          </a:xfrm>
          <a:prstGeom prst="rect">
            <a:avLst/>
          </a:prstGeom>
        </p:spPr>
      </p:pic>
      <p:pic>
        <p:nvPicPr>
          <p:cNvPr id="62" name="Grafik 22">
            <a:extLst>
              <a:ext uri="{FF2B5EF4-FFF2-40B4-BE49-F238E27FC236}">
                <a16:creationId xmlns:a16="http://schemas.microsoft.com/office/drawing/2014/main" id="{50155BC9-70BC-F690-F667-677080EFDC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1958" y="18514912"/>
            <a:ext cx="1362533" cy="565200"/>
          </a:xfrm>
          <a:prstGeom prst="rect">
            <a:avLst/>
          </a:prstGeom>
        </p:spPr>
      </p:pic>
      <p:sp>
        <p:nvSpPr>
          <p:cNvPr id="63" name="object 75">
            <a:extLst>
              <a:ext uri="{FF2B5EF4-FFF2-40B4-BE49-F238E27FC236}">
                <a16:creationId xmlns:a16="http://schemas.microsoft.com/office/drawing/2014/main" id="{0D6F44F0-82A8-79F9-5176-56CABD085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0028" y="18517775"/>
            <a:ext cx="4148557" cy="1222592"/>
          </a:xfrm>
          <a:prstGeom prst="rect">
            <a:avLst/>
          </a:prstGeom>
          <a:noFill/>
          <a:ln>
            <a:noFill/>
          </a:ln>
        </p:spPr>
        <p:txBody>
          <a:bodyPr rot="0" vert="horz" wrap="square" lIns="0" tIns="45719" rIns="0" bIns="0" anchor="t" anchorCtr="0" upright="1">
            <a:noAutofit/>
          </a:bodyPr>
          <a:lstStyle/>
          <a:p>
            <a:pPr marR="8890">
              <a:spcAft>
                <a:spcPts val="800"/>
              </a:spcAft>
              <a:defRPr/>
            </a:pPr>
            <a:r>
              <a:rPr lang="de-DE" sz="1400" spc="-3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Impressum: 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8890">
              <a:spcAft>
                <a:spcPts val="800"/>
              </a:spcAft>
              <a:defRPr/>
            </a:pPr>
            <a:r>
              <a:rPr lang="de-DE" sz="1400" spc="-3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Arbeitsbereich Pädagogik in der Digitalität, </a:t>
            </a:r>
            <a:br>
              <a:rPr lang="de-DE" sz="1400" spc="-3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</a:br>
            <a:r>
              <a:rPr lang="de-DE" sz="1400" spc="-3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Arbeitsbereich Medienpädagogik</a:t>
            </a:r>
            <a:br>
              <a:rPr lang="de-DE" sz="1400" spc="-3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</a:br>
            <a:r>
              <a:rPr lang="de-DE" sz="1400" spc="-3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am Institut für Allgemeine Pädagogik und Berufspädagogik, Technische Universität Darmstadt, 2024.</a:t>
            </a: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5" name="TextBox 30">
            <a:extLst>
              <a:ext uri="{FF2B5EF4-FFF2-40B4-BE49-F238E27FC236}">
                <a16:creationId xmlns:a16="http://schemas.microsoft.com/office/drawing/2014/main" id="{8C872429-BDD2-13DD-8BB7-E322344CDB35}"/>
              </a:ext>
            </a:extLst>
          </p:cNvPr>
          <p:cNvSpPr txBox="1"/>
          <p:nvPr/>
        </p:nvSpPr>
        <p:spPr bwMode="auto">
          <a:xfrm>
            <a:off x="8600379" y="12660351"/>
            <a:ext cx="4416277" cy="406522"/>
          </a:xfrm>
          <a:prstGeom prst="rect">
            <a:avLst/>
          </a:prstGeom>
          <a:grp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24"/>
              </a:lnSpc>
              <a:defRPr/>
            </a:pPr>
            <a:r>
              <a:rPr lang="de-DE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Deine Aufgabe: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383</Words>
  <Application>Microsoft Office PowerPoint</Application>
  <DocSecurity>0</DocSecurity>
  <PresentationFormat>Custom</PresentationFormat>
  <Paragraphs>36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Aptos</vt:lpstr>
      <vt:lpstr>Aptos Display</vt:lpstr>
      <vt:lpstr>Arial</vt:lpstr>
      <vt:lpstr>Calibri</vt:lpstr>
      <vt:lpstr>Calibri Light</vt:lpstr>
      <vt:lpstr>Trebuchet MS</vt:lpstr>
      <vt:lpstr>Office Theme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TAP TS_Workshop 1: Unblack the Box</dc:title>
  <dc:subject/>
  <dc:creator>Petra Szucsich</dc:creator>
  <cp:keywords>DAFhA0TPv1k,BAFbCIvappY</cp:keywords>
  <dc:description/>
  <cp:lastModifiedBy>Pia Ho</cp:lastModifiedBy>
  <cp:revision>57</cp:revision>
  <dcterms:created xsi:type="dcterms:W3CDTF">2023-06-22T08:39:39Z</dcterms:created>
  <dcterms:modified xsi:type="dcterms:W3CDTF">2024-12-03T15:25:21Z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2023-06-22T00:00:00Z</vt:filetime>
  </property>
  <property fmtid="{D5CDD505-2E9C-101B-9397-08002B2CF9AE}" pid="3" name="Creator">
    <vt:lpwstr>Canva</vt:lpwstr>
  </property>
  <property fmtid="{D5CDD505-2E9C-101B-9397-08002B2CF9AE}" pid="4" name="LastSaved">
    <vt:filetime>2023-06-22T00:00:00Z</vt:filetime>
  </property>
  <property fmtid="{D5CDD505-2E9C-101B-9397-08002B2CF9AE}" pid="5" name="Producer">
    <vt:lpwstr>Canva</vt:lpwstr>
  </property>
</Properties>
</file>