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3" r:id="rId2"/>
    <p:sldId id="256" r:id="rId3"/>
    <p:sldId id="257" r:id="rId4"/>
    <p:sldId id="258" r:id="rId5"/>
    <p:sldId id="260" r:id="rId6"/>
    <p:sldId id="261" r:id="rId7"/>
    <p:sldId id="259" r:id="rId8"/>
    <p:sldId id="262" r:id="rId9"/>
  </p:sldIdLst>
  <p:sldSz cx="14211300" cy="20104100"/>
  <p:notesSz cx="14211300" cy="201041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a Ho" initials="PH" lastIdx="30" clrIdx="0"/>
  <p:cmAuthor id="2" name="Nina Grünberger" initials="NG" lastIdx="21" clrIdx="1">
    <p:extLst>
      <p:ext uri="{19B8F6BF-5375-455C-9EA6-DF929625EA0E}">
        <p15:presenceInfo xmlns:p15="http://schemas.microsoft.com/office/powerpoint/2012/main" userId="Nina Grünber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D3F0"/>
    <a:srgbClr val="70AD47"/>
    <a:srgbClr val="FFFFFF"/>
    <a:srgbClr val="09592B"/>
    <a:srgbClr val="FF66FF"/>
    <a:srgbClr val="33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017" autoAdjust="0"/>
  </p:normalViewPr>
  <p:slideViewPr>
    <p:cSldViewPr>
      <p:cViewPr varScale="1">
        <p:scale>
          <a:sx n="50" d="100"/>
          <a:sy n="50" d="100"/>
        </p:scale>
        <p:origin x="4092" y="4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6157913" cy="1008063"/>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8050212" y="0"/>
            <a:ext cx="6157912" cy="1008063"/>
          </a:xfrm>
          <a:prstGeom prst="rect">
            <a:avLst/>
          </a:prstGeom>
        </p:spPr>
        <p:txBody>
          <a:bodyPr vert="horz" lIns="91440" tIns="45720" rIns="91440" bIns="45720" rtlCol="0"/>
          <a:lstStyle>
            <a:lvl1pPr algn="r">
              <a:defRPr sz="1200"/>
            </a:lvl1pPr>
          </a:lstStyle>
          <a:p>
            <a:pPr>
              <a:defRPr/>
            </a:pPr>
            <a:fld id="{90D97913-3B64-C34F-A1B0-5641FF7B6B3D}" type="datetimeFigureOut">
              <a:rPr lang="de-DE"/>
              <a:t>03.12.2024</a:t>
            </a:fld>
            <a:endParaRPr lang="de-DE"/>
          </a:p>
        </p:txBody>
      </p:sp>
      <p:sp>
        <p:nvSpPr>
          <p:cNvPr id="4" name="Folienbildplatzhalter 3"/>
          <p:cNvSpPr>
            <a:spLocks noGrp="1" noRot="1" noChangeAspect="1"/>
          </p:cNvSpPr>
          <p:nvPr>
            <p:ph type="sldImg" idx="2"/>
          </p:nvPr>
        </p:nvSpPr>
        <p:spPr bwMode="auto">
          <a:xfrm>
            <a:off x="4706938" y="2513013"/>
            <a:ext cx="4797425" cy="6784975"/>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1420813" y="9675813"/>
            <a:ext cx="11369675" cy="7915275"/>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19096038"/>
            <a:ext cx="6157913" cy="1008062"/>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8050212" y="19096038"/>
            <a:ext cx="6157912" cy="1008062"/>
          </a:xfrm>
          <a:prstGeom prst="rect">
            <a:avLst/>
          </a:prstGeom>
        </p:spPr>
        <p:txBody>
          <a:bodyPr vert="horz" lIns="91440" tIns="45720" rIns="91440" bIns="45720" rtlCol="0" anchor="b"/>
          <a:lstStyle>
            <a:lvl1pPr algn="r">
              <a:defRPr sz="1200"/>
            </a:lvl1pPr>
          </a:lstStyle>
          <a:p>
            <a:pPr>
              <a:defRPr/>
            </a:pPr>
            <a:fld id="{68F1DEEE-19C0-DB4D-A655-55B72EF2BBA4}" type="slidenum">
              <a:rPr lang="de-DE"/>
              <a:t>‹#›</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151EE5E-A462-CCE2-4D8C-433BEC1F7558}" type="slidenum">
              <a:rPr/>
              <a:t>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28D882DE-1C29-6748-8639-72B7F2A5E841}" type="slidenum">
              <a:rPr lang="de-DE"/>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87C9BE6-5A7F-3BEE-27B9-7B16D1FB2EBC}" type="slidenum">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E885DA2-7304-1FA7-991C-1F0EAA1D7263}" type="slidenum">
              <a:rP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3D865F5-6A3D-3058-BFEB-BA3FCB261889}" type="slidenum">
              <a:rPr/>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D09569-3A62-04DC-D4EE-EB7558BBE2C5}" type="slidenum">
              <a:rPr/>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9E78493-C90B-D0BB-CE82-43B059354C25}"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776413" y="3290186"/>
            <a:ext cx="10658475" cy="6999205"/>
          </a:xfrm>
        </p:spPr>
        <p:txBody>
          <a:bodyPr anchor="b"/>
          <a:lstStyle>
            <a:lvl1pPr algn="ctr">
              <a:defRPr sz="7000"/>
            </a:lvl1pPr>
          </a:lstStyle>
          <a:p>
            <a:pPr>
              <a:defRPr/>
            </a:pPr>
            <a:r>
              <a:rPr lang="en-US"/>
              <a:t>Click to edit Master title style</a:t>
            </a:r>
            <a:endParaRPr lang="de-DE"/>
          </a:p>
        </p:txBody>
      </p:sp>
      <p:sp>
        <p:nvSpPr>
          <p:cNvPr id="3" name="Subtitle 2"/>
          <p:cNvSpPr>
            <a:spLocks noGrp="1"/>
          </p:cNvSpPr>
          <p:nvPr>
            <p:ph type="subTitle" idx="1"/>
          </p:nvPr>
        </p:nvSpPr>
        <p:spPr bwMode="auto">
          <a:xfrm>
            <a:off x="1776413" y="10559308"/>
            <a:ext cx="10658475" cy="4853836"/>
          </a:xfrm>
        </p:spPr>
        <p:txBody>
          <a:bodyPr/>
          <a:lstStyle>
            <a:lvl1pPr marL="0" indent="0" algn="ctr">
              <a:buNone/>
              <a:defRPr sz="2800"/>
            </a:lvl1pPr>
            <a:lvl2pPr marL="532912" indent="0" algn="ctr">
              <a:buNone/>
              <a:defRPr sz="2350"/>
            </a:lvl2pPr>
            <a:lvl3pPr marL="1065825" indent="0" algn="ctr">
              <a:buNone/>
              <a:defRPr sz="2100"/>
            </a:lvl3pPr>
            <a:lvl4pPr marL="1598737" indent="0" algn="ctr">
              <a:buNone/>
              <a:defRPr sz="1850"/>
            </a:lvl4pPr>
            <a:lvl5pPr marL="2131649" indent="0" algn="ctr">
              <a:buNone/>
              <a:defRPr sz="1850"/>
            </a:lvl5pPr>
            <a:lvl6pPr marL="2664562" indent="0" algn="ctr">
              <a:buNone/>
              <a:defRPr sz="1850"/>
            </a:lvl6pPr>
            <a:lvl7pPr marL="3197474" indent="0" algn="ctr">
              <a:buNone/>
              <a:defRPr sz="1850"/>
            </a:lvl7pPr>
            <a:lvl8pPr marL="3730386" indent="0" algn="ctr">
              <a:buNone/>
              <a:defRPr sz="1850"/>
            </a:lvl8pPr>
            <a:lvl9pPr marL="4263299" indent="0" algn="ctr">
              <a:buNone/>
              <a:defRPr sz="1850"/>
            </a:lvl9pPr>
          </a:lstStyle>
          <a:p>
            <a:pPr>
              <a:defRPr/>
            </a:pPr>
            <a:r>
              <a:rPr lang="en-US"/>
              <a:t>Click to edit Master subtitle style</a:t>
            </a:r>
            <a:endParaRPr lang="de-DE"/>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5" name="Footer Placeholder 4"/>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de-DE"/>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5" name="Footer Placeholder 4"/>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10169961" y="1070357"/>
            <a:ext cx="3064312" cy="17037295"/>
          </a:xfrm>
        </p:spPr>
        <p:txBody>
          <a:bodyPr vert="eaVert"/>
          <a:lstStyle/>
          <a:p>
            <a:pPr>
              <a:defRPr/>
            </a:pPr>
            <a:r>
              <a:rPr lang="en-US"/>
              <a:t>Click to edit Master title style</a:t>
            </a:r>
            <a:endParaRPr lang="de-DE"/>
          </a:p>
        </p:txBody>
      </p:sp>
      <p:sp>
        <p:nvSpPr>
          <p:cNvPr id="3" name="Vertical Text Placeholder 2"/>
          <p:cNvSpPr>
            <a:spLocks noGrp="1"/>
          </p:cNvSpPr>
          <p:nvPr>
            <p:ph type="body" orient="vert" idx="1"/>
          </p:nvPr>
        </p:nvSpPr>
        <p:spPr bwMode="auto">
          <a:xfrm>
            <a:off x="977027" y="1070357"/>
            <a:ext cx="9015293" cy="17037295"/>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5" name="Footer Placeholder 4"/>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066323" y="6232271"/>
            <a:ext cx="12085002" cy="4221861"/>
          </a:xfrm>
          <a:prstGeom prst="rect">
            <a:avLst/>
          </a:prstGeom>
        </p:spPr>
        <p:txBody>
          <a:bodyPr wrap="square" lIns="0" tIns="0" rIns="0" bIns="0">
            <a:spAutoFit/>
          </a:bodyPr>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subTitle" idx="4"/>
          </p:nvPr>
        </p:nvSpPr>
        <p:spPr bwMode="auto">
          <a:xfrm>
            <a:off x="2132647" y="11258296"/>
            <a:ext cx="9952355" cy="5026025"/>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12/3/2024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body" idx="1"/>
          </p:nvPr>
        </p:nvSpPr>
        <p:spPr bwMode="auto"/>
        <p:txBody>
          <a:bodyPr lIns="0" tIns="0" rIns="0" bIns="0"/>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12/3/2024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1_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sz="half" idx="2"/>
          </p:nvPr>
        </p:nvSpPr>
        <p:spPr bwMode="auto">
          <a:xfrm>
            <a:off x="710882" y="4623943"/>
            <a:ext cx="6184678" cy="13268707"/>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7322089" y="4623943"/>
            <a:ext cx="6184678" cy="13268707"/>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12/3/2024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obj" preserve="1" userDrawn="1">
  <p:cSld name="1_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7500" b="0" i="0">
                <a:solidFill>
                  <a:srgbClr val="09582A"/>
                </a:solidFill>
                <a:latin typeface="Trebuchet MS"/>
                <a:cs typeface="Trebuchet MS"/>
              </a:defRPr>
            </a:lvl1pPr>
          </a:lstStyle>
          <a:p>
            <a:pPr>
              <a:defRPr/>
            </a:pPr>
            <a:endParaRPr/>
          </a:p>
        </p:txBody>
      </p:sp>
      <p:sp>
        <p:nvSpPr>
          <p:cNvPr id="3" name="Holder 3"/>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12/3/2024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obj" preserve="1" userDrawn="1">
  <p:cSld name="1_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defRPr sz="850" b="0" i="0">
                <a:solidFill>
                  <a:schemeClr val="tx1"/>
                </a:solidFill>
                <a:latin typeface="Arial"/>
                <a:cs typeface="Arial"/>
              </a:defRPr>
            </a:lvl1pPr>
          </a:lstStyle>
          <a:p>
            <a:pPr marL="94615">
              <a:lnSpc>
                <a:spcPct val="100000"/>
              </a:lnSpc>
              <a:spcBef>
                <a:spcPts val="155"/>
              </a:spcBef>
              <a:defRPr/>
            </a:pPr>
            <a:r>
              <a:t>No.</a:t>
            </a:r>
            <a:r>
              <a:rPr spc="35"/>
              <a:t> </a:t>
            </a:r>
            <a:r>
              <a:rPr spc="-10"/>
              <a:t>101056248.</a:t>
            </a: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12/3/2024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bg>
      <p:bgPr>
        <a:solidFill>
          <a:srgbClr val="99D490"/>
        </a:solid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de-DE"/>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5" name="Footer Placeholder 4"/>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69625" y="5012067"/>
            <a:ext cx="12257246" cy="8362746"/>
          </a:xfrm>
        </p:spPr>
        <p:txBody>
          <a:bodyPr anchor="b"/>
          <a:lstStyle>
            <a:lvl1pPr>
              <a:defRPr sz="7000"/>
            </a:lvl1pPr>
          </a:lstStyle>
          <a:p>
            <a:pPr>
              <a:defRPr/>
            </a:pPr>
            <a:r>
              <a:rPr lang="en-US"/>
              <a:t>Click to edit Master title style</a:t>
            </a:r>
            <a:endParaRPr lang="de-DE"/>
          </a:p>
        </p:txBody>
      </p:sp>
      <p:sp>
        <p:nvSpPr>
          <p:cNvPr id="3" name="Text Placeholder 2"/>
          <p:cNvSpPr>
            <a:spLocks noGrp="1"/>
          </p:cNvSpPr>
          <p:nvPr>
            <p:ph type="body" idx="1"/>
          </p:nvPr>
        </p:nvSpPr>
        <p:spPr bwMode="auto">
          <a:xfrm>
            <a:off x="969625" y="13453926"/>
            <a:ext cx="12257246" cy="4397770"/>
          </a:xfrm>
        </p:spPr>
        <p:txBody>
          <a:bodyPr/>
          <a:lstStyle>
            <a:lvl1pPr marL="0" indent="0">
              <a:buNone/>
              <a:defRPr sz="2800">
                <a:solidFill>
                  <a:schemeClr val="tx1">
                    <a:tint val="82000"/>
                  </a:schemeClr>
                </a:solidFill>
              </a:defRPr>
            </a:lvl1pPr>
            <a:lvl2pPr marL="532912" indent="0">
              <a:buNone/>
              <a:defRPr sz="2350">
                <a:solidFill>
                  <a:schemeClr val="tx1">
                    <a:tint val="82000"/>
                  </a:schemeClr>
                </a:solidFill>
              </a:defRPr>
            </a:lvl2pPr>
            <a:lvl3pPr marL="1065825" indent="0">
              <a:buNone/>
              <a:defRPr sz="2100">
                <a:solidFill>
                  <a:schemeClr val="tx1">
                    <a:tint val="82000"/>
                  </a:schemeClr>
                </a:solidFill>
              </a:defRPr>
            </a:lvl3pPr>
            <a:lvl4pPr marL="1598737" indent="0">
              <a:buNone/>
              <a:defRPr sz="1850">
                <a:solidFill>
                  <a:schemeClr val="tx1">
                    <a:tint val="82000"/>
                  </a:schemeClr>
                </a:solidFill>
              </a:defRPr>
            </a:lvl4pPr>
            <a:lvl5pPr marL="2131649" indent="0">
              <a:buNone/>
              <a:defRPr sz="1850">
                <a:solidFill>
                  <a:schemeClr val="tx1">
                    <a:tint val="82000"/>
                  </a:schemeClr>
                </a:solidFill>
              </a:defRPr>
            </a:lvl5pPr>
            <a:lvl6pPr marL="2664562" indent="0">
              <a:buNone/>
              <a:defRPr sz="1850">
                <a:solidFill>
                  <a:schemeClr val="tx1">
                    <a:tint val="82000"/>
                  </a:schemeClr>
                </a:solidFill>
              </a:defRPr>
            </a:lvl6pPr>
            <a:lvl7pPr marL="3197474" indent="0">
              <a:buNone/>
              <a:defRPr sz="1850">
                <a:solidFill>
                  <a:schemeClr val="tx1">
                    <a:tint val="82000"/>
                  </a:schemeClr>
                </a:solidFill>
              </a:defRPr>
            </a:lvl7pPr>
            <a:lvl8pPr marL="3730386" indent="0">
              <a:buNone/>
              <a:defRPr sz="1850">
                <a:solidFill>
                  <a:schemeClr val="tx1">
                    <a:tint val="82000"/>
                  </a:schemeClr>
                </a:solidFill>
              </a:defRPr>
            </a:lvl8pPr>
            <a:lvl9pPr marL="4263299" indent="0">
              <a:buNone/>
              <a:defRPr sz="1850">
                <a:solidFill>
                  <a:schemeClr val="tx1">
                    <a:tint val="82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5" name="Footer Placeholder 4"/>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de-DE"/>
          </a:p>
        </p:txBody>
      </p:sp>
      <p:sp>
        <p:nvSpPr>
          <p:cNvPr id="3" name="Content Placeholder 2"/>
          <p:cNvSpPr>
            <a:spLocks noGrp="1"/>
          </p:cNvSpPr>
          <p:nvPr>
            <p:ph sz="half" idx="1"/>
          </p:nvPr>
        </p:nvSpPr>
        <p:spPr bwMode="auto">
          <a:xfrm>
            <a:off x="977027" y="5351786"/>
            <a:ext cx="6039803" cy="1275586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Content Placeholder 3"/>
          <p:cNvSpPr>
            <a:spLocks noGrp="1"/>
          </p:cNvSpPr>
          <p:nvPr>
            <p:ph sz="half" idx="2"/>
          </p:nvPr>
        </p:nvSpPr>
        <p:spPr bwMode="auto">
          <a:xfrm>
            <a:off x="7194470" y="5351786"/>
            <a:ext cx="6039803" cy="12755867"/>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6" name="Footer Placeholder 5"/>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78878" y="1070359"/>
            <a:ext cx="12257246" cy="3885863"/>
          </a:xfrm>
        </p:spPr>
        <p:txBody>
          <a:bodyPr/>
          <a:lstStyle/>
          <a:p>
            <a:pPr>
              <a:defRPr/>
            </a:pPr>
            <a:r>
              <a:rPr lang="en-US"/>
              <a:t>Click to edit Master title style</a:t>
            </a:r>
            <a:endParaRPr lang="de-DE"/>
          </a:p>
        </p:txBody>
      </p:sp>
      <p:sp>
        <p:nvSpPr>
          <p:cNvPr id="3" name="Text Placeholder 2"/>
          <p:cNvSpPr>
            <a:spLocks noGrp="1"/>
          </p:cNvSpPr>
          <p:nvPr>
            <p:ph type="body" idx="1"/>
          </p:nvPr>
        </p:nvSpPr>
        <p:spPr bwMode="auto">
          <a:xfrm>
            <a:off x="978879" y="4928298"/>
            <a:ext cx="6012045" cy="2415283"/>
          </a:xfrm>
        </p:spPr>
        <p:txBody>
          <a:bodyPr anchor="b"/>
          <a:lstStyle>
            <a:lvl1pPr marL="0" indent="0">
              <a:buNone/>
              <a:defRPr sz="2800" b="1"/>
            </a:lvl1pPr>
            <a:lvl2pPr marL="532912" indent="0">
              <a:buNone/>
              <a:defRPr sz="2350" b="1"/>
            </a:lvl2pPr>
            <a:lvl3pPr marL="1065825" indent="0">
              <a:buNone/>
              <a:defRPr sz="2100" b="1"/>
            </a:lvl3pPr>
            <a:lvl4pPr marL="1598737" indent="0">
              <a:buNone/>
              <a:defRPr sz="1850" b="1"/>
            </a:lvl4pPr>
            <a:lvl5pPr marL="2131649" indent="0">
              <a:buNone/>
              <a:defRPr sz="1850" b="1"/>
            </a:lvl5pPr>
            <a:lvl6pPr marL="2664562" indent="0">
              <a:buNone/>
              <a:defRPr sz="1850" b="1"/>
            </a:lvl6pPr>
            <a:lvl7pPr marL="3197474" indent="0">
              <a:buNone/>
              <a:defRPr sz="1850" b="1"/>
            </a:lvl7pPr>
            <a:lvl8pPr marL="3730386" indent="0">
              <a:buNone/>
              <a:defRPr sz="1850" b="1"/>
            </a:lvl8pPr>
            <a:lvl9pPr marL="4263299" indent="0">
              <a:buNone/>
              <a:defRPr sz="185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978879" y="7343581"/>
            <a:ext cx="6012045" cy="108013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5" name="Text Placeholder 4"/>
          <p:cNvSpPr>
            <a:spLocks noGrp="1"/>
          </p:cNvSpPr>
          <p:nvPr>
            <p:ph type="body" sz="quarter" idx="3"/>
          </p:nvPr>
        </p:nvSpPr>
        <p:spPr bwMode="auto">
          <a:xfrm>
            <a:off x="7194470" y="4928298"/>
            <a:ext cx="6041654" cy="2415283"/>
          </a:xfrm>
        </p:spPr>
        <p:txBody>
          <a:bodyPr anchor="b"/>
          <a:lstStyle>
            <a:lvl1pPr marL="0" indent="0">
              <a:buNone/>
              <a:defRPr sz="2800" b="1"/>
            </a:lvl1pPr>
            <a:lvl2pPr marL="532912" indent="0">
              <a:buNone/>
              <a:defRPr sz="2350" b="1"/>
            </a:lvl2pPr>
            <a:lvl3pPr marL="1065825" indent="0">
              <a:buNone/>
              <a:defRPr sz="2100" b="1"/>
            </a:lvl3pPr>
            <a:lvl4pPr marL="1598737" indent="0">
              <a:buNone/>
              <a:defRPr sz="1850" b="1"/>
            </a:lvl4pPr>
            <a:lvl5pPr marL="2131649" indent="0">
              <a:buNone/>
              <a:defRPr sz="1850" b="1"/>
            </a:lvl5pPr>
            <a:lvl6pPr marL="2664562" indent="0">
              <a:buNone/>
              <a:defRPr sz="1850" b="1"/>
            </a:lvl6pPr>
            <a:lvl7pPr marL="3197474" indent="0">
              <a:buNone/>
              <a:defRPr sz="1850" b="1"/>
            </a:lvl7pPr>
            <a:lvl8pPr marL="3730386" indent="0">
              <a:buNone/>
              <a:defRPr sz="1850" b="1"/>
            </a:lvl8pPr>
            <a:lvl9pPr marL="4263299" indent="0">
              <a:buNone/>
              <a:defRPr sz="185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7194470" y="7343581"/>
            <a:ext cx="6041654" cy="10801301"/>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7" name="Date Placeholder 6"/>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8" name="Footer Placeholder 7"/>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9" name="Slide Number Placeholder 8"/>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de-DE"/>
          </a:p>
        </p:txBody>
      </p:sp>
      <p:sp>
        <p:nvSpPr>
          <p:cNvPr id="3" name="Date Placeholder 2"/>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4" name="Footer Placeholder 3"/>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5" name="Slide Number Placeholder 4"/>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3" name="Footer Placeholder 2"/>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4" name="Slide Number Placeholder 3"/>
          <p:cNvSpPr>
            <a:spLocks noGrp="1"/>
          </p:cNvSpPr>
          <p:nvPr>
            <p:ph type="sldNum" sz="quarter" idx="12"/>
          </p:nvPr>
        </p:nvSpPr>
        <p:spPr bwMode="auto">
          <a:xfrm>
            <a:off x="9503807" y="18734955"/>
            <a:ext cx="3197543" cy="1070357"/>
          </a:xfrm>
        </p:spPr>
        <p:txBody>
          <a:bodyPr/>
          <a:lstStyle/>
          <a:p>
            <a:pPr>
              <a:defRPr/>
            </a:pPr>
            <a:fld id="{B6F15528-21DE-4FAA-801E-634DDDAF4B2B}" type="slidenum">
              <a:rPr lang="de-DE"/>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78878" y="1340273"/>
            <a:ext cx="4583514" cy="4690957"/>
          </a:xfrm>
        </p:spPr>
        <p:txBody>
          <a:bodyPr anchor="b"/>
          <a:lstStyle>
            <a:lvl1pPr>
              <a:defRPr sz="3750"/>
            </a:lvl1pPr>
          </a:lstStyle>
          <a:p>
            <a:pPr>
              <a:defRPr/>
            </a:pPr>
            <a:r>
              <a:rPr lang="en-US"/>
              <a:t>Click to edit Master title style</a:t>
            </a:r>
            <a:endParaRPr lang="de-DE"/>
          </a:p>
        </p:txBody>
      </p:sp>
      <p:sp>
        <p:nvSpPr>
          <p:cNvPr id="3" name="Content Placeholder 2"/>
          <p:cNvSpPr>
            <a:spLocks noGrp="1"/>
          </p:cNvSpPr>
          <p:nvPr>
            <p:ph idx="1"/>
          </p:nvPr>
        </p:nvSpPr>
        <p:spPr bwMode="auto">
          <a:xfrm>
            <a:off x="6041653" y="2894620"/>
            <a:ext cx="7194471" cy="14286941"/>
          </a:xfrm>
        </p:spPr>
        <p:txBody>
          <a:bodyPr/>
          <a:lstStyle>
            <a:lvl1pPr>
              <a:defRPr sz="3750"/>
            </a:lvl1pPr>
            <a:lvl2pPr>
              <a:defRPr sz="3250"/>
            </a:lvl2pPr>
            <a:lvl3pPr>
              <a:defRPr sz="2800"/>
            </a:lvl3pPr>
            <a:lvl4pPr>
              <a:defRPr sz="2350"/>
            </a:lvl4pPr>
            <a:lvl5pPr>
              <a:defRPr sz="2350"/>
            </a:lvl5pPr>
            <a:lvl6pPr>
              <a:defRPr sz="2350"/>
            </a:lvl6pPr>
            <a:lvl7pPr>
              <a:defRPr sz="2350"/>
            </a:lvl7pPr>
            <a:lvl8pPr>
              <a:defRPr sz="2350"/>
            </a:lvl8pPr>
            <a:lvl9pPr>
              <a:defRPr sz="23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Text Placeholder 3"/>
          <p:cNvSpPr>
            <a:spLocks noGrp="1"/>
          </p:cNvSpPr>
          <p:nvPr>
            <p:ph type="body" sz="half" idx="2"/>
          </p:nvPr>
        </p:nvSpPr>
        <p:spPr bwMode="auto">
          <a:xfrm>
            <a:off x="978878" y="6031230"/>
            <a:ext cx="4583514" cy="11173600"/>
          </a:xfrm>
        </p:spPr>
        <p:txBody>
          <a:bodyPr/>
          <a:lstStyle>
            <a:lvl1pPr marL="0" indent="0">
              <a:buNone/>
              <a:defRPr sz="1850"/>
            </a:lvl1pPr>
            <a:lvl2pPr marL="532912" indent="0">
              <a:buNone/>
              <a:defRPr sz="1650"/>
            </a:lvl2pPr>
            <a:lvl3pPr marL="1065825" indent="0">
              <a:buNone/>
              <a:defRPr sz="1400"/>
            </a:lvl3pPr>
            <a:lvl4pPr marL="1598737" indent="0">
              <a:buNone/>
              <a:defRPr sz="1150"/>
            </a:lvl4pPr>
            <a:lvl5pPr marL="2131649" indent="0">
              <a:buNone/>
              <a:defRPr sz="1150"/>
            </a:lvl5pPr>
            <a:lvl6pPr marL="2664562" indent="0">
              <a:buNone/>
              <a:defRPr sz="1150"/>
            </a:lvl6pPr>
            <a:lvl7pPr marL="3197474" indent="0">
              <a:buNone/>
              <a:defRPr sz="1150"/>
            </a:lvl7pPr>
            <a:lvl8pPr marL="3730386" indent="0">
              <a:buNone/>
              <a:defRPr sz="1150"/>
            </a:lvl8pPr>
            <a:lvl9pPr marL="4263299" indent="0">
              <a:buNone/>
              <a:defRPr sz="11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6" name="Footer Placeholder 5"/>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78878" y="1340273"/>
            <a:ext cx="4583514" cy="4690957"/>
          </a:xfrm>
        </p:spPr>
        <p:txBody>
          <a:bodyPr anchor="b"/>
          <a:lstStyle>
            <a:lvl1pPr>
              <a:defRPr sz="3750"/>
            </a:lvl1pPr>
          </a:lstStyle>
          <a:p>
            <a:pPr>
              <a:defRPr/>
            </a:pPr>
            <a:r>
              <a:rPr lang="en-US"/>
              <a:t>Click to edit Master title style</a:t>
            </a:r>
            <a:endParaRPr lang="de-DE"/>
          </a:p>
        </p:txBody>
      </p:sp>
      <p:sp>
        <p:nvSpPr>
          <p:cNvPr id="3" name="Picture Placeholder 2"/>
          <p:cNvSpPr>
            <a:spLocks noGrp="1"/>
          </p:cNvSpPr>
          <p:nvPr>
            <p:ph type="pic" idx="1"/>
          </p:nvPr>
        </p:nvSpPr>
        <p:spPr bwMode="auto">
          <a:xfrm>
            <a:off x="6041653" y="2894620"/>
            <a:ext cx="7194471" cy="14286941"/>
          </a:xfrm>
        </p:spPr>
        <p:txBody>
          <a:bodyPr/>
          <a:lstStyle>
            <a:lvl1pPr marL="0" indent="0">
              <a:buNone/>
              <a:defRPr sz="3750"/>
            </a:lvl1pPr>
            <a:lvl2pPr marL="532912" indent="0">
              <a:buNone/>
              <a:defRPr sz="3250"/>
            </a:lvl2pPr>
            <a:lvl3pPr marL="1065825" indent="0">
              <a:buNone/>
              <a:defRPr sz="2800"/>
            </a:lvl3pPr>
            <a:lvl4pPr marL="1598737" indent="0">
              <a:buNone/>
              <a:defRPr sz="2350"/>
            </a:lvl4pPr>
            <a:lvl5pPr marL="2131649" indent="0">
              <a:buNone/>
              <a:defRPr sz="2350"/>
            </a:lvl5pPr>
            <a:lvl6pPr marL="2664562" indent="0">
              <a:buNone/>
              <a:defRPr sz="2350"/>
            </a:lvl6pPr>
            <a:lvl7pPr marL="3197474" indent="0">
              <a:buNone/>
              <a:defRPr sz="2350"/>
            </a:lvl7pPr>
            <a:lvl8pPr marL="3730386" indent="0">
              <a:buNone/>
              <a:defRPr sz="2350"/>
            </a:lvl8pPr>
            <a:lvl9pPr marL="4263299" indent="0">
              <a:buNone/>
              <a:defRPr sz="2350"/>
            </a:lvl9pPr>
          </a:lstStyle>
          <a:p>
            <a:pPr>
              <a:defRPr/>
            </a:pPr>
            <a:endParaRPr lang="de-DE"/>
          </a:p>
        </p:txBody>
      </p:sp>
      <p:sp>
        <p:nvSpPr>
          <p:cNvPr id="4" name="Text Placeholder 3"/>
          <p:cNvSpPr>
            <a:spLocks noGrp="1"/>
          </p:cNvSpPr>
          <p:nvPr>
            <p:ph type="body" sz="half" idx="2"/>
          </p:nvPr>
        </p:nvSpPr>
        <p:spPr bwMode="auto">
          <a:xfrm>
            <a:off x="978878" y="6031230"/>
            <a:ext cx="4583514" cy="11173600"/>
          </a:xfrm>
        </p:spPr>
        <p:txBody>
          <a:bodyPr/>
          <a:lstStyle>
            <a:lvl1pPr marL="0" indent="0">
              <a:buNone/>
              <a:defRPr sz="1850"/>
            </a:lvl1pPr>
            <a:lvl2pPr marL="532912" indent="0">
              <a:buNone/>
              <a:defRPr sz="1650"/>
            </a:lvl2pPr>
            <a:lvl3pPr marL="1065825" indent="0">
              <a:buNone/>
              <a:defRPr sz="1400"/>
            </a:lvl3pPr>
            <a:lvl4pPr marL="1598737" indent="0">
              <a:buNone/>
              <a:defRPr sz="1150"/>
            </a:lvl4pPr>
            <a:lvl5pPr marL="2131649" indent="0">
              <a:buNone/>
              <a:defRPr sz="1150"/>
            </a:lvl5pPr>
            <a:lvl6pPr marL="2664562" indent="0">
              <a:buNone/>
              <a:defRPr sz="1150"/>
            </a:lvl6pPr>
            <a:lvl7pPr marL="3197474" indent="0">
              <a:buNone/>
              <a:defRPr sz="1150"/>
            </a:lvl7pPr>
            <a:lvl8pPr marL="3730386" indent="0">
              <a:buNone/>
              <a:defRPr sz="1150"/>
            </a:lvl8pPr>
            <a:lvl9pPr marL="4263299" indent="0">
              <a:buNone/>
              <a:defRPr sz="115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D8BD707-D9CF-40AE-B4C6-C98DA3205C09}" type="datetimeFigureOut">
              <a:rPr lang="en-US"/>
              <a:t>12/3/2024</a:t>
            </a:fld>
            <a:endParaRPr lang="en-US"/>
          </a:p>
        </p:txBody>
      </p:sp>
      <p:sp>
        <p:nvSpPr>
          <p:cNvPr id="6" name="Footer Placeholder 5"/>
          <p:cNvSpPr>
            <a:spLocks noGrp="1"/>
          </p:cNvSpPr>
          <p:nvPr>
            <p:ph type="ftr" sz="quarter" idx="11"/>
          </p:nvPr>
        </p:nvSpPr>
        <p:spPr bwMode="auto"/>
        <p:txBody>
          <a:bodyPr/>
          <a:lstStyle/>
          <a:p>
            <a:pPr marL="94615">
              <a:lnSpc>
                <a:spcPct val="100000"/>
              </a:lnSpc>
              <a:spcBef>
                <a:spcPts val="155"/>
              </a:spcBef>
              <a:defRPr/>
            </a:pPr>
            <a:r>
              <a:rPr lang="de-DE"/>
              <a:t>No.</a:t>
            </a:r>
            <a:r>
              <a:rPr lang="de-DE" spc="35"/>
              <a:t> </a:t>
            </a:r>
            <a:r>
              <a:rPr lang="de-DE" spc="-10"/>
              <a:t>101056248.</a:t>
            </a:r>
            <a:endParaRPr lang="de-DE"/>
          </a:p>
        </p:txBody>
      </p:sp>
      <p:sp>
        <p:nvSpPr>
          <p:cNvPr id="7" name="Slide Number Placeholder 6"/>
          <p:cNvSpPr>
            <a:spLocks noGrp="1"/>
          </p:cNvSpPr>
          <p:nvPr>
            <p:ph type="sldNum" sz="quarter" idx="12"/>
          </p:nvPr>
        </p:nvSpPr>
        <p:spPr bwMode="auto"/>
        <p:txBody>
          <a:bodyPr/>
          <a:lstStyle/>
          <a:p>
            <a:pPr>
              <a:defRPr/>
            </a:pPr>
            <a:fld id="{B6F15528-21DE-4FAA-801E-634DDDAF4B2B}" type="slidenum">
              <a:rPr lang="de-DE"/>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D490"/>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977027" y="1070359"/>
            <a:ext cx="12257246" cy="3885863"/>
          </a:xfrm>
          <a:prstGeom prst="rect">
            <a:avLst/>
          </a:prstGeom>
        </p:spPr>
        <p:txBody>
          <a:bodyPr vert="horz" lIns="91440" tIns="45720" rIns="91440" bIns="45720" rtlCol="0" anchor="ctr">
            <a:normAutofit/>
          </a:bodyPr>
          <a:lstStyle/>
          <a:p>
            <a:pPr>
              <a:defRPr/>
            </a:pPr>
            <a:r>
              <a:rPr lang="en-US"/>
              <a:t>Click to edit Master title style</a:t>
            </a:r>
            <a:endParaRPr lang="de-DE"/>
          </a:p>
        </p:txBody>
      </p:sp>
      <p:sp>
        <p:nvSpPr>
          <p:cNvPr id="3" name="Text Placeholder 2"/>
          <p:cNvSpPr>
            <a:spLocks noGrp="1"/>
          </p:cNvSpPr>
          <p:nvPr>
            <p:ph type="body" idx="1"/>
          </p:nvPr>
        </p:nvSpPr>
        <p:spPr bwMode="auto">
          <a:xfrm>
            <a:off x="977027" y="5351786"/>
            <a:ext cx="12257246" cy="12755867"/>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de-DE"/>
          </a:p>
        </p:txBody>
      </p:sp>
      <p:sp>
        <p:nvSpPr>
          <p:cNvPr id="4" name="Date Placeholder 3"/>
          <p:cNvSpPr>
            <a:spLocks noGrp="1"/>
          </p:cNvSpPr>
          <p:nvPr>
            <p:ph type="dt" sz="half" idx="2"/>
          </p:nvPr>
        </p:nvSpPr>
        <p:spPr bwMode="auto">
          <a:xfrm>
            <a:off x="977027" y="18633524"/>
            <a:ext cx="3197543" cy="1070357"/>
          </a:xfrm>
          <a:prstGeom prst="rect">
            <a:avLst/>
          </a:prstGeom>
        </p:spPr>
        <p:txBody>
          <a:bodyPr vert="horz" lIns="91440" tIns="45720" rIns="91440" bIns="45720" rtlCol="0" anchor="ctr"/>
          <a:lstStyle>
            <a:lvl1pPr algn="l">
              <a:defRPr sz="1400">
                <a:solidFill>
                  <a:schemeClr val="tx1">
                    <a:tint val="82000"/>
                  </a:schemeClr>
                </a:solidFill>
              </a:defRPr>
            </a:lvl1pPr>
          </a:lstStyle>
          <a:p>
            <a:pPr>
              <a:defRPr/>
            </a:pPr>
            <a:fld id="{1D8BD707-D9CF-40AE-B4C6-C98DA3205C09}" type="datetimeFigureOut">
              <a:rPr lang="en-US"/>
              <a:t>12/3/2024</a:t>
            </a:fld>
            <a:endParaRPr lang="en-US"/>
          </a:p>
        </p:txBody>
      </p:sp>
      <p:sp>
        <p:nvSpPr>
          <p:cNvPr id="5" name="Footer Placeholder 4"/>
          <p:cNvSpPr>
            <a:spLocks noGrp="1"/>
          </p:cNvSpPr>
          <p:nvPr>
            <p:ph type="ftr" sz="quarter" idx="3"/>
          </p:nvPr>
        </p:nvSpPr>
        <p:spPr bwMode="auto">
          <a:xfrm>
            <a:off x="4707493" y="18633524"/>
            <a:ext cx="4796314" cy="1070357"/>
          </a:xfrm>
          <a:prstGeom prst="rect">
            <a:avLst/>
          </a:prstGeom>
        </p:spPr>
        <p:txBody>
          <a:bodyPr vert="horz" lIns="91440" tIns="45720" rIns="91440" bIns="45720" rtlCol="0" anchor="ctr"/>
          <a:lstStyle>
            <a:lvl1pPr algn="ctr">
              <a:defRPr sz="1400">
                <a:solidFill>
                  <a:schemeClr val="tx1">
                    <a:tint val="82000"/>
                  </a:schemeClr>
                </a:solidFill>
              </a:defRPr>
            </a:lvl1pPr>
          </a:lstStyle>
          <a:p>
            <a:pPr marL="94615">
              <a:lnSpc>
                <a:spcPct val="100000"/>
              </a:lnSpc>
              <a:spcBef>
                <a:spcPts val="155"/>
              </a:spcBef>
              <a:defRPr/>
            </a:pPr>
            <a:r>
              <a:rPr lang="de-DE"/>
              <a:t>No.</a:t>
            </a:r>
            <a:r>
              <a:rPr lang="de-DE" spc="35"/>
              <a:t> </a:t>
            </a:r>
            <a:r>
              <a:rPr lang="de-DE" spc="-10"/>
              <a:t>101056248.</a:t>
            </a:r>
            <a:endParaRPr lang="de-DE"/>
          </a:p>
        </p:txBody>
      </p:sp>
      <p:sp>
        <p:nvSpPr>
          <p:cNvPr id="6" name="Slide Number Placeholder 5"/>
          <p:cNvSpPr>
            <a:spLocks noGrp="1"/>
          </p:cNvSpPr>
          <p:nvPr>
            <p:ph type="sldNum" sz="quarter" idx="4"/>
          </p:nvPr>
        </p:nvSpPr>
        <p:spPr bwMode="auto">
          <a:xfrm>
            <a:off x="10036730" y="18633524"/>
            <a:ext cx="3197543" cy="1070357"/>
          </a:xfrm>
          <a:prstGeom prst="rect">
            <a:avLst/>
          </a:prstGeom>
        </p:spPr>
        <p:txBody>
          <a:bodyPr vert="horz" lIns="91440" tIns="45720" rIns="91440" bIns="45720" rtlCol="0" anchor="ctr"/>
          <a:lstStyle>
            <a:lvl1pPr algn="r">
              <a:defRPr sz="1400">
                <a:solidFill>
                  <a:schemeClr val="tx1">
                    <a:tint val="82000"/>
                  </a:schemeClr>
                </a:solidFill>
              </a:defRPr>
            </a:lvl1pPr>
          </a:lstStyle>
          <a:p>
            <a:pPr>
              <a:defRPr/>
            </a:pPr>
            <a:fld id="{B6F15528-21DE-4FAA-801E-634DDDAF4B2B}" type="slidenum">
              <a:rPr lang="de-DE"/>
              <a:t>‹#›</a:t>
            </a:fld>
            <a:endParaRPr lang="de-DE"/>
          </a:p>
        </p:txBody>
      </p:sp>
      <p:pic>
        <p:nvPicPr>
          <p:cNvPr id="13" name="Рисунок 81"/>
          <p:cNvPicPr>
            <a:picLocks noChangeAspect="1"/>
          </p:cNvPicPr>
          <p:nvPr userDrawn="1"/>
        </p:nvPicPr>
        <p:blipFill>
          <a:blip r:embed="rId18"/>
          <a:stretch/>
        </p:blipFill>
        <p:spPr bwMode="auto">
          <a:xfrm>
            <a:off x="367566" y="19254450"/>
            <a:ext cx="1366451" cy="482400"/>
          </a:xfrm>
          <a:prstGeom prst="rect">
            <a:avLst/>
          </a:prstGeom>
        </p:spPr>
      </p:pic>
      <p:pic>
        <p:nvPicPr>
          <p:cNvPr id="15" name="Grafik 22"/>
          <p:cNvPicPr>
            <a:picLocks noChangeAspect="1"/>
          </p:cNvPicPr>
          <p:nvPr userDrawn="1"/>
        </p:nvPicPr>
        <p:blipFill>
          <a:blip r:embed="rId19"/>
          <a:stretch/>
        </p:blipFill>
        <p:spPr bwMode="auto">
          <a:xfrm>
            <a:off x="367566" y="18516500"/>
            <a:ext cx="1362533" cy="565200"/>
          </a:xfrm>
          <a:prstGeom prst="rect">
            <a:avLst/>
          </a:prstGeom>
        </p:spPr>
      </p:pic>
      <p:sp>
        <p:nvSpPr>
          <p:cNvPr id="7" name="object 75"/>
          <p:cNvSpPr txBox="1">
            <a:spLocks noChangeArrowheads="1"/>
          </p:cNvSpPr>
          <p:nvPr userDrawn="1"/>
        </p:nvSpPr>
        <p:spPr bwMode="auto">
          <a:xfrm>
            <a:off x="1910099" y="18534450"/>
            <a:ext cx="4087717" cy="1202400"/>
          </a:xfrm>
          <a:prstGeom prst="rect">
            <a:avLst/>
          </a:prstGeom>
          <a:noFill/>
          <a:ln>
            <a:noFill/>
          </a:ln>
        </p:spPr>
        <p:txBody>
          <a:bodyPr rot="0" vert="horz" wrap="square" lIns="0" tIns="45719" rIns="0" bIns="0" anchor="t" anchorCtr="0" upright="1">
            <a:noAutofit/>
          </a:bodyPr>
          <a:lstStyle/>
          <a:p>
            <a:pPr marR="8890">
              <a:lnSpc>
                <a:spcPct val="100000"/>
              </a:lnSpc>
              <a:spcAft>
                <a:spcPts val="800"/>
              </a:spcAft>
              <a:defRPr/>
            </a:pPr>
            <a:r>
              <a:rPr lang="de-DE" sz="1400" spc="-35" dirty="0">
                <a:solidFill>
                  <a:schemeClr val="tx1">
                    <a:lumMod val="75000"/>
                    <a:lumOff val="25000"/>
                  </a:schemeClr>
                </a:solidFill>
                <a:latin typeface="Calibri"/>
                <a:ea typeface="Calibri"/>
                <a:cs typeface="Calibri"/>
              </a:rPr>
              <a:t>Impressum: </a:t>
            </a:r>
            <a:endParaRPr lang="de-DE" sz="1400" dirty="0">
              <a:latin typeface="Calibri"/>
              <a:cs typeface="Calibri"/>
            </a:endParaRPr>
          </a:p>
          <a:p>
            <a:pPr marR="8890">
              <a:lnSpc>
                <a:spcPct val="100000"/>
              </a:lnSpc>
              <a:spcAft>
                <a:spcPts val="800"/>
              </a:spcAft>
              <a:defRPr/>
            </a:pPr>
            <a:r>
              <a:rPr lang="de-DE" sz="1400" spc="-35" dirty="0">
                <a:solidFill>
                  <a:schemeClr val="tx1">
                    <a:lumMod val="75000"/>
                    <a:lumOff val="25000"/>
                  </a:schemeClr>
                </a:solidFill>
                <a:latin typeface="Calibri"/>
                <a:ea typeface="Calibri"/>
                <a:cs typeface="Calibri"/>
              </a:rPr>
              <a:t>Arbeitsbereich Pädagogik in der Digitalität, </a:t>
            </a:r>
            <a:br>
              <a:rPr lang="de-DE" sz="1400" spc="-35" dirty="0">
                <a:solidFill>
                  <a:schemeClr val="tx1">
                    <a:lumMod val="75000"/>
                    <a:lumOff val="25000"/>
                  </a:schemeClr>
                </a:solidFill>
                <a:latin typeface="Calibri"/>
                <a:ea typeface="Calibri"/>
                <a:cs typeface="Calibri"/>
              </a:rPr>
            </a:br>
            <a:r>
              <a:rPr lang="de-DE" sz="1400" spc="-35" dirty="0">
                <a:solidFill>
                  <a:schemeClr val="tx1">
                    <a:lumMod val="75000"/>
                    <a:lumOff val="25000"/>
                  </a:schemeClr>
                </a:solidFill>
                <a:latin typeface="Calibri"/>
                <a:ea typeface="Calibri"/>
                <a:cs typeface="Calibri"/>
              </a:rPr>
              <a:t>Arbeitsbereich Medienpädagogik</a:t>
            </a:r>
            <a:br>
              <a:rPr lang="de-DE" sz="1400" spc="-35" dirty="0">
                <a:solidFill>
                  <a:schemeClr val="tx1">
                    <a:lumMod val="75000"/>
                    <a:lumOff val="25000"/>
                  </a:schemeClr>
                </a:solidFill>
                <a:latin typeface="Calibri"/>
                <a:ea typeface="Calibri"/>
                <a:cs typeface="Calibri"/>
              </a:rPr>
            </a:br>
            <a:r>
              <a:rPr lang="de-DE" sz="1400" spc="-35" dirty="0">
                <a:solidFill>
                  <a:schemeClr val="tx1">
                    <a:lumMod val="75000"/>
                    <a:lumOff val="25000"/>
                  </a:schemeClr>
                </a:solidFill>
                <a:latin typeface="Calibri"/>
                <a:ea typeface="Calibri"/>
                <a:cs typeface="Calibri"/>
              </a:rPr>
              <a:t>am Institut für Allgemeine Pädagogik und Berufspädagogik, Technische Universität Darmstadt, 2024.</a:t>
            </a:r>
            <a:endParaRPr lang="de-DE" sz="1400" dirty="0">
              <a:solidFill>
                <a:schemeClr val="tx1">
                  <a:lumMod val="75000"/>
                  <a:lumOff val="25000"/>
                </a:schemeClr>
              </a:solidFill>
              <a:latin typeface="Calibri"/>
              <a:ea typeface="Calibri"/>
              <a:cs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1065825">
        <a:lnSpc>
          <a:spcPct val="90000"/>
        </a:lnSpc>
        <a:spcBef>
          <a:spcPts val="0"/>
        </a:spcBef>
        <a:buNone/>
        <a:defRPr sz="5150">
          <a:solidFill>
            <a:schemeClr val="tx1"/>
          </a:solidFill>
          <a:latin typeface="+mj-lt"/>
          <a:ea typeface="+mj-ea"/>
          <a:cs typeface="+mj-cs"/>
        </a:defRPr>
      </a:lvl1pPr>
    </p:titleStyle>
    <p:bodyStyle>
      <a:lvl1pPr marL="266456" indent="-266456" algn="l" defTabSz="1065825">
        <a:lnSpc>
          <a:spcPct val="90000"/>
        </a:lnSpc>
        <a:spcBef>
          <a:spcPts val="1166"/>
        </a:spcBef>
        <a:buFont typeface="Arial"/>
        <a:buChar char="•"/>
        <a:defRPr sz="3250">
          <a:solidFill>
            <a:schemeClr val="tx1"/>
          </a:solidFill>
          <a:latin typeface="+mn-lt"/>
          <a:ea typeface="+mn-ea"/>
          <a:cs typeface="+mn-cs"/>
        </a:defRPr>
      </a:lvl1pPr>
      <a:lvl2pPr marL="799368" indent="-266456" algn="l" defTabSz="1065825">
        <a:lnSpc>
          <a:spcPct val="90000"/>
        </a:lnSpc>
        <a:spcBef>
          <a:spcPts val="583"/>
        </a:spcBef>
        <a:buFont typeface="Arial"/>
        <a:buChar char="•"/>
        <a:defRPr sz="2800">
          <a:solidFill>
            <a:schemeClr val="tx1"/>
          </a:solidFill>
          <a:latin typeface="+mn-lt"/>
          <a:ea typeface="+mn-ea"/>
          <a:cs typeface="+mn-cs"/>
        </a:defRPr>
      </a:lvl2pPr>
      <a:lvl3pPr marL="1332281" indent="-266456" algn="l" defTabSz="1065825">
        <a:lnSpc>
          <a:spcPct val="90000"/>
        </a:lnSpc>
        <a:spcBef>
          <a:spcPts val="583"/>
        </a:spcBef>
        <a:buFont typeface="Arial"/>
        <a:buChar char="•"/>
        <a:defRPr sz="2350">
          <a:solidFill>
            <a:schemeClr val="tx1"/>
          </a:solidFill>
          <a:latin typeface="+mn-lt"/>
          <a:ea typeface="+mn-ea"/>
          <a:cs typeface="+mn-cs"/>
        </a:defRPr>
      </a:lvl3pPr>
      <a:lvl4pPr marL="1865193" indent="-266456" algn="l" defTabSz="1065825">
        <a:lnSpc>
          <a:spcPct val="90000"/>
        </a:lnSpc>
        <a:spcBef>
          <a:spcPts val="583"/>
        </a:spcBef>
        <a:buFont typeface="Arial"/>
        <a:buChar char="•"/>
        <a:defRPr sz="2100">
          <a:solidFill>
            <a:schemeClr val="tx1"/>
          </a:solidFill>
          <a:latin typeface="+mn-lt"/>
          <a:ea typeface="+mn-ea"/>
          <a:cs typeface="+mn-cs"/>
        </a:defRPr>
      </a:lvl4pPr>
      <a:lvl5pPr marL="2398105" indent="-266456" algn="l" defTabSz="1065825">
        <a:lnSpc>
          <a:spcPct val="90000"/>
        </a:lnSpc>
        <a:spcBef>
          <a:spcPts val="583"/>
        </a:spcBef>
        <a:buFont typeface="Arial"/>
        <a:buChar char="•"/>
        <a:defRPr sz="2100">
          <a:solidFill>
            <a:schemeClr val="tx1"/>
          </a:solidFill>
          <a:latin typeface="+mn-lt"/>
          <a:ea typeface="+mn-ea"/>
          <a:cs typeface="+mn-cs"/>
        </a:defRPr>
      </a:lvl5pPr>
      <a:lvl6pPr marL="2931017" indent="-266456" algn="l" defTabSz="1065825">
        <a:lnSpc>
          <a:spcPct val="90000"/>
        </a:lnSpc>
        <a:spcBef>
          <a:spcPts val="583"/>
        </a:spcBef>
        <a:buFont typeface="Arial"/>
        <a:buChar char="•"/>
        <a:defRPr sz="2100">
          <a:solidFill>
            <a:schemeClr val="tx1"/>
          </a:solidFill>
          <a:latin typeface="+mn-lt"/>
          <a:ea typeface="+mn-ea"/>
          <a:cs typeface="+mn-cs"/>
        </a:defRPr>
      </a:lvl6pPr>
      <a:lvl7pPr marL="3463930" indent="-266456" algn="l" defTabSz="1065825">
        <a:lnSpc>
          <a:spcPct val="90000"/>
        </a:lnSpc>
        <a:spcBef>
          <a:spcPts val="583"/>
        </a:spcBef>
        <a:buFont typeface="Arial"/>
        <a:buChar char="•"/>
        <a:defRPr sz="2100">
          <a:solidFill>
            <a:schemeClr val="tx1"/>
          </a:solidFill>
          <a:latin typeface="+mn-lt"/>
          <a:ea typeface="+mn-ea"/>
          <a:cs typeface="+mn-cs"/>
        </a:defRPr>
      </a:lvl7pPr>
      <a:lvl8pPr marL="3996842" indent="-266456" algn="l" defTabSz="1065825">
        <a:lnSpc>
          <a:spcPct val="90000"/>
        </a:lnSpc>
        <a:spcBef>
          <a:spcPts val="583"/>
        </a:spcBef>
        <a:buFont typeface="Arial"/>
        <a:buChar char="•"/>
        <a:defRPr sz="2100">
          <a:solidFill>
            <a:schemeClr val="tx1"/>
          </a:solidFill>
          <a:latin typeface="+mn-lt"/>
          <a:ea typeface="+mn-ea"/>
          <a:cs typeface="+mn-cs"/>
        </a:defRPr>
      </a:lvl8pPr>
      <a:lvl9pPr marL="4529755" indent="-266456" algn="l" defTabSz="1065825">
        <a:lnSpc>
          <a:spcPct val="90000"/>
        </a:lnSpc>
        <a:spcBef>
          <a:spcPts val="583"/>
        </a:spcBef>
        <a:buFont typeface="Arial"/>
        <a:buChar char="•"/>
        <a:defRPr sz="2100">
          <a:solidFill>
            <a:schemeClr val="tx1"/>
          </a:solidFill>
          <a:latin typeface="+mn-lt"/>
          <a:ea typeface="+mn-ea"/>
          <a:cs typeface="+mn-cs"/>
        </a:defRPr>
      </a:lvl9pPr>
    </p:bodyStyle>
    <p:otherStyle>
      <a:defPPr>
        <a:defRPr lang="de-DE"/>
      </a:defPPr>
      <a:lvl1pPr marL="0" algn="l" defTabSz="1065825">
        <a:defRPr sz="2100">
          <a:solidFill>
            <a:schemeClr val="tx1"/>
          </a:solidFill>
          <a:latin typeface="+mn-lt"/>
          <a:ea typeface="+mn-ea"/>
          <a:cs typeface="+mn-cs"/>
        </a:defRPr>
      </a:lvl1pPr>
      <a:lvl2pPr marL="532912" algn="l" defTabSz="1065825">
        <a:defRPr sz="2100">
          <a:solidFill>
            <a:schemeClr val="tx1"/>
          </a:solidFill>
          <a:latin typeface="+mn-lt"/>
          <a:ea typeface="+mn-ea"/>
          <a:cs typeface="+mn-cs"/>
        </a:defRPr>
      </a:lvl2pPr>
      <a:lvl3pPr marL="1065825" algn="l" defTabSz="1065825">
        <a:defRPr sz="2100">
          <a:solidFill>
            <a:schemeClr val="tx1"/>
          </a:solidFill>
          <a:latin typeface="+mn-lt"/>
          <a:ea typeface="+mn-ea"/>
          <a:cs typeface="+mn-cs"/>
        </a:defRPr>
      </a:lvl3pPr>
      <a:lvl4pPr marL="1598737" algn="l" defTabSz="1065825">
        <a:defRPr sz="2100">
          <a:solidFill>
            <a:schemeClr val="tx1"/>
          </a:solidFill>
          <a:latin typeface="+mn-lt"/>
          <a:ea typeface="+mn-ea"/>
          <a:cs typeface="+mn-cs"/>
        </a:defRPr>
      </a:lvl4pPr>
      <a:lvl5pPr marL="2131649" algn="l" defTabSz="1065825">
        <a:defRPr sz="2100">
          <a:solidFill>
            <a:schemeClr val="tx1"/>
          </a:solidFill>
          <a:latin typeface="+mn-lt"/>
          <a:ea typeface="+mn-ea"/>
          <a:cs typeface="+mn-cs"/>
        </a:defRPr>
      </a:lvl5pPr>
      <a:lvl6pPr marL="2664562" algn="l" defTabSz="1065825">
        <a:defRPr sz="2100">
          <a:solidFill>
            <a:schemeClr val="tx1"/>
          </a:solidFill>
          <a:latin typeface="+mn-lt"/>
          <a:ea typeface="+mn-ea"/>
          <a:cs typeface="+mn-cs"/>
        </a:defRPr>
      </a:lvl6pPr>
      <a:lvl7pPr marL="3197474" algn="l" defTabSz="1065825">
        <a:defRPr sz="2100">
          <a:solidFill>
            <a:schemeClr val="tx1"/>
          </a:solidFill>
          <a:latin typeface="+mn-lt"/>
          <a:ea typeface="+mn-ea"/>
          <a:cs typeface="+mn-cs"/>
        </a:defRPr>
      </a:lvl7pPr>
      <a:lvl8pPr marL="3730386" algn="l" defTabSz="1065825">
        <a:defRPr sz="2100">
          <a:solidFill>
            <a:schemeClr val="tx1"/>
          </a:solidFill>
          <a:latin typeface="+mn-lt"/>
          <a:ea typeface="+mn-ea"/>
          <a:cs typeface="+mn-cs"/>
        </a:defRPr>
      </a:lvl8pPr>
      <a:lvl9pPr marL="4263299" algn="l" defTabSz="1065825">
        <a:defRPr sz="21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png"/><Relationship Id="rId7" Type="http://schemas.openxmlformats.org/officeDocument/2006/relationships/image" Target="../media/image28.png"/><Relationship Id="rId12" Type="http://schemas.openxmlformats.org/officeDocument/2006/relationships/hyperlink" Target="https://t1p.de/pt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19.png"/><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20.png"/><Relationship Id="rId7" Type="http://schemas.openxmlformats.org/officeDocument/2006/relationships/image" Target="../media/image18.png"/><Relationship Id="rId12" Type="http://schemas.openxmlformats.org/officeDocument/2006/relationships/image" Target="../media/image5.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png"/><Relationship Id="rId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36.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23.png"/><Relationship Id="rId5" Type="http://schemas.openxmlformats.org/officeDocument/2006/relationships/image" Target="../media/image28.png"/><Relationship Id="rId10" Type="http://schemas.openxmlformats.org/officeDocument/2006/relationships/image" Target="../media/image11.png"/><Relationship Id="rId4" Type="http://schemas.openxmlformats.org/officeDocument/2006/relationships/image" Target="../media/image27.png"/><Relationship Id="rId9" Type="http://schemas.openxmlformats.org/officeDocument/2006/relationships/image" Target="../media/image19.png"/><Relationship Id="rId14" Type="http://schemas.openxmlformats.org/officeDocument/2006/relationships/hyperlink" Target="https://t1p.de/ptr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upload.wikimedia.org/wikipedia/commons/1/16/Silver_Bar_01.jpg" TargetMode="External"/><Relationship Id="rId13" Type="http://schemas.openxmlformats.org/officeDocument/2006/relationships/hyperlink" Target="https://de.wikipedia.org/wiki/Indonesien" TargetMode="External"/><Relationship Id="rId18" Type="http://schemas.openxmlformats.org/officeDocument/2006/relationships/image" Target="../media/image5.svg"/><Relationship Id="rId3" Type="http://schemas.openxmlformats.org/officeDocument/2006/relationships/image" Target="../media/image11.png"/><Relationship Id="rId7" Type="http://schemas.openxmlformats.org/officeDocument/2006/relationships/hyperlink" Target="https://de.wikipedia.org/wiki/Zinn#/media/Datei:Zinn_Mory_Barren.jpg" TargetMode="External"/><Relationship Id="rId12" Type="http://schemas.openxmlformats.org/officeDocument/2006/relationships/hyperlink" Target="https://de.wikipedia.org/wiki/Australien" TargetMode="External"/><Relationship Id="rId17" Type="http://schemas.openxmlformats.org/officeDocument/2006/relationships/image" Target="../media/image4.png"/><Relationship Id="rId2" Type="http://schemas.openxmlformats.org/officeDocument/2006/relationships/notesSlide" Target="../notesSlides/notesSlide7.xml"/><Relationship Id="rId16" Type="http://schemas.openxmlformats.org/officeDocument/2006/relationships/hyperlink" Target="https://de.wikipedia.org/wiki/Chile" TargetMode="External"/><Relationship Id="rId1" Type="http://schemas.openxmlformats.org/officeDocument/2006/relationships/slideLayout" Target="../slideLayouts/slideLayout7.xml"/><Relationship Id="rId6" Type="http://schemas.openxmlformats.org/officeDocument/2006/relationships/hyperlink" Target="https://de.wikipedia.org/wiki/Nickel#/media/Datei:Nickel_kugeln.jpg" TargetMode="External"/><Relationship Id="rId11" Type="http://schemas.openxmlformats.org/officeDocument/2006/relationships/hyperlink" Target="https://de.wikipedia.org/wiki/Demokratische_Republik_Kongo" TargetMode="External"/><Relationship Id="rId5" Type="http://schemas.openxmlformats.org/officeDocument/2006/relationships/hyperlink" Target="https://de.wiktionary.org/wiki/Aluminium" TargetMode="External"/><Relationship Id="rId15" Type="http://schemas.openxmlformats.org/officeDocument/2006/relationships/hyperlink" Target="https://de.wikipedia.org/wiki/Mexiko" TargetMode="External"/><Relationship Id="rId10" Type="http://schemas.openxmlformats.org/officeDocument/2006/relationships/hyperlink" Target="https://pixabay.com/de/photos/draht-kupfer-elektro-stop-closeup-2681887/" TargetMode="External"/><Relationship Id="rId4" Type="http://schemas.openxmlformats.org/officeDocument/2006/relationships/hyperlink" Target="https://de.wikipedia.org/wiki/Cobalt#/media/Datei:Skutt%C3%A9rudite.jpg" TargetMode="External"/><Relationship Id="rId9" Type="http://schemas.openxmlformats.org/officeDocument/2006/relationships/hyperlink" Target="https://pixabay.com/de/illustrations/gold-goldbarren-barren-feingold-1013618/" TargetMode="External"/><Relationship Id="rId14" Type="http://schemas.openxmlformats.org/officeDocument/2006/relationships/hyperlink" Target="https://de.wikipedia.org/wiki/Volksrepublik_Chi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181F29-577E-E45E-3A3C-3011198FC5D8}"/>
              </a:ext>
            </a:extLst>
          </p:cNvPr>
          <p:cNvSpPr/>
          <p:nvPr/>
        </p:nvSpPr>
        <p:spPr>
          <a:xfrm>
            <a:off x="0" y="0"/>
            <a:ext cx="14211300" cy="201041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A87C6F7F-542E-C28C-C2FA-04B3AB528EB1}"/>
              </a:ext>
            </a:extLst>
          </p:cNvPr>
          <p:cNvSpPr txBox="1"/>
          <p:nvPr/>
        </p:nvSpPr>
        <p:spPr>
          <a:xfrm>
            <a:off x="0" y="720000"/>
            <a:ext cx="14211300" cy="1246495"/>
          </a:xfrm>
          <a:prstGeom prst="rect">
            <a:avLst/>
          </a:prstGeom>
          <a:noFill/>
        </p:spPr>
        <p:txBody>
          <a:bodyPr wrap="square" rtlCol="0">
            <a:spAutoFit/>
          </a:bodyPr>
          <a:lstStyle/>
          <a:p>
            <a:pPr algn="ctr"/>
            <a:r>
              <a:rPr lang="de-DE" sz="7500" dirty="0">
                <a:latin typeface="Calibri" panose="020F0502020204030204" pitchFamily="34" charset="0"/>
                <a:cs typeface="Calibri" panose="020F0502020204030204" pitchFamily="34" charset="0"/>
              </a:rPr>
              <a:t>Hinweis für Lehrende</a:t>
            </a:r>
          </a:p>
        </p:txBody>
      </p:sp>
      <p:sp>
        <p:nvSpPr>
          <p:cNvPr id="3" name="Textfeld 2">
            <a:extLst>
              <a:ext uri="{FF2B5EF4-FFF2-40B4-BE49-F238E27FC236}">
                <a16:creationId xmlns:a16="http://schemas.microsoft.com/office/drawing/2014/main" id="{9672A8BE-890E-B693-8C36-E90F57020E1F}"/>
              </a:ext>
            </a:extLst>
          </p:cNvPr>
          <p:cNvSpPr txBox="1"/>
          <p:nvPr/>
        </p:nvSpPr>
        <p:spPr>
          <a:xfrm>
            <a:off x="857249" y="2598571"/>
            <a:ext cx="12849185" cy="954107"/>
          </a:xfrm>
          <a:prstGeom prst="rect">
            <a:avLst/>
          </a:prstGeom>
          <a:noFill/>
        </p:spPr>
        <p:txBody>
          <a:bodyPr wrap="square" rtlCol="0">
            <a:spAutoFit/>
          </a:bodyPr>
          <a:lstStyle/>
          <a:p>
            <a:r>
              <a:rPr lang="de-DE" sz="2800" dirty="0">
                <a:latin typeface="Calibri" panose="020F0502020204030204" pitchFamily="34" charset="0"/>
                <a:cs typeface="Calibri" panose="020F0502020204030204" pitchFamily="34" charset="0"/>
              </a:rPr>
              <a:t>Bei den folgenden Arbeitsblättern sind Materialien notwendig. Hier finden Sie Empfehlungen. </a:t>
            </a:r>
          </a:p>
        </p:txBody>
      </p:sp>
      <p:sp>
        <p:nvSpPr>
          <p:cNvPr id="4" name="Textfeld 3">
            <a:extLst>
              <a:ext uri="{FF2B5EF4-FFF2-40B4-BE49-F238E27FC236}">
                <a16:creationId xmlns:a16="http://schemas.microsoft.com/office/drawing/2014/main" id="{1B9764D8-80EA-C131-9700-16D248BF119F}"/>
              </a:ext>
            </a:extLst>
          </p:cNvPr>
          <p:cNvSpPr txBox="1"/>
          <p:nvPr/>
        </p:nvSpPr>
        <p:spPr>
          <a:xfrm>
            <a:off x="857250" y="5192871"/>
            <a:ext cx="12849185" cy="4401205"/>
          </a:xfrm>
          <a:prstGeom prst="rect">
            <a:avLst/>
          </a:prstGeom>
          <a:noFill/>
        </p:spPr>
        <p:txBody>
          <a:bodyPr wrap="square" rtlCol="0">
            <a:spAutoFit/>
          </a:bodyPr>
          <a:lstStyle/>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Teppiche oder Poster mit Weltkarte (es empfiehlt</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sich ein Schreibtischunterlagen-Block mit </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Weltkartenmotiv, wie sie im Papierhandel häufig </a:t>
            </a:r>
            <a:br>
              <a:rPr lang="de-DE" sz="2800" dirty="0">
                <a:latin typeface="Calibri" panose="020F0502020204030204" pitchFamily="34" charset="0"/>
                <a:cs typeface="Calibri" panose="020F0502020204030204" pitchFamily="34" charset="0"/>
              </a:rPr>
            </a:br>
            <a:r>
              <a:rPr lang="de-DE" sz="2800" dirty="0">
                <a:latin typeface="Calibri" panose="020F0502020204030204" pitchFamily="34" charset="0"/>
                <a:cs typeface="Calibri" panose="020F0502020204030204" pitchFamily="34" charset="0"/>
              </a:rPr>
              <a:t>angeboten werden.)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Klemmen (bspw. </a:t>
            </a:r>
            <a:r>
              <a:rPr lang="de-DE" sz="2800" dirty="0" err="1">
                <a:latin typeface="Calibri" panose="020F0502020204030204" pitchFamily="34" charset="0"/>
                <a:cs typeface="Calibri" panose="020F0502020204030204" pitchFamily="34" charset="0"/>
              </a:rPr>
              <a:t>Foldbackklammern</a:t>
            </a:r>
            <a:r>
              <a:rPr lang="de-DE" sz="2800" dirty="0">
                <a:latin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mehrere Scheren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pro </a:t>
            </a:r>
            <a:r>
              <a:rPr lang="de-DE" sz="2800" dirty="0" err="1">
                <a:latin typeface="Calibri" panose="020F0502020204030204" pitchFamily="34" charset="0"/>
                <a:cs typeface="Calibri" panose="020F0502020204030204" pitchFamily="34" charset="0"/>
              </a:rPr>
              <a:t>Schüler:in</a:t>
            </a:r>
            <a:r>
              <a:rPr lang="de-DE" sz="2800" dirty="0">
                <a:latin typeface="Calibri" panose="020F0502020204030204" pitchFamily="34" charset="0"/>
                <a:cs typeface="Calibri" panose="020F0502020204030204" pitchFamily="34" charset="0"/>
              </a:rPr>
              <a:t> das Set von vier Arbeitsblättern</a:t>
            </a:r>
          </a:p>
          <a:p>
            <a:pPr marL="571500" indent="-571500">
              <a:buFont typeface="Arial" panose="020B0604020202020204" pitchFamily="34" charset="0"/>
              <a:buChar char="•"/>
            </a:pPr>
            <a:r>
              <a:rPr lang="de-DE" sz="2800" dirty="0">
                <a:latin typeface="Calibri" panose="020F0502020204030204" pitchFamily="34" charset="0"/>
                <a:cs typeface="Calibri" panose="020F0502020204030204" pitchFamily="34" charset="0"/>
              </a:rPr>
              <a:t>zusätzlich hilfreiches Material: Ein Globus oder eine große Weltkarte mit den Namen der Länder, Tablets zum Recherchieren je nach Alter der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(QR-Codes bspw. auf Weltkarten oder Beschreibung der Länder, seltenen Erden …)</a:t>
            </a:r>
          </a:p>
        </p:txBody>
      </p:sp>
      <p:pic>
        <p:nvPicPr>
          <p:cNvPr id="1026" name="Picture 2" descr="Baumwollteppich mit Weltkarte">
            <a:extLst>
              <a:ext uri="{FF2B5EF4-FFF2-40B4-BE49-F238E27FC236}">
                <a16:creationId xmlns:a16="http://schemas.microsoft.com/office/drawing/2014/main" id="{465762A8-9DF2-0DDE-C4D4-BE86BE9D663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93" t="28775" r="4524" b="29153"/>
          <a:stretch/>
        </p:blipFill>
        <p:spPr bwMode="auto">
          <a:xfrm>
            <a:off x="9163050" y="4702393"/>
            <a:ext cx="4802660" cy="3352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FE927A1-3AA2-9D81-1DB7-CAB5AC6A6450}"/>
              </a:ext>
            </a:extLst>
          </p:cNvPr>
          <p:cNvSpPr txBox="1"/>
          <p:nvPr/>
        </p:nvSpPr>
        <p:spPr>
          <a:xfrm>
            <a:off x="857251" y="4608096"/>
            <a:ext cx="5080237" cy="584775"/>
          </a:xfrm>
          <a:prstGeom prst="rect">
            <a:avLst/>
          </a:prstGeom>
          <a:noFill/>
        </p:spPr>
        <p:txBody>
          <a:bodyPr wrap="none" rtlCol="0">
            <a:spAutoFit/>
          </a:bodyPr>
          <a:lstStyle/>
          <a:p>
            <a:r>
              <a:rPr lang="de-DE" sz="3200" b="1" dirty="0">
                <a:latin typeface="Calibri" panose="020F0502020204030204" pitchFamily="34" charset="0"/>
                <a:cs typeface="Calibri" panose="020F0502020204030204" pitchFamily="34" charset="0"/>
              </a:rPr>
              <a:t>Materialien und Ressourcen:</a:t>
            </a:r>
          </a:p>
        </p:txBody>
      </p:sp>
      <p:sp>
        <p:nvSpPr>
          <p:cNvPr id="5" name="TextBox 4">
            <a:extLst>
              <a:ext uri="{FF2B5EF4-FFF2-40B4-BE49-F238E27FC236}">
                <a16:creationId xmlns:a16="http://schemas.microsoft.com/office/drawing/2014/main" id="{77C56426-34F1-11BE-6BE6-60C3BFA9B861}"/>
              </a:ext>
            </a:extLst>
          </p:cNvPr>
          <p:cNvSpPr txBox="1"/>
          <p:nvPr/>
        </p:nvSpPr>
        <p:spPr bwMode="auto">
          <a:xfrm>
            <a:off x="6343650" y="19384100"/>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11" name="Grafik 1" descr="Lehrer mit einfarbiger Füllung">
            <a:extLst>
              <a:ext uri="{FF2B5EF4-FFF2-40B4-BE49-F238E27FC236}">
                <a16:creationId xmlns:a16="http://schemas.microsoft.com/office/drawing/2014/main" id="{338747E5-770C-7F50-F0EB-F8EAF4B9C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12473250" y="450850"/>
            <a:ext cx="1490400" cy="1490400"/>
          </a:xfrm>
          <a:prstGeom prst="rect">
            <a:avLst/>
          </a:prstGeom>
        </p:spPr>
      </p:pic>
      <p:sp>
        <p:nvSpPr>
          <p:cNvPr id="13" name="TextBox 12">
            <a:extLst>
              <a:ext uri="{FF2B5EF4-FFF2-40B4-BE49-F238E27FC236}">
                <a16:creationId xmlns:a16="http://schemas.microsoft.com/office/drawing/2014/main" id="{BA3C424C-3958-6A78-3785-11A4D8B2AE7B}"/>
              </a:ext>
            </a:extLst>
          </p:cNvPr>
          <p:cNvSpPr txBox="1"/>
          <p:nvPr/>
        </p:nvSpPr>
        <p:spPr bwMode="auto">
          <a:xfrm>
            <a:off x="12245282" y="1668918"/>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grpSp>
        <p:nvGrpSpPr>
          <p:cNvPr id="6" name="Group 5">
            <a:extLst>
              <a:ext uri="{FF2B5EF4-FFF2-40B4-BE49-F238E27FC236}">
                <a16:creationId xmlns:a16="http://schemas.microsoft.com/office/drawing/2014/main" id="{D8520D69-4B09-4DF8-D90C-FAA4D1F7BDE8}"/>
              </a:ext>
            </a:extLst>
          </p:cNvPr>
          <p:cNvGrpSpPr/>
          <p:nvPr/>
        </p:nvGrpSpPr>
        <p:grpSpPr>
          <a:xfrm>
            <a:off x="852544" y="12881619"/>
            <a:ext cx="7741807" cy="2428231"/>
            <a:chOff x="852544" y="11251607"/>
            <a:chExt cx="7741807" cy="2428231"/>
          </a:xfrm>
        </p:grpSpPr>
        <p:sp>
          <p:nvSpPr>
            <p:cNvPr id="10" name="TextBox 9">
              <a:extLst>
                <a:ext uri="{FF2B5EF4-FFF2-40B4-BE49-F238E27FC236}">
                  <a16:creationId xmlns:a16="http://schemas.microsoft.com/office/drawing/2014/main" id="{71D652A2-6A3A-12A1-BA6E-21A88D62950E}"/>
                </a:ext>
              </a:extLst>
            </p:cNvPr>
            <p:cNvSpPr txBox="1"/>
            <p:nvPr/>
          </p:nvSpPr>
          <p:spPr>
            <a:xfrm>
              <a:off x="1771649" y="11423650"/>
              <a:ext cx="6822702" cy="2246769"/>
            </a:xfrm>
            <a:prstGeom prst="rect">
              <a:avLst/>
            </a:prstGeom>
            <a:noFill/>
          </p:spPr>
          <p:txBody>
            <a:bodyPr wrap="none" rtlCol="0">
              <a:spAutoFit/>
            </a:bodyPr>
            <a:lstStyle/>
            <a:p>
              <a:r>
                <a:rPr lang="de-DE" sz="2800" b="1" dirty="0">
                  <a:latin typeface="Calibri" panose="020F0502020204030204" pitchFamily="34" charset="0"/>
                  <a:cs typeface="Calibri" panose="020F0502020204030204" pitchFamily="34" charset="0"/>
                </a:rPr>
                <a:t>Arbeitsform:</a:t>
              </a:r>
              <a:r>
                <a:rPr lang="de-DE" sz="2800" dirty="0">
                  <a:latin typeface="Calibri" panose="020F0502020204030204" pitchFamily="34" charset="0"/>
                  <a:cs typeface="Calibri" panose="020F0502020204030204" pitchFamily="34" charset="0"/>
                </a:rPr>
                <a:t> Gruppenarbeit</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Gruppengröße:</a:t>
              </a:r>
              <a:r>
                <a:rPr lang="de-DE" sz="2800" dirty="0">
                  <a:latin typeface="Calibri" panose="020F0502020204030204" pitchFamily="34" charset="0"/>
                  <a:cs typeface="Calibri" panose="020F0502020204030204" pitchFamily="34" charset="0"/>
                </a:rPr>
                <a:t> 3-4 </a:t>
              </a:r>
              <a:r>
                <a:rPr lang="de-DE" sz="2800" dirty="0" err="1">
                  <a:latin typeface="Calibri" panose="020F0502020204030204" pitchFamily="34" charset="0"/>
                  <a:cs typeface="Calibri" panose="020F0502020204030204" pitchFamily="34" charset="0"/>
                </a:rPr>
                <a:t>Schüler:innen</a:t>
              </a:r>
              <a:r>
                <a:rPr lang="de-DE" sz="2800" dirty="0">
                  <a:latin typeface="Calibri" panose="020F0502020204030204" pitchFamily="34" charset="0"/>
                  <a:cs typeface="Calibri" panose="020F0502020204030204" pitchFamily="34" charset="0"/>
                </a:rPr>
                <a:t> pro Gruppe</a:t>
              </a:r>
            </a:p>
            <a:p>
              <a:endParaRPr lang="de-DE" sz="2800" dirty="0">
                <a:latin typeface="Calibri" panose="020F0502020204030204" pitchFamily="34" charset="0"/>
                <a:cs typeface="Calibri" panose="020F0502020204030204" pitchFamily="34" charset="0"/>
              </a:endParaRPr>
            </a:p>
            <a:p>
              <a:r>
                <a:rPr lang="de-DE" sz="2800" b="1" dirty="0">
                  <a:latin typeface="Calibri" panose="020F0502020204030204" pitchFamily="34" charset="0"/>
                  <a:cs typeface="Calibri" panose="020F0502020204030204" pitchFamily="34" charset="0"/>
                </a:rPr>
                <a:t>Dauer: </a:t>
              </a:r>
              <a:r>
                <a:rPr lang="de-DE" sz="2800" dirty="0">
                  <a:latin typeface="Calibri" panose="020F0502020204030204" pitchFamily="34" charset="0"/>
                  <a:cs typeface="Calibri" panose="020F0502020204030204" pitchFamily="34" charset="0"/>
                </a:rPr>
                <a:t>45 Minuten</a:t>
              </a:r>
            </a:p>
          </p:txBody>
        </p:sp>
        <p:pic>
          <p:nvPicPr>
            <p:cNvPr id="12" name="Graphic 11" descr="Users outline">
              <a:extLst>
                <a:ext uri="{FF2B5EF4-FFF2-40B4-BE49-F238E27FC236}">
                  <a16:creationId xmlns:a16="http://schemas.microsoft.com/office/drawing/2014/main" id="{8EF56F94-454C-F512-AE24-4E3FF68206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7249" y="12089834"/>
              <a:ext cx="914400" cy="914400"/>
            </a:xfrm>
            <a:prstGeom prst="rect">
              <a:avLst/>
            </a:prstGeom>
          </p:spPr>
        </p:pic>
        <p:pic>
          <p:nvPicPr>
            <p:cNvPr id="14" name="Graphic 13" descr="Hourglass 30% outline">
              <a:extLst>
                <a:ext uri="{FF2B5EF4-FFF2-40B4-BE49-F238E27FC236}">
                  <a16:creationId xmlns:a16="http://schemas.microsoft.com/office/drawing/2014/main" id="{6B55416B-0CC7-4E96-BA15-D06C315C3F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8288" y="13007516"/>
              <a:ext cx="672322" cy="672322"/>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2069EB68-C024-450E-FF35-4232F13C54E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544" y="11251607"/>
              <a:ext cx="923810" cy="914286"/>
            </a:xfrm>
            <a:prstGeom prst="rect">
              <a:avLst/>
            </a:prstGeom>
          </p:spPr>
        </p:pic>
      </p:grpSp>
      <p:sp>
        <p:nvSpPr>
          <p:cNvPr id="8" name="Textfeld 3">
            <a:extLst>
              <a:ext uri="{FF2B5EF4-FFF2-40B4-BE49-F238E27FC236}">
                <a16:creationId xmlns:a16="http://schemas.microsoft.com/office/drawing/2014/main" id="{3BE1608E-B1B8-79A4-63B6-D1490750D56A}"/>
              </a:ext>
            </a:extLst>
          </p:cNvPr>
          <p:cNvSpPr txBox="1"/>
          <p:nvPr/>
        </p:nvSpPr>
        <p:spPr>
          <a:xfrm>
            <a:off x="861227" y="10756245"/>
            <a:ext cx="12849185" cy="1446550"/>
          </a:xfrm>
          <a:prstGeom prst="rect">
            <a:avLst/>
          </a:prstGeom>
          <a:noFill/>
        </p:spPr>
        <p:txBody>
          <a:bodyPr wrap="square" rtlCol="0">
            <a:spAutoFit/>
          </a:bodyPr>
          <a:lstStyle/>
          <a:p>
            <a:r>
              <a:rPr lang="de-DE" sz="3200" b="1" dirty="0">
                <a:latin typeface="Calibri" panose="020F0502020204030204" pitchFamily="34" charset="0"/>
                <a:cs typeface="Calibri" panose="020F0502020204030204" pitchFamily="34" charset="0"/>
              </a:rPr>
              <a:t>Hinweis: </a:t>
            </a:r>
            <a:r>
              <a:rPr lang="de-DE" sz="2800" dirty="0">
                <a:latin typeface="Calibri" panose="020F0502020204030204" pitchFamily="34" charset="0"/>
                <a:cs typeface="Calibri" panose="020F0502020204030204" pitchFamily="34" charset="0"/>
              </a:rPr>
              <a:t>Ähnliche Materialien werden auch in Unit 3 benötigt. Werfen Sie schon einmal einen Blick in die Materialien von Unit 3. Zudem können Unit 2 und Unit 3 auch didaktisch sinnvoll miteinander verschränkt werden.</a:t>
            </a:r>
            <a:endParaRPr lang="de-DE"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9327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Rounded Corners 2"/>
          <p:cNvSpPr/>
          <p:nvPr/>
        </p:nvSpPr>
        <p:spPr bwMode="auto">
          <a:xfrm>
            <a:off x="920761" y="6691034"/>
            <a:ext cx="7570577" cy="11522788"/>
          </a:xfrm>
          <a:prstGeom prst="roundRect">
            <a:avLst>
              <a:gd name="adj" fmla="val 16667"/>
            </a:avLst>
          </a:prstGeom>
          <a:solidFill>
            <a:srgbClr val="FFFFFF">
              <a:alpha val="61175"/>
            </a:srgbClr>
          </a:solidFill>
          <a:ln w="38100">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extBox 2"/>
          <p:cNvSpPr txBox="1"/>
          <p:nvPr/>
        </p:nvSpPr>
        <p:spPr bwMode="auto">
          <a:xfrm>
            <a:off x="-3291" y="721177"/>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grpSp>
        <p:nvGrpSpPr>
          <p:cNvPr id="7" name="Group 7"/>
          <p:cNvGrpSpPr/>
          <p:nvPr/>
        </p:nvGrpSpPr>
        <p:grpSpPr bwMode="auto">
          <a:xfrm rot="-5400000">
            <a:off x="5402610" y="-674982"/>
            <a:ext cx="3362272" cy="10014592"/>
            <a:chOff x="0" y="0"/>
            <a:chExt cx="2159616" cy="8881969"/>
          </a:xfrm>
          <a:solidFill>
            <a:srgbClr val="FFFFFF">
              <a:alpha val="61175"/>
            </a:srgbClr>
          </a:solidFill>
        </p:grpSpPr>
        <p:sp>
          <p:nvSpPr>
            <p:cNvPr id="8" name="Freeform 8"/>
            <p:cNvSpPr/>
            <p:nvPr/>
          </p:nvSpPr>
          <p:spPr bwMode="auto">
            <a:xfrm>
              <a:off x="0" y="0"/>
              <a:ext cx="2159616" cy="8881969"/>
            </a:xfrm>
            <a:prstGeom prst="roundRect">
              <a:avLst>
                <a:gd name="adj" fmla="val 16667"/>
              </a:avLst>
            </a:prstGeom>
            <a:grpFill/>
            <a:ln w="19050">
              <a:solidFill>
                <a:srgbClr val="70AD47"/>
              </a:solidFill>
            </a:ln>
          </p:spPr>
          <p:txBody>
            <a:bodyPr/>
            <a:lstStyle/>
            <a:p>
              <a:pPr>
                <a:defRPr/>
              </a:pPr>
              <a:endParaRPr lang="de-DE"/>
            </a:p>
          </p:txBody>
        </p:sp>
      </p:grpSp>
      <p:sp>
        <p:nvSpPr>
          <p:cNvPr id="31" name="Freeform 31"/>
          <p:cNvSpPr/>
          <p:nvPr/>
        </p:nvSpPr>
        <p:spPr bwMode="auto">
          <a:xfrm flipH="1">
            <a:off x="10651186" y="1171117"/>
            <a:ext cx="3849698" cy="2167622"/>
          </a:xfrm>
          <a:custGeom>
            <a:avLst/>
            <a:gdLst/>
            <a:ahLst/>
            <a:cxnLst/>
            <a:rect l="l" t="t" r="r" b="b"/>
            <a:pathLst>
              <a:path w="4093959" h="2305157" extrusionOk="0">
                <a:moveTo>
                  <a:pt x="4093959" y="0"/>
                </a:moveTo>
                <a:lnTo>
                  <a:pt x="0" y="0"/>
                </a:lnTo>
                <a:lnTo>
                  <a:pt x="0" y="2305157"/>
                </a:lnTo>
                <a:lnTo>
                  <a:pt x="4093959" y="2305157"/>
                </a:lnTo>
                <a:lnTo>
                  <a:pt x="4093959" y="0"/>
                </a:lnTo>
                <a:close/>
              </a:path>
            </a:pathLst>
          </a:custGeom>
          <a:blipFill>
            <a:blip r:embed="rId3"/>
            <a:stretch/>
          </a:blipFill>
        </p:spPr>
        <p:txBody>
          <a:bodyPr/>
          <a:lstStyle/>
          <a:p>
            <a:pPr>
              <a:defRPr/>
            </a:pPr>
            <a:endParaRPr lang="de-DE"/>
          </a:p>
        </p:txBody>
      </p:sp>
      <p:sp>
        <p:nvSpPr>
          <p:cNvPr id="44" name="TextBox 44"/>
          <p:cNvSpPr txBox="1"/>
          <p:nvPr/>
        </p:nvSpPr>
        <p:spPr bwMode="auto">
          <a:xfrm>
            <a:off x="2406755" y="2809736"/>
            <a:ext cx="9353983" cy="3037883"/>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INTRO</a:t>
            </a:r>
            <a:endParaRPr dirty="0">
              <a:latin typeface="Calibri" panose="020F0502020204030204" pitchFamily="34" charset="0"/>
              <a:cs typeface="Calibri" panose="020F0502020204030204" pitchFamily="34" charset="0"/>
            </a:endParaRPr>
          </a:p>
          <a:p>
            <a:pPr>
              <a:lnSpc>
                <a:spcPts val="3422"/>
              </a:lnSpc>
              <a:defRPr/>
            </a:pPr>
            <a:r>
              <a:rPr lang="de-DE" sz="2800" spc="-65" dirty="0">
                <a:solidFill>
                  <a:srgbClr val="000000"/>
                </a:solidFill>
                <a:latin typeface="Calibri Light"/>
                <a:cs typeface="Calibri Light"/>
              </a:rPr>
              <a:t>Für die Herstellung eines Smartphones werden viele verschiedene Metalle und andere Rohstoffe aus der ganzen Welt verwendet.</a:t>
            </a:r>
            <a:endParaRPr sz="2800" dirty="0">
              <a:latin typeface="Calibri Light"/>
              <a:cs typeface="Calibri Light"/>
            </a:endParaRPr>
          </a:p>
          <a:p>
            <a:pPr>
              <a:lnSpc>
                <a:spcPts val="3422"/>
              </a:lnSpc>
              <a:defRPr/>
            </a:pPr>
            <a:r>
              <a:rPr lang="de-DE" sz="2800" spc="-65" dirty="0">
                <a:solidFill>
                  <a:srgbClr val="000000"/>
                </a:solidFill>
                <a:latin typeface="Calibri Light"/>
                <a:cs typeface="Calibri Light"/>
              </a:rPr>
              <a:t>Viele dieser Rohstoffe werden unter schwierigen und problematischen Bedingungen abgebaut und werden deshalb als „Konfliktmineralien“ bezeichnet. Aber woher kommen die Rohstoffe eigentlich?</a:t>
            </a:r>
            <a:endParaRPr sz="2800" dirty="0">
              <a:latin typeface="Calibri Light"/>
              <a:cs typeface="Calibri Light"/>
            </a:endParaRPr>
          </a:p>
        </p:txBody>
      </p:sp>
      <p:sp>
        <p:nvSpPr>
          <p:cNvPr id="45" name="TextBox 45"/>
          <p:cNvSpPr txBox="1"/>
          <p:nvPr/>
        </p:nvSpPr>
        <p:spPr bwMode="auto">
          <a:xfrm>
            <a:off x="945529" y="7004783"/>
            <a:ext cx="7521040" cy="10464403"/>
          </a:xfrm>
          <a:prstGeom prst="rect">
            <a:avLst/>
          </a:prstGeom>
        </p:spPr>
        <p:txBody>
          <a:bodyPr wrap="square" lIns="0" tIns="0" rIns="0" bIns="0" rtlCol="0" anchor="t">
            <a:spAutoFit/>
          </a:bodyPr>
          <a:lstStyle/>
          <a:p>
            <a:pPr lvl="1">
              <a:defRPr/>
            </a:pPr>
            <a:r>
              <a:rPr lang="de-DE" sz="3200" b="1" dirty="0">
                <a:solidFill>
                  <a:srgbClr val="000000"/>
                </a:solidFill>
                <a:latin typeface="Calibri"/>
                <a:cs typeface="Calibri"/>
              </a:rPr>
              <a:t>Deine Aufgabe:</a:t>
            </a:r>
          </a:p>
          <a:p>
            <a:pPr lvl="1">
              <a:defRPr/>
            </a:pPr>
            <a:endParaRPr lang="de-DE" sz="3200" b="1"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Finde ein Team von 3-4 Personen.</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Schnapp dir mit deinem Team eine Weltkarte (beispielsweise als Poster oder Teppich) und eine Schere.</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roten Pins auf </a:t>
            </a:r>
            <a:r>
              <a:rPr lang="de-DE" sz="2800" i="1" dirty="0">
                <a:solidFill>
                  <a:srgbClr val="000000"/>
                </a:solidFill>
                <a:latin typeface="Calibri"/>
                <a:cs typeface="Calibri"/>
              </a:rPr>
              <a:t>Seite 2</a:t>
            </a:r>
            <a:r>
              <a:rPr lang="de-DE" sz="2800" dirty="0">
                <a:solidFill>
                  <a:srgbClr val="000000"/>
                </a:solidFill>
                <a:latin typeface="Calibri"/>
                <a:cs typeface="Calibri"/>
              </a:rPr>
              <a:t> 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Herkunftsländer auf </a:t>
            </a:r>
            <a:r>
              <a:rPr lang="de-DE" sz="2800" i="1" dirty="0">
                <a:solidFill>
                  <a:srgbClr val="000000"/>
                </a:solidFill>
                <a:latin typeface="Calibri"/>
                <a:cs typeface="Calibri"/>
              </a:rPr>
              <a:t>Seite 3</a:t>
            </a:r>
            <a:r>
              <a:rPr lang="de-DE" sz="2800" dirty="0">
                <a:solidFill>
                  <a:srgbClr val="000000"/>
                </a:solidFill>
                <a:latin typeface="Calibri"/>
                <a:cs typeface="Calibri"/>
              </a:rPr>
              <a:t> 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Schneide die Infokarten auf </a:t>
            </a:r>
            <a:r>
              <a:rPr lang="de-DE" sz="2800" i="1" dirty="0">
                <a:solidFill>
                  <a:srgbClr val="000000"/>
                </a:solidFill>
                <a:latin typeface="Calibri"/>
                <a:cs typeface="Calibri"/>
              </a:rPr>
              <a:t>Seite 4 </a:t>
            </a:r>
            <a:r>
              <a:rPr lang="de-DE" sz="2800" dirty="0">
                <a:solidFill>
                  <a:srgbClr val="000000"/>
                </a:solidFill>
                <a:latin typeface="Calibri"/>
                <a:cs typeface="Calibri"/>
              </a:rPr>
              <a:t>aus.</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Ordne die Pins, die Karten der Herkunftsländer und die Infokarten zu. Es gehören immer drei Dinge zusammen (ein Pin, eine Weltkugel und eine Infokarte).</a:t>
            </a:r>
          </a:p>
          <a:p>
            <a:pPr marL="971550" lvl="1" indent="-514350">
              <a:buFont typeface="+mj-lt"/>
              <a:buAutoNum type="arabicPeriod"/>
              <a:defRPr/>
            </a:pPr>
            <a:endParaRPr lang="de-DE" sz="2800" dirty="0">
              <a:solidFill>
                <a:srgbClr val="000000"/>
              </a:solidFill>
              <a:latin typeface="Calibri"/>
              <a:cs typeface="Calibri"/>
            </a:endParaRPr>
          </a:p>
          <a:p>
            <a:pPr marL="971550" lvl="1" indent="-514350">
              <a:buFont typeface="+mj-lt"/>
              <a:buAutoNum type="arabicPeriod"/>
              <a:defRPr/>
            </a:pPr>
            <a:r>
              <a:rPr lang="de-DE" sz="2800" dirty="0">
                <a:solidFill>
                  <a:srgbClr val="000000"/>
                </a:solidFill>
                <a:latin typeface="Calibri"/>
                <a:cs typeface="Calibri"/>
              </a:rPr>
              <a:t>Schritt: Lege alles auf eure große Weltkarte und zwar dorthin, wohin es gehört.</a:t>
            </a:r>
            <a:endParaRPr sz="2800" dirty="0">
              <a:latin typeface="Calibri"/>
              <a:cs typeface="Calibri"/>
            </a:endParaRPr>
          </a:p>
        </p:txBody>
      </p:sp>
      <p:grpSp>
        <p:nvGrpSpPr>
          <p:cNvPr id="12" name="Group 12"/>
          <p:cNvGrpSpPr>
            <a:grpSpLocks noChangeAspect="1"/>
          </p:cNvGrpSpPr>
          <p:nvPr/>
        </p:nvGrpSpPr>
        <p:grpSpPr bwMode="auto">
          <a:xfrm>
            <a:off x="9620250" y="6665461"/>
            <a:ext cx="3849697" cy="6913803"/>
            <a:chOff x="0" y="0"/>
            <a:chExt cx="2620010" cy="5182870"/>
          </a:xfrm>
        </p:grpSpPr>
        <p:sp>
          <p:nvSpPr>
            <p:cNvPr id="13" name="Freeform 13"/>
            <p:cNvSpPr/>
            <p:nvPr/>
          </p:nvSpPr>
          <p:spPr bwMode="auto">
            <a:xfrm>
              <a:off x="53340" y="25400"/>
              <a:ext cx="2513329"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pPr>
                <a:defRPr/>
              </a:pPr>
              <a:endParaRPr lang="de-DE"/>
            </a:p>
          </p:txBody>
        </p:sp>
        <p:sp>
          <p:nvSpPr>
            <p:cNvPr id="14" name="Freeform 14"/>
            <p:cNvSpPr/>
            <p:nvPr/>
          </p:nvSpPr>
          <p:spPr bwMode="auto">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4"/>
              <a:srcRect l="23808" r="23807"/>
              <a:stretch/>
            </a:blipFill>
          </p:spPr>
          <p:txBody>
            <a:bodyPr/>
            <a:lstStyle/>
            <a:p>
              <a:pPr>
                <a:defRPr/>
              </a:pPr>
              <a:endParaRPr lang="de-DE"/>
            </a:p>
          </p:txBody>
        </p:sp>
        <p:sp>
          <p:nvSpPr>
            <p:cNvPr id="15" name="Freeform 15"/>
            <p:cNvSpPr/>
            <p:nvPr/>
          </p:nvSpPr>
          <p:spPr bwMode="auto">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p:spPr>
          <p:txBody>
            <a:bodyPr/>
            <a:lstStyle/>
            <a:p>
              <a:pPr>
                <a:defRPr/>
              </a:pPr>
              <a:endParaRPr lang="de-DE"/>
            </a:p>
          </p:txBody>
        </p:sp>
        <p:sp>
          <p:nvSpPr>
            <p:cNvPr id="16" name="Freeform 16"/>
            <p:cNvSpPr/>
            <p:nvPr/>
          </p:nvSpPr>
          <p:spPr bwMode="auto">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p:spPr>
          <p:txBody>
            <a:bodyPr/>
            <a:lstStyle/>
            <a:p>
              <a:pPr>
                <a:defRPr/>
              </a:pPr>
              <a:endParaRPr lang="de-DE"/>
            </a:p>
          </p:txBody>
        </p:sp>
        <p:sp>
          <p:nvSpPr>
            <p:cNvPr id="17" name="Freeform 17"/>
            <p:cNvSpPr/>
            <p:nvPr/>
          </p:nvSpPr>
          <p:spPr bwMode="auto">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18" name="Freeform 18"/>
            <p:cNvSpPr/>
            <p:nvPr/>
          </p:nvSpPr>
          <p:spPr bwMode="auto">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p:spPr>
          <p:txBody>
            <a:bodyPr/>
            <a:lstStyle/>
            <a:p>
              <a:pPr>
                <a:defRPr/>
              </a:pPr>
              <a:endParaRPr lang="de-DE"/>
            </a:p>
          </p:txBody>
        </p:sp>
        <p:sp>
          <p:nvSpPr>
            <p:cNvPr id="19" name="Freeform 19"/>
            <p:cNvSpPr/>
            <p:nvPr/>
          </p:nvSpPr>
          <p:spPr bwMode="auto">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p:spPr>
          <p:txBody>
            <a:bodyPr/>
            <a:lstStyle/>
            <a:p>
              <a:pPr>
                <a:defRPr/>
              </a:pPr>
              <a:endParaRPr lang="de-DE"/>
            </a:p>
          </p:txBody>
        </p:sp>
        <p:sp>
          <p:nvSpPr>
            <p:cNvPr id="20" name="Freeform 20"/>
            <p:cNvSpPr/>
            <p:nvPr/>
          </p:nvSpPr>
          <p:spPr bwMode="auto">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p:spPr>
          <p:txBody>
            <a:bodyPr/>
            <a:lstStyle/>
            <a:p>
              <a:pPr>
                <a:defRPr/>
              </a:pPr>
              <a:endParaRPr lang="de-DE"/>
            </a:p>
          </p:txBody>
        </p:sp>
        <p:sp>
          <p:nvSpPr>
            <p:cNvPr id="21" name="Freeform 21"/>
            <p:cNvSpPr/>
            <p:nvPr/>
          </p:nvSpPr>
          <p:spPr bwMode="auto">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p:spPr>
          <p:txBody>
            <a:bodyPr/>
            <a:lstStyle/>
            <a:p>
              <a:pPr>
                <a:defRPr/>
              </a:pPr>
              <a:endParaRPr lang="de-DE"/>
            </a:p>
          </p:txBody>
        </p:sp>
      </p:grpSp>
      <p:grpSp>
        <p:nvGrpSpPr>
          <p:cNvPr id="22" name="Group 22"/>
          <p:cNvGrpSpPr/>
          <p:nvPr/>
        </p:nvGrpSpPr>
        <p:grpSpPr bwMode="auto">
          <a:xfrm>
            <a:off x="9984996" y="8117322"/>
            <a:ext cx="3120204" cy="2566888"/>
            <a:chOff x="-89755" y="-254930"/>
            <a:chExt cx="2916221" cy="988510"/>
          </a:xfrm>
        </p:grpSpPr>
        <p:sp>
          <p:nvSpPr>
            <p:cNvPr id="23" name="Freeform 23"/>
            <p:cNvSpPr/>
            <p:nvPr/>
          </p:nvSpPr>
          <p:spPr bwMode="auto">
            <a:xfrm>
              <a:off x="-89755" y="-254930"/>
              <a:ext cx="2916221" cy="988510"/>
            </a:xfrm>
            <a:custGeom>
              <a:avLst/>
              <a:gdLst/>
              <a:ahLst/>
              <a:cxnLst/>
              <a:rect l="l" t="t" r="r" b="b"/>
              <a:pathLst>
                <a:path w="2916221" h="988510" extrusionOk="0">
                  <a:moveTo>
                    <a:pt x="2791761" y="988510"/>
                  </a:moveTo>
                  <a:lnTo>
                    <a:pt x="124460" y="988510"/>
                  </a:lnTo>
                  <a:cubicBezTo>
                    <a:pt x="55880" y="988510"/>
                    <a:pt x="0" y="932630"/>
                    <a:pt x="0" y="864050"/>
                  </a:cubicBezTo>
                  <a:lnTo>
                    <a:pt x="0" y="124460"/>
                  </a:lnTo>
                  <a:cubicBezTo>
                    <a:pt x="0" y="55880"/>
                    <a:pt x="55880" y="0"/>
                    <a:pt x="124460" y="0"/>
                  </a:cubicBezTo>
                  <a:lnTo>
                    <a:pt x="2791761" y="0"/>
                  </a:lnTo>
                  <a:cubicBezTo>
                    <a:pt x="2860341" y="0"/>
                    <a:pt x="2916221" y="55880"/>
                    <a:pt x="2916221" y="124460"/>
                  </a:cubicBezTo>
                  <a:lnTo>
                    <a:pt x="2916221" y="864050"/>
                  </a:lnTo>
                  <a:cubicBezTo>
                    <a:pt x="2916221" y="932630"/>
                    <a:pt x="2860341" y="988510"/>
                    <a:pt x="2791761" y="988510"/>
                  </a:cubicBezTo>
                  <a:close/>
                </a:path>
              </a:pathLst>
            </a:custGeom>
            <a:solidFill>
              <a:srgbClr val="008037">
                <a:alpha val="74902"/>
              </a:srgbClr>
            </a:solidFill>
          </p:spPr>
          <p:txBody>
            <a:bodyPr anchor="ctr"/>
            <a:lstStyle/>
            <a:p>
              <a:pPr algn="ctr">
                <a:defRPr/>
              </a:pPr>
              <a:r>
                <a:rPr lang="de-DE" sz="2800" dirty="0">
                  <a:solidFill>
                    <a:schemeClr val="bg1"/>
                  </a:solidFill>
                  <a:latin typeface="Calibri" panose="020F0502020204030204" pitchFamily="34" charset="0"/>
                  <a:cs typeface="Calibri" panose="020F0502020204030204" pitchFamily="34" charset="0"/>
                </a:rPr>
                <a:t>Aus welchen Ländern die Rohstoffe für ein Smartphone gewonnen werden.</a:t>
              </a:r>
            </a:p>
          </p:txBody>
        </p:sp>
      </p:grpSp>
      <p:sp>
        <p:nvSpPr>
          <p:cNvPr id="46" name="TextBox 46"/>
          <p:cNvSpPr txBox="1"/>
          <p:nvPr/>
        </p:nvSpPr>
        <p:spPr bwMode="auto">
          <a:xfrm>
            <a:off x="10061256" y="7595264"/>
            <a:ext cx="3106871" cy="434863"/>
          </a:xfrm>
          <a:prstGeom prst="rect">
            <a:avLst/>
          </a:prstGeom>
        </p:spPr>
        <p:txBody>
          <a:bodyPr lIns="0" tIns="0" rIns="0" bIns="0" rtlCol="0" anchor="t">
            <a:spAutoFit/>
          </a:bodyPr>
          <a:lstStyle/>
          <a:p>
            <a:pPr algn="ctr">
              <a:lnSpc>
                <a:spcPts val="3510"/>
              </a:lnSpc>
              <a:defRPr/>
            </a:pPr>
            <a:r>
              <a:rPr lang="de-DE" sz="2800" dirty="0">
                <a:latin typeface="Calibri"/>
                <a:cs typeface="Calibri"/>
              </a:rPr>
              <a:t>Das wirst du lernen:</a:t>
            </a:r>
            <a:endParaRPr sz="2800" dirty="0">
              <a:latin typeface="Calibri"/>
              <a:cs typeface="Calibri"/>
            </a:endParaRPr>
          </a:p>
        </p:txBody>
      </p:sp>
      <p:sp>
        <p:nvSpPr>
          <p:cNvPr id="6" name="TextBox 5"/>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1/4</a:t>
            </a:r>
            <a:endParaRPr sz="2800" dirty="0"/>
          </a:p>
        </p:txBody>
      </p:sp>
      <p:grpSp>
        <p:nvGrpSpPr>
          <p:cNvPr id="282338120" name="Group 282338119">
            <a:extLst>
              <a:ext uri="{FF2B5EF4-FFF2-40B4-BE49-F238E27FC236}">
                <a16:creationId xmlns:a16="http://schemas.microsoft.com/office/drawing/2014/main" id="{6AB9642F-A439-5596-91B8-1D896F0083E7}"/>
              </a:ext>
            </a:extLst>
          </p:cNvPr>
          <p:cNvGrpSpPr/>
          <p:nvPr/>
        </p:nvGrpSpPr>
        <p:grpSpPr>
          <a:xfrm>
            <a:off x="8629650" y="13404850"/>
            <a:ext cx="5111652" cy="5139111"/>
            <a:chOff x="7861398" y="13876419"/>
            <a:chExt cx="5111652" cy="5139111"/>
          </a:xfrm>
        </p:grpSpPr>
        <p:sp>
          <p:nvSpPr>
            <p:cNvPr id="38" name="Oval 37">
              <a:extLst>
                <a:ext uri="{FF2B5EF4-FFF2-40B4-BE49-F238E27FC236}">
                  <a16:creationId xmlns:a16="http://schemas.microsoft.com/office/drawing/2014/main" id="{EB850811-9880-7F4B-30D5-BBE90FCBA9D1}"/>
                </a:ext>
              </a:extLst>
            </p:cNvPr>
            <p:cNvSpPr/>
            <p:nvPr/>
          </p:nvSpPr>
          <p:spPr>
            <a:xfrm>
              <a:off x="9157172" y="14339504"/>
              <a:ext cx="3189600" cy="3190374"/>
            </a:xfrm>
            <a:prstGeom prst="ellipse">
              <a:avLst/>
            </a:prstGeom>
            <a:solidFill>
              <a:srgbClr val="82D3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phic 34" descr="Earth globe: Africa and Europe with solid fill">
              <a:extLst>
                <a:ext uri="{FF2B5EF4-FFF2-40B4-BE49-F238E27FC236}">
                  <a16:creationId xmlns:a16="http://schemas.microsoft.com/office/drawing/2014/main" id="{673441EC-1319-36D5-6F1C-AD931D4611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0714" y="13876419"/>
              <a:ext cx="4162516" cy="4162516"/>
            </a:xfrm>
            <a:prstGeom prst="rect">
              <a:avLst/>
            </a:prstGeom>
          </p:spPr>
        </p:pic>
        <p:sp>
          <p:nvSpPr>
            <p:cNvPr id="11" name="Freeform 11"/>
            <p:cNvSpPr/>
            <p:nvPr/>
          </p:nvSpPr>
          <p:spPr bwMode="auto">
            <a:xfrm>
              <a:off x="11598985" y="15292414"/>
              <a:ext cx="1374065" cy="2101740"/>
            </a:xfrm>
            <a:custGeom>
              <a:avLst/>
              <a:gdLst/>
              <a:ahLst/>
              <a:cxnLst/>
              <a:rect l="l" t="t" r="r" b="b"/>
              <a:pathLst>
                <a:path w="1461249" h="2235094" extrusionOk="0">
                  <a:moveTo>
                    <a:pt x="0" y="0"/>
                  </a:moveTo>
                  <a:lnTo>
                    <a:pt x="1461250" y="0"/>
                  </a:lnTo>
                  <a:lnTo>
                    <a:pt x="1461250" y="2235093"/>
                  </a:lnTo>
                  <a:lnTo>
                    <a:pt x="0" y="2235093"/>
                  </a:lnTo>
                  <a:lnTo>
                    <a:pt x="0" y="0"/>
                  </a:lnTo>
                  <a:close/>
                </a:path>
              </a:pathLst>
            </a:custGeom>
            <a:blipFill>
              <a:blip r:embed="rId7"/>
              <a:stretch/>
            </a:blipFill>
          </p:spPr>
          <p:txBody>
            <a:bodyPr/>
            <a:lstStyle/>
            <a:p>
              <a:pPr>
                <a:defRPr/>
              </a:pPr>
              <a:endParaRPr lang="de-DE"/>
            </a:p>
          </p:txBody>
        </p:sp>
        <p:sp>
          <p:nvSpPr>
            <p:cNvPr id="18159780" name="Freeform 10"/>
            <p:cNvSpPr/>
            <p:nvPr/>
          </p:nvSpPr>
          <p:spPr bwMode="auto">
            <a:xfrm>
              <a:off x="7861398" y="15267552"/>
              <a:ext cx="1479762" cy="2263411"/>
            </a:xfrm>
            <a:custGeom>
              <a:avLst/>
              <a:gdLst/>
              <a:ahLst/>
              <a:cxnLst/>
              <a:rect l="l" t="t" r="r" b="b"/>
              <a:pathLst>
                <a:path w="1573653" h="2407024" extrusionOk="0">
                  <a:moveTo>
                    <a:pt x="0" y="0"/>
                  </a:moveTo>
                  <a:lnTo>
                    <a:pt x="1573653" y="0"/>
                  </a:lnTo>
                  <a:lnTo>
                    <a:pt x="1573653" y="2407024"/>
                  </a:lnTo>
                  <a:lnTo>
                    <a:pt x="0" y="2407024"/>
                  </a:lnTo>
                  <a:lnTo>
                    <a:pt x="0" y="0"/>
                  </a:lnTo>
                  <a:close/>
                </a:path>
              </a:pathLst>
            </a:custGeom>
            <a:blipFill>
              <a:blip r:embed="rId8"/>
              <a:stretch/>
            </a:blipFill>
          </p:spPr>
          <p:txBody>
            <a:bodyPr/>
            <a:lstStyle/>
            <a:p>
              <a:pPr>
                <a:defRPr/>
              </a:pPr>
              <a:endParaRPr lang="de-DE"/>
            </a:p>
          </p:txBody>
        </p:sp>
        <p:grpSp>
          <p:nvGrpSpPr>
            <p:cNvPr id="42" name="Group 41">
              <a:extLst>
                <a:ext uri="{FF2B5EF4-FFF2-40B4-BE49-F238E27FC236}">
                  <a16:creationId xmlns:a16="http://schemas.microsoft.com/office/drawing/2014/main" id="{C55EC2D3-006D-0379-2956-7AEA5D830CDA}"/>
                </a:ext>
              </a:extLst>
            </p:cNvPr>
            <p:cNvGrpSpPr/>
            <p:nvPr/>
          </p:nvGrpSpPr>
          <p:grpSpPr>
            <a:xfrm>
              <a:off x="9017351" y="16557537"/>
              <a:ext cx="1476286" cy="2258094"/>
              <a:chOff x="9174900" y="16129218"/>
              <a:chExt cx="1476286" cy="2258094"/>
            </a:xfrm>
          </p:grpSpPr>
          <p:sp>
            <p:nvSpPr>
              <p:cNvPr id="32" name="Freeform 32"/>
              <p:cNvSpPr/>
              <p:nvPr/>
            </p:nvSpPr>
            <p:spPr bwMode="auto">
              <a:xfrm>
                <a:off x="9174900" y="16129218"/>
                <a:ext cx="1476286" cy="2258094"/>
              </a:xfrm>
              <a:custGeom>
                <a:avLst/>
                <a:gdLst/>
                <a:ahLst/>
                <a:cxnLst/>
                <a:rect l="l" t="t" r="r" b="b"/>
                <a:pathLst>
                  <a:path w="1569956" h="2401369" extrusionOk="0">
                    <a:moveTo>
                      <a:pt x="0" y="0"/>
                    </a:moveTo>
                    <a:lnTo>
                      <a:pt x="1569956" y="0"/>
                    </a:lnTo>
                    <a:lnTo>
                      <a:pt x="1569956" y="2401369"/>
                    </a:lnTo>
                    <a:lnTo>
                      <a:pt x="0" y="2401369"/>
                    </a:lnTo>
                    <a:lnTo>
                      <a:pt x="0" y="0"/>
                    </a:lnTo>
                    <a:close/>
                  </a:path>
                </a:pathLst>
              </a:custGeom>
              <a:blipFill>
                <a:blip r:embed="rId9"/>
                <a:stretch/>
              </a:blipFill>
            </p:spPr>
            <p:txBody>
              <a:bodyPr/>
              <a:lstStyle/>
              <a:p>
                <a:pPr>
                  <a:defRPr/>
                </a:pPr>
                <a:endParaRPr lang="de-DE"/>
              </a:p>
            </p:txBody>
          </p:sp>
          <p:sp>
            <p:nvSpPr>
              <p:cNvPr id="58" name="Isosceles Triangle 57"/>
              <p:cNvSpPr/>
              <p:nvPr/>
            </p:nvSpPr>
            <p:spPr bwMode="auto">
              <a:xfrm rot="10800000">
                <a:off x="9479975" y="17490843"/>
                <a:ext cx="886653"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59" name="TextBox 58"/>
              <p:cNvSpPr txBox="1"/>
              <p:nvPr/>
            </p:nvSpPr>
            <p:spPr bwMode="auto">
              <a:xfrm>
                <a:off x="9496901" y="17416171"/>
                <a:ext cx="832279" cy="369332"/>
              </a:xfrm>
              <a:prstGeom prst="rect">
                <a:avLst/>
              </a:prstGeom>
              <a:noFill/>
            </p:spPr>
            <p:txBody>
              <a:bodyPr wrap="none" rtlCol="0">
                <a:spAutoFit/>
              </a:bodyPr>
              <a:lstStyle/>
              <a:p>
                <a:pPr>
                  <a:defRPr/>
                </a:pPr>
                <a:r>
                  <a:rPr lang="de-DE" dirty="0">
                    <a:solidFill>
                      <a:schemeClr val="bg1"/>
                    </a:solidFill>
                  </a:rPr>
                  <a:t>Kupfer</a:t>
                </a:r>
                <a:endParaRPr dirty="0"/>
              </a:p>
            </p:txBody>
          </p:sp>
        </p:grpSp>
        <p:grpSp>
          <p:nvGrpSpPr>
            <p:cNvPr id="43" name="Group 42">
              <a:extLst>
                <a:ext uri="{FF2B5EF4-FFF2-40B4-BE49-F238E27FC236}">
                  <a16:creationId xmlns:a16="http://schemas.microsoft.com/office/drawing/2014/main" id="{C343B6EC-4609-9086-922B-A51480A253AB}"/>
                </a:ext>
              </a:extLst>
            </p:cNvPr>
            <p:cNvGrpSpPr/>
            <p:nvPr/>
          </p:nvGrpSpPr>
          <p:grpSpPr>
            <a:xfrm>
              <a:off x="10831904" y="16757436"/>
              <a:ext cx="1476286" cy="2258094"/>
              <a:chOff x="12462613" y="15849132"/>
              <a:chExt cx="1476286" cy="2258094"/>
            </a:xfrm>
          </p:grpSpPr>
          <p:sp>
            <p:nvSpPr>
              <p:cNvPr id="33" name="Freeform 33"/>
              <p:cNvSpPr/>
              <p:nvPr/>
            </p:nvSpPr>
            <p:spPr bwMode="auto">
              <a:xfrm>
                <a:off x="12462613" y="15849132"/>
                <a:ext cx="1476286" cy="2258094"/>
              </a:xfrm>
              <a:custGeom>
                <a:avLst/>
                <a:gdLst/>
                <a:ahLst/>
                <a:cxnLst/>
                <a:rect l="l" t="t" r="r" b="b"/>
                <a:pathLst>
                  <a:path w="1569956" h="2401369" extrusionOk="0">
                    <a:moveTo>
                      <a:pt x="0" y="0"/>
                    </a:moveTo>
                    <a:lnTo>
                      <a:pt x="1569956" y="0"/>
                    </a:lnTo>
                    <a:lnTo>
                      <a:pt x="1569956" y="2401369"/>
                    </a:lnTo>
                    <a:lnTo>
                      <a:pt x="0" y="2401369"/>
                    </a:lnTo>
                    <a:lnTo>
                      <a:pt x="0" y="0"/>
                    </a:lnTo>
                    <a:close/>
                  </a:path>
                </a:pathLst>
              </a:custGeom>
              <a:blipFill>
                <a:blip r:embed="rId10"/>
                <a:stretch/>
              </a:blipFill>
            </p:spPr>
            <p:txBody>
              <a:bodyPr/>
              <a:lstStyle/>
              <a:p>
                <a:pPr>
                  <a:defRPr/>
                </a:pPr>
                <a:endParaRPr lang="de-DE"/>
              </a:p>
            </p:txBody>
          </p:sp>
          <p:sp>
            <p:nvSpPr>
              <p:cNvPr id="60" name="Isosceles Triangle 59"/>
              <p:cNvSpPr/>
              <p:nvPr/>
            </p:nvSpPr>
            <p:spPr bwMode="auto">
              <a:xfrm rot="10800000">
                <a:off x="12750756" y="17214850"/>
                <a:ext cx="900000" cy="745166"/>
              </a:xfrm>
              <a:prstGeom prst="triangle">
                <a:avLst>
                  <a:gd name="adj" fmla="val 4847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sp>
          <p:nvSpPr>
            <p:cNvPr id="61" name="TextBox 60"/>
            <p:cNvSpPr txBox="1"/>
            <p:nvPr/>
          </p:nvSpPr>
          <p:spPr bwMode="auto">
            <a:xfrm>
              <a:off x="11185244" y="18035639"/>
              <a:ext cx="826379" cy="369332"/>
            </a:xfrm>
            <a:prstGeom prst="rect">
              <a:avLst/>
            </a:prstGeom>
            <a:noFill/>
          </p:spPr>
          <p:txBody>
            <a:bodyPr wrap="none" rtlCol="0">
              <a:spAutoFit/>
            </a:bodyPr>
            <a:lstStyle/>
            <a:p>
              <a:pPr>
                <a:defRPr/>
              </a:pPr>
              <a:r>
                <a:rPr lang="de-DE" dirty="0">
                  <a:solidFill>
                    <a:schemeClr val="bg1"/>
                  </a:solidFill>
                </a:rPr>
                <a:t>Kobalt</a:t>
              </a:r>
              <a:endParaRPr dirty="0"/>
            </a:p>
          </p:txBody>
        </p:sp>
      </p:grpSp>
      <p:sp>
        <p:nvSpPr>
          <p:cNvPr id="282338119" name="TextBox 282338118">
            <a:extLst>
              <a:ext uri="{FF2B5EF4-FFF2-40B4-BE49-F238E27FC236}">
                <a16:creationId xmlns:a16="http://schemas.microsoft.com/office/drawing/2014/main" id="{E9FA48FD-710A-0991-4377-515F226F2926}"/>
              </a:ext>
            </a:extLst>
          </p:cNvPr>
          <p:cNvSpPr txBox="1"/>
          <p:nvPr/>
        </p:nvSpPr>
        <p:spPr bwMode="auto">
          <a:xfrm>
            <a:off x="8305800" y="18849823"/>
            <a:ext cx="5657850" cy="954107"/>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a:t>
            </a:r>
            <a:br>
              <a:rPr lang="de-DE" sz="1400" dirty="0">
                <a:solidFill>
                  <a:schemeClr val="tx1">
                    <a:lumMod val="75000"/>
                    <a:lumOff val="25000"/>
                  </a:schemeClr>
                </a:solidFill>
                <a:latin typeface="Calibri"/>
                <a:cs typeface="Calibri"/>
              </a:rPr>
            </a:br>
            <a:r>
              <a:rPr lang="de-DE" sz="1400" dirty="0">
                <a:solidFill>
                  <a:schemeClr val="tx1">
                    <a:lumMod val="75000"/>
                    <a:lumOff val="25000"/>
                  </a:schemeClr>
                </a:solidFill>
                <a:latin typeface="Calibri"/>
                <a:cs typeface="Calibri"/>
              </a:rPr>
              <a:t>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https://t1p.de/4ppf3, https://t1p.de/7ewb5, https://t1p.de/i3x3s, https://t1p.de/2hqrl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reeform 2"/>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3"/>
            <a:stretch/>
          </a:blipFill>
        </p:spPr>
        <p:txBody>
          <a:bodyPr/>
          <a:lstStyle/>
          <a:p>
            <a:pPr>
              <a:defRPr/>
            </a:pPr>
            <a:endParaRPr lang="de-DE"/>
          </a:p>
        </p:txBody>
      </p:sp>
      <p:sp>
        <p:nvSpPr>
          <p:cNvPr id="5" name="Freeform 5"/>
          <p:cNvSpPr/>
          <p:nvPr/>
        </p:nvSpPr>
        <p:spPr bwMode="auto">
          <a:xfrm>
            <a:off x="10050562"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4"/>
            <a:stretch/>
          </a:blipFill>
          <a:ln>
            <a:noFill/>
          </a:ln>
        </p:spPr>
        <p:txBody>
          <a:bodyPr/>
          <a:lstStyle/>
          <a:p>
            <a:pPr>
              <a:defRPr/>
            </a:pPr>
            <a:endParaRPr lang="de-DE"/>
          </a:p>
        </p:txBody>
      </p:sp>
      <p:sp>
        <p:nvSpPr>
          <p:cNvPr id="6" name="Freeform 6"/>
          <p:cNvSpPr/>
          <p:nvPr/>
        </p:nvSpPr>
        <p:spPr bwMode="auto">
          <a:xfrm>
            <a:off x="2259060" y="10716619"/>
            <a:ext cx="1908000" cy="2916000"/>
          </a:xfrm>
          <a:custGeom>
            <a:avLst/>
            <a:gdLst/>
            <a:ahLst/>
            <a:cxnLst/>
            <a:rect l="l" t="t" r="r" b="b"/>
            <a:pathLst>
              <a:path w="2106451" h="3221980" extrusionOk="0">
                <a:moveTo>
                  <a:pt x="0" y="0"/>
                </a:moveTo>
                <a:lnTo>
                  <a:pt x="2106451" y="0"/>
                </a:lnTo>
                <a:lnTo>
                  <a:pt x="2106451" y="3221980"/>
                </a:lnTo>
                <a:lnTo>
                  <a:pt x="0" y="3221980"/>
                </a:lnTo>
                <a:lnTo>
                  <a:pt x="0" y="0"/>
                </a:lnTo>
                <a:close/>
              </a:path>
            </a:pathLst>
          </a:custGeom>
          <a:blipFill>
            <a:blip r:embed="rId5"/>
            <a:stretch/>
          </a:blipFill>
          <a:ln>
            <a:noFill/>
          </a:ln>
        </p:spPr>
        <p:txBody>
          <a:bodyPr/>
          <a:lstStyle/>
          <a:p>
            <a:pPr>
              <a:defRPr/>
            </a:pPr>
            <a:endParaRPr lang="de-DE"/>
          </a:p>
        </p:txBody>
      </p:sp>
      <p:sp>
        <p:nvSpPr>
          <p:cNvPr id="8" name="Freeform 8"/>
          <p:cNvSpPr/>
          <p:nvPr/>
        </p:nvSpPr>
        <p:spPr bwMode="auto">
          <a:xfrm>
            <a:off x="10049795" y="10716619"/>
            <a:ext cx="1908000" cy="2916000"/>
          </a:xfrm>
          <a:custGeom>
            <a:avLst/>
            <a:gdLst/>
            <a:ahLst/>
            <a:cxnLst/>
            <a:rect l="l" t="t" r="r" b="b"/>
            <a:pathLst>
              <a:path w="2185473" h="3342850" extrusionOk="0">
                <a:moveTo>
                  <a:pt x="0" y="0"/>
                </a:moveTo>
                <a:lnTo>
                  <a:pt x="2185473" y="0"/>
                </a:lnTo>
                <a:lnTo>
                  <a:pt x="2185473" y="3342849"/>
                </a:lnTo>
                <a:lnTo>
                  <a:pt x="0" y="3342849"/>
                </a:lnTo>
                <a:lnTo>
                  <a:pt x="0" y="0"/>
                </a:lnTo>
                <a:close/>
              </a:path>
            </a:pathLst>
          </a:custGeom>
          <a:blipFill>
            <a:blip r:embed="rId6"/>
            <a:stretch/>
          </a:blipFill>
          <a:ln>
            <a:noFill/>
          </a:ln>
        </p:spPr>
        <p:txBody>
          <a:bodyPr/>
          <a:lstStyle/>
          <a:p>
            <a:pPr>
              <a:defRPr/>
            </a:pPr>
            <a:endParaRPr lang="de-DE"/>
          </a:p>
        </p:txBody>
      </p:sp>
      <p:grpSp>
        <p:nvGrpSpPr>
          <p:cNvPr id="10" name="Group 10"/>
          <p:cNvGrpSpPr/>
          <p:nvPr/>
        </p:nvGrpSpPr>
        <p:grpSpPr bwMode="auto">
          <a:xfrm rot="-5400000">
            <a:off x="6240772" y="-1328433"/>
            <a:ext cx="2363020" cy="10339545"/>
            <a:chOff x="0" y="0"/>
            <a:chExt cx="2159616" cy="6650390"/>
          </a:xfrm>
          <a:solidFill>
            <a:srgbClr val="FFFFFF">
              <a:alpha val="61175"/>
            </a:srgbClr>
          </a:solidFill>
        </p:grpSpPr>
        <p:sp>
          <p:nvSpPr>
            <p:cNvPr id="11" name="Freeform 11"/>
            <p:cNvSpPr/>
            <p:nvPr/>
          </p:nvSpPr>
          <p:spPr bwMode="auto">
            <a:xfrm>
              <a:off x="0" y="0"/>
              <a:ext cx="2159616" cy="6650390"/>
            </a:xfrm>
            <a:prstGeom prst="roundRect">
              <a:avLst>
                <a:gd name="adj" fmla="val 16667"/>
              </a:avLst>
            </a:prstGeom>
            <a:grpFill/>
            <a:ln w="19050">
              <a:solidFill>
                <a:srgbClr val="70AD47"/>
              </a:solidFill>
            </a:ln>
          </p:spPr>
          <p:txBody>
            <a:bodyPr/>
            <a:lstStyle/>
            <a:p>
              <a:pPr>
                <a:defRPr/>
              </a:pPr>
              <a:endParaRPr lang="de-DE"/>
            </a:p>
          </p:txBody>
        </p:sp>
      </p:grpSp>
      <p:grpSp>
        <p:nvGrpSpPr>
          <p:cNvPr id="12" name="Group 12"/>
          <p:cNvGrpSpPr/>
          <p:nvPr/>
        </p:nvGrpSpPr>
        <p:grpSpPr bwMode="auto">
          <a:xfrm>
            <a:off x="5276850" y="14082297"/>
            <a:ext cx="7793679" cy="3889183"/>
            <a:chOff x="0" y="0"/>
            <a:chExt cx="1485149" cy="741116"/>
          </a:xfrm>
          <a:solidFill>
            <a:srgbClr val="99D490"/>
          </a:solidFill>
        </p:grpSpPr>
        <p:sp>
          <p:nvSpPr>
            <p:cNvPr id="13" name="Freeform 13"/>
            <p:cNvSpPr/>
            <p:nvPr/>
          </p:nvSpPr>
          <p:spPr bwMode="auto">
            <a:xfrm>
              <a:off x="0" y="0"/>
              <a:ext cx="1485149" cy="741116"/>
            </a:xfrm>
            <a:custGeom>
              <a:avLst/>
              <a:gdLst/>
              <a:ahLst/>
              <a:cxnLst/>
              <a:rect l="l" t="t" r="r" b="b"/>
              <a:pathLst>
                <a:path w="1485149" h="741116" extrusionOk="0">
                  <a:moveTo>
                    <a:pt x="0" y="0"/>
                  </a:moveTo>
                  <a:lnTo>
                    <a:pt x="1485149" y="0"/>
                  </a:lnTo>
                  <a:lnTo>
                    <a:pt x="1485149" y="741116"/>
                  </a:lnTo>
                  <a:lnTo>
                    <a:pt x="0" y="741116"/>
                  </a:lnTo>
                  <a:close/>
                </a:path>
              </a:pathLst>
            </a:custGeom>
            <a:grpFill/>
          </p:spPr>
          <p:txBody>
            <a:bodyPr/>
            <a:lstStyle/>
            <a:p>
              <a:pPr>
                <a:defRPr/>
              </a:pPr>
              <a:endParaRPr lang="de-DE"/>
            </a:p>
          </p:txBody>
        </p:sp>
        <p:sp>
          <p:nvSpPr>
            <p:cNvPr id="14" name="TextBox 14"/>
            <p:cNvSpPr txBox="1"/>
            <p:nvPr/>
          </p:nvSpPr>
          <p:spPr bwMode="auto">
            <a:xfrm>
              <a:off x="0" y="57150"/>
              <a:ext cx="1485149" cy="683965"/>
            </a:xfrm>
            <a:prstGeom prst="rect">
              <a:avLst/>
            </a:prstGeom>
            <a:grpFill/>
          </p:spPr>
          <p:txBody>
            <a:bodyPr lIns="47769" tIns="47769" rIns="47769" bIns="47769" rtlCol="0" anchor="ctr"/>
            <a:lstStyle/>
            <a:p>
              <a:pPr algn="ctr">
                <a:lnSpc>
                  <a:spcPts val="3409"/>
                </a:lnSpc>
                <a:defRPr/>
              </a:pPr>
              <a:endParaRPr/>
            </a:p>
          </p:txBody>
        </p:sp>
      </p:grpSp>
      <p:sp>
        <p:nvSpPr>
          <p:cNvPr id="15" name="Freeform 15"/>
          <p:cNvSpPr/>
          <p:nvPr/>
        </p:nvSpPr>
        <p:spPr bwMode="auto">
          <a:xfrm flipH="1">
            <a:off x="7108941" y="14580558"/>
            <a:ext cx="7296576" cy="4108433"/>
          </a:xfrm>
          <a:custGeom>
            <a:avLst/>
            <a:gdLst/>
            <a:ahLst/>
            <a:cxnLst/>
            <a:rect l="l" t="t" r="r" b="b"/>
            <a:pathLst>
              <a:path w="7759540" h="4369111" extrusionOk="0">
                <a:moveTo>
                  <a:pt x="7759540" y="0"/>
                </a:moveTo>
                <a:lnTo>
                  <a:pt x="0" y="0"/>
                </a:lnTo>
                <a:lnTo>
                  <a:pt x="0" y="4369111"/>
                </a:lnTo>
                <a:lnTo>
                  <a:pt x="7759540" y="4369111"/>
                </a:lnTo>
                <a:lnTo>
                  <a:pt x="7759540" y="0"/>
                </a:lnTo>
                <a:close/>
              </a:path>
            </a:pathLst>
          </a:custGeom>
          <a:blipFill>
            <a:blip r:embed="rId7"/>
            <a:stretch/>
          </a:blipFill>
        </p:spPr>
        <p:txBody>
          <a:bodyPr/>
          <a:lstStyle/>
          <a:p>
            <a:pPr>
              <a:defRPr/>
            </a:pPr>
            <a:endParaRPr lang="de-DE"/>
          </a:p>
        </p:txBody>
      </p:sp>
      <p:sp>
        <p:nvSpPr>
          <p:cNvPr id="24" name="Freeform 24"/>
          <p:cNvSpPr/>
          <p:nvPr/>
        </p:nvSpPr>
        <p:spPr bwMode="auto">
          <a:xfrm rot="-2824972">
            <a:off x="3885012" y="16387816"/>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8"/>
            <a:stretch/>
          </a:blipFill>
        </p:spPr>
        <p:txBody>
          <a:bodyPr/>
          <a:lstStyle/>
          <a:p>
            <a:pPr>
              <a:defRPr/>
            </a:pPr>
            <a:endParaRPr lang="de-DE"/>
          </a:p>
        </p:txBody>
      </p:sp>
      <p:sp>
        <p:nvSpPr>
          <p:cNvPr id="25" name="TextBox 25"/>
          <p:cNvSpPr txBox="1"/>
          <p:nvPr/>
        </p:nvSpPr>
        <p:spPr bwMode="auto">
          <a:xfrm>
            <a:off x="2469282" y="2976423"/>
            <a:ext cx="9906000" cy="1729833"/>
          </a:xfrm>
          <a:prstGeom prst="rect">
            <a:avLst/>
          </a:prstGeom>
        </p:spPr>
        <p:txBody>
          <a:bodyPr wrap="square" lIns="0" tIns="0" rIns="0" bIns="0" rtlCol="0" anchor="t">
            <a:spAutoFit/>
          </a:bodyPr>
          <a:lstStyle/>
          <a:p>
            <a:pPr>
              <a:lnSpc>
                <a:spcPts val="3422"/>
              </a:lnSpc>
              <a:spcBef>
                <a:spcPts val="0"/>
              </a:spcBef>
              <a:defRPr/>
            </a:pPr>
            <a:r>
              <a:rPr lang="de-DE" sz="3200" b="1" spc="-65" dirty="0">
                <a:solidFill>
                  <a:srgbClr val="000000"/>
                </a:solidFill>
                <a:latin typeface="Calibri" panose="020F0502020204030204" pitchFamily="34" charset="0"/>
                <a:cs typeface="Calibri" panose="020F0502020204030204" pitchFamily="34" charset="0"/>
              </a:rPr>
              <a:t>Deine Aufgabe: </a:t>
            </a:r>
          </a:p>
          <a:p>
            <a:pPr>
              <a:lnSpc>
                <a:spcPts val="3422"/>
              </a:lnSpc>
              <a:spcBef>
                <a:spcPts val="0"/>
              </a:spcBef>
              <a:defRPr/>
            </a:pPr>
            <a:r>
              <a:rPr lang="de-DE" sz="2800" spc="-65" dirty="0">
                <a:solidFill>
                  <a:srgbClr val="000000"/>
                </a:solidFill>
                <a:latin typeface="Calibri Light"/>
                <a:cs typeface="Calibri Light"/>
              </a:rPr>
              <a:t>All diese Rohstoffe findest du in einem Smartphone. </a:t>
            </a:r>
            <a:r>
              <a:rPr lang="de-DE" sz="2800" b="1" spc="-65" dirty="0">
                <a:solidFill>
                  <a:srgbClr val="000000"/>
                </a:solidFill>
                <a:latin typeface="Calibri Light"/>
                <a:cs typeface="Calibri Light"/>
              </a:rPr>
              <a:t>Schneide sie aus und erkunde, in welchen Länder sie zu finden sind. </a:t>
            </a:r>
            <a:r>
              <a:rPr lang="de-DE" sz="2800" spc="-65" dirty="0">
                <a:solidFill>
                  <a:srgbClr val="000000"/>
                </a:solidFill>
                <a:latin typeface="Calibri Light"/>
                <a:cs typeface="Calibri Light"/>
              </a:rPr>
              <a:t>Wähle das Land, in dem die meisten dieser Metalle abgebaut werden!</a:t>
            </a:r>
            <a:endParaRPr sz="2800" dirty="0">
              <a:latin typeface="Calibri Light"/>
              <a:cs typeface="Calibri Light"/>
            </a:endParaRPr>
          </a:p>
        </p:txBody>
      </p:sp>
      <p:sp>
        <p:nvSpPr>
          <p:cNvPr id="26" name="TextBox 26"/>
          <p:cNvSpPr txBox="1"/>
          <p:nvPr/>
        </p:nvSpPr>
        <p:spPr bwMode="auto">
          <a:xfrm>
            <a:off x="-3291" y="724191"/>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grpSp>
        <p:nvGrpSpPr>
          <p:cNvPr id="19" name="Group 18">
            <a:extLst>
              <a:ext uri="{FF2B5EF4-FFF2-40B4-BE49-F238E27FC236}">
                <a16:creationId xmlns:a16="http://schemas.microsoft.com/office/drawing/2014/main" id="{01603981-4FBB-A261-C346-1694A03814C7}"/>
              </a:ext>
            </a:extLst>
          </p:cNvPr>
          <p:cNvGrpSpPr/>
          <p:nvPr/>
        </p:nvGrpSpPr>
        <p:grpSpPr>
          <a:xfrm>
            <a:off x="2252508" y="14532569"/>
            <a:ext cx="1908000" cy="2916000"/>
            <a:chOff x="2259060" y="14441247"/>
            <a:chExt cx="1980771" cy="3029744"/>
          </a:xfrm>
        </p:grpSpPr>
        <p:sp>
          <p:nvSpPr>
            <p:cNvPr id="9" name="Freeform 9"/>
            <p:cNvSpPr/>
            <p:nvPr/>
          </p:nvSpPr>
          <p:spPr bwMode="auto">
            <a:xfrm>
              <a:off x="2259060" y="14441247"/>
              <a:ext cx="1980771" cy="3029744"/>
            </a:xfrm>
            <a:custGeom>
              <a:avLst/>
              <a:gdLst/>
              <a:ahLst/>
              <a:cxnLst/>
              <a:rect l="l" t="t" r="r" b="b"/>
              <a:pathLst>
                <a:path w="2106451" h="3221980" extrusionOk="0">
                  <a:moveTo>
                    <a:pt x="0" y="0"/>
                  </a:moveTo>
                  <a:lnTo>
                    <a:pt x="2106451" y="0"/>
                  </a:lnTo>
                  <a:lnTo>
                    <a:pt x="2106451" y="3221981"/>
                  </a:lnTo>
                  <a:lnTo>
                    <a:pt x="0" y="3221981"/>
                  </a:lnTo>
                  <a:lnTo>
                    <a:pt x="0" y="0"/>
                  </a:lnTo>
                  <a:close/>
                </a:path>
              </a:pathLst>
            </a:custGeom>
            <a:blipFill>
              <a:blip r:embed="rId9"/>
              <a:stretch/>
            </a:blipFill>
            <a:ln>
              <a:noFill/>
            </a:ln>
          </p:spPr>
          <p:txBody>
            <a:bodyPr/>
            <a:lstStyle/>
            <a:p>
              <a:pPr>
                <a:defRPr/>
              </a:pPr>
              <a:endParaRPr lang="de-DE"/>
            </a:p>
          </p:txBody>
        </p:sp>
        <p:sp>
          <p:nvSpPr>
            <p:cNvPr id="37" name="Isosceles Triangle 36"/>
            <p:cNvSpPr/>
            <p:nvPr/>
          </p:nvSpPr>
          <p:spPr bwMode="auto">
            <a:xfrm rot="10800000">
              <a:off x="2629149" y="16252900"/>
              <a:ext cx="1240589"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8" name="TextBox 37"/>
            <p:cNvSpPr txBox="1"/>
            <p:nvPr/>
          </p:nvSpPr>
          <p:spPr bwMode="auto">
            <a:xfrm>
              <a:off x="2772628" y="16190367"/>
              <a:ext cx="1039772" cy="461665"/>
            </a:xfrm>
            <a:prstGeom prst="rect">
              <a:avLst/>
            </a:prstGeom>
            <a:noFill/>
            <a:ln>
              <a:noFill/>
            </a:ln>
          </p:spPr>
          <p:txBody>
            <a:bodyPr wrap="none" rtlCol="0">
              <a:spAutoFit/>
            </a:bodyPr>
            <a:lstStyle/>
            <a:p>
              <a:pPr>
                <a:defRPr/>
              </a:pPr>
              <a:r>
                <a:rPr lang="de-DE" sz="2400" dirty="0">
                  <a:solidFill>
                    <a:schemeClr val="bg1"/>
                  </a:solidFill>
                </a:rPr>
                <a:t>Kobalt</a:t>
              </a:r>
              <a:endParaRPr lang="de-DE" sz="2000" dirty="0">
                <a:solidFill>
                  <a:schemeClr val="bg1"/>
                </a:solidFill>
              </a:endParaRPr>
            </a:p>
          </p:txBody>
        </p:sp>
      </p:grpSp>
      <p:grpSp>
        <p:nvGrpSpPr>
          <p:cNvPr id="18" name="Group 17">
            <a:extLst>
              <a:ext uri="{FF2B5EF4-FFF2-40B4-BE49-F238E27FC236}">
                <a16:creationId xmlns:a16="http://schemas.microsoft.com/office/drawing/2014/main" id="{ED8792C9-D155-B2DF-2D78-6629EBA9FAF7}"/>
              </a:ext>
            </a:extLst>
          </p:cNvPr>
          <p:cNvGrpSpPr/>
          <p:nvPr/>
        </p:nvGrpSpPr>
        <p:grpSpPr>
          <a:xfrm>
            <a:off x="6153277" y="10716619"/>
            <a:ext cx="1908000" cy="2916000"/>
            <a:chOff x="6155709" y="10786771"/>
            <a:chExt cx="2055079" cy="3143403"/>
          </a:xfrm>
        </p:grpSpPr>
        <p:sp>
          <p:nvSpPr>
            <p:cNvPr id="7" name="Freeform 7"/>
            <p:cNvSpPr/>
            <p:nvPr/>
          </p:nvSpPr>
          <p:spPr bwMode="auto">
            <a:xfrm>
              <a:off x="6155709" y="10786771"/>
              <a:ext cx="2055079" cy="3143403"/>
            </a:xfrm>
            <a:custGeom>
              <a:avLst/>
              <a:gdLst/>
              <a:ahLst/>
              <a:cxnLst/>
              <a:rect l="l" t="t" r="r" b="b"/>
              <a:pathLst>
                <a:path w="2185473" h="3342850" extrusionOk="0">
                  <a:moveTo>
                    <a:pt x="0" y="0"/>
                  </a:moveTo>
                  <a:lnTo>
                    <a:pt x="2185473" y="0"/>
                  </a:lnTo>
                  <a:lnTo>
                    <a:pt x="2185473" y="3342850"/>
                  </a:lnTo>
                  <a:lnTo>
                    <a:pt x="0" y="3342850"/>
                  </a:lnTo>
                  <a:lnTo>
                    <a:pt x="0" y="0"/>
                  </a:lnTo>
                  <a:close/>
                </a:path>
              </a:pathLst>
            </a:custGeom>
            <a:blipFill>
              <a:blip r:embed="rId10"/>
              <a:stretch/>
            </a:blipFill>
            <a:ln>
              <a:noFill/>
            </a:ln>
          </p:spPr>
          <p:txBody>
            <a:bodyPr/>
            <a:lstStyle/>
            <a:p>
              <a:pPr>
                <a:defRPr/>
              </a:pPr>
              <a:endParaRPr lang="de-DE"/>
            </a:p>
          </p:txBody>
        </p:sp>
        <p:sp>
          <p:nvSpPr>
            <p:cNvPr id="36" name="Isosceles Triangle 35"/>
            <p:cNvSpPr/>
            <p:nvPr/>
          </p:nvSpPr>
          <p:spPr bwMode="auto">
            <a:xfrm rot="10800000">
              <a:off x="6572250" y="12668253"/>
              <a:ext cx="1260000" cy="972276"/>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9" name="TextBox 38"/>
            <p:cNvSpPr txBox="1"/>
            <p:nvPr/>
          </p:nvSpPr>
          <p:spPr bwMode="auto">
            <a:xfrm>
              <a:off x="6658873" y="12654781"/>
              <a:ext cx="1048749" cy="461665"/>
            </a:xfrm>
            <a:prstGeom prst="rect">
              <a:avLst/>
            </a:prstGeom>
            <a:noFill/>
            <a:ln>
              <a:noFill/>
            </a:ln>
          </p:spPr>
          <p:txBody>
            <a:bodyPr wrap="none" rtlCol="0">
              <a:spAutoFit/>
            </a:bodyPr>
            <a:lstStyle/>
            <a:p>
              <a:pPr>
                <a:defRPr/>
              </a:pPr>
              <a:r>
                <a:rPr lang="de-DE" sz="2400" dirty="0">
                  <a:solidFill>
                    <a:schemeClr val="bg1"/>
                  </a:solidFill>
                </a:rPr>
                <a:t>Kupfer</a:t>
              </a:r>
              <a:endParaRPr lang="de-DE" sz="2000" dirty="0">
                <a:solidFill>
                  <a:schemeClr val="bg1"/>
                </a:solidFill>
              </a:endParaRPr>
            </a:p>
          </p:txBody>
        </p:sp>
      </p:grpSp>
      <p:grpSp>
        <p:nvGrpSpPr>
          <p:cNvPr id="16" name="Group 15">
            <a:extLst>
              <a:ext uri="{FF2B5EF4-FFF2-40B4-BE49-F238E27FC236}">
                <a16:creationId xmlns:a16="http://schemas.microsoft.com/office/drawing/2014/main" id="{E9D67363-E5A4-CD86-1F93-B053C21C6690}"/>
              </a:ext>
            </a:extLst>
          </p:cNvPr>
          <p:cNvGrpSpPr/>
          <p:nvPr/>
        </p:nvGrpSpPr>
        <p:grpSpPr>
          <a:xfrm>
            <a:off x="6154811" y="6900582"/>
            <a:ext cx="1906466" cy="2916087"/>
            <a:chOff x="6155708" y="6900582"/>
            <a:chExt cx="1906466" cy="2916087"/>
          </a:xfrm>
        </p:grpSpPr>
        <p:sp>
          <p:nvSpPr>
            <p:cNvPr id="4" name="Freeform 4"/>
            <p:cNvSpPr/>
            <p:nvPr/>
          </p:nvSpPr>
          <p:spPr bwMode="auto">
            <a:xfrm>
              <a:off x="6155708"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11"/>
              <a:stretch/>
            </a:blipFill>
            <a:ln>
              <a:noFill/>
            </a:ln>
          </p:spPr>
          <p:txBody>
            <a:bodyPr/>
            <a:lstStyle/>
            <a:p>
              <a:pPr>
                <a:defRPr/>
              </a:pPr>
              <a:endParaRPr lang="de-DE"/>
            </a:p>
          </p:txBody>
        </p:sp>
        <p:sp>
          <p:nvSpPr>
            <p:cNvPr id="35" name="Isosceles Triangle 34"/>
            <p:cNvSpPr/>
            <p:nvPr/>
          </p:nvSpPr>
          <p:spPr bwMode="auto">
            <a:xfrm rot="10800000">
              <a:off x="6511653" y="8622260"/>
              <a:ext cx="1187994"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0" name="TextBox 39"/>
            <p:cNvSpPr txBox="1"/>
            <p:nvPr/>
          </p:nvSpPr>
          <p:spPr bwMode="auto">
            <a:xfrm>
              <a:off x="6669745" y="8588403"/>
              <a:ext cx="950901" cy="461665"/>
            </a:xfrm>
            <a:prstGeom prst="rect">
              <a:avLst/>
            </a:prstGeom>
            <a:noFill/>
            <a:ln>
              <a:noFill/>
            </a:ln>
          </p:spPr>
          <p:txBody>
            <a:bodyPr wrap="none" rtlCol="0">
              <a:spAutoFit/>
            </a:bodyPr>
            <a:lstStyle/>
            <a:p>
              <a:pPr>
                <a:defRPr/>
              </a:pPr>
              <a:r>
                <a:rPr lang="de-DE" sz="2400" dirty="0">
                  <a:solidFill>
                    <a:schemeClr val="bg1"/>
                  </a:solidFill>
                </a:rPr>
                <a:t>Silber</a:t>
              </a:r>
              <a:endParaRPr lang="de-DE" sz="2000" dirty="0">
                <a:solidFill>
                  <a:schemeClr val="bg1"/>
                </a:solidFill>
              </a:endParaRPr>
            </a:p>
          </p:txBody>
        </p:sp>
      </p:grpSp>
      <p:grpSp>
        <p:nvGrpSpPr>
          <p:cNvPr id="17" name="Group 16">
            <a:extLst>
              <a:ext uri="{FF2B5EF4-FFF2-40B4-BE49-F238E27FC236}">
                <a16:creationId xmlns:a16="http://schemas.microsoft.com/office/drawing/2014/main" id="{70677A4F-2E2D-2BF3-708A-9ED0735A445D}"/>
              </a:ext>
            </a:extLst>
          </p:cNvPr>
          <p:cNvGrpSpPr/>
          <p:nvPr/>
        </p:nvGrpSpPr>
        <p:grpSpPr>
          <a:xfrm>
            <a:off x="2259060" y="6900582"/>
            <a:ext cx="1906466" cy="2916087"/>
            <a:chOff x="2259060" y="6900582"/>
            <a:chExt cx="1906466" cy="2916087"/>
          </a:xfrm>
        </p:grpSpPr>
        <p:sp>
          <p:nvSpPr>
            <p:cNvPr id="3" name="Freeform 3"/>
            <p:cNvSpPr/>
            <p:nvPr/>
          </p:nvSpPr>
          <p:spPr bwMode="auto">
            <a:xfrm>
              <a:off x="2259060" y="6900582"/>
              <a:ext cx="1906466" cy="2916087"/>
            </a:xfrm>
            <a:custGeom>
              <a:avLst/>
              <a:gdLst/>
              <a:ahLst/>
              <a:cxnLst/>
              <a:rect l="l" t="t" r="r" b="b"/>
              <a:pathLst>
                <a:path w="2027430" h="3101111" extrusionOk="0">
                  <a:moveTo>
                    <a:pt x="0" y="0"/>
                  </a:moveTo>
                  <a:lnTo>
                    <a:pt x="2027430" y="0"/>
                  </a:lnTo>
                  <a:lnTo>
                    <a:pt x="2027430" y="3101111"/>
                  </a:lnTo>
                  <a:lnTo>
                    <a:pt x="0" y="3101111"/>
                  </a:lnTo>
                  <a:lnTo>
                    <a:pt x="0" y="0"/>
                  </a:lnTo>
                  <a:close/>
                </a:path>
              </a:pathLst>
            </a:custGeom>
            <a:blipFill>
              <a:blip r:embed="rId12"/>
              <a:stretch/>
            </a:blipFill>
            <a:ln>
              <a:noFill/>
            </a:ln>
          </p:spPr>
          <p:txBody>
            <a:bodyPr/>
            <a:lstStyle/>
            <a:p>
              <a:pPr>
                <a:defRPr/>
              </a:pPr>
              <a:endParaRPr lang="de-DE"/>
            </a:p>
          </p:txBody>
        </p:sp>
        <p:sp>
          <p:nvSpPr>
            <p:cNvPr id="34" name="Isosceles Triangle 33"/>
            <p:cNvSpPr/>
            <p:nvPr/>
          </p:nvSpPr>
          <p:spPr bwMode="auto">
            <a:xfrm rot="10800000">
              <a:off x="2745863" y="8677064"/>
              <a:ext cx="1007163" cy="956622"/>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41" name="TextBox 40"/>
            <p:cNvSpPr txBox="1"/>
            <p:nvPr/>
          </p:nvSpPr>
          <p:spPr bwMode="auto">
            <a:xfrm>
              <a:off x="2838383" y="8607833"/>
              <a:ext cx="756938" cy="461665"/>
            </a:xfrm>
            <a:prstGeom prst="rect">
              <a:avLst/>
            </a:prstGeom>
            <a:noFill/>
            <a:ln>
              <a:noFill/>
            </a:ln>
          </p:spPr>
          <p:txBody>
            <a:bodyPr wrap="none" rtlCol="0">
              <a:spAutoFit/>
            </a:bodyPr>
            <a:lstStyle/>
            <a:p>
              <a:pPr>
                <a:defRPr/>
              </a:pPr>
              <a:r>
                <a:rPr lang="de-DE" sz="2400" dirty="0">
                  <a:solidFill>
                    <a:schemeClr val="bg1"/>
                  </a:solidFill>
                </a:rPr>
                <a:t>Zinn</a:t>
              </a:r>
              <a:endParaRPr lang="de-DE" sz="2000" dirty="0">
                <a:solidFill>
                  <a:schemeClr val="bg1"/>
                </a:solidFill>
              </a:endParaRPr>
            </a:p>
          </p:txBody>
        </p:sp>
      </p:grpSp>
      <p:sp>
        <p:nvSpPr>
          <p:cNvPr id="23" name="TextBox 22">
            <a:extLst>
              <a:ext uri="{FF2B5EF4-FFF2-40B4-BE49-F238E27FC236}">
                <a16:creationId xmlns:a16="http://schemas.microsoft.com/office/drawing/2014/main" id="{880C5DA2-2E28-6373-1A48-B714CE53B73C}"/>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2/4</a:t>
            </a:r>
            <a:endParaRPr sz="2800" dirty="0"/>
          </a:p>
        </p:txBody>
      </p:sp>
      <p:sp>
        <p:nvSpPr>
          <p:cNvPr id="29" name="Isosceles Triangle 28">
            <a:extLst>
              <a:ext uri="{FF2B5EF4-FFF2-40B4-BE49-F238E27FC236}">
                <a16:creationId xmlns:a16="http://schemas.microsoft.com/office/drawing/2014/main" id="{692EEF56-45F7-4856-A28A-74F4931ED384}"/>
              </a:ext>
            </a:extLst>
          </p:cNvPr>
          <p:cNvSpPr/>
          <p:nvPr/>
        </p:nvSpPr>
        <p:spPr bwMode="auto">
          <a:xfrm rot="10800000">
            <a:off x="10409795" y="12470021"/>
            <a:ext cx="1188000" cy="973273"/>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30" name="TextBox 29">
            <a:extLst>
              <a:ext uri="{FF2B5EF4-FFF2-40B4-BE49-F238E27FC236}">
                <a16:creationId xmlns:a16="http://schemas.microsoft.com/office/drawing/2014/main" id="{BAF889A4-D287-5638-C42D-3BFA8EFE2C2D}"/>
              </a:ext>
            </a:extLst>
          </p:cNvPr>
          <p:cNvSpPr txBox="1"/>
          <p:nvPr/>
        </p:nvSpPr>
        <p:spPr bwMode="auto">
          <a:xfrm>
            <a:off x="10512829" y="12430691"/>
            <a:ext cx="1045370" cy="307777"/>
          </a:xfrm>
          <a:prstGeom prst="rect">
            <a:avLst/>
          </a:prstGeom>
          <a:noFill/>
        </p:spPr>
        <p:txBody>
          <a:bodyPr wrap="square" rtlCol="0">
            <a:spAutoFit/>
          </a:bodyPr>
          <a:lstStyle/>
          <a:p>
            <a:pPr>
              <a:defRPr/>
            </a:pPr>
            <a:r>
              <a:rPr lang="de-DE" sz="1400" dirty="0">
                <a:solidFill>
                  <a:schemeClr val="bg1"/>
                </a:solidFill>
              </a:rPr>
              <a:t>Aluminium</a:t>
            </a:r>
            <a:endParaRPr dirty="0"/>
          </a:p>
        </p:txBody>
      </p:sp>
      <p:sp>
        <p:nvSpPr>
          <p:cNvPr id="20" name="TextBox 19">
            <a:extLst>
              <a:ext uri="{FF2B5EF4-FFF2-40B4-BE49-F238E27FC236}">
                <a16:creationId xmlns:a16="http://schemas.microsoft.com/office/drawing/2014/main" id="{CEAFEEDB-5024-8139-026C-37FB2D563602}"/>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a:t>
            </a:r>
            <a:br>
              <a:rPr lang="de-DE" sz="1400" dirty="0">
                <a:solidFill>
                  <a:schemeClr val="tx1">
                    <a:lumMod val="75000"/>
                    <a:lumOff val="25000"/>
                  </a:schemeClr>
                </a:solidFill>
                <a:latin typeface="Calibri"/>
                <a:cs typeface="Calibri"/>
              </a:rPr>
            </a:br>
            <a:r>
              <a:rPr lang="de-DE" sz="1400" dirty="0">
                <a:solidFill>
                  <a:schemeClr val="tx1">
                    <a:lumMod val="75000"/>
                    <a:lumOff val="25000"/>
                  </a:schemeClr>
                </a:solidFill>
                <a:latin typeface="Calibri"/>
                <a:cs typeface="Calibri"/>
              </a:rPr>
              <a:t>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https://t1p.de/4ppf3, https://t1p.de/7ewb5, https://t1p.de/i3x3s, https://t1p.de/2hqrl, https://t1p.de/crxhg, https://t1p.de/teuyb, https://t1p.de/3o06d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Freeform 2"/>
          <p:cNvSpPr/>
          <p:nvPr/>
        </p:nvSpPr>
        <p:spPr bwMode="auto">
          <a:xfrm>
            <a:off x="-285750" y="1995475"/>
            <a:ext cx="4693223" cy="2642581"/>
          </a:xfrm>
          <a:custGeom>
            <a:avLst/>
            <a:gdLst/>
            <a:ahLst/>
            <a:cxnLst/>
            <a:rect l="l" t="t" r="r" b="b"/>
            <a:pathLst>
              <a:path w="4991006" h="2810251" extrusionOk="0">
                <a:moveTo>
                  <a:pt x="0" y="0"/>
                </a:moveTo>
                <a:lnTo>
                  <a:pt x="4991006" y="0"/>
                </a:lnTo>
                <a:lnTo>
                  <a:pt x="4991006" y="2810252"/>
                </a:lnTo>
                <a:lnTo>
                  <a:pt x="0" y="2810252"/>
                </a:lnTo>
                <a:lnTo>
                  <a:pt x="0" y="0"/>
                </a:lnTo>
                <a:close/>
              </a:path>
            </a:pathLst>
          </a:custGeom>
          <a:blipFill>
            <a:blip r:embed="rId3"/>
            <a:stretch/>
          </a:blipFill>
        </p:spPr>
        <p:txBody>
          <a:bodyPr/>
          <a:lstStyle/>
          <a:p>
            <a:pPr>
              <a:defRPr/>
            </a:pPr>
            <a:endParaRPr lang="de-DE"/>
          </a:p>
        </p:txBody>
      </p:sp>
      <p:sp>
        <p:nvSpPr>
          <p:cNvPr id="3" name="Freeform 3"/>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4"/>
            <a:stretch/>
          </a:blipFill>
        </p:spPr>
        <p:txBody>
          <a:bodyPr/>
          <a:lstStyle/>
          <a:p>
            <a:pPr>
              <a:defRPr/>
            </a:pPr>
            <a:endParaRPr lang="de-DE"/>
          </a:p>
        </p:txBody>
      </p:sp>
      <p:grpSp>
        <p:nvGrpSpPr>
          <p:cNvPr id="4" name="Group 4"/>
          <p:cNvGrpSpPr/>
          <p:nvPr/>
        </p:nvGrpSpPr>
        <p:grpSpPr bwMode="auto">
          <a:xfrm rot="-5400000">
            <a:off x="6475795" y="-478081"/>
            <a:ext cx="2991166" cy="9229895"/>
            <a:chOff x="0" y="0"/>
            <a:chExt cx="2105856" cy="6650390"/>
          </a:xfrm>
          <a:solidFill>
            <a:srgbClr val="FFFFFF">
              <a:alpha val="61175"/>
            </a:srgbClr>
          </a:solidFill>
        </p:grpSpPr>
        <p:sp>
          <p:nvSpPr>
            <p:cNvPr id="5" name="Freeform 5"/>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6" name="Freeform 6"/>
          <p:cNvSpPr/>
          <p:nvPr/>
        </p:nvSpPr>
        <p:spPr bwMode="auto">
          <a:xfrm>
            <a:off x="1617559" y="6725775"/>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5"/>
            <a:stretch/>
          </a:blipFill>
        </p:spPr>
        <p:txBody>
          <a:bodyPr/>
          <a:lstStyle/>
          <a:p>
            <a:pPr>
              <a:defRPr/>
            </a:pPr>
            <a:endParaRPr lang="de-DE"/>
          </a:p>
        </p:txBody>
      </p:sp>
      <p:sp>
        <p:nvSpPr>
          <p:cNvPr id="7" name="Freeform 7"/>
          <p:cNvSpPr/>
          <p:nvPr/>
        </p:nvSpPr>
        <p:spPr bwMode="auto">
          <a:xfrm>
            <a:off x="5372249" y="6722791"/>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5"/>
            <a:stretch/>
          </a:blipFill>
        </p:spPr>
        <p:txBody>
          <a:bodyPr/>
          <a:lstStyle/>
          <a:p>
            <a:pPr>
              <a:defRPr/>
            </a:pPr>
            <a:endParaRPr lang="de-DE"/>
          </a:p>
        </p:txBody>
      </p:sp>
      <p:sp>
        <p:nvSpPr>
          <p:cNvPr id="8" name="Freeform 8"/>
          <p:cNvSpPr/>
          <p:nvPr/>
        </p:nvSpPr>
        <p:spPr bwMode="auto">
          <a:xfrm>
            <a:off x="5372249" y="10458415"/>
            <a:ext cx="3466800" cy="3405600"/>
          </a:xfrm>
          <a:custGeom>
            <a:avLst/>
            <a:gdLst/>
            <a:ahLst/>
            <a:cxnLst/>
            <a:rect l="l" t="t" r="r" b="b"/>
            <a:pathLst>
              <a:path w="3549693" h="3402809" extrusionOk="0">
                <a:moveTo>
                  <a:pt x="0" y="0"/>
                </a:moveTo>
                <a:lnTo>
                  <a:pt x="3549694" y="0"/>
                </a:lnTo>
                <a:lnTo>
                  <a:pt x="3549694" y="3402809"/>
                </a:lnTo>
                <a:lnTo>
                  <a:pt x="0" y="3402809"/>
                </a:lnTo>
                <a:lnTo>
                  <a:pt x="0" y="0"/>
                </a:lnTo>
                <a:close/>
              </a:path>
            </a:pathLst>
          </a:custGeom>
          <a:blipFill>
            <a:blip r:embed="rId6"/>
            <a:stretch/>
          </a:blipFill>
        </p:spPr>
        <p:txBody>
          <a:bodyPr/>
          <a:lstStyle/>
          <a:p>
            <a:pPr>
              <a:defRPr/>
            </a:pPr>
            <a:endParaRPr lang="de-DE"/>
          </a:p>
        </p:txBody>
      </p:sp>
      <p:sp>
        <p:nvSpPr>
          <p:cNvPr id="9" name="Freeform 9"/>
          <p:cNvSpPr/>
          <p:nvPr/>
        </p:nvSpPr>
        <p:spPr bwMode="auto">
          <a:xfrm>
            <a:off x="1614457" y="14193167"/>
            <a:ext cx="3466800" cy="3405600"/>
          </a:xfrm>
          <a:custGeom>
            <a:avLst/>
            <a:gdLst/>
            <a:ahLst/>
            <a:cxnLst/>
            <a:rect l="l" t="t" r="r" b="b"/>
            <a:pathLst>
              <a:path w="3549693" h="3391659" extrusionOk="0">
                <a:moveTo>
                  <a:pt x="0" y="0"/>
                </a:moveTo>
                <a:lnTo>
                  <a:pt x="3549694" y="0"/>
                </a:lnTo>
                <a:lnTo>
                  <a:pt x="3549694" y="3391659"/>
                </a:lnTo>
                <a:lnTo>
                  <a:pt x="0" y="3391659"/>
                </a:lnTo>
                <a:lnTo>
                  <a:pt x="0" y="0"/>
                </a:lnTo>
                <a:close/>
              </a:path>
            </a:pathLst>
          </a:custGeom>
          <a:blipFill>
            <a:blip r:embed="rId7"/>
            <a:stretch/>
          </a:blipFill>
        </p:spPr>
        <p:txBody>
          <a:bodyPr/>
          <a:lstStyle/>
          <a:p>
            <a:pPr>
              <a:defRPr/>
            </a:pPr>
            <a:endParaRPr lang="de-DE"/>
          </a:p>
        </p:txBody>
      </p:sp>
      <p:sp>
        <p:nvSpPr>
          <p:cNvPr id="10" name="Freeform 10"/>
          <p:cNvSpPr/>
          <p:nvPr/>
        </p:nvSpPr>
        <p:spPr bwMode="auto">
          <a:xfrm>
            <a:off x="1624978" y="10459471"/>
            <a:ext cx="3466800" cy="3405600"/>
          </a:xfrm>
          <a:custGeom>
            <a:avLst/>
            <a:gdLst/>
            <a:ahLst/>
            <a:cxnLst/>
            <a:rect l="l" t="t" r="r" b="b"/>
            <a:pathLst>
              <a:path w="3748615" h="3654900" extrusionOk="0">
                <a:moveTo>
                  <a:pt x="0" y="0"/>
                </a:moveTo>
                <a:lnTo>
                  <a:pt x="3748615" y="0"/>
                </a:lnTo>
                <a:lnTo>
                  <a:pt x="3748615" y="3654899"/>
                </a:lnTo>
                <a:lnTo>
                  <a:pt x="0" y="3654899"/>
                </a:lnTo>
                <a:lnTo>
                  <a:pt x="0" y="0"/>
                </a:lnTo>
                <a:close/>
              </a:path>
            </a:pathLst>
          </a:custGeom>
          <a:blipFill>
            <a:blip r:embed="rId8"/>
            <a:stretch/>
          </a:blipFill>
        </p:spPr>
        <p:txBody>
          <a:bodyPr/>
          <a:lstStyle/>
          <a:p>
            <a:pPr>
              <a:defRPr/>
            </a:pPr>
            <a:endParaRPr lang="de-DE"/>
          </a:p>
        </p:txBody>
      </p:sp>
      <p:sp>
        <p:nvSpPr>
          <p:cNvPr id="11" name="Freeform 11"/>
          <p:cNvSpPr/>
          <p:nvPr/>
        </p:nvSpPr>
        <p:spPr bwMode="auto">
          <a:xfrm>
            <a:off x="9126939" y="6726518"/>
            <a:ext cx="3467168" cy="3405031"/>
          </a:xfrm>
          <a:custGeom>
            <a:avLst/>
            <a:gdLst/>
            <a:ahLst/>
            <a:cxnLst/>
            <a:rect l="l" t="t" r="r" b="b"/>
            <a:pathLst>
              <a:path w="3687158" h="3621079" extrusionOk="0">
                <a:moveTo>
                  <a:pt x="0" y="0"/>
                </a:moveTo>
                <a:lnTo>
                  <a:pt x="3687157" y="0"/>
                </a:lnTo>
                <a:lnTo>
                  <a:pt x="3687157" y="3621079"/>
                </a:lnTo>
                <a:lnTo>
                  <a:pt x="0" y="3621079"/>
                </a:lnTo>
                <a:lnTo>
                  <a:pt x="0" y="0"/>
                </a:lnTo>
                <a:close/>
              </a:path>
            </a:pathLst>
          </a:custGeom>
          <a:blipFill>
            <a:blip r:embed="rId9"/>
            <a:stretch/>
          </a:blipFill>
        </p:spPr>
        <p:txBody>
          <a:bodyPr/>
          <a:lstStyle/>
          <a:p>
            <a:pPr>
              <a:defRPr/>
            </a:pPr>
            <a:endParaRPr lang="de-DE"/>
          </a:p>
        </p:txBody>
      </p:sp>
      <p:sp>
        <p:nvSpPr>
          <p:cNvPr id="12" name="Freeform 12"/>
          <p:cNvSpPr/>
          <p:nvPr/>
        </p:nvSpPr>
        <p:spPr bwMode="auto">
          <a:xfrm>
            <a:off x="9119522" y="10458415"/>
            <a:ext cx="3466800" cy="3405600"/>
          </a:xfrm>
          <a:custGeom>
            <a:avLst/>
            <a:gdLst/>
            <a:ahLst/>
            <a:cxnLst/>
            <a:rect l="l" t="t" r="r" b="b"/>
            <a:pathLst>
              <a:path w="3754905" h="3675576" extrusionOk="0">
                <a:moveTo>
                  <a:pt x="0" y="0"/>
                </a:moveTo>
                <a:lnTo>
                  <a:pt x="3754905" y="0"/>
                </a:lnTo>
                <a:lnTo>
                  <a:pt x="3754905" y="3675576"/>
                </a:lnTo>
                <a:lnTo>
                  <a:pt x="0" y="3675576"/>
                </a:lnTo>
                <a:lnTo>
                  <a:pt x="0" y="0"/>
                </a:lnTo>
                <a:close/>
              </a:path>
            </a:pathLst>
          </a:custGeom>
          <a:blipFill>
            <a:blip r:embed="rId10"/>
            <a:stretch/>
          </a:blipFill>
        </p:spPr>
        <p:txBody>
          <a:bodyPr/>
          <a:lstStyle/>
          <a:p>
            <a:pPr>
              <a:defRPr/>
            </a:pPr>
            <a:endParaRPr lang="de-DE"/>
          </a:p>
        </p:txBody>
      </p:sp>
      <p:sp>
        <p:nvSpPr>
          <p:cNvPr id="13" name="TextBox 13"/>
          <p:cNvSpPr txBox="1"/>
          <p:nvPr/>
        </p:nvSpPr>
        <p:spPr bwMode="auto">
          <a:xfrm>
            <a:off x="3677977" y="2835933"/>
            <a:ext cx="8586802" cy="2601866"/>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Länder an. Welches Land ist welches? Und  wo wird welches Mineral abgebaut? </a:t>
            </a:r>
            <a:r>
              <a:rPr lang="de-DE" sz="2800" b="1" spc="-65" dirty="0">
                <a:solidFill>
                  <a:srgbClr val="000000"/>
                </a:solidFill>
                <a:latin typeface="Calibri Light"/>
                <a:cs typeface="Calibri Light"/>
              </a:rPr>
              <a:t>Schreibe die Ländernamen zum passenden Bild und </a:t>
            </a:r>
            <a:r>
              <a:rPr lang="de-DE" sz="2800" spc="-65" dirty="0">
                <a:solidFill>
                  <a:srgbClr val="000000"/>
                </a:solidFill>
                <a:latin typeface="Calibri Light"/>
                <a:cs typeface="Calibri Light"/>
              </a:rPr>
              <a:t>s</a:t>
            </a:r>
            <a:r>
              <a:rPr lang="de-DE" sz="2800" b="1" spc="-65" dirty="0">
                <a:solidFill>
                  <a:srgbClr val="000000"/>
                </a:solidFill>
                <a:latin typeface="Calibri Light"/>
                <a:cs typeface="Calibri Light"/>
              </a:rPr>
              <a:t>chneide die Weltkugeln aus. Ordne dann die Paare zu. </a:t>
            </a:r>
            <a:r>
              <a:rPr lang="de-DE" sz="2800" spc="-65" dirty="0">
                <a:solidFill>
                  <a:srgbClr val="000000"/>
                </a:solidFill>
                <a:latin typeface="Calibri Light"/>
                <a:cs typeface="Calibri Light"/>
              </a:rPr>
              <a:t>Wenn du die Länder nicht kennst, kannst du recherchieren. Wo könntest du diese Information finden?</a:t>
            </a:r>
            <a:endParaRPr sz="2800" dirty="0">
              <a:latin typeface="Calibri Light"/>
              <a:cs typeface="Calibri Light"/>
            </a:endParaRPr>
          </a:p>
        </p:txBody>
      </p:sp>
      <p:grpSp>
        <p:nvGrpSpPr>
          <p:cNvPr id="14" name="Group 14"/>
          <p:cNvGrpSpPr/>
          <p:nvPr/>
        </p:nvGrpSpPr>
        <p:grpSpPr bwMode="auto">
          <a:xfrm>
            <a:off x="5261270" y="14082297"/>
            <a:ext cx="7637568" cy="3889183"/>
            <a:chOff x="0" y="0"/>
            <a:chExt cx="1455401" cy="741116"/>
          </a:xfrm>
          <a:solidFill>
            <a:srgbClr val="99D490"/>
          </a:solidFill>
        </p:grpSpPr>
        <p:sp>
          <p:nvSpPr>
            <p:cNvPr id="15" name="Freeform 15"/>
            <p:cNvSpPr/>
            <p:nvPr/>
          </p:nvSpPr>
          <p:spPr bwMode="auto">
            <a:xfrm>
              <a:off x="0" y="0"/>
              <a:ext cx="1455401" cy="741116"/>
            </a:xfrm>
            <a:custGeom>
              <a:avLst/>
              <a:gdLst/>
              <a:ahLst/>
              <a:cxnLst/>
              <a:rect l="l" t="t" r="r" b="b"/>
              <a:pathLst>
                <a:path w="1455401" h="741116" extrusionOk="0">
                  <a:moveTo>
                    <a:pt x="0" y="0"/>
                  </a:moveTo>
                  <a:lnTo>
                    <a:pt x="1455401" y="0"/>
                  </a:lnTo>
                  <a:lnTo>
                    <a:pt x="1455401" y="741116"/>
                  </a:lnTo>
                  <a:lnTo>
                    <a:pt x="0" y="741116"/>
                  </a:lnTo>
                  <a:close/>
                </a:path>
              </a:pathLst>
            </a:custGeom>
            <a:grpFill/>
          </p:spPr>
          <p:txBody>
            <a:bodyPr/>
            <a:lstStyle/>
            <a:p>
              <a:pPr>
                <a:defRPr/>
              </a:pPr>
              <a:endParaRPr lang="de-DE"/>
            </a:p>
          </p:txBody>
        </p:sp>
        <p:sp>
          <p:nvSpPr>
            <p:cNvPr id="16" name="TextBox 16"/>
            <p:cNvSpPr txBox="1"/>
            <p:nvPr/>
          </p:nvSpPr>
          <p:spPr bwMode="auto">
            <a:xfrm>
              <a:off x="0" y="57150"/>
              <a:ext cx="1455401" cy="683965"/>
            </a:xfrm>
            <a:prstGeom prst="rect">
              <a:avLst/>
            </a:prstGeom>
            <a:grpFill/>
          </p:spPr>
          <p:txBody>
            <a:bodyPr lIns="47769" tIns="47769" rIns="47769" bIns="47769" rtlCol="0" anchor="ctr"/>
            <a:lstStyle/>
            <a:p>
              <a:pPr algn="ctr">
                <a:lnSpc>
                  <a:spcPts val="3409"/>
                </a:lnSpc>
                <a:defRPr/>
              </a:pPr>
              <a:endParaRPr/>
            </a:p>
          </p:txBody>
        </p:sp>
      </p:grpSp>
      <p:sp>
        <p:nvSpPr>
          <p:cNvPr id="18" name="TextBox 18"/>
          <p:cNvSpPr txBox="1"/>
          <p:nvPr/>
        </p:nvSpPr>
        <p:spPr bwMode="auto">
          <a:xfrm>
            <a:off x="6043647" y="14261431"/>
            <a:ext cx="6542675" cy="2452489"/>
          </a:xfrm>
          <a:prstGeom prst="ellipse">
            <a:avLst/>
          </a:prstGeom>
          <a:solidFill>
            <a:srgbClr val="FFFFFF">
              <a:alpha val="61176"/>
            </a:srgbClr>
          </a:solidFill>
          <a:ln w="19050">
            <a:solidFill>
              <a:srgbClr val="70AD47"/>
            </a:solidFill>
          </a:ln>
        </p:spPr>
        <p:txBody>
          <a:bodyPr wrap="square" lIns="0" tIns="0" rIns="0" bIns="0" rtlCol="0" anchor="t">
            <a:spAutoFit/>
          </a:bodyPr>
          <a:lstStyle/>
          <a:p>
            <a:pPr algn="ctr">
              <a:lnSpc>
                <a:spcPts val="3422"/>
              </a:lnSpc>
              <a:defRPr/>
            </a:pPr>
            <a:r>
              <a:rPr lang="de-DE" sz="2900" spc="-65" dirty="0">
                <a:solidFill>
                  <a:srgbClr val="000000"/>
                </a:solidFill>
                <a:latin typeface="Calibri"/>
                <a:cs typeface="Calibri"/>
              </a:rPr>
              <a:t>Die Länder sind:</a:t>
            </a:r>
            <a:endParaRPr sz="2900" dirty="0">
              <a:latin typeface="Calibri"/>
              <a:cs typeface="Calibri"/>
            </a:endParaRPr>
          </a:p>
          <a:p>
            <a:pPr algn="ctr">
              <a:lnSpc>
                <a:spcPts val="3422"/>
              </a:lnSpc>
              <a:spcBef>
                <a:spcPts val="0"/>
              </a:spcBef>
              <a:defRPr/>
            </a:pPr>
            <a:r>
              <a:rPr lang="de-DE" sz="2900" spc="-65" dirty="0">
                <a:solidFill>
                  <a:srgbClr val="000000"/>
                </a:solidFill>
                <a:latin typeface="Calibri"/>
                <a:cs typeface="Calibri"/>
              </a:rPr>
              <a:t>Demokratische Republik Kongo, China, China, Australien, Indonesien, Chile, Indonesien</a:t>
            </a:r>
            <a:endParaRPr sz="2900" dirty="0">
              <a:latin typeface="Calibri"/>
              <a:cs typeface="Calibri"/>
            </a:endParaRPr>
          </a:p>
        </p:txBody>
      </p:sp>
      <p:sp>
        <p:nvSpPr>
          <p:cNvPr id="19" name="TextBox 19"/>
          <p:cNvSpPr txBox="1"/>
          <p:nvPr/>
        </p:nvSpPr>
        <p:spPr bwMode="auto">
          <a:xfrm>
            <a:off x="-3291" y="724289"/>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sp>
        <p:nvSpPr>
          <p:cNvPr id="28" name="Freeform 28"/>
          <p:cNvSpPr/>
          <p:nvPr/>
        </p:nvSpPr>
        <p:spPr bwMode="auto">
          <a:xfrm rot="-2824972">
            <a:off x="5516321" y="16684592"/>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11"/>
            <a:stretch/>
          </a:blipFill>
        </p:spPr>
        <p:txBody>
          <a:bodyPr/>
          <a:lstStyle/>
          <a:p>
            <a:pPr>
              <a:defRPr/>
            </a:pPr>
            <a:endParaRPr lang="de-DE"/>
          </a:p>
        </p:txBody>
      </p:sp>
      <p:sp>
        <p:nvSpPr>
          <p:cNvPr id="21" name="TextBox 20">
            <a:extLst>
              <a:ext uri="{FF2B5EF4-FFF2-40B4-BE49-F238E27FC236}">
                <a16:creationId xmlns:a16="http://schemas.microsoft.com/office/drawing/2014/main" id="{5412E68D-70A7-CCE4-0E9E-EE56AFD08D47}"/>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3/4</a:t>
            </a:r>
            <a:endParaRPr sz="2800" dirty="0"/>
          </a:p>
        </p:txBody>
      </p:sp>
      <p:sp>
        <p:nvSpPr>
          <p:cNvPr id="22" name="TextBox 21">
            <a:extLst>
              <a:ext uri="{FF2B5EF4-FFF2-40B4-BE49-F238E27FC236}">
                <a16:creationId xmlns:a16="http://schemas.microsoft.com/office/drawing/2014/main" id="{6D6F964C-4BB9-2700-2108-67D54C4A53FF}"/>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https://t1p.de/yuty, https://t1p.de/7yedn, https://t1p.de/z7gu,</a:t>
            </a:r>
            <a:r>
              <a:rPr lang="de-DE" sz="1400" dirty="0">
                <a:solidFill>
                  <a:schemeClr val="tx1">
                    <a:lumMod val="75000"/>
                    <a:lumOff val="25000"/>
                  </a:schemeClr>
                </a:solidFill>
                <a:latin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 </a:t>
            </a:r>
            <a:r>
              <a:rPr lang="de-DE" sz="1400" dirty="0">
                <a:solidFill>
                  <a:schemeClr val="tx1">
                    <a:lumMod val="75000"/>
                    <a:lumOff val="25000"/>
                  </a:schemeClr>
                </a:solidFill>
                <a:latin typeface="Calibri" panose="020F0502020204030204" pitchFamily="34" charset="0"/>
                <a:cs typeface="Calibri" panose="020F0502020204030204" pitchFamily="34" charset="0"/>
              </a:rPr>
              <a:t>https://t1p.de/ptrg, https://t1p.de/9bxe, https://t1p.de/y8m2b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 name="Freeform 32"/>
          <p:cNvSpPr/>
          <p:nvPr/>
        </p:nvSpPr>
        <p:spPr bwMode="auto">
          <a:xfrm>
            <a:off x="6088540" y="15072996"/>
            <a:ext cx="7273045" cy="4095183"/>
          </a:xfrm>
          <a:custGeom>
            <a:avLst/>
            <a:gdLst/>
            <a:ahLst/>
            <a:cxnLst/>
            <a:rect l="l" t="t" r="r" b="b"/>
            <a:pathLst>
              <a:path w="7734516" h="4355020" extrusionOk="0">
                <a:moveTo>
                  <a:pt x="0" y="0"/>
                </a:moveTo>
                <a:lnTo>
                  <a:pt x="7734516" y="0"/>
                </a:lnTo>
                <a:lnTo>
                  <a:pt x="7734516" y="4355021"/>
                </a:lnTo>
                <a:lnTo>
                  <a:pt x="0" y="4355021"/>
                </a:lnTo>
                <a:lnTo>
                  <a:pt x="0" y="0"/>
                </a:lnTo>
                <a:close/>
              </a:path>
            </a:pathLst>
          </a:custGeom>
          <a:blipFill>
            <a:blip r:embed="rId3"/>
            <a:stretch/>
          </a:blipFill>
        </p:spPr>
        <p:txBody>
          <a:bodyPr/>
          <a:lstStyle/>
          <a:p>
            <a:pPr>
              <a:defRPr/>
            </a:pPr>
            <a:endParaRPr lang="de-DE"/>
          </a:p>
        </p:txBody>
      </p:sp>
      <p:grpSp>
        <p:nvGrpSpPr>
          <p:cNvPr id="63" name="Group 62">
            <a:extLst>
              <a:ext uri="{FF2B5EF4-FFF2-40B4-BE49-F238E27FC236}">
                <a16:creationId xmlns:a16="http://schemas.microsoft.com/office/drawing/2014/main" id="{3F183CDE-1ACF-A61F-D00B-54157D0694E5}"/>
              </a:ext>
            </a:extLst>
          </p:cNvPr>
          <p:cNvGrpSpPr/>
          <p:nvPr/>
        </p:nvGrpSpPr>
        <p:grpSpPr>
          <a:xfrm>
            <a:off x="847082" y="5524272"/>
            <a:ext cx="4111051" cy="4055469"/>
            <a:chOff x="847082" y="3817970"/>
            <a:chExt cx="4111051" cy="4055469"/>
          </a:xfrm>
        </p:grpSpPr>
        <p:sp>
          <p:nvSpPr>
            <p:cNvPr id="9" name="Freeform 9"/>
            <p:cNvSpPr/>
            <p:nvPr/>
          </p:nvSpPr>
          <p:spPr bwMode="auto">
            <a:xfrm>
              <a:off x="847082" y="3817970"/>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3" name="TextBox 33"/>
            <p:cNvSpPr txBox="1"/>
            <p:nvPr/>
          </p:nvSpPr>
          <p:spPr bwMode="auto">
            <a:xfrm>
              <a:off x="954768" y="4050341"/>
              <a:ext cx="3895678" cy="3590727"/>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Kobalt</a:t>
              </a:r>
              <a:r>
                <a:rPr lang="de-DE" sz="2400" spc="100" dirty="0">
                  <a:solidFill>
                    <a:srgbClr val="000000"/>
                  </a:solidFill>
                  <a:latin typeface="Calibri"/>
                  <a:cs typeface="Calibri"/>
                </a:rPr>
                <a:t> kommt hauptsächlich aus der </a:t>
              </a:r>
              <a:r>
                <a:rPr lang="de-DE" sz="2400" b="1" spc="100" dirty="0">
                  <a:solidFill>
                    <a:srgbClr val="000000"/>
                  </a:solidFill>
                  <a:latin typeface="Calibri"/>
                  <a:cs typeface="Calibri"/>
                </a:rPr>
                <a:t>Demokratischen Republik Kongo</a:t>
              </a:r>
              <a:r>
                <a:rPr lang="de-DE" sz="2400" spc="100" dirty="0">
                  <a:solidFill>
                    <a:srgbClr val="000000"/>
                  </a:solidFill>
                  <a:latin typeface="Calibri"/>
                  <a:cs typeface="Calibri"/>
                </a:rPr>
                <a:t> und wird für </a:t>
              </a:r>
              <a:r>
                <a:rPr lang="de-DE" sz="2400" b="1" spc="100" dirty="0">
                  <a:solidFill>
                    <a:srgbClr val="000000"/>
                  </a:solidFill>
                  <a:latin typeface="Calibri"/>
                  <a:cs typeface="Calibri"/>
                </a:rPr>
                <a:t>wiederaufladbare Batterien </a:t>
              </a:r>
              <a:r>
                <a:rPr lang="de-DE" sz="2400" spc="100" dirty="0">
                  <a:solidFill>
                    <a:srgbClr val="000000"/>
                  </a:solidFill>
                  <a:latin typeface="Calibri"/>
                  <a:cs typeface="Calibri"/>
                </a:rPr>
                <a:t>verwendet. </a:t>
              </a:r>
              <a:endParaRPr sz="2400" dirty="0">
                <a:latin typeface="Calibri"/>
                <a:cs typeface="Calibri"/>
              </a:endParaRPr>
            </a:p>
            <a:p>
              <a:pPr algn="ctr">
                <a:lnSpc>
                  <a:spcPts val="2820"/>
                </a:lnSpc>
                <a:defRPr/>
              </a:pPr>
              <a:endParaRPr lang="de-DE" sz="2400" spc="100" dirty="0">
                <a:solidFill>
                  <a:srgbClr val="000000"/>
                </a:solidFill>
                <a:latin typeface="Calibri"/>
                <a:cs typeface="Calibri"/>
              </a:endParaRPr>
            </a:p>
            <a:p>
              <a:pPr algn="ctr">
                <a:lnSpc>
                  <a:spcPts val="2820"/>
                </a:lnSpc>
                <a:defRPr/>
              </a:pPr>
              <a:r>
                <a:rPr lang="de-DE" sz="2400" spc="100" dirty="0">
                  <a:solidFill>
                    <a:srgbClr val="000000"/>
                  </a:solidFill>
                  <a:latin typeface="Calibri"/>
                  <a:cs typeface="Calibri"/>
                </a:rPr>
                <a:t>Dieser Rohstoff wird immer knapper. Eine Batterie enthält ca. 6,3 Gramm Kobalt.</a:t>
              </a:r>
              <a:endParaRPr lang="en-US" sz="2400" spc="100" dirty="0">
                <a:solidFill>
                  <a:srgbClr val="000000"/>
                </a:solidFill>
                <a:latin typeface="Calibri"/>
                <a:cs typeface="Calibri"/>
              </a:endParaRPr>
            </a:p>
          </p:txBody>
        </p:sp>
      </p:grpSp>
      <p:grpSp>
        <p:nvGrpSpPr>
          <p:cNvPr id="62" name="Group 61">
            <a:extLst>
              <a:ext uri="{FF2B5EF4-FFF2-40B4-BE49-F238E27FC236}">
                <a16:creationId xmlns:a16="http://schemas.microsoft.com/office/drawing/2014/main" id="{1927D407-16C3-DB71-6E1F-B7F09FE4CBE1}"/>
              </a:ext>
            </a:extLst>
          </p:cNvPr>
          <p:cNvGrpSpPr/>
          <p:nvPr/>
        </p:nvGrpSpPr>
        <p:grpSpPr>
          <a:xfrm>
            <a:off x="5248200" y="5524272"/>
            <a:ext cx="4111051" cy="4055469"/>
            <a:chOff x="5248200" y="3817970"/>
            <a:chExt cx="4111051" cy="4055469"/>
          </a:xfrm>
        </p:grpSpPr>
        <p:sp>
          <p:nvSpPr>
            <p:cNvPr id="12" name="Freeform 12"/>
            <p:cNvSpPr/>
            <p:nvPr/>
          </p:nvSpPr>
          <p:spPr bwMode="auto">
            <a:xfrm>
              <a:off x="5248200" y="3817970"/>
              <a:ext cx="4111051" cy="4055469"/>
            </a:xfrm>
            <a:custGeom>
              <a:avLst/>
              <a:gdLst/>
              <a:ahLst/>
              <a:cxnLst/>
              <a:rect l="l" t="t" r="r" b="b"/>
              <a:pathLst>
                <a:path w="858071" h="846469" extrusionOk="0">
                  <a:moveTo>
                    <a:pt x="0" y="0"/>
                  </a:moveTo>
                  <a:lnTo>
                    <a:pt x="858071" y="0"/>
                  </a:lnTo>
                  <a:lnTo>
                    <a:pt x="858071" y="846469"/>
                  </a:lnTo>
                  <a:lnTo>
                    <a:pt x="0" y="846469"/>
                  </a:lnTo>
                  <a:close/>
                </a:path>
              </a:pathLst>
            </a:custGeom>
            <a:solidFill>
              <a:srgbClr val="FFFFFF"/>
            </a:solidFill>
            <a:ln w="38100" cap="sq">
              <a:solidFill>
                <a:srgbClr val="FFFFFF"/>
              </a:solidFill>
              <a:prstDash val="solid"/>
              <a:miter/>
            </a:ln>
          </p:spPr>
          <p:txBody>
            <a:bodyPr/>
            <a:lstStyle/>
            <a:p>
              <a:pPr>
                <a:defRPr/>
              </a:pPr>
              <a:endParaRPr lang="de-DE"/>
            </a:p>
          </p:txBody>
        </p:sp>
        <p:sp>
          <p:nvSpPr>
            <p:cNvPr id="34" name="TextBox 34"/>
            <p:cNvSpPr txBox="1"/>
            <p:nvPr/>
          </p:nvSpPr>
          <p:spPr bwMode="auto">
            <a:xfrm>
              <a:off x="5355886" y="4409414"/>
              <a:ext cx="3895678" cy="287258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Aluminium</a:t>
              </a:r>
              <a:r>
                <a:rPr lang="de-DE" sz="2400" spc="100" dirty="0">
                  <a:solidFill>
                    <a:srgbClr val="000000"/>
                  </a:solidFill>
                  <a:latin typeface="Calibri"/>
                  <a:cs typeface="Calibri"/>
                </a:rPr>
                <a:t> ist ein wichtiges Baumaterial und kommt in </a:t>
              </a:r>
              <a:r>
                <a:rPr lang="de-DE" sz="2400" b="1" spc="100" dirty="0">
                  <a:solidFill>
                    <a:srgbClr val="000000"/>
                  </a:solidFill>
                  <a:latin typeface="Calibri"/>
                  <a:cs typeface="Calibri"/>
                </a:rPr>
                <a:t>Australien</a:t>
              </a:r>
              <a:r>
                <a:rPr lang="de-DE" sz="2400" spc="100" dirty="0">
                  <a:solidFill>
                    <a:srgbClr val="000000"/>
                  </a:solidFill>
                  <a:latin typeface="Calibri"/>
                  <a:cs typeface="Calibri"/>
                </a:rPr>
                <a:t> vor. Aluminium wird zum Beispiel in Smartphones verwendet, um die </a:t>
              </a:r>
              <a:r>
                <a:rPr lang="de-DE" sz="2400" b="1" spc="100" dirty="0">
                  <a:solidFill>
                    <a:srgbClr val="000000"/>
                  </a:solidFill>
                  <a:latin typeface="Calibri"/>
                  <a:cs typeface="Calibri"/>
                </a:rPr>
                <a:t>Elektronik vor elektromagnetischer Strahlung abzuschirmen</a:t>
              </a:r>
              <a:r>
                <a:rPr lang="de-DE" sz="2400" spc="100" dirty="0">
                  <a:solidFill>
                    <a:srgbClr val="000000"/>
                  </a:solidFill>
                  <a:latin typeface="Calibri"/>
                  <a:cs typeface="Calibri"/>
                </a:rPr>
                <a:t>.</a:t>
              </a:r>
              <a:endParaRPr lang="en-US" sz="2400" spc="100" dirty="0">
                <a:solidFill>
                  <a:srgbClr val="000000"/>
                </a:solidFill>
                <a:latin typeface="Calibri"/>
                <a:cs typeface="Calibri"/>
              </a:endParaRPr>
            </a:p>
          </p:txBody>
        </p:sp>
      </p:grpSp>
      <p:grpSp>
        <p:nvGrpSpPr>
          <p:cNvPr id="61" name="Group 60">
            <a:extLst>
              <a:ext uri="{FF2B5EF4-FFF2-40B4-BE49-F238E27FC236}">
                <a16:creationId xmlns:a16="http://schemas.microsoft.com/office/drawing/2014/main" id="{4C57E774-8D3A-CB2E-E93F-1DCB3F1D5E91}"/>
              </a:ext>
            </a:extLst>
          </p:cNvPr>
          <p:cNvGrpSpPr/>
          <p:nvPr/>
        </p:nvGrpSpPr>
        <p:grpSpPr>
          <a:xfrm>
            <a:off x="9617377" y="5524272"/>
            <a:ext cx="4111051" cy="4055469"/>
            <a:chOff x="9617377" y="3817970"/>
            <a:chExt cx="4111051" cy="4055469"/>
          </a:xfrm>
        </p:grpSpPr>
        <p:sp>
          <p:nvSpPr>
            <p:cNvPr id="15" name="Freeform 15"/>
            <p:cNvSpPr/>
            <p:nvPr/>
          </p:nvSpPr>
          <p:spPr bwMode="auto">
            <a:xfrm>
              <a:off x="9617377" y="3817970"/>
              <a:ext cx="4111051" cy="4055469"/>
            </a:xfrm>
            <a:custGeom>
              <a:avLst/>
              <a:gdLst/>
              <a:ahLst/>
              <a:cxnLst/>
              <a:rect l="l" t="t" r="r" b="b"/>
              <a:pathLst>
                <a:path w="858071" h="846469" extrusionOk="0">
                  <a:moveTo>
                    <a:pt x="0" y="0"/>
                  </a:moveTo>
                  <a:lnTo>
                    <a:pt x="858071" y="0"/>
                  </a:lnTo>
                  <a:lnTo>
                    <a:pt x="858071" y="846469"/>
                  </a:lnTo>
                  <a:lnTo>
                    <a:pt x="0" y="846469"/>
                  </a:lnTo>
                  <a:close/>
                </a:path>
              </a:pathLst>
            </a:custGeom>
            <a:solidFill>
              <a:srgbClr val="FFFFFF"/>
            </a:solidFill>
            <a:ln w="38100" cap="sq">
              <a:solidFill>
                <a:srgbClr val="FFFFFF"/>
              </a:solidFill>
              <a:prstDash val="solid"/>
              <a:miter/>
            </a:ln>
          </p:spPr>
          <p:txBody>
            <a:bodyPr/>
            <a:lstStyle/>
            <a:p>
              <a:pPr>
                <a:defRPr/>
              </a:pPr>
              <a:endParaRPr lang="de-DE"/>
            </a:p>
          </p:txBody>
        </p:sp>
        <p:sp>
          <p:nvSpPr>
            <p:cNvPr id="35" name="TextBox 35"/>
            <p:cNvSpPr txBox="1"/>
            <p:nvPr/>
          </p:nvSpPr>
          <p:spPr bwMode="auto">
            <a:xfrm>
              <a:off x="9726276" y="4409414"/>
              <a:ext cx="3893253" cy="3231654"/>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Nickel</a:t>
              </a:r>
              <a:r>
                <a:rPr lang="de-DE" sz="2400" spc="100" dirty="0">
                  <a:solidFill>
                    <a:srgbClr val="000000"/>
                  </a:solidFill>
                  <a:latin typeface="Calibri"/>
                  <a:cs typeface="Calibri"/>
                </a:rPr>
                <a:t> kommt aus </a:t>
              </a:r>
              <a:r>
                <a:rPr lang="de-DE" sz="2400" b="1" spc="100" dirty="0">
                  <a:solidFill>
                    <a:srgbClr val="000000"/>
                  </a:solidFill>
                  <a:latin typeface="Calibri"/>
                  <a:cs typeface="Calibri"/>
                </a:rPr>
                <a:t>Indonesien</a:t>
              </a:r>
              <a:r>
                <a:rPr lang="de-DE" sz="2400" spc="100" dirty="0">
                  <a:solidFill>
                    <a:srgbClr val="000000"/>
                  </a:solidFill>
                  <a:latin typeface="Calibri"/>
                  <a:cs typeface="Calibri"/>
                </a:rPr>
                <a:t>. Es wird in einem Smartphone für </a:t>
              </a:r>
              <a:r>
                <a:rPr lang="de-DE" sz="2400" b="1" spc="100" dirty="0">
                  <a:solidFill>
                    <a:srgbClr val="000000"/>
                  </a:solidFill>
                  <a:latin typeface="Calibri"/>
                  <a:cs typeface="Calibri"/>
                </a:rPr>
                <a:t>elektrische Verbindungen </a:t>
              </a:r>
              <a:r>
                <a:rPr lang="de-DE" sz="2400" spc="100" dirty="0">
                  <a:solidFill>
                    <a:srgbClr val="000000"/>
                  </a:solidFill>
                  <a:latin typeface="Calibri"/>
                  <a:cs typeface="Calibri"/>
                </a:rPr>
                <a:t>und </a:t>
              </a:r>
              <a:r>
                <a:rPr lang="de-DE" sz="2400" b="1" spc="100" dirty="0">
                  <a:solidFill>
                    <a:srgbClr val="000000"/>
                  </a:solidFill>
                  <a:latin typeface="Calibri"/>
                  <a:cs typeface="Calibri"/>
                </a:rPr>
                <a:t>sogenannte</a:t>
              </a:r>
              <a:r>
                <a:rPr lang="de-DE" sz="2400" spc="100" dirty="0">
                  <a:solidFill>
                    <a:srgbClr val="000000"/>
                  </a:solidFill>
                  <a:latin typeface="Calibri"/>
                  <a:cs typeface="Calibri"/>
                </a:rPr>
                <a:t> </a:t>
              </a:r>
              <a:r>
                <a:rPr lang="de-DE" sz="2400" b="1" spc="100" dirty="0">
                  <a:solidFill>
                    <a:srgbClr val="000000"/>
                  </a:solidFill>
                  <a:latin typeface="Calibri"/>
                  <a:cs typeface="Calibri"/>
                </a:rPr>
                <a:t>Kondensatoren</a:t>
              </a:r>
              <a:r>
                <a:rPr lang="de-DE" sz="2400" spc="100" dirty="0">
                  <a:solidFill>
                    <a:srgbClr val="000000"/>
                  </a:solidFill>
                  <a:latin typeface="Calibri"/>
                  <a:cs typeface="Calibri"/>
                </a:rPr>
                <a:t> verwendet. Das sind Bauteile zur Speicherung von elektrischen Ladungen.</a:t>
              </a:r>
              <a:endParaRPr lang="en-US" sz="2400" spc="100" dirty="0">
                <a:solidFill>
                  <a:srgbClr val="000000"/>
                </a:solidFill>
                <a:latin typeface="Calibri"/>
                <a:cs typeface="Calibri"/>
              </a:endParaRPr>
            </a:p>
          </p:txBody>
        </p:sp>
      </p:grpSp>
      <p:grpSp>
        <p:nvGrpSpPr>
          <p:cNvPr id="55" name="Group 54">
            <a:extLst>
              <a:ext uri="{FF2B5EF4-FFF2-40B4-BE49-F238E27FC236}">
                <a16:creationId xmlns:a16="http://schemas.microsoft.com/office/drawing/2014/main" id="{DEC03B4B-3C1F-3775-02D0-42CB5FEA07C8}"/>
              </a:ext>
            </a:extLst>
          </p:cNvPr>
          <p:cNvGrpSpPr/>
          <p:nvPr/>
        </p:nvGrpSpPr>
        <p:grpSpPr>
          <a:xfrm>
            <a:off x="847082" y="9915515"/>
            <a:ext cx="4111051" cy="4055469"/>
            <a:chOff x="847082" y="8209213"/>
            <a:chExt cx="4111051" cy="4055469"/>
          </a:xfrm>
        </p:grpSpPr>
        <p:sp>
          <p:nvSpPr>
            <p:cNvPr id="18" name="Freeform 18"/>
            <p:cNvSpPr/>
            <p:nvPr/>
          </p:nvSpPr>
          <p:spPr bwMode="auto">
            <a:xfrm>
              <a:off x="847082"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6" name="TextBox 36"/>
            <p:cNvSpPr txBox="1"/>
            <p:nvPr/>
          </p:nvSpPr>
          <p:spPr bwMode="auto">
            <a:xfrm>
              <a:off x="954768" y="8621120"/>
              <a:ext cx="3895678" cy="3231654"/>
            </a:xfrm>
            <a:prstGeom prst="rect">
              <a:avLst/>
            </a:prstGeom>
          </p:spPr>
          <p:txBody>
            <a:bodyPr lIns="0" tIns="0" rIns="0" bIns="0" rtlCol="0" anchor="t">
              <a:spAutoFit/>
            </a:bodyPr>
            <a:lstStyle/>
            <a:p>
              <a:pPr algn="ctr">
                <a:lnSpc>
                  <a:spcPts val="2820"/>
                </a:lnSpc>
                <a:defRPr/>
              </a:pPr>
              <a:r>
                <a:rPr lang="de-DE" sz="2400" spc="100" dirty="0">
                  <a:solidFill>
                    <a:srgbClr val="000000"/>
                  </a:solidFill>
                  <a:latin typeface="Calibri"/>
                  <a:cs typeface="Calibri"/>
                </a:rPr>
                <a:t>Das wichtigste Land, in dem </a:t>
              </a:r>
              <a:r>
                <a:rPr lang="de-DE" sz="2400" b="1" spc="100" dirty="0">
                  <a:solidFill>
                    <a:srgbClr val="000000"/>
                  </a:solidFill>
                  <a:latin typeface="Calibri"/>
                  <a:cs typeface="Calibri"/>
                </a:rPr>
                <a:t>Zinn</a:t>
              </a:r>
              <a:r>
                <a:rPr lang="de-DE" sz="2400" spc="100" dirty="0">
                  <a:solidFill>
                    <a:srgbClr val="000000"/>
                  </a:solidFill>
                  <a:latin typeface="Calibri"/>
                  <a:cs typeface="Calibri"/>
                </a:rPr>
                <a:t> abgebaut wird, ist </a:t>
              </a:r>
              <a:r>
                <a:rPr lang="de-DE" sz="2400" b="1" spc="100" dirty="0">
                  <a:solidFill>
                    <a:srgbClr val="000000"/>
                  </a:solidFill>
                  <a:latin typeface="Calibri"/>
                  <a:cs typeface="Calibri"/>
                </a:rPr>
                <a:t>China</a:t>
              </a:r>
              <a:r>
                <a:rPr lang="de-DE" sz="2400" spc="100" dirty="0">
                  <a:solidFill>
                    <a:srgbClr val="000000"/>
                  </a:solidFill>
                  <a:latin typeface="Calibri"/>
                  <a:cs typeface="Calibri"/>
                </a:rPr>
                <a:t>. In elektronischen Geräten wird Zinn zum </a:t>
              </a:r>
              <a:r>
                <a:rPr lang="de-DE" sz="2400" b="1" spc="100" dirty="0">
                  <a:solidFill>
                    <a:srgbClr val="000000"/>
                  </a:solidFill>
                  <a:latin typeface="Calibri"/>
                  <a:cs typeface="Calibri"/>
                </a:rPr>
                <a:t>Löten</a:t>
              </a:r>
              <a:r>
                <a:rPr lang="de-DE" sz="2400" spc="100" dirty="0">
                  <a:solidFill>
                    <a:srgbClr val="000000"/>
                  </a:solidFill>
                  <a:latin typeface="Calibri"/>
                  <a:cs typeface="Calibri"/>
                </a:rPr>
                <a:t> verwendet, womit die einzelnen Bauteile mit der Kupferschicht der Leiterplatte verbunden werden.</a:t>
              </a:r>
              <a:endParaRPr lang="en-US" sz="2400" spc="100" dirty="0">
                <a:solidFill>
                  <a:srgbClr val="000000"/>
                </a:solidFill>
                <a:latin typeface="Calibri"/>
                <a:cs typeface="Calibri"/>
              </a:endParaRPr>
            </a:p>
          </p:txBody>
        </p:sp>
      </p:grpSp>
      <p:grpSp>
        <p:nvGrpSpPr>
          <p:cNvPr id="60" name="Group 59">
            <a:extLst>
              <a:ext uri="{FF2B5EF4-FFF2-40B4-BE49-F238E27FC236}">
                <a16:creationId xmlns:a16="http://schemas.microsoft.com/office/drawing/2014/main" id="{BC153376-5DFC-57A4-7937-EEEF1D8B7DF6}"/>
              </a:ext>
            </a:extLst>
          </p:cNvPr>
          <p:cNvGrpSpPr/>
          <p:nvPr/>
        </p:nvGrpSpPr>
        <p:grpSpPr>
          <a:xfrm>
            <a:off x="5248200" y="9915515"/>
            <a:ext cx="4111051" cy="4055469"/>
            <a:chOff x="5248200" y="8209213"/>
            <a:chExt cx="4111051" cy="4055469"/>
          </a:xfrm>
        </p:grpSpPr>
        <p:sp>
          <p:nvSpPr>
            <p:cNvPr id="21" name="Freeform 21"/>
            <p:cNvSpPr/>
            <p:nvPr/>
          </p:nvSpPr>
          <p:spPr bwMode="auto">
            <a:xfrm>
              <a:off x="5248200"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7" name="TextBox 37"/>
            <p:cNvSpPr txBox="1"/>
            <p:nvPr/>
          </p:nvSpPr>
          <p:spPr bwMode="auto">
            <a:xfrm>
              <a:off x="5355886" y="8800657"/>
              <a:ext cx="3895678" cy="287258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Silber</a:t>
              </a:r>
              <a:r>
                <a:rPr lang="de-DE" sz="2400" spc="100" dirty="0">
                  <a:solidFill>
                    <a:srgbClr val="000000"/>
                  </a:solidFill>
                  <a:latin typeface="Calibri"/>
                  <a:cs typeface="Calibri"/>
                </a:rPr>
                <a:t> kommt aus </a:t>
              </a:r>
              <a:r>
                <a:rPr lang="de-DE" sz="2400" b="1" spc="100" dirty="0">
                  <a:solidFill>
                    <a:srgbClr val="000000"/>
                  </a:solidFill>
                  <a:latin typeface="Calibri"/>
                  <a:cs typeface="Calibri"/>
                </a:rPr>
                <a:t>Mexiko</a:t>
              </a:r>
              <a:r>
                <a:rPr lang="de-DE" sz="2400" spc="100" dirty="0">
                  <a:solidFill>
                    <a:srgbClr val="000000"/>
                  </a:solidFill>
                  <a:latin typeface="Calibri"/>
                  <a:cs typeface="Calibri"/>
                </a:rPr>
                <a:t> und wird für die </a:t>
              </a:r>
              <a:r>
                <a:rPr lang="de-DE" sz="2400" b="1" spc="100" dirty="0">
                  <a:solidFill>
                    <a:srgbClr val="000000"/>
                  </a:solidFill>
                  <a:latin typeface="Calibri"/>
                  <a:cs typeface="Calibri"/>
                </a:rPr>
                <a:t>Tastaturmatte</a:t>
              </a:r>
              <a:r>
                <a:rPr lang="de-DE" sz="2400" spc="100" dirty="0">
                  <a:solidFill>
                    <a:srgbClr val="000000"/>
                  </a:solidFill>
                  <a:latin typeface="Calibri"/>
                  <a:cs typeface="Calibri"/>
                </a:rPr>
                <a:t> und die </a:t>
              </a:r>
              <a:r>
                <a:rPr lang="de-DE" sz="2400" b="1" spc="100" dirty="0">
                  <a:solidFill>
                    <a:srgbClr val="000000"/>
                  </a:solidFill>
                  <a:latin typeface="Calibri"/>
                  <a:cs typeface="Calibri"/>
                </a:rPr>
                <a:t>Leiterplatte</a:t>
              </a:r>
              <a:r>
                <a:rPr lang="de-DE" sz="2400" spc="100" dirty="0">
                  <a:solidFill>
                    <a:srgbClr val="000000"/>
                  </a:solidFill>
                  <a:latin typeface="Calibri"/>
                  <a:cs typeface="Calibri"/>
                </a:rPr>
                <a:t> eines Smartphones verwendet. In einem Smartphone sind etwa 306 Milligramm Silber enthalten.</a:t>
              </a:r>
              <a:endParaRPr lang="en-US" sz="2400" spc="100" dirty="0">
                <a:solidFill>
                  <a:srgbClr val="000000"/>
                </a:solidFill>
                <a:latin typeface="Calibri"/>
                <a:cs typeface="Calibri"/>
              </a:endParaRPr>
            </a:p>
          </p:txBody>
        </p:sp>
      </p:grpSp>
      <p:grpSp>
        <p:nvGrpSpPr>
          <p:cNvPr id="58" name="Group 57">
            <a:extLst>
              <a:ext uri="{FF2B5EF4-FFF2-40B4-BE49-F238E27FC236}">
                <a16:creationId xmlns:a16="http://schemas.microsoft.com/office/drawing/2014/main" id="{ABF6CE2F-0FC2-DAB7-685E-C4FDF9CDB481}"/>
              </a:ext>
            </a:extLst>
          </p:cNvPr>
          <p:cNvGrpSpPr/>
          <p:nvPr/>
        </p:nvGrpSpPr>
        <p:grpSpPr>
          <a:xfrm>
            <a:off x="847082" y="14302381"/>
            <a:ext cx="4111051" cy="4055469"/>
            <a:chOff x="847082" y="12596079"/>
            <a:chExt cx="4111051" cy="4055469"/>
          </a:xfrm>
        </p:grpSpPr>
        <p:sp>
          <p:nvSpPr>
            <p:cNvPr id="27" name="Freeform 27"/>
            <p:cNvSpPr/>
            <p:nvPr/>
          </p:nvSpPr>
          <p:spPr bwMode="auto">
            <a:xfrm>
              <a:off x="847082" y="12596079"/>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8" name="TextBox 38"/>
            <p:cNvSpPr txBox="1"/>
            <p:nvPr/>
          </p:nvSpPr>
          <p:spPr bwMode="auto">
            <a:xfrm>
              <a:off x="954768" y="13905668"/>
              <a:ext cx="3895678" cy="1436291"/>
            </a:xfrm>
            <a:prstGeom prst="rect">
              <a:avLst/>
            </a:prstGeom>
          </p:spPr>
          <p:txBody>
            <a:bodyPr lIns="0" tIns="0" rIns="0" bIns="0" rtlCol="0" anchor="t">
              <a:spAutoFit/>
            </a:bodyPr>
            <a:lstStyle/>
            <a:p>
              <a:pPr algn="ctr">
                <a:lnSpc>
                  <a:spcPts val="2820"/>
                </a:lnSpc>
                <a:defRPr/>
              </a:pPr>
              <a:r>
                <a:rPr lang="de-DE" sz="2400" b="1" spc="100" dirty="0">
                  <a:solidFill>
                    <a:srgbClr val="000000"/>
                  </a:solidFill>
                  <a:latin typeface="Calibri"/>
                  <a:cs typeface="Calibri"/>
                </a:rPr>
                <a:t>Kupfer</a:t>
              </a:r>
              <a:r>
                <a:rPr lang="de-DE" sz="2400" spc="100" dirty="0">
                  <a:solidFill>
                    <a:srgbClr val="000000"/>
                  </a:solidFill>
                  <a:latin typeface="Calibri"/>
                  <a:cs typeface="Calibri"/>
                </a:rPr>
                <a:t> kommt z. B. aus </a:t>
              </a:r>
              <a:r>
                <a:rPr lang="de-DE" sz="2400" b="1" spc="100" dirty="0">
                  <a:solidFill>
                    <a:srgbClr val="000000"/>
                  </a:solidFill>
                  <a:latin typeface="Calibri"/>
                  <a:cs typeface="Calibri"/>
                </a:rPr>
                <a:t>Chile</a:t>
              </a:r>
              <a:r>
                <a:rPr lang="de-DE" sz="2400" spc="100" dirty="0">
                  <a:solidFill>
                    <a:srgbClr val="000000"/>
                  </a:solidFill>
                  <a:latin typeface="Calibri"/>
                  <a:cs typeface="Calibri"/>
                </a:rPr>
                <a:t>. Es ist ein sehr wichtiges Metall für </a:t>
              </a:r>
              <a:r>
                <a:rPr lang="de-DE" sz="2400" b="1" spc="100" dirty="0">
                  <a:solidFill>
                    <a:srgbClr val="000000"/>
                  </a:solidFill>
                  <a:latin typeface="Calibri"/>
                  <a:cs typeface="Calibri"/>
                </a:rPr>
                <a:t>Drähte</a:t>
              </a:r>
              <a:r>
                <a:rPr lang="de-DE" sz="2400" spc="100" dirty="0">
                  <a:solidFill>
                    <a:srgbClr val="000000"/>
                  </a:solidFill>
                  <a:latin typeface="Calibri"/>
                  <a:cs typeface="Calibri"/>
                </a:rPr>
                <a:t> und </a:t>
              </a:r>
              <a:r>
                <a:rPr lang="de-DE" sz="2400" b="1" spc="100" dirty="0">
                  <a:solidFill>
                    <a:srgbClr val="000000"/>
                  </a:solidFill>
                  <a:latin typeface="Calibri"/>
                  <a:cs typeface="Calibri"/>
                </a:rPr>
                <a:t>gedruckte Schaltungen</a:t>
              </a:r>
              <a:r>
                <a:rPr lang="de-DE" sz="2400" spc="100" dirty="0">
                  <a:solidFill>
                    <a:srgbClr val="000000"/>
                  </a:solidFill>
                  <a:latin typeface="Calibri"/>
                  <a:cs typeface="Calibri"/>
                </a:rPr>
                <a:t>.</a:t>
              </a:r>
              <a:endParaRPr lang="en-US" sz="2400" spc="100" dirty="0">
                <a:solidFill>
                  <a:srgbClr val="000000"/>
                </a:solidFill>
                <a:latin typeface="Calibri"/>
                <a:cs typeface="Calibri"/>
              </a:endParaRPr>
            </a:p>
          </p:txBody>
        </p:sp>
      </p:grpSp>
      <p:grpSp>
        <p:nvGrpSpPr>
          <p:cNvPr id="59" name="Group 58">
            <a:extLst>
              <a:ext uri="{FF2B5EF4-FFF2-40B4-BE49-F238E27FC236}">
                <a16:creationId xmlns:a16="http://schemas.microsoft.com/office/drawing/2014/main" id="{040FFF20-20D6-351C-31DE-41ED65403D44}"/>
              </a:ext>
            </a:extLst>
          </p:cNvPr>
          <p:cNvGrpSpPr/>
          <p:nvPr/>
        </p:nvGrpSpPr>
        <p:grpSpPr>
          <a:xfrm>
            <a:off x="9617377" y="9915515"/>
            <a:ext cx="4111051" cy="4055469"/>
            <a:chOff x="9617377" y="8209213"/>
            <a:chExt cx="4111051" cy="4055469"/>
          </a:xfrm>
        </p:grpSpPr>
        <p:sp>
          <p:nvSpPr>
            <p:cNvPr id="24" name="Freeform 24"/>
            <p:cNvSpPr/>
            <p:nvPr/>
          </p:nvSpPr>
          <p:spPr bwMode="auto">
            <a:xfrm>
              <a:off x="9617377" y="8209213"/>
              <a:ext cx="4111051" cy="4055469"/>
            </a:xfrm>
            <a:custGeom>
              <a:avLst/>
              <a:gdLst/>
              <a:ahLst/>
              <a:cxnLst/>
              <a:rect l="l" t="t" r="r" b="b"/>
              <a:pathLst>
                <a:path w="803574" h="792710" extrusionOk="0">
                  <a:moveTo>
                    <a:pt x="0" y="0"/>
                  </a:moveTo>
                  <a:lnTo>
                    <a:pt x="803574" y="0"/>
                  </a:lnTo>
                  <a:lnTo>
                    <a:pt x="803574" y="792710"/>
                  </a:lnTo>
                  <a:lnTo>
                    <a:pt x="0" y="792710"/>
                  </a:lnTo>
                  <a:close/>
                </a:path>
              </a:pathLst>
            </a:custGeom>
            <a:solidFill>
              <a:srgbClr val="FFFFFF"/>
            </a:solidFill>
            <a:ln w="38100" cap="sq">
              <a:solidFill>
                <a:srgbClr val="FFFFFF"/>
              </a:solidFill>
              <a:prstDash val="solid"/>
              <a:miter/>
            </a:ln>
          </p:spPr>
          <p:txBody>
            <a:bodyPr/>
            <a:lstStyle/>
            <a:p>
              <a:pPr>
                <a:defRPr/>
              </a:pPr>
              <a:endParaRPr lang="de-DE"/>
            </a:p>
          </p:txBody>
        </p:sp>
        <p:sp>
          <p:nvSpPr>
            <p:cNvPr id="39" name="TextBox 39"/>
            <p:cNvSpPr txBox="1"/>
            <p:nvPr/>
          </p:nvSpPr>
          <p:spPr bwMode="auto">
            <a:xfrm>
              <a:off x="9725063" y="9159729"/>
              <a:ext cx="3895678" cy="2154436"/>
            </a:xfrm>
            <a:prstGeom prst="rect">
              <a:avLst/>
            </a:prstGeom>
          </p:spPr>
          <p:txBody>
            <a:bodyPr lIns="0" tIns="0" rIns="0" bIns="0" rtlCol="0" anchor="t">
              <a:spAutoFit/>
            </a:bodyPr>
            <a:lstStyle/>
            <a:p>
              <a:pPr algn="ctr">
                <a:lnSpc>
                  <a:spcPts val="2820"/>
                </a:lnSpc>
                <a:defRPr/>
              </a:pPr>
              <a:r>
                <a:rPr lang="de-DE" sz="2400" spc="100" dirty="0">
                  <a:solidFill>
                    <a:srgbClr val="000000"/>
                  </a:solidFill>
                  <a:latin typeface="Calibri"/>
                  <a:cs typeface="Calibri"/>
                </a:rPr>
                <a:t>Ja, wirklich - in einem Smartphone steckt echtes </a:t>
              </a:r>
              <a:r>
                <a:rPr lang="de-DE" sz="2400" b="1" spc="100" dirty="0">
                  <a:solidFill>
                    <a:srgbClr val="000000"/>
                  </a:solidFill>
                  <a:latin typeface="Calibri"/>
                  <a:cs typeface="Calibri"/>
                </a:rPr>
                <a:t>Gold</a:t>
              </a:r>
              <a:r>
                <a:rPr lang="de-DE" sz="2400" spc="100" dirty="0">
                  <a:solidFill>
                    <a:srgbClr val="000000"/>
                  </a:solidFill>
                  <a:latin typeface="Calibri"/>
                  <a:cs typeface="Calibri"/>
                </a:rPr>
                <a:t>! Es wird zum Beispiel in </a:t>
              </a:r>
              <a:r>
                <a:rPr lang="de-DE" sz="2400" b="1" spc="100" dirty="0">
                  <a:solidFill>
                    <a:srgbClr val="000000"/>
                  </a:solidFill>
                  <a:latin typeface="Calibri"/>
                  <a:cs typeface="Calibri"/>
                </a:rPr>
                <a:t>China</a:t>
              </a:r>
              <a:r>
                <a:rPr lang="de-DE" sz="2400" spc="100" dirty="0">
                  <a:solidFill>
                    <a:srgbClr val="000000"/>
                  </a:solidFill>
                  <a:latin typeface="Calibri"/>
                  <a:cs typeface="Calibri"/>
                </a:rPr>
                <a:t> abgebaut und für die </a:t>
              </a:r>
              <a:r>
                <a:rPr lang="de-DE" sz="2400" b="1" spc="100" dirty="0">
                  <a:solidFill>
                    <a:srgbClr val="000000"/>
                  </a:solidFill>
                  <a:latin typeface="Calibri"/>
                  <a:cs typeface="Calibri"/>
                </a:rPr>
                <a:t>Kontakte</a:t>
              </a:r>
              <a:r>
                <a:rPr lang="de-DE" sz="2400" spc="100" dirty="0">
                  <a:solidFill>
                    <a:srgbClr val="000000"/>
                  </a:solidFill>
                  <a:latin typeface="Calibri"/>
                  <a:cs typeface="Calibri"/>
                </a:rPr>
                <a:t> der </a:t>
              </a:r>
              <a:r>
                <a:rPr lang="de-DE" sz="2400" b="1" spc="100" dirty="0">
                  <a:solidFill>
                    <a:srgbClr val="000000"/>
                  </a:solidFill>
                  <a:latin typeface="Calibri"/>
                  <a:cs typeface="Calibri"/>
                </a:rPr>
                <a:t>SIM-Karte</a:t>
              </a:r>
              <a:r>
                <a:rPr lang="de-DE" sz="2400" spc="100" dirty="0">
                  <a:solidFill>
                    <a:srgbClr val="000000"/>
                  </a:solidFill>
                  <a:latin typeface="Calibri"/>
                  <a:cs typeface="Calibri"/>
                </a:rPr>
                <a:t> und des </a:t>
              </a:r>
              <a:r>
                <a:rPr lang="de-DE" sz="2400" b="1" spc="100" dirty="0">
                  <a:solidFill>
                    <a:srgbClr val="000000"/>
                  </a:solidFill>
                  <a:latin typeface="Calibri"/>
                  <a:cs typeface="Calibri"/>
                </a:rPr>
                <a:t>Akkus</a:t>
              </a:r>
              <a:r>
                <a:rPr lang="de-DE" sz="2400" spc="100" dirty="0">
                  <a:solidFill>
                    <a:srgbClr val="000000"/>
                  </a:solidFill>
                  <a:latin typeface="Calibri"/>
                  <a:cs typeface="Calibri"/>
                </a:rPr>
                <a:t> verwendet. </a:t>
              </a:r>
              <a:endParaRPr lang="en-US" sz="2400" spc="100" dirty="0">
                <a:solidFill>
                  <a:srgbClr val="000000"/>
                </a:solidFill>
                <a:latin typeface="Calibri"/>
                <a:cs typeface="Calibri"/>
              </a:endParaRPr>
            </a:p>
          </p:txBody>
        </p:sp>
      </p:grpSp>
      <p:sp>
        <p:nvSpPr>
          <p:cNvPr id="40" name="TextBox 40"/>
          <p:cNvSpPr txBox="1"/>
          <p:nvPr/>
        </p:nvSpPr>
        <p:spPr bwMode="auto">
          <a:xfrm>
            <a:off x="1" y="719457"/>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de-DE" sz="3500" dirty="0">
                <a:solidFill>
                  <a:srgbClr val="09592B"/>
                </a:solidFill>
                <a:latin typeface="Calibri"/>
                <a:cs typeface="Calibri"/>
              </a:rPr>
              <a:t>FINDE DIE HERKUNFTSLÄNDER VON ROHSTOFFEN</a:t>
            </a:r>
            <a:endParaRPr sz="3500" dirty="0">
              <a:latin typeface="Calibri"/>
              <a:cs typeface="Calibri"/>
            </a:endParaRPr>
          </a:p>
        </p:txBody>
      </p:sp>
      <p:sp>
        <p:nvSpPr>
          <p:cNvPr id="54" name="Freeform 54"/>
          <p:cNvSpPr/>
          <p:nvPr/>
        </p:nvSpPr>
        <p:spPr bwMode="auto">
          <a:xfrm rot="-2824972">
            <a:off x="5112618" y="14446830"/>
            <a:ext cx="1252331" cy="1252331"/>
          </a:xfrm>
          <a:custGeom>
            <a:avLst/>
            <a:gdLst/>
            <a:ahLst/>
            <a:cxnLst/>
            <a:rect l="l" t="t" r="r" b="b"/>
            <a:pathLst>
              <a:path w="1331791" h="1331791" extrusionOk="0">
                <a:moveTo>
                  <a:pt x="0" y="0"/>
                </a:moveTo>
                <a:lnTo>
                  <a:pt x="1331791" y="0"/>
                </a:lnTo>
                <a:lnTo>
                  <a:pt x="1331791" y="1331790"/>
                </a:lnTo>
                <a:lnTo>
                  <a:pt x="0" y="1331790"/>
                </a:lnTo>
                <a:lnTo>
                  <a:pt x="0" y="0"/>
                </a:lnTo>
                <a:close/>
              </a:path>
            </a:pathLst>
          </a:custGeom>
          <a:blipFill>
            <a:blip r:embed="rId4"/>
            <a:stretch/>
          </a:blipFill>
        </p:spPr>
        <p:txBody>
          <a:bodyPr/>
          <a:lstStyle/>
          <a:p>
            <a:pPr>
              <a:defRPr/>
            </a:pPr>
            <a:endParaRPr lang="de-DE"/>
          </a:p>
        </p:txBody>
      </p:sp>
      <p:grpSp>
        <p:nvGrpSpPr>
          <p:cNvPr id="2" name="Group 1"/>
          <p:cNvGrpSpPr/>
          <p:nvPr/>
        </p:nvGrpSpPr>
        <p:grpSpPr bwMode="auto">
          <a:xfrm>
            <a:off x="1399130" y="3347245"/>
            <a:ext cx="1445686" cy="1246729"/>
            <a:chOff x="8662034" y="2314219"/>
            <a:chExt cx="704850" cy="607848"/>
          </a:xfrm>
        </p:grpSpPr>
        <p:sp>
          <p:nvSpPr>
            <p:cNvPr id="3" name="Freeform: Shape 2"/>
            <p:cNvSpPr/>
            <p:nvPr/>
          </p:nvSpPr>
          <p:spPr bwMode="auto">
            <a:xfrm>
              <a:off x="8740730" y="256206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extrusionOk="0">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pPr>
                <a:defRPr/>
              </a:pPr>
              <a:endParaRPr lang="de-DE"/>
            </a:p>
          </p:txBody>
        </p:sp>
        <p:sp>
          <p:nvSpPr>
            <p:cNvPr id="4" name="Freeform: Shape 3"/>
            <p:cNvSpPr/>
            <p:nvPr/>
          </p:nvSpPr>
          <p:spPr bwMode="auto">
            <a:xfrm>
              <a:off x="9140780" y="2560118"/>
              <a:ext cx="147446" cy="147447"/>
            </a:xfrm>
            <a:custGeom>
              <a:avLst/>
              <a:gdLst>
                <a:gd name="connsiteX0" fmla="*/ 73704 w 147446"/>
                <a:gd name="connsiteY0" fmla="*/ 147447 h 147447"/>
                <a:gd name="connsiteX1" fmla="*/ 147447 w 147446"/>
                <a:gd name="connsiteY1" fmla="*/ 73743 h 147447"/>
                <a:gd name="connsiteX2" fmla="*/ 73743 w 147446"/>
                <a:gd name="connsiteY2" fmla="*/ 0 h 147447"/>
                <a:gd name="connsiteX3" fmla="*/ 0 w 147446"/>
                <a:gd name="connsiteY3" fmla="*/ 73704 h 147447"/>
                <a:gd name="connsiteX4" fmla="*/ 0 w 147446"/>
                <a:gd name="connsiteY4" fmla="*/ 73724 h 147447"/>
                <a:gd name="connsiteX5" fmla="*/ 73704 w 147446"/>
                <a:gd name="connsiteY5" fmla="*/ 147447 h 147447"/>
                <a:gd name="connsiteX6" fmla="*/ 73704 w 147446"/>
                <a:gd name="connsiteY6" fmla="*/ 19050 h 147447"/>
                <a:gd name="connsiteX7" fmla="*/ 128397 w 147446"/>
                <a:gd name="connsiteY7" fmla="*/ 73704 h 147447"/>
                <a:gd name="connsiteX8" fmla="*/ 73743 w 147446"/>
                <a:gd name="connsiteY8" fmla="*/ 128397 h 147447"/>
                <a:gd name="connsiteX9" fmla="*/ 19050 w 147446"/>
                <a:gd name="connsiteY9" fmla="*/ 73743 h 147447"/>
                <a:gd name="connsiteX10" fmla="*/ 19050 w 147446"/>
                <a:gd name="connsiteY10" fmla="*/ 73724 h 147447"/>
                <a:gd name="connsiteX11" fmla="*/ 73704 w 147446"/>
                <a:gd name="connsiteY11" fmla="*/ 19050 h 14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446" h="147447" extrusionOk="0">
                  <a:moveTo>
                    <a:pt x="73704" y="147447"/>
                  </a:moveTo>
                  <a:cubicBezTo>
                    <a:pt x="114421" y="147457"/>
                    <a:pt x="147437" y="114459"/>
                    <a:pt x="147447" y="73743"/>
                  </a:cubicBezTo>
                  <a:cubicBezTo>
                    <a:pt x="147457" y="33026"/>
                    <a:pt x="114459" y="10"/>
                    <a:pt x="73743" y="0"/>
                  </a:cubicBezTo>
                  <a:cubicBezTo>
                    <a:pt x="33026" y="-10"/>
                    <a:pt x="11" y="32988"/>
                    <a:pt x="0" y="73704"/>
                  </a:cubicBezTo>
                  <a:cubicBezTo>
                    <a:pt x="0" y="73711"/>
                    <a:pt x="0" y="73717"/>
                    <a:pt x="0" y="73724"/>
                  </a:cubicBezTo>
                  <a:cubicBezTo>
                    <a:pt x="-6" y="114434"/>
                    <a:pt x="32994" y="147441"/>
                    <a:pt x="73704" y="147447"/>
                  </a:cubicBezTo>
                  <a:close/>
                  <a:moveTo>
                    <a:pt x="73704" y="19050"/>
                  </a:moveTo>
                  <a:cubicBezTo>
                    <a:pt x="103900" y="19040"/>
                    <a:pt x="128387" y="43509"/>
                    <a:pt x="128397" y="73704"/>
                  </a:cubicBezTo>
                  <a:cubicBezTo>
                    <a:pt x="128407" y="103900"/>
                    <a:pt x="103938" y="128387"/>
                    <a:pt x="73743" y="128397"/>
                  </a:cubicBezTo>
                  <a:cubicBezTo>
                    <a:pt x="43547" y="128407"/>
                    <a:pt x="19061" y="103938"/>
                    <a:pt x="19050" y="73743"/>
                  </a:cubicBezTo>
                  <a:cubicBezTo>
                    <a:pt x="19050" y="73736"/>
                    <a:pt x="19050" y="73730"/>
                    <a:pt x="19050" y="73724"/>
                  </a:cubicBezTo>
                  <a:cubicBezTo>
                    <a:pt x="19077" y="43546"/>
                    <a:pt x="43527" y="19087"/>
                    <a:pt x="73704" y="19050"/>
                  </a:cubicBezTo>
                  <a:close/>
                </a:path>
              </a:pathLst>
            </a:custGeom>
            <a:solidFill>
              <a:srgbClr val="000000"/>
            </a:solidFill>
            <a:ln w="9525" cap="flat">
              <a:noFill/>
              <a:prstDash val="solid"/>
              <a:miter/>
            </a:ln>
          </p:spPr>
          <p:txBody>
            <a:bodyPr rtlCol="0" anchor="ctr"/>
            <a:lstStyle/>
            <a:p>
              <a:pPr>
                <a:defRPr/>
              </a:pPr>
              <a:endParaRPr lang="de-DE"/>
            </a:p>
          </p:txBody>
        </p:sp>
        <p:sp>
          <p:nvSpPr>
            <p:cNvPr id="5" name="Freeform: Shape 4"/>
            <p:cNvSpPr/>
            <p:nvPr/>
          </p:nvSpPr>
          <p:spPr bwMode="auto">
            <a:xfrm>
              <a:off x="9075829" y="2721014"/>
              <a:ext cx="291055" cy="142017"/>
            </a:xfrm>
            <a:custGeom>
              <a:avLst/>
              <a:gdLst>
                <a:gd name="connsiteX0" fmla="*/ 273272 w 291055"/>
                <a:gd name="connsiteY0" fmla="*/ 45025 h 142017"/>
                <a:gd name="connsiteX1" fmla="*/ 200330 w 291055"/>
                <a:gd name="connsiteY1" fmla="*/ 9344 h 142017"/>
                <a:gd name="connsiteX2" fmla="*/ 138655 w 291055"/>
                <a:gd name="connsiteY2" fmla="*/ 0 h 142017"/>
                <a:gd name="connsiteX3" fmla="*/ 77105 w 291055"/>
                <a:gd name="connsiteY3" fmla="*/ 9306 h 142017"/>
                <a:gd name="connsiteX4" fmla="*/ 4115 w 291055"/>
                <a:gd name="connsiteY4" fmla="*/ 44958 h 142017"/>
                <a:gd name="connsiteX5" fmla="*/ 0 w 291055"/>
                <a:gd name="connsiteY5" fmla="*/ 48673 h 142017"/>
                <a:gd name="connsiteX6" fmla="*/ 5772 w 291055"/>
                <a:gd name="connsiteY6" fmla="*/ 50197 h 142017"/>
                <a:gd name="connsiteX7" fmla="*/ 22546 w 291055"/>
                <a:gd name="connsiteY7" fmla="*/ 55588 h 142017"/>
                <a:gd name="connsiteX8" fmla="*/ 82229 w 291055"/>
                <a:gd name="connsiteY8" fmla="*/ 27699 h 142017"/>
                <a:gd name="connsiteX9" fmla="*/ 138655 w 291055"/>
                <a:gd name="connsiteY9" fmla="*/ 19126 h 142017"/>
                <a:gd name="connsiteX10" fmla="*/ 194977 w 291055"/>
                <a:gd name="connsiteY10" fmla="*/ 27699 h 142017"/>
                <a:gd name="connsiteX11" fmla="*/ 261290 w 291055"/>
                <a:gd name="connsiteY11" fmla="*/ 59912 h 142017"/>
                <a:gd name="connsiteX12" fmla="*/ 272005 w 291055"/>
                <a:gd name="connsiteY12" fmla="*/ 81058 h 142017"/>
                <a:gd name="connsiteX13" fmla="*/ 272005 w 291055"/>
                <a:gd name="connsiteY13" fmla="*/ 142018 h 142017"/>
                <a:gd name="connsiteX14" fmla="*/ 291055 w 291055"/>
                <a:gd name="connsiteY14" fmla="*/ 142018 h 142017"/>
                <a:gd name="connsiteX15" fmla="*/ 291055 w 291055"/>
                <a:gd name="connsiteY15" fmla="*/ 81058 h 142017"/>
                <a:gd name="connsiteX16" fmla="*/ 273272 w 291055"/>
                <a:gd name="connsiteY16" fmla="*/ 45025 h 14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2017" extrusionOk="0">
                  <a:moveTo>
                    <a:pt x="273272" y="45025"/>
                  </a:moveTo>
                  <a:cubicBezTo>
                    <a:pt x="251619" y="28324"/>
                    <a:pt x="226806" y="16186"/>
                    <a:pt x="200330" y="9344"/>
                  </a:cubicBezTo>
                  <a:cubicBezTo>
                    <a:pt x="180346" y="3199"/>
                    <a:pt x="159562" y="51"/>
                    <a:pt x="138655" y="0"/>
                  </a:cubicBezTo>
                  <a:cubicBezTo>
                    <a:pt x="117815" y="338"/>
                    <a:pt x="97114" y="3468"/>
                    <a:pt x="77105" y="9306"/>
                  </a:cubicBezTo>
                  <a:cubicBezTo>
                    <a:pt x="50910" y="16916"/>
                    <a:pt x="26220" y="28977"/>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58" y="64992"/>
                    <a:pt x="271793" y="72757"/>
                    <a:pt x="272005" y="81058"/>
                  </a:cubicBezTo>
                  <a:lnTo>
                    <a:pt x="272005" y="142018"/>
                  </a:lnTo>
                  <a:lnTo>
                    <a:pt x="291055" y="142018"/>
                  </a:lnTo>
                  <a:lnTo>
                    <a:pt x="291055" y="81058"/>
                  </a:lnTo>
                  <a:cubicBezTo>
                    <a:pt x="290852" y="66983"/>
                    <a:pt x="284319" y="53749"/>
                    <a:pt x="273272" y="45025"/>
                  </a:cubicBezTo>
                  <a:close/>
                </a:path>
              </a:pathLst>
            </a:custGeom>
            <a:solidFill>
              <a:srgbClr val="000000"/>
            </a:solidFill>
            <a:ln w="9525" cap="flat">
              <a:noFill/>
              <a:prstDash val="solid"/>
              <a:miter/>
            </a:ln>
          </p:spPr>
          <p:txBody>
            <a:bodyPr rtlCol="0" anchor="ctr"/>
            <a:lstStyle/>
            <a:p>
              <a:pPr>
                <a:defRPr/>
              </a:pPr>
              <a:endParaRPr lang="de-DE"/>
            </a:p>
          </p:txBody>
        </p:sp>
        <p:sp>
          <p:nvSpPr>
            <p:cNvPr id="42" name="Freeform: Shape 41"/>
            <p:cNvSpPr/>
            <p:nvPr/>
          </p:nvSpPr>
          <p:spPr bwMode="auto">
            <a:xfrm>
              <a:off x="8662034" y="2722995"/>
              <a:ext cx="289455"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extrusionOk="0">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2" y="16180"/>
                    <a:pt x="214084" y="9335"/>
                  </a:cubicBezTo>
                  <a:cubicBezTo>
                    <a:pt x="194096" y="3197"/>
                    <a:pt x="173309" y="51"/>
                    <a:pt x="152400" y="0"/>
                  </a:cubicBezTo>
                  <a:cubicBezTo>
                    <a:pt x="131560" y="341"/>
                    <a:pt x="110861" y="3467"/>
                    <a:pt x="90849" y="9296"/>
                  </a:cubicBezTo>
                  <a:cubicBezTo>
                    <a:pt x="64652" y="16905"/>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solidFill>
              <a:srgbClr val="000000"/>
            </a:solidFill>
            <a:ln w="9525" cap="flat">
              <a:noFill/>
              <a:prstDash val="solid"/>
              <a:miter/>
            </a:ln>
          </p:spPr>
          <p:txBody>
            <a:bodyPr rtlCol="0" anchor="ctr"/>
            <a:lstStyle/>
            <a:p>
              <a:pPr>
                <a:defRPr/>
              </a:pPr>
              <a:endParaRPr lang="de-DE"/>
            </a:p>
          </p:txBody>
        </p:sp>
        <p:sp>
          <p:nvSpPr>
            <p:cNvPr id="45" name="Freeform: Shape 44"/>
            <p:cNvSpPr/>
            <p:nvPr/>
          </p:nvSpPr>
          <p:spPr bwMode="auto">
            <a:xfrm>
              <a:off x="8862060" y="2780144"/>
              <a:ext cx="304800"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extrusionOk="0">
                  <a:moveTo>
                    <a:pt x="287017" y="45006"/>
                  </a:moveTo>
                  <a:cubicBezTo>
                    <a:pt x="265366" y="28296"/>
                    <a:pt x="240552" y="16152"/>
                    <a:pt x="214074" y="9306"/>
                  </a:cubicBezTo>
                  <a:cubicBezTo>
                    <a:pt x="194088" y="3179"/>
                    <a:pt x="173305" y="43"/>
                    <a:pt x="152400" y="0"/>
                  </a:cubicBezTo>
                  <a:cubicBezTo>
                    <a:pt x="131560" y="341"/>
                    <a:pt x="110860"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solidFill>
              <a:srgbClr val="000000"/>
            </a:solidFill>
            <a:ln w="9525" cap="flat">
              <a:noFill/>
              <a:prstDash val="solid"/>
              <a:miter/>
            </a:ln>
          </p:spPr>
          <p:txBody>
            <a:bodyPr rtlCol="0" anchor="ctr"/>
            <a:lstStyle/>
            <a:p>
              <a:pPr>
                <a:defRPr/>
              </a:pPr>
              <a:endParaRPr lang="de-DE"/>
            </a:p>
          </p:txBody>
        </p:sp>
        <p:sp>
          <p:nvSpPr>
            <p:cNvPr id="46" name="Freeform: Shape 45"/>
            <p:cNvSpPr/>
            <p:nvPr/>
          </p:nvSpPr>
          <p:spPr bwMode="auto">
            <a:xfrm>
              <a:off x="8940755" y="2619211"/>
              <a:ext cx="147466" cy="147466"/>
            </a:xfrm>
            <a:custGeom>
              <a:avLst/>
              <a:gdLst>
                <a:gd name="connsiteX0" fmla="*/ 73704 w 147466"/>
                <a:gd name="connsiteY0" fmla="*/ 147466 h 147466"/>
                <a:gd name="connsiteX1" fmla="*/ 147466 w 147466"/>
                <a:gd name="connsiteY1" fmla="*/ 73762 h 147466"/>
                <a:gd name="connsiteX2" fmla="*/ 73762 w 147466"/>
                <a:gd name="connsiteY2" fmla="*/ 0 h 147466"/>
                <a:gd name="connsiteX3" fmla="*/ 0 w 147466"/>
                <a:gd name="connsiteY3" fmla="*/ 73704 h 147466"/>
                <a:gd name="connsiteX4" fmla="*/ 0 w 147466"/>
                <a:gd name="connsiteY4" fmla="*/ 73733 h 147466"/>
                <a:gd name="connsiteX5" fmla="*/ 73695 w 147466"/>
                <a:gd name="connsiteY5" fmla="*/ 147466 h 147466"/>
                <a:gd name="connsiteX6" fmla="*/ 73704 w 147466"/>
                <a:gd name="connsiteY6" fmla="*/ 147466 h 147466"/>
                <a:gd name="connsiteX7" fmla="*/ 73704 w 147466"/>
                <a:gd name="connsiteY7" fmla="*/ 19060 h 147466"/>
                <a:gd name="connsiteX8" fmla="*/ 128416 w 147466"/>
                <a:gd name="connsiteY8" fmla="*/ 73714 h 147466"/>
                <a:gd name="connsiteX9" fmla="*/ 73762 w 147466"/>
                <a:gd name="connsiteY9" fmla="*/ 128426 h 147466"/>
                <a:gd name="connsiteX10" fmla="*/ 19050 w 147466"/>
                <a:gd name="connsiteY10" fmla="*/ 73771 h 147466"/>
                <a:gd name="connsiteX11" fmla="*/ 19050 w 147466"/>
                <a:gd name="connsiteY11" fmla="*/ 73733 h 147466"/>
                <a:gd name="connsiteX12" fmla="*/ 73704 w 147466"/>
                <a:gd name="connsiteY12" fmla="*/ 19060 h 14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7466" h="147466" extrusionOk="0">
                  <a:moveTo>
                    <a:pt x="73704" y="147466"/>
                  </a:moveTo>
                  <a:cubicBezTo>
                    <a:pt x="114426" y="147482"/>
                    <a:pt x="147450" y="114483"/>
                    <a:pt x="147466" y="73762"/>
                  </a:cubicBezTo>
                  <a:cubicBezTo>
                    <a:pt x="147482" y="33040"/>
                    <a:pt x="114483" y="16"/>
                    <a:pt x="73762" y="0"/>
                  </a:cubicBezTo>
                  <a:cubicBezTo>
                    <a:pt x="33040" y="-16"/>
                    <a:pt x="16" y="32983"/>
                    <a:pt x="0" y="73704"/>
                  </a:cubicBezTo>
                  <a:cubicBezTo>
                    <a:pt x="0" y="73714"/>
                    <a:pt x="0" y="73724"/>
                    <a:pt x="0" y="73733"/>
                  </a:cubicBezTo>
                  <a:cubicBezTo>
                    <a:pt x="-10" y="114444"/>
                    <a:pt x="32984" y="147456"/>
                    <a:pt x="73695" y="147466"/>
                  </a:cubicBezTo>
                  <a:cubicBezTo>
                    <a:pt x="73698" y="147466"/>
                    <a:pt x="73702" y="147466"/>
                    <a:pt x="73704" y="147466"/>
                  </a:cubicBezTo>
                  <a:close/>
                  <a:moveTo>
                    <a:pt x="73704" y="19060"/>
                  </a:moveTo>
                  <a:cubicBezTo>
                    <a:pt x="103905" y="19043"/>
                    <a:pt x="128400" y="43513"/>
                    <a:pt x="128416" y="73714"/>
                  </a:cubicBezTo>
                  <a:cubicBezTo>
                    <a:pt x="128432" y="103915"/>
                    <a:pt x="103963" y="128409"/>
                    <a:pt x="73762" y="128426"/>
                  </a:cubicBezTo>
                  <a:cubicBezTo>
                    <a:pt x="43561" y="128442"/>
                    <a:pt x="19066" y="103972"/>
                    <a:pt x="19050" y="73771"/>
                  </a:cubicBezTo>
                  <a:cubicBezTo>
                    <a:pt x="19050" y="73759"/>
                    <a:pt x="19050" y="73745"/>
                    <a:pt x="19050" y="73733"/>
                  </a:cubicBezTo>
                  <a:cubicBezTo>
                    <a:pt x="19077" y="43556"/>
                    <a:pt x="43527" y="19097"/>
                    <a:pt x="73704" y="19060"/>
                  </a:cubicBezTo>
                  <a:close/>
                </a:path>
              </a:pathLst>
            </a:custGeom>
            <a:solidFill>
              <a:srgbClr val="000000"/>
            </a:solidFill>
            <a:ln w="9525" cap="flat">
              <a:noFill/>
              <a:prstDash val="solid"/>
              <a:miter/>
            </a:ln>
          </p:spPr>
          <p:txBody>
            <a:bodyPr rtlCol="0" anchor="ctr"/>
            <a:lstStyle/>
            <a:p>
              <a:pPr>
                <a:defRPr/>
              </a:pPr>
              <a:endParaRPr lang="de-DE"/>
            </a:p>
          </p:txBody>
        </p:sp>
        <p:pic>
          <p:nvPicPr>
            <p:cNvPr id="47" name="Graphic 46" descr="Lights On with solid fill"/>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881220" y="2314219"/>
              <a:ext cx="266480" cy="266480"/>
            </a:xfrm>
            <a:prstGeom prst="rect">
              <a:avLst/>
            </a:prstGeom>
          </p:spPr>
        </p:pic>
      </p:grpSp>
      <p:sp>
        <p:nvSpPr>
          <p:cNvPr id="44" name="TextBox 43">
            <a:extLst>
              <a:ext uri="{FF2B5EF4-FFF2-40B4-BE49-F238E27FC236}">
                <a16:creationId xmlns:a16="http://schemas.microsoft.com/office/drawing/2014/main" id="{8307C757-37FB-033C-5F5B-EA323B4781D9}"/>
              </a:ext>
            </a:extLst>
          </p:cNvPr>
          <p:cNvSpPr txBox="1"/>
          <p:nvPr/>
        </p:nvSpPr>
        <p:spPr bwMode="auto">
          <a:xfrm>
            <a:off x="6544438" y="19345210"/>
            <a:ext cx="1122423"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Seite 4/4</a:t>
            </a:r>
            <a:endParaRPr sz="2800" dirty="0"/>
          </a:p>
        </p:txBody>
      </p:sp>
      <p:grpSp>
        <p:nvGrpSpPr>
          <p:cNvPr id="48" name="Group 4">
            <a:extLst>
              <a:ext uri="{FF2B5EF4-FFF2-40B4-BE49-F238E27FC236}">
                <a16:creationId xmlns:a16="http://schemas.microsoft.com/office/drawing/2014/main" id="{D147A6C2-B712-25D6-A617-1B3FD8A2E308}"/>
              </a:ext>
            </a:extLst>
          </p:cNvPr>
          <p:cNvGrpSpPr/>
          <p:nvPr/>
        </p:nvGrpSpPr>
        <p:grpSpPr bwMode="auto">
          <a:xfrm rot="-5400000">
            <a:off x="6682306" y="-676556"/>
            <a:ext cx="2642580" cy="9294333"/>
            <a:chOff x="0" y="0"/>
            <a:chExt cx="2105856" cy="6650390"/>
          </a:xfrm>
          <a:solidFill>
            <a:srgbClr val="FFFFFF">
              <a:alpha val="61175"/>
            </a:srgbClr>
          </a:solidFill>
        </p:grpSpPr>
        <p:sp>
          <p:nvSpPr>
            <p:cNvPr id="49" name="Freeform 5">
              <a:extLst>
                <a:ext uri="{FF2B5EF4-FFF2-40B4-BE49-F238E27FC236}">
                  <a16:creationId xmlns:a16="http://schemas.microsoft.com/office/drawing/2014/main" id="{373E4270-0DD3-5C0E-7365-63FE1767F657}"/>
                </a:ext>
              </a:extLst>
            </p:cNvPr>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50" name="TextBox 13">
            <a:extLst>
              <a:ext uri="{FF2B5EF4-FFF2-40B4-BE49-F238E27FC236}">
                <a16:creationId xmlns:a16="http://schemas.microsoft.com/office/drawing/2014/main" id="{0FB606A0-96BF-0E9D-B4D0-EA4A00E92B25}"/>
              </a:ext>
            </a:extLst>
          </p:cNvPr>
          <p:cNvSpPr txBox="1"/>
          <p:nvPr/>
        </p:nvSpPr>
        <p:spPr bwMode="auto">
          <a:xfrm>
            <a:off x="3566540" y="2887686"/>
            <a:ext cx="8874112" cy="2165849"/>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Infokarten an. In welchem Land kommt welches Mineral am häufigsten vor? </a:t>
            </a:r>
            <a:r>
              <a:rPr lang="de-DE" sz="2800" b="1" spc="-65" dirty="0">
                <a:solidFill>
                  <a:srgbClr val="000000"/>
                </a:solidFill>
                <a:latin typeface="Calibri Light"/>
                <a:cs typeface="Calibri Light"/>
              </a:rPr>
              <a:t>Schneide auch sie aus </a:t>
            </a:r>
            <a:r>
              <a:rPr lang="de-DE" sz="2800" spc="-65" dirty="0">
                <a:solidFill>
                  <a:srgbClr val="000000"/>
                </a:solidFill>
                <a:latin typeface="Calibri Light"/>
                <a:cs typeface="Calibri Light"/>
              </a:rPr>
              <a:t>und nimm das Land, indem das Mineral am häufigsten vorkommt für die Zuordnung der Paare. </a:t>
            </a:r>
            <a:endParaRPr sz="2800" b="1" dirty="0">
              <a:latin typeface="Calibri Light"/>
              <a:cs typeface="Calibri Light"/>
            </a:endParaRPr>
          </a:p>
        </p:txBody>
      </p:sp>
      <p:sp>
        <p:nvSpPr>
          <p:cNvPr id="8" name="TextBox 7">
            <a:extLst>
              <a:ext uri="{FF2B5EF4-FFF2-40B4-BE49-F238E27FC236}">
                <a16:creationId xmlns:a16="http://schemas.microsoft.com/office/drawing/2014/main" id="{452F03B2-20C7-82DD-9CA7-DD8CD41B2302}"/>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66" name="Group 65">
            <a:extLst>
              <a:ext uri="{FF2B5EF4-FFF2-40B4-BE49-F238E27FC236}">
                <a16:creationId xmlns:a16="http://schemas.microsoft.com/office/drawing/2014/main" id="{D6CDEC2C-7390-AC94-7B39-B26BC7EE0806}"/>
              </a:ext>
            </a:extLst>
          </p:cNvPr>
          <p:cNvGrpSpPr/>
          <p:nvPr/>
        </p:nvGrpSpPr>
        <p:grpSpPr>
          <a:xfrm>
            <a:off x="1828125" y="8623523"/>
            <a:ext cx="1303200" cy="1764000"/>
            <a:chOff x="1882977" y="6623603"/>
            <a:chExt cx="1533444" cy="2216424"/>
          </a:xfrm>
        </p:grpSpPr>
        <p:grpSp>
          <p:nvGrpSpPr>
            <p:cNvPr id="5" name="Group 5"/>
            <p:cNvGrpSpPr/>
            <p:nvPr/>
          </p:nvGrpSpPr>
          <p:grpSpPr bwMode="auto">
            <a:xfrm>
              <a:off x="1882977" y="6623603"/>
              <a:ext cx="1533444" cy="2216424"/>
              <a:chOff x="0" y="0"/>
              <a:chExt cx="292210" cy="422358"/>
            </a:xfrm>
          </p:grpSpPr>
          <p:sp>
            <p:nvSpPr>
              <p:cNvPr id="6" name="Freeform 6"/>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7" name="TextBox 7"/>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5" name="Freeform 25"/>
            <p:cNvSpPr/>
            <p:nvPr/>
          </p:nvSpPr>
          <p:spPr bwMode="auto">
            <a:xfrm>
              <a:off x="1996435" y="6732596"/>
              <a:ext cx="1306529" cy="1998438"/>
            </a:xfrm>
            <a:custGeom>
              <a:avLst/>
              <a:gdLst/>
              <a:ahLst/>
              <a:cxnLst/>
              <a:rect l="l" t="t" r="r" b="b"/>
              <a:pathLst>
                <a:path w="1389428" h="2125238" extrusionOk="0">
                  <a:moveTo>
                    <a:pt x="0" y="0"/>
                  </a:moveTo>
                  <a:lnTo>
                    <a:pt x="1389429" y="0"/>
                  </a:lnTo>
                  <a:lnTo>
                    <a:pt x="1389429" y="2125238"/>
                  </a:lnTo>
                  <a:lnTo>
                    <a:pt x="0" y="2125238"/>
                  </a:lnTo>
                  <a:lnTo>
                    <a:pt x="0" y="0"/>
                  </a:lnTo>
                  <a:close/>
                </a:path>
              </a:pathLst>
            </a:custGeom>
            <a:blipFill>
              <a:blip r:embed="rId3"/>
              <a:stretch/>
            </a:blipFill>
          </p:spPr>
          <p:txBody>
            <a:bodyPr/>
            <a:lstStyle/>
            <a:p>
              <a:pPr>
                <a:defRPr/>
              </a:pPr>
              <a:endParaRPr lang="de-DE"/>
            </a:p>
          </p:txBody>
        </p:sp>
      </p:grpSp>
      <p:grpSp>
        <p:nvGrpSpPr>
          <p:cNvPr id="72" name="Group 71">
            <a:extLst>
              <a:ext uri="{FF2B5EF4-FFF2-40B4-BE49-F238E27FC236}">
                <a16:creationId xmlns:a16="http://schemas.microsoft.com/office/drawing/2014/main" id="{8C0850BB-9E98-064F-1E85-8EB74BB6A718}"/>
              </a:ext>
            </a:extLst>
          </p:cNvPr>
          <p:cNvGrpSpPr/>
          <p:nvPr/>
        </p:nvGrpSpPr>
        <p:grpSpPr>
          <a:xfrm>
            <a:off x="1850980" y="14675868"/>
            <a:ext cx="1303200" cy="1764000"/>
            <a:chOff x="1882977" y="14105847"/>
            <a:chExt cx="1533444" cy="2216424"/>
          </a:xfrm>
        </p:grpSpPr>
        <p:grpSp>
          <p:nvGrpSpPr>
            <p:cNvPr id="16" name="Group 16"/>
            <p:cNvGrpSpPr/>
            <p:nvPr/>
          </p:nvGrpSpPr>
          <p:grpSpPr bwMode="auto">
            <a:xfrm>
              <a:off x="1882977" y="14105847"/>
              <a:ext cx="1533444" cy="2216424"/>
              <a:chOff x="0" y="0"/>
              <a:chExt cx="292210" cy="422358"/>
            </a:xfrm>
          </p:grpSpPr>
          <p:sp>
            <p:nvSpPr>
              <p:cNvPr id="17" name="Freeform 17"/>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8" name="TextBox 18"/>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6" name="Freeform 26"/>
            <p:cNvSpPr/>
            <p:nvPr/>
          </p:nvSpPr>
          <p:spPr bwMode="auto">
            <a:xfrm>
              <a:off x="2047809" y="14293421"/>
              <a:ext cx="1203781" cy="1841276"/>
            </a:xfrm>
            <a:custGeom>
              <a:avLst/>
              <a:gdLst/>
              <a:ahLst/>
              <a:cxnLst/>
              <a:rect l="l" t="t" r="r" b="b"/>
              <a:pathLst>
                <a:path w="1280160" h="1958104" extrusionOk="0">
                  <a:moveTo>
                    <a:pt x="0" y="0"/>
                  </a:moveTo>
                  <a:lnTo>
                    <a:pt x="1280161" y="0"/>
                  </a:lnTo>
                  <a:lnTo>
                    <a:pt x="1280161" y="1958105"/>
                  </a:lnTo>
                  <a:lnTo>
                    <a:pt x="0" y="1958105"/>
                  </a:lnTo>
                  <a:lnTo>
                    <a:pt x="0" y="0"/>
                  </a:lnTo>
                  <a:close/>
                </a:path>
              </a:pathLst>
            </a:custGeom>
            <a:blipFill>
              <a:blip r:embed="rId4"/>
              <a:stretch/>
            </a:blipFill>
          </p:spPr>
          <p:txBody>
            <a:bodyPr/>
            <a:lstStyle/>
            <a:p>
              <a:pPr>
                <a:defRPr/>
              </a:pPr>
              <a:endParaRPr lang="de-DE"/>
            </a:p>
          </p:txBody>
        </p:sp>
      </p:grpSp>
      <p:grpSp>
        <p:nvGrpSpPr>
          <p:cNvPr id="65" name="Group 64">
            <a:extLst>
              <a:ext uri="{FF2B5EF4-FFF2-40B4-BE49-F238E27FC236}">
                <a16:creationId xmlns:a16="http://schemas.microsoft.com/office/drawing/2014/main" id="{4B6C076E-B4A3-739A-FF87-79F964446B6F}"/>
              </a:ext>
            </a:extLst>
          </p:cNvPr>
          <p:cNvGrpSpPr/>
          <p:nvPr/>
        </p:nvGrpSpPr>
        <p:grpSpPr>
          <a:xfrm>
            <a:off x="1825242" y="6596455"/>
            <a:ext cx="1303200" cy="1764000"/>
            <a:chOff x="1882977" y="4131272"/>
            <a:chExt cx="1533444" cy="2216424"/>
          </a:xfrm>
        </p:grpSpPr>
        <p:grpSp>
          <p:nvGrpSpPr>
            <p:cNvPr id="2" name="Group 2"/>
            <p:cNvGrpSpPr/>
            <p:nvPr/>
          </p:nvGrpSpPr>
          <p:grpSpPr bwMode="auto">
            <a:xfrm>
              <a:off x="1882977" y="4131272"/>
              <a:ext cx="1533444" cy="2216424"/>
              <a:chOff x="0" y="0"/>
              <a:chExt cx="292210" cy="422358"/>
            </a:xfrm>
          </p:grpSpPr>
          <p:sp>
            <p:nvSpPr>
              <p:cNvPr id="3" name="Freeform 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4" name="TextBox 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sp>
          <p:nvSpPr>
            <p:cNvPr id="28" name="Freeform 28"/>
            <p:cNvSpPr/>
            <p:nvPr/>
          </p:nvSpPr>
          <p:spPr bwMode="auto">
            <a:xfrm>
              <a:off x="1995595" y="4238981"/>
              <a:ext cx="1308209" cy="2001007"/>
            </a:xfrm>
            <a:custGeom>
              <a:avLst/>
              <a:gdLst/>
              <a:ahLst/>
              <a:cxnLst/>
              <a:rect l="l" t="t" r="r" b="b"/>
              <a:pathLst>
                <a:path w="1391214" h="2127970" extrusionOk="0">
                  <a:moveTo>
                    <a:pt x="0" y="0"/>
                  </a:moveTo>
                  <a:lnTo>
                    <a:pt x="1391215" y="0"/>
                  </a:lnTo>
                  <a:lnTo>
                    <a:pt x="1391215" y="2127970"/>
                  </a:lnTo>
                  <a:lnTo>
                    <a:pt x="0" y="2127970"/>
                  </a:lnTo>
                  <a:lnTo>
                    <a:pt x="0" y="0"/>
                  </a:lnTo>
                  <a:close/>
                </a:path>
              </a:pathLst>
            </a:custGeom>
            <a:blipFill>
              <a:blip r:embed="rId5"/>
              <a:stretch/>
            </a:blipFill>
          </p:spPr>
          <p:txBody>
            <a:bodyPr/>
            <a:lstStyle/>
            <a:p>
              <a:pPr>
                <a:defRPr/>
              </a:pPr>
              <a:endParaRPr lang="de-DE"/>
            </a:p>
          </p:txBody>
        </p:sp>
      </p:grpSp>
      <p:grpSp>
        <p:nvGrpSpPr>
          <p:cNvPr id="45" name="Group 45"/>
          <p:cNvGrpSpPr/>
          <p:nvPr/>
        </p:nvGrpSpPr>
        <p:grpSpPr bwMode="auto">
          <a:xfrm>
            <a:off x="3782892" y="14672265"/>
            <a:ext cx="9416988" cy="1771200"/>
            <a:chOff x="0" y="0"/>
            <a:chExt cx="1794484" cy="367077"/>
          </a:xfrm>
        </p:grpSpPr>
        <p:sp>
          <p:nvSpPr>
            <p:cNvPr id="46" name="Freeform 46"/>
            <p:cNvSpPr/>
            <p:nvPr/>
          </p:nvSpPr>
          <p:spPr bwMode="auto">
            <a:xfrm>
              <a:off x="0" y="0"/>
              <a:ext cx="1794484" cy="367077"/>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47" name="TextBox 47"/>
            <p:cNvSpPr txBox="1"/>
            <p:nvPr/>
          </p:nvSpPr>
          <p:spPr bwMode="auto">
            <a:xfrm>
              <a:off x="0" y="57150"/>
              <a:ext cx="1794484" cy="309927"/>
            </a:xfrm>
            <a:prstGeom prst="rect">
              <a:avLst/>
            </a:prstGeom>
            <a:grpFill/>
          </p:spPr>
          <p:txBody>
            <a:bodyPr lIns="47769" tIns="47769" rIns="47769" bIns="47769" rtlCol="0" anchor="ctr"/>
            <a:lstStyle/>
            <a:p>
              <a:pPr algn="ctr">
                <a:lnSpc>
                  <a:spcPts val="3409"/>
                </a:lnSpc>
                <a:defRPr/>
              </a:pPr>
              <a:endParaRPr/>
            </a:p>
          </p:txBody>
        </p:sp>
      </p:grpSp>
      <p:grpSp>
        <p:nvGrpSpPr>
          <p:cNvPr id="48" name="Group 48"/>
          <p:cNvGrpSpPr/>
          <p:nvPr/>
        </p:nvGrpSpPr>
        <p:grpSpPr bwMode="auto">
          <a:xfrm>
            <a:off x="3769634" y="16693056"/>
            <a:ext cx="9416988" cy="1771200"/>
            <a:chOff x="0" y="0"/>
            <a:chExt cx="1794484" cy="367077"/>
          </a:xfrm>
        </p:grpSpPr>
        <p:sp>
          <p:nvSpPr>
            <p:cNvPr id="49" name="Freeform 49"/>
            <p:cNvSpPr/>
            <p:nvPr/>
          </p:nvSpPr>
          <p:spPr bwMode="auto">
            <a:xfrm>
              <a:off x="0" y="0"/>
              <a:ext cx="1794484" cy="367077"/>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0" name="TextBox 50"/>
            <p:cNvSpPr txBox="1"/>
            <p:nvPr/>
          </p:nvSpPr>
          <p:spPr bwMode="auto">
            <a:xfrm>
              <a:off x="0" y="57150"/>
              <a:ext cx="1794484" cy="309927"/>
            </a:xfrm>
            <a:prstGeom prst="rect">
              <a:avLst/>
            </a:prstGeom>
            <a:grpFill/>
          </p:spPr>
          <p:txBody>
            <a:bodyPr lIns="47769" tIns="47769" rIns="47769" bIns="47769" rtlCol="0" anchor="ctr"/>
            <a:lstStyle/>
            <a:p>
              <a:pPr algn="ctr">
                <a:lnSpc>
                  <a:spcPts val="3409"/>
                </a:lnSpc>
                <a:defRPr/>
              </a:pPr>
              <a:endParaRPr/>
            </a:p>
          </p:txBody>
        </p:sp>
      </p:grpSp>
      <p:grpSp>
        <p:nvGrpSpPr>
          <p:cNvPr id="88" name="Group 87">
            <a:extLst>
              <a:ext uri="{FF2B5EF4-FFF2-40B4-BE49-F238E27FC236}">
                <a16:creationId xmlns:a16="http://schemas.microsoft.com/office/drawing/2014/main" id="{19425010-7394-C388-A1D9-4FEC23083046}"/>
              </a:ext>
            </a:extLst>
          </p:cNvPr>
          <p:cNvGrpSpPr/>
          <p:nvPr/>
        </p:nvGrpSpPr>
        <p:grpSpPr>
          <a:xfrm>
            <a:off x="3782892" y="4569616"/>
            <a:ext cx="9416988" cy="1771200"/>
            <a:chOff x="3763006" y="1782241"/>
            <a:chExt cx="9416988" cy="1926324"/>
          </a:xfrm>
        </p:grpSpPr>
        <p:sp>
          <p:nvSpPr>
            <p:cNvPr id="31" name="Freeform 31"/>
            <p:cNvSpPr/>
            <p:nvPr/>
          </p:nvSpPr>
          <p:spPr bwMode="auto">
            <a:xfrm>
              <a:off x="3763006" y="1782241"/>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1" name="TextBox 51"/>
            <p:cNvSpPr txBox="1"/>
            <p:nvPr/>
          </p:nvSpPr>
          <p:spPr bwMode="auto">
            <a:xfrm>
              <a:off x="3763006" y="2492482"/>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Kobalt:</a:t>
              </a:r>
              <a:r>
                <a:rPr lang="de-DE" sz="2800" b="1" dirty="0">
                  <a:solidFill>
                    <a:srgbClr val="FFDE59"/>
                  </a:solidFill>
                  <a:latin typeface="Calibri"/>
                  <a:cs typeface="Calibri"/>
                </a:rPr>
                <a:t> </a:t>
              </a:r>
              <a:r>
                <a:rPr lang="de-DE" sz="2800" dirty="0">
                  <a:solidFill>
                    <a:srgbClr val="FFDE59"/>
                  </a:solidFill>
                  <a:latin typeface="Calibri"/>
                  <a:cs typeface="Calibri"/>
                </a:rPr>
                <a:t>Demokratische Republik Kongo (DR Kongo)</a:t>
              </a:r>
              <a:endParaRPr sz="2800" dirty="0">
                <a:latin typeface="Calibri"/>
                <a:cs typeface="Calibri"/>
              </a:endParaRPr>
            </a:p>
          </p:txBody>
        </p:sp>
      </p:grpSp>
      <p:grpSp>
        <p:nvGrpSpPr>
          <p:cNvPr id="87" name="Group 86">
            <a:extLst>
              <a:ext uri="{FF2B5EF4-FFF2-40B4-BE49-F238E27FC236}">
                <a16:creationId xmlns:a16="http://schemas.microsoft.com/office/drawing/2014/main" id="{89DEF604-21E9-E871-9FD4-C8AA9F9F4D32}"/>
              </a:ext>
            </a:extLst>
          </p:cNvPr>
          <p:cNvGrpSpPr/>
          <p:nvPr/>
        </p:nvGrpSpPr>
        <p:grpSpPr>
          <a:xfrm>
            <a:off x="3776262" y="6590405"/>
            <a:ext cx="9416988" cy="1771200"/>
            <a:chOff x="3763006" y="4267377"/>
            <a:chExt cx="9416988" cy="1926324"/>
          </a:xfrm>
        </p:grpSpPr>
        <p:sp>
          <p:nvSpPr>
            <p:cNvPr id="34" name="Freeform 34"/>
            <p:cNvSpPr/>
            <p:nvPr/>
          </p:nvSpPr>
          <p:spPr bwMode="auto">
            <a:xfrm>
              <a:off x="3763006" y="4267377"/>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2" name="TextBox 52"/>
            <p:cNvSpPr txBox="1"/>
            <p:nvPr/>
          </p:nvSpPr>
          <p:spPr bwMode="auto">
            <a:xfrm>
              <a:off x="3763006" y="4977618"/>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Aluminium: </a:t>
              </a:r>
              <a:r>
                <a:rPr lang="de-DE" sz="2800" dirty="0">
                  <a:solidFill>
                    <a:srgbClr val="FFDE59"/>
                  </a:solidFill>
                  <a:latin typeface="Calibri"/>
                  <a:cs typeface="Calibri"/>
                </a:rPr>
                <a:t>Australien,</a:t>
              </a:r>
              <a:r>
                <a:rPr lang="de-DE" sz="2800" dirty="0">
                  <a:solidFill>
                    <a:srgbClr val="FFFFFF"/>
                  </a:solidFill>
                  <a:latin typeface="Calibri"/>
                  <a:cs typeface="Calibri"/>
                </a:rPr>
                <a:t> China, Guinea, Brasilien, Indien</a:t>
              </a:r>
              <a:endParaRPr sz="2800" dirty="0">
                <a:latin typeface="Calibri"/>
                <a:cs typeface="Calibri"/>
              </a:endParaRPr>
            </a:p>
          </p:txBody>
        </p:sp>
      </p:grpSp>
      <p:grpSp>
        <p:nvGrpSpPr>
          <p:cNvPr id="86" name="Group 85">
            <a:extLst>
              <a:ext uri="{FF2B5EF4-FFF2-40B4-BE49-F238E27FC236}">
                <a16:creationId xmlns:a16="http://schemas.microsoft.com/office/drawing/2014/main" id="{DC009A70-86BF-2CA4-0297-89E9AF002CA2}"/>
              </a:ext>
            </a:extLst>
          </p:cNvPr>
          <p:cNvGrpSpPr/>
          <p:nvPr/>
        </p:nvGrpSpPr>
        <p:grpSpPr>
          <a:xfrm>
            <a:off x="3763006" y="8611194"/>
            <a:ext cx="9416988" cy="1771200"/>
            <a:chOff x="3763006" y="6752513"/>
            <a:chExt cx="9416988" cy="1926324"/>
          </a:xfrm>
        </p:grpSpPr>
        <p:sp>
          <p:nvSpPr>
            <p:cNvPr id="37" name="Freeform 37"/>
            <p:cNvSpPr/>
            <p:nvPr/>
          </p:nvSpPr>
          <p:spPr bwMode="auto">
            <a:xfrm>
              <a:off x="3763006" y="6752513"/>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3" name="TextBox 53"/>
            <p:cNvSpPr txBox="1"/>
            <p:nvPr/>
          </p:nvSpPr>
          <p:spPr bwMode="auto">
            <a:xfrm>
              <a:off x="3763006" y="7193449"/>
              <a:ext cx="9416988" cy="1128186"/>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Nickel: </a:t>
              </a:r>
              <a:r>
                <a:rPr lang="de-DE" sz="2800" dirty="0">
                  <a:solidFill>
                    <a:srgbClr val="FFDE59"/>
                  </a:solidFill>
                  <a:latin typeface="Calibri"/>
                  <a:cs typeface="Calibri"/>
                </a:rPr>
                <a:t>Indonesien, </a:t>
              </a:r>
              <a:r>
                <a:rPr lang="de-DE" sz="2800" dirty="0">
                  <a:solidFill>
                    <a:srgbClr val="FFFFFF"/>
                  </a:solidFill>
                  <a:latin typeface="Calibri"/>
                  <a:cs typeface="Calibri"/>
                </a:rPr>
                <a:t>Philippinen, Russland, Neukaledonien, Kanada, Australien, China</a:t>
              </a:r>
              <a:endParaRPr sz="2800" dirty="0">
                <a:latin typeface="Calibri"/>
                <a:cs typeface="Calibri"/>
              </a:endParaRPr>
            </a:p>
          </p:txBody>
        </p:sp>
      </p:grpSp>
      <p:grpSp>
        <p:nvGrpSpPr>
          <p:cNvPr id="85" name="Group 84">
            <a:extLst>
              <a:ext uri="{FF2B5EF4-FFF2-40B4-BE49-F238E27FC236}">
                <a16:creationId xmlns:a16="http://schemas.microsoft.com/office/drawing/2014/main" id="{30D1BC5D-44F4-A359-EA0D-532CF101FBC6}"/>
              </a:ext>
            </a:extLst>
          </p:cNvPr>
          <p:cNvGrpSpPr/>
          <p:nvPr/>
        </p:nvGrpSpPr>
        <p:grpSpPr>
          <a:xfrm>
            <a:off x="3766320" y="10631983"/>
            <a:ext cx="9416988" cy="1769904"/>
            <a:chOff x="3763006" y="9237649"/>
            <a:chExt cx="9416988" cy="1926324"/>
          </a:xfrm>
        </p:grpSpPr>
        <p:sp>
          <p:nvSpPr>
            <p:cNvPr id="40" name="Freeform 40"/>
            <p:cNvSpPr/>
            <p:nvPr/>
          </p:nvSpPr>
          <p:spPr bwMode="auto">
            <a:xfrm>
              <a:off x="3763006" y="9237649"/>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a:p>
          </p:txBody>
        </p:sp>
        <p:sp>
          <p:nvSpPr>
            <p:cNvPr id="54" name="TextBox 54"/>
            <p:cNvSpPr txBox="1"/>
            <p:nvPr/>
          </p:nvSpPr>
          <p:spPr bwMode="auto">
            <a:xfrm>
              <a:off x="3763006" y="9409280"/>
              <a:ext cx="9416988" cy="1715222"/>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Zinn: </a:t>
              </a:r>
              <a:r>
                <a:rPr lang="de-DE" sz="2800" dirty="0">
                  <a:solidFill>
                    <a:srgbClr val="FFDE59"/>
                  </a:solidFill>
                  <a:latin typeface="Calibri"/>
                  <a:cs typeface="Calibri"/>
                </a:rPr>
                <a:t>China,</a:t>
              </a:r>
              <a:r>
                <a:rPr lang="de-DE" sz="2800" dirty="0">
                  <a:solidFill>
                    <a:srgbClr val="FFFFFF"/>
                  </a:solidFill>
                  <a:latin typeface="Calibri"/>
                  <a:cs typeface="Calibri"/>
                </a:rPr>
                <a:t> Indonesien, Malaysia, Vietnam, Peru, </a:t>
              </a:r>
              <a:endParaRPr sz="2800" dirty="0">
                <a:latin typeface="Calibri"/>
                <a:cs typeface="Calibri"/>
              </a:endParaRPr>
            </a:p>
            <a:p>
              <a:pPr algn="ctr">
                <a:lnSpc>
                  <a:spcPts val="4213"/>
                </a:lnSpc>
                <a:defRPr/>
              </a:pPr>
              <a:r>
                <a:rPr lang="de-DE" sz="2800" dirty="0">
                  <a:solidFill>
                    <a:srgbClr val="FFFFFF"/>
                  </a:solidFill>
                  <a:latin typeface="Calibri"/>
                  <a:cs typeface="Calibri"/>
                </a:rPr>
                <a:t>Bolivien, Brasilien, DR Kongo, Niger, Ruanda, </a:t>
              </a:r>
              <a:endParaRPr sz="2800" dirty="0">
                <a:latin typeface="Calibri"/>
                <a:cs typeface="Calibri"/>
              </a:endParaRPr>
            </a:p>
            <a:p>
              <a:pPr algn="ctr">
                <a:lnSpc>
                  <a:spcPts val="4213"/>
                </a:lnSpc>
                <a:defRPr/>
              </a:pPr>
              <a:r>
                <a:rPr lang="de-DE" sz="2800" dirty="0">
                  <a:solidFill>
                    <a:srgbClr val="FFFFFF"/>
                  </a:solidFill>
                  <a:latin typeface="Calibri"/>
                  <a:cs typeface="Calibri"/>
                </a:rPr>
                <a:t>Nigeria, Australien </a:t>
              </a:r>
              <a:endParaRPr sz="2800" dirty="0">
                <a:latin typeface="Calibri"/>
                <a:cs typeface="Calibri"/>
              </a:endParaRPr>
            </a:p>
          </p:txBody>
        </p:sp>
      </p:grpSp>
      <p:grpSp>
        <p:nvGrpSpPr>
          <p:cNvPr id="82" name="Group 81">
            <a:extLst>
              <a:ext uri="{FF2B5EF4-FFF2-40B4-BE49-F238E27FC236}">
                <a16:creationId xmlns:a16="http://schemas.microsoft.com/office/drawing/2014/main" id="{599F3E7D-8E62-B6FE-01E1-B5D17C731EC3}"/>
              </a:ext>
            </a:extLst>
          </p:cNvPr>
          <p:cNvGrpSpPr/>
          <p:nvPr/>
        </p:nvGrpSpPr>
        <p:grpSpPr>
          <a:xfrm>
            <a:off x="3779576" y="12655649"/>
            <a:ext cx="9420304" cy="1771200"/>
            <a:chOff x="3763006" y="11727323"/>
            <a:chExt cx="9420304" cy="1926324"/>
          </a:xfrm>
        </p:grpSpPr>
        <p:sp>
          <p:nvSpPr>
            <p:cNvPr id="43" name="Freeform 43"/>
            <p:cNvSpPr/>
            <p:nvPr/>
          </p:nvSpPr>
          <p:spPr bwMode="auto">
            <a:xfrm>
              <a:off x="3766322" y="11727323"/>
              <a:ext cx="9416988" cy="1926324"/>
            </a:xfrm>
            <a:custGeom>
              <a:avLst/>
              <a:gdLst/>
              <a:ahLst/>
              <a:cxnLst/>
              <a:rect l="l" t="t" r="r" b="b"/>
              <a:pathLst>
                <a:path w="1794484" h="367077" extrusionOk="0">
                  <a:moveTo>
                    <a:pt x="57207" y="0"/>
                  </a:moveTo>
                  <a:lnTo>
                    <a:pt x="1737276" y="0"/>
                  </a:lnTo>
                  <a:cubicBezTo>
                    <a:pt x="1752449" y="0"/>
                    <a:pt x="1767000" y="6027"/>
                    <a:pt x="1777728" y="16756"/>
                  </a:cubicBezTo>
                  <a:cubicBezTo>
                    <a:pt x="1788457" y="27484"/>
                    <a:pt x="1794484" y="42035"/>
                    <a:pt x="1794484" y="57207"/>
                  </a:cubicBezTo>
                  <a:lnTo>
                    <a:pt x="1794484" y="309869"/>
                  </a:lnTo>
                  <a:cubicBezTo>
                    <a:pt x="1794484" y="341464"/>
                    <a:pt x="1768871" y="367077"/>
                    <a:pt x="1737276" y="367077"/>
                  </a:cubicBezTo>
                  <a:lnTo>
                    <a:pt x="57207" y="367077"/>
                  </a:lnTo>
                  <a:cubicBezTo>
                    <a:pt x="42035" y="367077"/>
                    <a:pt x="27484" y="361050"/>
                    <a:pt x="16756" y="350321"/>
                  </a:cubicBezTo>
                  <a:cubicBezTo>
                    <a:pt x="6027" y="339593"/>
                    <a:pt x="0" y="325042"/>
                    <a:pt x="0" y="309869"/>
                  </a:cubicBezTo>
                  <a:lnTo>
                    <a:pt x="0" y="57207"/>
                  </a:lnTo>
                  <a:cubicBezTo>
                    <a:pt x="0" y="42035"/>
                    <a:pt x="6027" y="27484"/>
                    <a:pt x="16756" y="16756"/>
                  </a:cubicBezTo>
                  <a:cubicBezTo>
                    <a:pt x="27484" y="6027"/>
                    <a:pt x="42035" y="0"/>
                    <a:pt x="57207" y="0"/>
                  </a:cubicBezTo>
                  <a:close/>
                </a:path>
              </a:pathLst>
            </a:custGeom>
            <a:solidFill>
              <a:srgbClr val="008037">
                <a:alpha val="74902"/>
              </a:srgbClr>
            </a:solidFill>
          </p:spPr>
          <p:txBody>
            <a:bodyPr/>
            <a:lstStyle/>
            <a:p>
              <a:pPr>
                <a:defRPr/>
              </a:pPr>
              <a:endParaRPr lang="de-DE" dirty="0"/>
            </a:p>
          </p:txBody>
        </p:sp>
        <p:sp>
          <p:nvSpPr>
            <p:cNvPr id="55" name="TextBox 55"/>
            <p:cNvSpPr txBox="1"/>
            <p:nvPr/>
          </p:nvSpPr>
          <p:spPr bwMode="auto">
            <a:xfrm>
              <a:off x="3763006" y="12433026"/>
              <a:ext cx="9416988" cy="542405"/>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Silber: </a:t>
              </a:r>
              <a:r>
                <a:rPr lang="de-DE" sz="2800" dirty="0">
                  <a:solidFill>
                    <a:srgbClr val="FFDE59"/>
                  </a:solidFill>
                  <a:latin typeface="Calibri"/>
                  <a:cs typeface="Calibri"/>
                </a:rPr>
                <a:t>Mexiko, </a:t>
              </a:r>
              <a:r>
                <a:rPr lang="de-DE" sz="2800" dirty="0">
                  <a:solidFill>
                    <a:srgbClr val="FFFFFF"/>
                  </a:solidFill>
                  <a:latin typeface="Calibri"/>
                  <a:cs typeface="Calibri"/>
                </a:rPr>
                <a:t>Peru, China</a:t>
              </a:r>
              <a:endParaRPr sz="2800" dirty="0">
                <a:latin typeface="Calibri"/>
                <a:cs typeface="Calibri"/>
              </a:endParaRPr>
            </a:p>
          </p:txBody>
        </p:sp>
      </p:grpSp>
      <p:sp>
        <p:nvSpPr>
          <p:cNvPr id="56" name="TextBox 56"/>
          <p:cNvSpPr txBox="1"/>
          <p:nvPr/>
        </p:nvSpPr>
        <p:spPr bwMode="auto">
          <a:xfrm>
            <a:off x="3763006" y="15021544"/>
            <a:ext cx="9416988" cy="505844"/>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Gold: </a:t>
            </a:r>
            <a:r>
              <a:rPr lang="de-DE" sz="2800" dirty="0">
                <a:solidFill>
                  <a:srgbClr val="FFDE59"/>
                </a:solidFill>
                <a:latin typeface="Calibri"/>
                <a:cs typeface="Calibri"/>
              </a:rPr>
              <a:t>China</a:t>
            </a:r>
            <a:r>
              <a:rPr lang="de-DE" sz="2800" dirty="0">
                <a:solidFill>
                  <a:srgbClr val="FFFFFF"/>
                </a:solidFill>
                <a:latin typeface="Calibri"/>
                <a:cs typeface="Calibri"/>
              </a:rPr>
              <a:t>, Australien, Russland, USA, Kanada</a:t>
            </a:r>
            <a:endParaRPr sz="2800" dirty="0">
              <a:latin typeface="Calibri"/>
              <a:cs typeface="Calibri"/>
            </a:endParaRPr>
          </a:p>
        </p:txBody>
      </p:sp>
      <p:sp>
        <p:nvSpPr>
          <p:cNvPr id="57" name="TextBox 57"/>
          <p:cNvSpPr txBox="1"/>
          <p:nvPr/>
        </p:nvSpPr>
        <p:spPr bwMode="auto">
          <a:xfrm>
            <a:off x="3763006" y="17325734"/>
            <a:ext cx="9416988" cy="505844"/>
          </a:xfrm>
          <a:prstGeom prst="rect">
            <a:avLst/>
          </a:prstGeom>
        </p:spPr>
        <p:txBody>
          <a:bodyPr lIns="0" tIns="0" rIns="0" bIns="0" rtlCol="0" anchor="t">
            <a:spAutoFit/>
          </a:bodyPr>
          <a:lstStyle/>
          <a:p>
            <a:pPr algn="ctr">
              <a:lnSpc>
                <a:spcPts val="4213"/>
              </a:lnSpc>
              <a:defRPr/>
            </a:pPr>
            <a:r>
              <a:rPr lang="de-DE" sz="2800" b="1" dirty="0">
                <a:solidFill>
                  <a:schemeClr val="bg1"/>
                </a:solidFill>
                <a:latin typeface="Calibri"/>
                <a:cs typeface="Calibri"/>
              </a:rPr>
              <a:t>Kupfer:</a:t>
            </a:r>
            <a:r>
              <a:rPr lang="de-DE" sz="2800" dirty="0">
                <a:solidFill>
                  <a:srgbClr val="FFDE59"/>
                </a:solidFill>
                <a:latin typeface="Calibri"/>
                <a:cs typeface="Calibri"/>
              </a:rPr>
              <a:t> Chile</a:t>
            </a:r>
            <a:r>
              <a:rPr lang="de-DE" sz="2800" dirty="0">
                <a:solidFill>
                  <a:srgbClr val="FFFFFF"/>
                </a:solidFill>
                <a:latin typeface="Calibri"/>
                <a:cs typeface="Calibri"/>
              </a:rPr>
              <a:t>, Russland, China</a:t>
            </a:r>
            <a:endParaRPr sz="2800" dirty="0">
              <a:latin typeface="Calibri"/>
              <a:cs typeface="Calibri"/>
            </a:endParaRPr>
          </a:p>
        </p:txBody>
      </p:sp>
      <p:sp>
        <p:nvSpPr>
          <p:cNvPr id="58" name="Freeform 58"/>
          <p:cNvSpPr/>
          <p:nvPr/>
        </p:nvSpPr>
        <p:spPr bwMode="auto">
          <a:xfrm flipH="1">
            <a:off x="11647779" y="17352716"/>
            <a:ext cx="3203336" cy="1803680"/>
          </a:xfrm>
          <a:custGeom>
            <a:avLst/>
            <a:gdLst/>
            <a:ahLst/>
            <a:cxnLst/>
            <a:rect l="l" t="t" r="r" b="b"/>
            <a:pathLst>
              <a:path w="3406586" h="1918123" extrusionOk="0">
                <a:moveTo>
                  <a:pt x="3406585" y="0"/>
                </a:moveTo>
                <a:lnTo>
                  <a:pt x="0" y="0"/>
                </a:lnTo>
                <a:lnTo>
                  <a:pt x="0" y="1918122"/>
                </a:lnTo>
                <a:lnTo>
                  <a:pt x="3406585" y="1918122"/>
                </a:lnTo>
                <a:lnTo>
                  <a:pt x="3406585" y="0"/>
                </a:lnTo>
                <a:close/>
              </a:path>
            </a:pathLst>
          </a:custGeom>
          <a:blipFill>
            <a:blip r:embed="rId6"/>
            <a:stretch/>
          </a:blipFill>
        </p:spPr>
        <p:txBody>
          <a:bodyPr/>
          <a:lstStyle/>
          <a:p>
            <a:pPr>
              <a:defRPr/>
            </a:pPr>
            <a:endParaRPr lang="de-DE"/>
          </a:p>
        </p:txBody>
      </p:sp>
      <p:sp>
        <p:nvSpPr>
          <p:cNvPr id="59" name="TextBox 59"/>
          <p:cNvSpPr txBox="1"/>
          <p:nvPr/>
        </p:nvSpPr>
        <p:spPr bwMode="auto">
          <a:xfrm>
            <a:off x="2444634" y="720777"/>
            <a:ext cx="9322032" cy="2308324"/>
          </a:xfrm>
          <a:prstGeom prst="rect">
            <a:avLst/>
          </a:prstGeom>
        </p:spPr>
        <p:txBody>
          <a:bodyPr wrap="square" lIns="0" tIns="0" rIns="0" bIns="0" rtlCol="0" anchor="t">
            <a:spAutoFit/>
          </a:bodyPr>
          <a:lstStyle/>
          <a:p>
            <a:pPr algn="ctr">
              <a:defRPr/>
            </a:pPr>
            <a:r>
              <a:rPr lang="en-US" sz="7500" dirty="0">
                <a:solidFill>
                  <a:srgbClr val="09592B"/>
                </a:solidFill>
                <a:latin typeface="Calibri"/>
                <a:cs typeface="Calibri"/>
              </a:rPr>
              <a:t>HINTERGRUND-INFORMATIONEN</a:t>
            </a:r>
          </a:p>
        </p:txBody>
      </p:sp>
      <p:grpSp>
        <p:nvGrpSpPr>
          <p:cNvPr id="64" name="Group 63">
            <a:extLst>
              <a:ext uri="{FF2B5EF4-FFF2-40B4-BE49-F238E27FC236}">
                <a16:creationId xmlns:a16="http://schemas.microsoft.com/office/drawing/2014/main" id="{E6EDD597-F3A4-122A-A810-EE4497CA89BE}"/>
              </a:ext>
            </a:extLst>
          </p:cNvPr>
          <p:cNvGrpSpPr/>
          <p:nvPr/>
        </p:nvGrpSpPr>
        <p:grpSpPr>
          <a:xfrm>
            <a:off x="1825242" y="4572555"/>
            <a:ext cx="1303200" cy="1764000"/>
            <a:chOff x="1882977" y="1593850"/>
            <a:chExt cx="1533444" cy="2216424"/>
          </a:xfrm>
        </p:grpSpPr>
        <p:grpSp>
          <p:nvGrpSpPr>
            <p:cNvPr id="22" name="Group 22"/>
            <p:cNvGrpSpPr/>
            <p:nvPr/>
          </p:nvGrpSpPr>
          <p:grpSpPr bwMode="auto">
            <a:xfrm>
              <a:off x="1882977" y="1593850"/>
              <a:ext cx="1533444" cy="2216424"/>
              <a:chOff x="0" y="0"/>
              <a:chExt cx="292210" cy="422358"/>
            </a:xfrm>
          </p:grpSpPr>
          <p:sp>
            <p:nvSpPr>
              <p:cNvPr id="23" name="Freeform 2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24" name="TextBox 2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63" name="Group 62">
              <a:extLst>
                <a:ext uri="{FF2B5EF4-FFF2-40B4-BE49-F238E27FC236}">
                  <a16:creationId xmlns:a16="http://schemas.microsoft.com/office/drawing/2014/main" id="{695A739B-55E8-A11A-1CAA-D41A51277136}"/>
                </a:ext>
              </a:extLst>
            </p:cNvPr>
            <p:cNvGrpSpPr/>
            <p:nvPr/>
          </p:nvGrpSpPr>
          <p:grpSpPr>
            <a:xfrm>
              <a:off x="2014016" y="1729735"/>
              <a:ext cx="1271366" cy="1944654"/>
              <a:chOff x="2014538" y="1746250"/>
              <a:chExt cx="1271366" cy="1944654"/>
            </a:xfrm>
          </p:grpSpPr>
          <p:sp>
            <p:nvSpPr>
              <p:cNvPr id="29" name="Freeform 29"/>
              <p:cNvSpPr/>
              <p:nvPr/>
            </p:nvSpPr>
            <p:spPr bwMode="auto">
              <a:xfrm>
                <a:off x="2014538" y="1746250"/>
                <a:ext cx="1271366" cy="1944654"/>
              </a:xfrm>
              <a:custGeom>
                <a:avLst/>
                <a:gdLst/>
                <a:ahLst/>
                <a:cxnLst/>
                <a:rect l="l" t="t" r="r" b="b"/>
                <a:pathLst>
                  <a:path w="1352034" h="2068041" extrusionOk="0">
                    <a:moveTo>
                      <a:pt x="0" y="0"/>
                    </a:moveTo>
                    <a:lnTo>
                      <a:pt x="1352035" y="0"/>
                    </a:lnTo>
                    <a:lnTo>
                      <a:pt x="1352035" y="2068041"/>
                    </a:lnTo>
                    <a:lnTo>
                      <a:pt x="0" y="2068041"/>
                    </a:lnTo>
                    <a:lnTo>
                      <a:pt x="0" y="0"/>
                    </a:lnTo>
                    <a:close/>
                  </a:path>
                </a:pathLst>
              </a:custGeom>
              <a:blipFill>
                <a:blip r:embed="rId7"/>
                <a:stretch/>
              </a:blipFill>
            </p:spPr>
            <p:txBody>
              <a:bodyPr/>
              <a:lstStyle/>
              <a:p>
                <a:pPr>
                  <a:defRPr/>
                </a:pPr>
                <a:endParaRPr lang="de-DE" dirty="0"/>
              </a:p>
            </p:txBody>
          </p:sp>
          <p:sp>
            <p:nvSpPr>
              <p:cNvPr id="75" name="Isosceles Triangle 74"/>
              <p:cNvSpPr/>
              <p:nvPr/>
            </p:nvSpPr>
            <p:spPr bwMode="auto">
              <a:xfrm rot="10800000">
                <a:off x="2240891" y="2878650"/>
                <a:ext cx="826159"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79" name="TextBox 78"/>
              <p:cNvSpPr txBox="1"/>
              <p:nvPr/>
            </p:nvSpPr>
            <p:spPr bwMode="auto">
              <a:xfrm>
                <a:off x="2240670" y="2807011"/>
                <a:ext cx="809563" cy="386714"/>
              </a:xfrm>
              <a:prstGeom prst="rect">
                <a:avLst/>
              </a:prstGeom>
              <a:noFill/>
            </p:spPr>
            <p:txBody>
              <a:bodyPr wrap="none" rtlCol="0">
                <a:spAutoFit/>
              </a:bodyPr>
              <a:lstStyle/>
              <a:p>
                <a:pPr>
                  <a:defRPr/>
                </a:pPr>
                <a:r>
                  <a:rPr lang="de-DE" sz="1400" dirty="0">
                    <a:solidFill>
                      <a:schemeClr val="bg1"/>
                    </a:solidFill>
                  </a:rPr>
                  <a:t>Kobalt</a:t>
                </a:r>
                <a:endParaRPr dirty="0"/>
              </a:p>
            </p:txBody>
          </p:sp>
        </p:grpSp>
      </p:grpSp>
      <p:grpSp>
        <p:nvGrpSpPr>
          <p:cNvPr id="69" name="Group 68">
            <a:extLst>
              <a:ext uri="{FF2B5EF4-FFF2-40B4-BE49-F238E27FC236}">
                <a16:creationId xmlns:a16="http://schemas.microsoft.com/office/drawing/2014/main" id="{720F0DDF-DD78-8D9E-7E2B-1C97254BB299}"/>
              </a:ext>
            </a:extLst>
          </p:cNvPr>
          <p:cNvGrpSpPr/>
          <p:nvPr/>
        </p:nvGrpSpPr>
        <p:grpSpPr>
          <a:xfrm>
            <a:off x="1828125" y="10637887"/>
            <a:ext cx="1303200" cy="1764000"/>
            <a:chOff x="1882977" y="9117685"/>
            <a:chExt cx="1533444" cy="2216424"/>
          </a:xfrm>
        </p:grpSpPr>
        <p:grpSp>
          <p:nvGrpSpPr>
            <p:cNvPr id="8" name="Group 8"/>
            <p:cNvGrpSpPr/>
            <p:nvPr/>
          </p:nvGrpSpPr>
          <p:grpSpPr bwMode="auto">
            <a:xfrm>
              <a:off x="1882977" y="9117685"/>
              <a:ext cx="1533444" cy="2216424"/>
              <a:chOff x="0" y="0"/>
              <a:chExt cx="292210" cy="422358"/>
            </a:xfrm>
          </p:grpSpPr>
          <p:sp>
            <p:nvSpPr>
              <p:cNvPr id="9" name="Freeform 9"/>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0" name="TextBox 10"/>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68" name="Group 67">
              <a:extLst>
                <a:ext uri="{FF2B5EF4-FFF2-40B4-BE49-F238E27FC236}">
                  <a16:creationId xmlns:a16="http://schemas.microsoft.com/office/drawing/2014/main" id="{339AD0C3-3FC4-891A-520E-9933F114D4AD}"/>
                </a:ext>
              </a:extLst>
            </p:cNvPr>
            <p:cNvGrpSpPr/>
            <p:nvPr/>
          </p:nvGrpSpPr>
          <p:grpSpPr>
            <a:xfrm>
              <a:off x="2042861" y="9297691"/>
              <a:ext cx="1213677" cy="1856413"/>
              <a:chOff x="2042860" y="9332646"/>
              <a:chExt cx="1213677" cy="1856413"/>
            </a:xfrm>
          </p:grpSpPr>
          <p:sp>
            <p:nvSpPr>
              <p:cNvPr id="11" name="Freeform 11"/>
              <p:cNvSpPr/>
              <p:nvPr/>
            </p:nvSpPr>
            <p:spPr bwMode="auto">
              <a:xfrm>
                <a:off x="2042860" y="9332646"/>
                <a:ext cx="1213677" cy="1856413"/>
              </a:xfrm>
              <a:custGeom>
                <a:avLst/>
                <a:gdLst/>
                <a:ahLst/>
                <a:cxnLst/>
                <a:rect l="l" t="t" r="r" b="b"/>
                <a:pathLst>
                  <a:path w="1290684" h="1974202" extrusionOk="0">
                    <a:moveTo>
                      <a:pt x="0" y="0"/>
                    </a:moveTo>
                    <a:lnTo>
                      <a:pt x="1290684" y="0"/>
                    </a:lnTo>
                    <a:lnTo>
                      <a:pt x="1290684" y="1974202"/>
                    </a:lnTo>
                    <a:lnTo>
                      <a:pt x="0" y="1974202"/>
                    </a:lnTo>
                    <a:lnTo>
                      <a:pt x="0" y="0"/>
                    </a:lnTo>
                    <a:close/>
                  </a:path>
                </a:pathLst>
              </a:custGeom>
              <a:blipFill>
                <a:blip r:embed="rId8"/>
                <a:stretch/>
              </a:blipFill>
            </p:spPr>
            <p:txBody>
              <a:bodyPr/>
              <a:lstStyle/>
              <a:p>
                <a:pPr>
                  <a:defRPr/>
                </a:pPr>
                <a:endParaRPr lang="de-DE"/>
              </a:p>
            </p:txBody>
          </p:sp>
          <p:sp>
            <p:nvSpPr>
              <p:cNvPr id="76" name="Isosceles Triangle 75"/>
              <p:cNvSpPr/>
              <p:nvPr/>
            </p:nvSpPr>
            <p:spPr bwMode="auto">
              <a:xfrm rot="10800000">
                <a:off x="2278636" y="10413867"/>
                <a:ext cx="742121"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1" name="TextBox 80"/>
              <p:cNvSpPr txBox="1"/>
              <p:nvPr/>
            </p:nvSpPr>
            <p:spPr bwMode="auto">
              <a:xfrm>
                <a:off x="2315649" y="10408027"/>
                <a:ext cx="668098" cy="425385"/>
              </a:xfrm>
              <a:prstGeom prst="rect">
                <a:avLst/>
              </a:prstGeom>
              <a:noFill/>
            </p:spPr>
            <p:txBody>
              <a:bodyPr wrap="none" rtlCol="0">
                <a:spAutoFit/>
              </a:bodyPr>
              <a:lstStyle/>
              <a:p>
                <a:pPr>
                  <a:defRPr/>
                </a:pPr>
                <a:r>
                  <a:rPr lang="de-DE" sz="1600" dirty="0">
                    <a:solidFill>
                      <a:schemeClr val="bg1"/>
                    </a:solidFill>
                  </a:rPr>
                  <a:t>Zinn</a:t>
                </a:r>
                <a:endParaRPr dirty="0"/>
              </a:p>
            </p:txBody>
          </p:sp>
        </p:grpSp>
      </p:grpSp>
      <p:grpSp>
        <p:nvGrpSpPr>
          <p:cNvPr id="71" name="Group 70">
            <a:extLst>
              <a:ext uri="{FF2B5EF4-FFF2-40B4-BE49-F238E27FC236}">
                <a16:creationId xmlns:a16="http://schemas.microsoft.com/office/drawing/2014/main" id="{563B0F42-FA2F-97E7-A851-B6C244458812}"/>
              </a:ext>
            </a:extLst>
          </p:cNvPr>
          <p:cNvGrpSpPr/>
          <p:nvPr/>
        </p:nvGrpSpPr>
        <p:grpSpPr>
          <a:xfrm>
            <a:off x="1828125" y="12655320"/>
            <a:ext cx="1303200" cy="1764000"/>
            <a:chOff x="1882977" y="11611767"/>
            <a:chExt cx="1533444" cy="2216424"/>
          </a:xfrm>
        </p:grpSpPr>
        <p:grpSp>
          <p:nvGrpSpPr>
            <p:cNvPr id="12" name="Group 12"/>
            <p:cNvGrpSpPr/>
            <p:nvPr/>
          </p:nvGrpSpPr>
          <p:grpSpPr bwMode="auto">
            <a:xfrm>
              <a:off x="1882977" y="11611767"/>
              <a:ext cx="1533444" cy="2216424"/>
              <a:chOff x="0" y="0"/>
              <a:chExt cx="292210" cy="422358"/>
            </a:xfrm>
          </p:grpSpPr>
          <p:sp>
            <p:nvSpPr>
              <p:cNvPr id="13" name="Freeform 13"/>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14" name="TextBox 14"/>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70" name="Group 69">
              <a:extLst>
                <a:ext uri="{FF2B5EF4-FFF2-40B4-BE49-F238E27FC236}">
                  <a16:creationId xmlns:a16="http://schemas.microsoft.com/office/drawing/2014/main" id="{CDEF4B1E-366F-D554-4737-2011C9CB63F0}"/>
                </a:ext>
              </a:extLst>
            </p:cNvPr>
            <p:cNvGrpSpPr/>
            <p:nvPr/>
          </p:nvGrpSpPr>
          <p:grpSpPr>
            <a:xfrm>
              <a:off x="2030751" y="11773249"/>
              <a:ext cx="1237897" cy="1893460"/>
              <a:chOff x="2042861" y="11826727"/>
              <a:chExt cx="1237897" cy="1893460"/>
            </a:xfrm>
          </p:grpSpPr>
          <p:sp>
            <p:nvSpPr>
              <p:cNvPr id="15" name="Freeform 15"/>
              <p:cNvSpPr/>
              <p:nvPr/>
            </p:nvSpPr>
            <p:spPr bwMode="auto">
              <a:xfrm>
                <a:off x="2042861" y="11826727"/>
                <a:ext cx="1237897" cy="1893460"/>
              </a:xfrm>
              <a:custGeom>
                <a:avLst/>
                <a:gdLst/>
                <a:ahLst/>
                <a:cxnLst/>
                <a:rect l="l" t="t" r="r" b="b"/>
                <a:pathLst>
                  <a:path w="1316441" h="2013599" extrusionOk="0">
                    <a:moveTo>
                      <a:pt x="0" y="0"/>
                    </a:moveTo>
                    <a:lnTo>
                      <a:pt x="1316441" y="0"/>
                    </a:lnTo>
                    <a:lnTo>
                      <a:pt x="1316441" y="2013599"/>
                    </a:lnTo>
                    <a:lnTo>
                      <a:pt x="0" y="2013599"/>
                    </a:lnTo>
                    <a:lnTo>
                      <a:pt x="0" y="0"/>
                    </a:lnTo>
                    <a:close/>
                  </a:path>
                </a:pathLst>
              </a:custGeom>
              <a:blipFill>
                <a:blip r:embed="rId9"/>
                <a:stretch/>
              </a:blipFill>
            </p:spPr>
            <p:txBody>
              <a:bodyPr/>
              <a:lstStyle/>
              <a:p>
                <a:pPr>
                  <a:defRPr/>
                </a:pPr>
                <a:endParaRPr lang="de-DE"/>
              </a:p>
            </p:txBody>
          </p:sp>
          <p:sp>
            <p:nvSpPr>
              <p:cNvPr id="77" name="Isosceles Triangle 76"/>
              <p:cNvSpPr/>
              <p:nvPr/>
            </p:nvSpPr>
            <p:spPr bwMode="auto">
              <a:xfrm rot="10800000">
                <a:off x="2272602" y="12936041"/>
                <a:ext cx="772029"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3" name="TextBox 82"/>
              <p:cNvSpPr txBox="1"/>
              <p:nvPr/>
            </p:nvSpPr>
            <p:spPr bwMode="auto">
              <a:xfrm>
                <a:off x="2280148" y="12883701"/>
                <a:ext cx="817108" cy="425385"/>
              </a:xfrm>
              <a:prstGeom prst="rect">
                <a:avLst/>
              </a:prstGeom>
              <a:noFill/>
            </p:spPr>
            <p:txBody>
              <a:bodyPr wrap="none" rtlCol="0">
                <a:spAutoFit/>
              </a:bodyPr>
              <a:lstStyle/>
              <a:p>
                <a:pPr>
                  <a:defRPr/>
                </a:pPr>
                <a:r>
                  <a:rPr lang="de-DE" sz="1600" dirty="0">
                    <a:solidFill>
                      <a:schemeClr val="bg1"/>
                    </a:solidFill>
                  </a:rPr>
                  <a:t>Silber</a:t>
                </a:r>
                <a:endParaRPr dirty="0"/>
              </a:p>
            </p:txBody>
          </p:sp>
        </p:grpSp>
      </p:grpSp>
      <p:grpSp>
        <p:nvGrpSpPr>
          <p:cNvPr id="80" name="Group 79">
            <a:extLst>
              <a:ext uri="{FF2B5EF4-FFF2-40B4-BE49-F238E27FC236}">
                <a16:creationId xmlns:a16="http://schemas.microsoft.com/office/drawing/2014/main" id="{B3229EC9-DAE0-96EB-CB80-4AA9E21B0BF4}"/>
              </a:ext>
            </a:extLst>
          </p:cNvPr>
          <p:cNvGrpSpPr/>
          <p:nvPr/>
        </p:nvGrpSpPr>
        <p:grpSpPr>
          <a:xfrm>
            <a:off x="1849666" y="16696419"/>
            <a:ext cx="1304014" cy="1764473"/>
            <a:chOff x="1882977" y="16599929"/>
            <a:chExt cx="1533444" cy="2216424"/>
          </a:xfrm>
        </p:grpSpPr>
        <p:grpSp>
          <p:nvGrpSpPr>
            <p:cNvPr id="19" name="Group 19"/>
            <p:cNvGrpSpPr/>
            <p:nvPr/>
          </p:nvGrpSpPr>
          <p:grpSpPr bwMode="auto">
            <a:xfrm>
              <a:off x="1882977" y="16599929"/>
              <a:ext cx="1533444" cy="2216424"/>
              <a:chOff x="0" y="0"/>
              <a:chExt cx="292210" cy="422358"/>
            </a:xfrm>
          </p:grpSpPr>
          <p:sp>
            <p:nvSpPr>
              <p:cNvPr id="20" name="Freeform 20"/>
              <p:cNvSpPr/>
              <p:nvPr/>
            </p:nvSpPr>
            <p:spPr bwMode="auto">
              <a:xfrm>
                <a:off x="0" y="0"/>
                <a:ext cx="292210" cy="422358"/>
              </a:xfrm>
              <a:custGeom>
                <a:avLst/>
                <a:gdLst/>
                <a:ahLst/>
                <a:cxnLst/>
                <a:rect l="l" t="t" r="r" b="b"/>
                <a:pathLst>
                  <a:path w="292210" h="422358" extrusionOk="0">
                    <a:moveTo>
                      <a:pt x="146105" y="0"/>
                    </a:moveTo>
                    <a:lnTo>
                      <a:pt x="146105" y="0"/>
                    </a:lnTo>
                    <a:cubicBezTo>
                      <a:pt x="184855" y="0"/>
                      <a:pt x="222017" y="15393"/>
                      <a:pt x="249417" y="42793"/>
                    </a:cubicBezTo>
                    <a:cubicBezTo>
                      <a:pt x="276817" y="70193"/>
                      <a:pt x="292210" y="107356"/>
                      <a:pt x="292210" y="146105"/>
                    </a:cubicBezTo>
                    <a:lnTo>
                      <a:pt x="292210" y="276253"/>
                    </a:lnTo>
                    <a:cubicBezTo>
                      <a:pt x="292210" y="315002"/>
                      <a:pt x="276817" y="352164"/>
                      <a:pt x="249417" y="379564"/>
                    </a:cubicBezTo>
                    <a:cubicBezTo>
                      <a:pt x="222017" y="406964"/>
                      <a:pt x="184855" y="422358"/>
                      <a:pt x="146105" y="422358"/>
                    </a:cubicBezTo>
                    <a:lnTo>
                      <a:pt x="146105" y="422358"/>
                    </a:lnTo>
                    <a:cubicBezTo>
                      <a:pt x="107356" y="422358"/>
                      <a:pt x="70193" y="406964"/>
                      <a:pt x="42793" y="379564"/>
                    </a:cubicBezTo>
                    <a:cubicBezTo>
                      <a:pt x="15393" y="352164"/>
                      <a:pt x="0" y="315002"/>
                      <a:pt x="0" y="276253"/>
                    </a:cubicBezTo>
                    <a:lnTo>
                      <a:pt x="0" y="146105"/>
                    </a:lnTo>
                    <a:cubicBezTo>
                      <a:pt x="0" y="107356"/>
                      <a:pt x="15393" y="70193"/>
                      <a:pt x="42793" y="42793"/>
                    </a:cubicBezTo>
                    <a:cubicBezTo>
                      <a:pt x="70193" y="15393"/>
                      <a:pt x="107356" y="0"/>
                      <a:pt x="146105" y="0"/>
                    </a:cubicBezTo>
                    <a:close/>
                  </a:path>
                </a:pathLst>
              </a:custGeom>
              <a:solidFill>
                <a:srgbClr val="008037">
                  <a:alpha val="74902"/>
                </a:srgbClr>
              </a:solidFill>
            </p:spPr>
            <p:txBody>
              <a:bodyPr/>
              <a:lstStyle/>
              <a:p>
                <a:pPr>
                  <a:defRPr/>
                </a:pPr>
                <a:endParaRPr lang="de-DE"/>
              </a:p>
            </p:txBody>
          </p:sp>
          <p:sp>
            <p:nvSpPr>
              <p:cNvPr id="21" name="TextBox 21"/>
              <p:cNvSpPr txBox="1"/>
              <p:nvPr/>
            </p:nvSpPr>
            <p:spPr bwMode="auto">
              <a:xfrm>
                <a:off x="0" y="57150"/>
                <a:ext cx="292210" cy="365207"/>
              </a:xfrm>
              <a:prstGeom prst="rect">
                <a:avLst/>
              </a:prstGeom>
              <a:grpFill/>
            </p:spPr>
            <p:txBody>
              <a:bodyPr lIns="47769" tIns="47769" rIns="47769" bIns="47769" rtlCol="0" anchor="ctr"/>
              <a:lstStyle/>
              <a:p>
                <a:pPr algn="ctr">
                  <a:lnSpc>
                    <a:spcPts val="3409"/>
                  </a:lnSpc>
                  <a:defRPr/>
                </a:pPr>
                <a:endParaRPr/>
              </a:p>
            </p:txBody>
          </p:sp>
        </p:grpSp>
        <p:grpSp>
          <p:nvGrpSpPr>
            <p:cNvPr id="73" name="Group 72">
              <a:extLst>
                <a:ext uri="{FF2B5EF4-FFF2-40B4-BE49-F238E27FC236}">
                  <a16:creationId xmlns:a16="http://schemas.microsoft.com/office/drawing/2014/main" id="{0B3A4D8C-8AE1-8B52-FE80-C4C11A144697}"/>
                </a:ext>
              </a:extLst>
            </p:cNvPr>
            <p:cNvGrpSpPr/>
            <p:nvPr/>
          </p:nvGrpSpPr>
          <p:grpSpPr>
            <a:xfrm>
              <a:off x="2059833" y="16805896"/>
              <a:ext cx="1179732" cy="1804491"/>
              <a:chOff x="2088917" y="16814890"/>
              <a:chExt cx="1179732" cy="1804491"/>
            </a:xfrm>
          </p:grpSpPr>
          <p:sp>
            <p:nvSpPr>
              <p:cNvPr id="27" name="Freeform 27"/>
              <p:cNvSpPr/>
              <p:nvPr/>
            </p:nvSpPr>
            <p:spPr bwMode="auto">
              <a:xfrm>
                <a:off x="2088917" y="16814890"/>
                <a:ext cx="1179732" cy="1804491"/>
              </a:xfrm>
              <a:custGeom>
                <a:avLst/>
                <a:gdLst/>
                <a:ahLst/>
                <a:cxnLst/>
                <a:rect l="l" t="t" r="r" b="b"/>
                <a:pathLst>
                  <a:path w="1254585" h="1918985" extrusionOk="0">
                    <a:moveTo>
                      <a:pt x="0" y="0"/>
                    </a:moveTo>
                    <a:lnTo>
                      <a:pt x="1254585" y="0"/>
                    </a:lnTo>
                    <a:lnTo>
                      <a:pt x="1254585" y="1918985"/>
                    </a:lnTo>
                    <a:lnTo>
                      <a:pt x="0" y="1918985"/>
                    </a:lnTo>
                    <a:lnTo>
                      <a:pt x="0" y="0"/>
                    </a:lnTo>
                    <a:close/>
                  </a:path>
                </a:pathLst>
              </a:custGeom>
              <a:blipFill>
                <a:blip r:embed="rId10"/>
                <a:stretch/>
              </a:blipFill>
            </p:spPr>
            <p:txBody>
              <a:bodyPr/>
              <a:lstStyle/>
              <a:p>
                <a:pPr>
                  <a:defRPr/>
                </a:pPr>
                <a:endParaRPr lang="de-DE"/>
              </a:p>
            </p:txBody>
          </p:sp>
          <p:sp>
            <p:nvSpPr>
              <p:cNvPr id="78" name="Isosceles Triangle 77"/>
              <p:cNvSpPr/>
              <p:nvPr/>
            </p:nvSpPr>
            <p:spPr bwMode="auto">
              <a:xfrm rot="10800000">
                <a:off x="2310251" y="17858092"/>
                <a:ext cx="737063" cy="695581"/>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b="1"/>
              </a:p>
            </p:txBody>
          </p:sp>
          <p:sp>
            <p:nvSpPr>
              <p:cNvPr id="84" name="TextBox 83"/>
              <p:cNvSpPr txBox="1"/>
              <p:nvPr/>
            </p:nvSpPr>
            <p:spPr bwMode="auto">
              <a:xfrm>
                <a:off x="2291855" y="17819272"/>
                <a:ext cx="820369" cy="386611"/>
              </a:xfrm>
              <a:prstGeom prst="rect">
                <a:avLst/>
              </a:prstGeom>
              <a:noFill/>
            </p:spPr>
            <p:txBody>
              <a:bodyPr wrap="none" rtlCol="0">
                <a:spAutoFit/>
              </a:bodyPr>
              <a:lstStyle/>
              <a:p>
                <a:pPr>
                  <a:defRPr/>
                </a:pPr>
                <a:r>
                  <a:rPr lang="de-DE" sz="1400" dirty="0">
                    <a:solidFill>
                      <a:schemeClr val="bg1"/>
                    </a:solidFill>
                  </a:rPr>
                  <a:t>Kupfer</a:t>
                </a:r>
                <a:endParaRPr lang="de-DE" dirty="0">
                  <a:solidFill>
                    <a:schemeClr val="bg1"/>
                  </a:solidFill>
                </a:endParaRPr>
              </a:p>
            </p:txBody>
          </p:sp>
        </p:grpSp>
      </p:grpSp>
      <p:sp>
        <p:nvSpPr>
          <p:cNvPr id="93" name="Rectangle: Rounded Corners 92">
            <a:extLst>
              <a:ext uri="{FF2B5EF4-FFF2-40B4-BE49-F238E27FC236}">
                <a16:creationId xmlns:a16="http://schemas.microsoft.com/office/drawing/2014/main" id="{6D642C07-6DDF-A5F6-FD6E-D647B8A4710A}"/>
              </a:ext>
            </a:extLst>
          </p:cNvPr>
          <p:cNvSpPr/>
          <p:nvPr/>
        </p:nvSpPr>
        <p:spPr>
          <a:xfrm>
            <a:off x="1825242" y="3035753"/>
            <a:ext cx="11354752" cy="1313860"/>
          </a:xfrm>
          <a:prstGeom prst="roundRect">
            <a:avLst/>
          </a:prstGeom>
          <a:solidFill>
            <a:srgbClr val="FFFFFF">
              <a:alpha val="61176"/>
            </a:srgbClr>
          </a:solidFill>
          <a:ln>
            <a:solidFill>
              <a:srgbClr val="70AD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800" dirty="0">
                <a:solidFill>
                  <a:schemeClr val="tx1"/>
                </a:solidFill>
                <a:latin typeface="Calibri" panose="020F0502020204030204" pitchFamily="34" charset="0"/>
                <a:cs typeface="Calibri" panose="020F0502020204030204" pitchFamily="34" charset="0"/>
              </a:rPr>
              <a:t>Das ist Teil der Lösung, indem gezeigt wird, wie die Pins und die Länder zugeordnet werden. Die Länder in gelber Schrift sind die Länder, in denen die größte Menge des jeweiligen Minerals abgebaut wird.</a:t>
            </a:r>
          </a:p>
        </p:txBody>
      </p:sp>
      <p:sp>
        <p:nvSpPr>
          <p:cNvPr id="94" name="Isosceles Triangle 93">
            <a:extLst>
              <a:ext uri="{FF2B5EF4-FFF2-40B4-BE49-F238E27FC236}">
                <a16:creationId xmlns:a16="http://schemas.microsoft.com/office/drawing/2014/main" id="{22B8320B-8BF0-BF7E-F493-B1244391B07E}"/>
              </a:ext>
            </a:extLst>
          </p:cNvPr>
          <p:cNvSpPr/>
          <p:nvPr/>
        </p:nvSpPr>
        <p:spPr bwMode="auto">
          <a:xfrm rot="10800000">
            <a:off x="2129567" y="7628526"/>
            <a:ext cx="697819" cy="553597"/>
          </a:xfrm>
          <a:prstGeom prst="triangle">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5" name="TextBox 94">
            <a:extLst>
              <a:ext uri="{FF2B5EF4-FFF2-40B4-BE49-F238E27FC236}">
                <a16:creationId xmlns:a16="http://schemas.microsoft.com/office/drawing/2014/main" id="{07590338-FAC2-3E5E-6E33-2FEACFE4E7B9}"/>
              </a:ext>
            </a:extLst>
          </p:cNvPr>
          <p:cNvSpPr txBox="1"/>
          <p:nvPr/>
        </p:nvSpPr>
        <p:spPr bwMode="auto">
          <a:xfrm>
            <a:off x="2117058" y="7570888"/>
            <a:ext cx="724878" cy="230832"/>
          </a:xfrm>
          <a:prstGeom prst="rect">
            <a:avLst/>
          </a:prstGeom>
          <a:noFill/>
        </p:spPr>
        <p:txBody>
          <a:bodyPr wrap="none" rtlCol="0">
            <a:spAutoFit/>
          </a:bodyPr>
          <a:lstStyle/>
          <a:p>
            <a:pPr>
              <a:defRPr/>
            </a:pPr>
            <a:r>
              <a:rPr lang="de-DE" sz="900" dirty="0">
                <a:solidFill>
                  <a:schemeClr val="bg1"/>
                </a:solidFill>
              </a:rPr>
              <a:t>Aluminium</a:t>
            </a:r>
            <a:endParaRPr dirty="0"/>
          </a:p>
        </p:txBody>
      </p:sp>
      <p:sp>
        <p:nvSpPr>
          <p:cNvPr id="30" name="TextBox 29">
            <a:extLst>
              <a:ext uri="{FF2B5EF4-FFF2-40B4-BE49-F238E27FC236}">
                <a16:creationId xmlns:a16="http://schemas.microsoft.com/office/drawing/2014/main" id="{B4AFAC9B-AFA1-1C35-6E83-A13E50F5A27A}"/>
              </a:ext>
            </a:extLst>
          </p:cNvPr>
          <p:cNvSpPr txBox="1"/>
          <p:nvPr/>
        </p:nvSpPr>
        <p:spPr bwMode="auto">
          <a:xfrm>
            <a:off x="6267450" y="19389716"/>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32" name="Grafik 1" descr="Lehrer mit einfarbiger Füllung">
            <a:extLst>
              <a:ext uri="{FF2B5EF4-FFF2-40B4-BE49-F238E27FC236}">
                <a16:creationId xmlns:a16="http://schemas.microsoft.com/office/drawing/2014/main" id="{5BEFD538-3627-45D5-6293-95C86A39B34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473250" y="912675"/>
            <a:ext cx="1490400" cy="1490400"/>
          </a:xfrm>
          <a:prstGeom prst="rect">
            <a:avLst/>
          </a:prstGeom>
        </p:spPr>
      </p:pic>
      <p:sp>
        <p:nvSpPr>
          <p:cNvPr id="33" name="TextBox 32">
            <a:extLst>
              <a:ext uri="{FF2B5EF4-FFF2-40B4-BE49-F238E27FC236}">
                <a16:creationId xmlns:a16="http://schemas.microsoft.com/office/drawing/2014/main" id="{6D329D2D-5E64-CACD-904F-55EAC291A8A5}"/>
              </a:ext>
            </a:extLst>
          </p:cNvPr>
          <p:cNvSpPr txBox="1"/>
          <p:nvPr/>
        </p:nvSpPr>
        <p:spPr>
          <a:xfrm>
            <a:off x="12245282" y="2130743"/>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pic>
        <p:nvPicPr>
          <p:cNvPr id="36" name="Grafik 2" descr="Abzeichen Tick1 mit einfarbiger Füllung">
            <a:extLst>
              <a:ext uri="{FF2B5EF4-FFF2-40B4-BE49-F238E27FC236}">
                <a16:creationId xmlns:a16="http://schemas.microsoft.com/office/drawing/2014/main" id="{36B221C6-30DA-CCF6-38DA-521759BC8C3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bwMode="auto">
          <a:xfrm>
            <a:off x="10869452" y="298450"/>
            <a:ext cx="1489814" cy="1489814"/>
          </a:xfrm>
          <a:prstGeom prst="rect">
            <a:avLst/>
          </a:prstGeom>
        </p:spPr>
      </p:pic>
      <p:sp>
        <p:nvSpPr>
          <p:cNvPr id="38" name="TextBox 37">
            <a:extLst>
              <a:ext uri="{FF2B5EF4-FFF2-40B4-BE49-F238E27FC236}">
                <a16:creationId xmlns:a16="http://schemas.microsoft.com/office/drawing/2014/main" id="{A3B83514-D280-A231-3646-0B18F195E448}"/>
              </a:ext>
            </a:extLst>
          </p:cNvPr>
          <p:cNvSpPr txBox="1"/>
          <p:nvPr/>
        </p:nvSpPr>
        <p:spPr bwMode="auto">
          <a:xfrm>
            <a:off x="10781925" y="1652483"/>
            <a:ext cx="1577341" cy="1200329"/>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1/4 Schritt 7</a:t>
            </a:r>
          </a:p>
        </p:txBody>
      </p:sp>
      <p:sp>
        <p:nvSpPr>
          <p:cNvPr id="39" name="TextBox 38">
            <a:extLst>
              <a:ext uri="{FF2B5EF4-FFF2-40B4-BE49-F238E27FC236}">
                <a16:creationId xmlns:a16="http://schemas.microsoft.com/office/drawing/2014/main" id="{BFABBE43-E5E5-ADFB-095E-DCA0B7209DAC}"/>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Freeform 6">
            <a:extLst>
              <a:ext uri="{FF2B5EF4-FFF2-40B4-BE49-F238E27FC236}">
                <a16:creationId xmlns:a16="http://schemas.microsoft.com/office/drawing/2014/main" id="{CB647632-2C3F-D173-C529-6F322248425D}"/>
              </a:ext>
            </a:extLst>
          </p:cNvPr>
          <p:cNvSpPr/>
          <p:nvPr/>
        </p:nvSpPr>
        <p:spPr bwMode="auto">
          <a:xfrm>
            <a:off x="1617559" y="6725775"/>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3"/>
            <a:stretch/>
          </a:blipFill>
        </p:spPr>
        <p:txBody>
          <a:bodyPr/>
          <a:lstStyle/>
          <a:p>
            <a:pPr>
              <a:defRPr/>
            </a:pPr>
            <a:endParaRPr lang="de-DE"/>
          </a:p>
        </p:txBody>
      </p:sp>
      <p:sp>
        <p:nvSpPr>
          <p:cNvPr id="44" name="Freeform 7">
            <a:extLst>
              <a:ext uri="{FF2B5EF4-FFF2-40B4-BE49-F238E27FC236}">
                <a16:creationId xmlns:a16="http://schemas.microsoft.com/office/drawing/2014/main" id="{8D752E2E-8A55-8676-38B6-4E27049DD844}"/>
              </a:ext>
            </a:extLst>
          </p:cNvPr>
          <p:cNvSpPr/>
          <p:nvPr/>
        </p:nvSpPr>
        <p:spPr bwMode="auto">
          <a:xfrm>
            <a:off x="5372249" y="6722791"/>
            <a:ext cx="3466800" cy="3405600"/>
          </a:xfrm>
          <a:custGeom>
            <a:avLst/>
            <a:gdLst/>
            <a:ahLst/>
            <a:cxnLst/>
            <a:rect l="l" t="t" r="r" b="b"/>
            <a:pathLst>
              <a:path w="3549693" h="3426867" extrusionOk="0">
                <a:moveTo>
                  <a:pt x="0" y="0"/>
                </a:moveTo>
                <a:lnTo>
                  <a:pt x="3549694" y="0"/>
                </a:lnTo>
                <a:lnTo>
                  <a:pt x="3549694" y="3426867"/>
                </a:lnTo>
                <a:lnTo>
                  <a:pt x="0" y="3426867"/>
                </a:lnTo>
                <a:lnTo>
                  <a:pt x="0" y="0"/>
                </a:lnTo>
                <a:close/>
              </a:path>
            </a:pathLst>
          </a:custGeom>
          <a:blipFill>
            <a:blip r:embed="rId3"/>
            <a:stretch/>
          </a:blipFill>
        </p:spPr>
        <p:txBody>
          <a:bodyPr/>
          <a:lstStyle/>
          <a:p>
            <a:pPr>
              <a:defRPr/>
            </a:pPr>
            <a:endParaRPr lang="de-DE"/>
          </a:p>
        </p:txBody>
      </p:sp>
      <p:sp>
        <p:nvSpPr>
          <p:cNvPr id="45" name="Freeform 8">
            <a:extLst>
              <a:ext uri="{FF2B5EF4-FFF2-40B4-BE49-F238E27FC236}">
                <a16:creationId xmlns:a16="http://schemas.microsoft.com/office/drawing/2014/main" id="{7E6A3B5F-0448-531E-FE8C-17BE7B1F88A6}"/>
              </a:ext>
            </a:extLst>
          </p:cNvPr>
          <p:cNvSpPr/>
          <p:nvPr/>
        </p:nvSpPr>
        <p:spPr bwMode="auto">
          <a:xfrm>
            <a:off x="5372249" y="10458415"/>
            <a:ext cx="3466800" cy="3405600"/>
          </a:xfrm>
          <a:custGeom>
            <a:avLst/>
            <a:gdLst/>
            <a:ahLst/>
            <a:cxnLst/>
            <a:rect l="l" t="t" r="r" b="b"/>
            <a:pathLst>
              <a:path w="3549693" h="3402809" extrusionOk="0">
                <a:moveTo>
                  <a:pt x="0" y="0"/>
                </a:moveTo>
                <a:lnTo>
                  <a:pt x="3549694" y="0"/>
                </a:lnTo>
                <a:lnTo>
                  <a:pt x="3549694" y="3402809"/>
                </a:lnTo>
                <a:lnTo>
                  <a:pt x="0" y="3402809"/>
                </a:lnTo>
                <a:lnTo>
                  <a:pt x="0" y="0"/>
                </a:lnTo>
                <a:close/>
              </a:path>
            </a:pathLst>
          </a:custGeom>
          <a:blipFill>
            <a:blip r:embed="rId4"/>
            <a:stretch/>
          </a:blipFill>
        </p:spPr>
        <p:txBody>
          <a:bodyPr/>
          <a:lstStyle/>
          <a:p>
            <a:pPr>
              <a:defRPr/>
            </a:pPr>
            <a:endParaRPr lang="de-DE"/>
          </a:p>
        </p:txBody>
      </p:sp>
      <p:sp>
        <p:nvSpPr>
          <p:cNvPr id="46" name="Freeform 9">
            <a:extLst>
              <a:ext uri="{FF2B5EF4-FFF2-40B4-BE49-F238E27FC236}">
                <a16:creationId xmlns:a16="http://schemas.microsoft.com/office/drawing/2014/main" id="{3A0D857C-0A78-8F30-9C33-76E2312234A6}"/>
              </a:ext>
            </a:extLst>
          </p:cNvPr>
          <p:cNvSpPr/>
          <p:nvPr/>
        </p:nvSpPr>
        <p:spPr bwMode="auto">
          <a:xfrm>
            <a:off x="1615960" y="14190250"/>
            <a:ext cx="3466800" cy="3405600"/>
          </a:xfrm>
          <a:custGeom>
            <a:avLst/>
            <a:gdLst/>
            <a:ahLst/>
            <a:cxnLst/>
            <a:rect l="l" t="t" r="r" b="b"/>
            <a:pathLst>
              <a:path w="3549693" h="3391659" extrusionOk="0">
                <a:moveTo>
                  <a:pt x="0" y="0"/>
                </a:moveTo>
                <a:lnTo>
                  <a:pt x="3549694" y="0"/>
                </a:lnTo>
                <a:lnTo>
                  <a:pt x="3549694" y="3391659"/>
                </a:lnTo>
                <a:lnTo>
                  <a:pt x="0" y="3391659"/>
                </a:lnTo>
                <a:lnTo>
                  <a:pt x="0" y="0"/>
                </a:lnTo>
                <a:close/>
              </a:path>
            </a:pathLst>
          </a:custGeom>
          <a:blipFill>
            <a:blip r:embed="rId5"/>
            <a:stretch/>
          </a:blipFill>
        </p:spPr>
        <p:txBody>
          <a:bodyPr/>
          <a:lstStyle/>
          <a:p>
            <a:pPr>
              <a:defRPr/>
            </a:pPr>
            <a:endParaRPr lang="de-DE"/>
          </a:p>
        </p:txBody>
      </p:sp>
      <p:sp>
        <p:nvSpPr>
          <p:cNvPr id="47" name="Freeform 10">
            <a:extLst>
              <a:ext uri="{FF2B5EF4-FFF2-40B4-BE49-F238E27FC236}">
                <a16:creationId xmlns:a16="http://schemas.microsoft.com/office/drawing/2014/main" id="{EC57AC18-9700-4D8D-93CC-825F07E7AC8A}"/>
              </a:ext>
            </a:extLst>
          </p:cNvPr>
          <p:cNvSpPr/>
          <p:nvPr/>
        </p:nvSpPr>
        <p:spPr bwMode="auto">
          <a:xfrm>
            <a:off x="1624978" y="10459471"/>
            <a:ext cx="3466800" cy="3405600"/>
          </a:xfrm>
          <a:custGeom>
            <a:avLst/>
            <a:gdLst/>
            <a:ahLst/>
            <a:cxnLst/>
            <a:rect l="l" t="t" r="r" b="b"/>
            <a:pathLst>
              <a:path w="3748615" h="3654900" extrusionOk="0">
                <a:moveTo>
                  <a:pt x="0" y="0"/>
                </a:moveTo>
                <a:lnTo>
                  <a:pt x="3748615" y="0"/>
                </a:lnTo>
                <a:lnTo>
                  <a:pt x="3748615" y="3654899"/>
                </a:lnTo>
                <a:lnTo>
                  <a:pt x="0" y="3654899"/>
                </a:lnTo>
                <a:lnTo>
                  <a:pt x="0" y="0"/>
                </a:lnTo>
                <a:close/>
              </a:path>
            </a:pathLst>
          </a:custGeom>
          <a:blipFill>
            <a:blip r:embed="rId6"/>
            <a:stretch/>
          </a:blipFill>
        </p:spPr>
        <p:txBody>
          <a:bodyPr/>
          <a:lstStyle/>
          <a:p>
            <a:pPr>
              <a:defRPr/>
            </a:pPr>
            <a:endParaRPr lang="de-DE"/>
          </a:p>
        </p:txBody>
      </p:sp>
      <p:sp>
        <p:nvSpPr>
          <p:cNvPr id="48" name="Freeform 11">
            <a:extLst>
              <a:ext uri="{FF2B5EF4-FFF2-40B4-BE49-F238E27FC236}">
                <a16:creationId xmlns:a16="http://schemas.microsoft.com/office/drawing/2014/main" id="{9EC573C7-88C6-4C84-3684-FD602532D48C}"/>
              </a:ext>
            </a:extLst>
          </p:cNvPr>
          <p:cNvSpPr/>
          <p:nvPr/>
        </p:nvSpPr>
        <p:spPr bwMode="auto">
          <a:xfrm>
            <a:off x="9126939" y="6726518"/>
            <a:ext cx="3467168" cy="3405031"/>
          </a:xfrm>
          <a:custGeom>
            <a:avLst/>
            <a:gdLst/>
            <a:ahLst/>
            <a:cxnLst/>
            <a:rect l="l" t="t" r="r" b="b"/>
            <a:pathLst>
              <a:path w="3687158" h="3621079" extrusionOk="0">
                <a:moveTo>
                  <a:pt x="0" y="0"/>
                </a:moveTo>
                <a:lnTo>
                  <a:pt x="3687157" y="0"/>
                </a:lnTo>
                <a:lnTo>
                  <a:pt x="3687157" y="3621079"/>
                </a:lnTo>
                <a:lnTo>
                  <a:pt x="0" y="3621079"/>
                </a:lnTo>
                <a:lnTo>
                  <a:pt x="0" y="0"/>
                </a:lnTo>
                <a:close/>
              </a:path>
            </a:pathLst>
          </a:custGeom>
          <a:blipFill>
            <a:blip r:embed="rId7"/>
            <a:stretch/>
          </a:blipFill>
        </p:spPr>
        <p:txBody>
          <a:bodyPr/>
          <a:lstStyle/>
          <a:p>
            <a:pPr>
              <a:defRPr/>
            </a:pPr>
            <a:endParaRPr lang="de-DE"/>
          </a:p>
        </p:txBody>
      </p:sp>
      <p:sp>
        <p:nvSpPr>
          <p:cNvPr id="49" name="Freeform 12">
            <a:extLst>
              <a:ext uri="{FF2B5EF4-FFF2-40B4-BE49-F238E27FC236}">
                <a16:creationId xmlns:a16="http://schemas.microsoft.com/office/drawing/2014/main" id="{2EBD5E00-B02D-440D-FF5C-5F68CC8D59C7}"/>
              </a:ext>
            </a:extLst>
          </p:cNvPr>
          <p:cNvSpPr/>
          <p:nvPr/>
        </p:nvSpPr>
        <p:spPr bwMode="auto">
          <a:xfrm>
            <a:off x="9119522" y="10458415"/>
            <a:ext cx="3466800" cy="3405600"/>
          </a:xfrm>
          <a:custGeom>
            <a:avLst/>
            <a:gdLst/>
            <a:ahLst/>
            <a:cxnLst/>
            <a:rect l="l" t="t" r="r" b="b"/>
            <a:pathLst>
              <a:path w="3754905" h="3675576" extrusionOk="0">
                <a:moveTo>
                  <a:pt x="0" y="0"/>
                </a:moveTo>
                <a:lnTo>
                  <a:pt x="3754905" y="0"/>
                </a:lnTo>
                <a:lnTo>
                  <a:pt x="3754905" y="3675576"/>
                </a:lnTo>
                <a:lnTo>
                  <a:pt x="0" y="3675576"/>
                </a:lnTo>
                <a:lnTo>
                  <a:pt x="0" y="0"/>
                </a:lnTo>
                <a:close/>
              </a:path>
            </a:pathLst>
          </a:custGeom>
          <a:blipFill>
            <a:blip r:embed="rId8"/>
            <a:stretch/>
          </a:blipFill>
        </p:spPr>
        <p:txBody>
          <a:bodyPr/>
          <a:lstStyle/>
          <a:p>
            <a:pPr>
              <a:defRPr/>
            </a:pPr>
            <a:endParaRPr lang="de-DE"/>
          </a:p>
        </p:txBody>
      </p:sp>
      <p:sp>
        <p:nvSpPr>
          <p:cNvPr id="3" name="Freeform 3"/>
          <p:cNvSpPr/>
          <p:nvPr/>
        </p:nvSpPr>
        <p:spPr bwMode="auto">
          <a:xfrm>
            <a:off x="1421788" y="6474062"/>
            <a:ext cx="11374306" cy="11374306"/>
          </a:xfrm>
          <a:custGeom>
            <a:avLst/>
            <a:gdLst/>
            <a:ahLst/>
            <a:cxnLst/>
            <a:rect l="l" t="t" r="r" b="b"/>
            <a:pathLst>
              <a:path w="12096000" h="12096000" extrusionOk="0">
                <a:moveTo>
                  <a:pt x="0" y="0"/>
                </a:moveTo>
                <a:lnTo>
                  <a:pt x="12096000" y="0"/>
                </a:lnTo>
                <a:lnTo>
                  <a:pt x="12096000" y="12096000"/>
                </a:lnTo>
                <a:lnTo>
                  <a:pt x="0" y="12096000"/>
                </a:lnTo>
                <a:lnTo>
                  <a:pt x="0" y="0"/>
                </a:lnTo>
                <a:close/>
              </a:path>
            </a:pathLst>
          </a:custGeom>
          <a:blipFill>
            <a:blip r:embed="rId9"/>
            <a:stretch/>
          </a:blipFill>
        </p:spPr>
        <p:txBody>
          <a:bodyPr/>
          <a:lstStyle/>
          <a:p>
            <a:pPr>
              <a:defRPr/>
            </a:pPr>
            <a:endParaRPr lang="de-DE"/>
          </a:p>
        </p:txBody>
      </p:sp>
      <p:grpSp>
        <p:nvGrpSpPr>
          <p:cNvPr id="6" name="Group 6"/>
          <p:cNvGrpSpPr/>
          <p:nvPr/>
        </p:nvGrpSpPr>
        <p:grpSpPr bwMode="auto">
          <a:xfrm>
            <a:off x="5261270" y="14082297"/>
            <a:ext cx="7637568" cy="3889183"/>
            <a:chOff x="0" y="0"/>
            <a:chExt cx="1455401" cy="741116"/>
          </a:xfrm>
          <a:solidFill>
            <a:srgbClr val="99D490"/>
          </a:solidFill>
        </p:grpSpPr>
        <p:sp>
          <p:nvSpPr>
            <p:cNvPr id="7" name="Freeform 7"/>
            <p:cNvSpPr/>
            <p:nvPr/>
          </p:nvSpPr>
          <p:spPr bwMode="auto">
            <a:xfrm>
              <a:off x="0" y="0"/>
              <a:ext cx="1455401" cy="741116"/>
            </a:xfrm>
            <a:custGeom>
              <a:avLst/>
              <a:gdLst/>
              <a:ahLst/>
              <a:cxnLst/>
              <a:rect l="l" t="t" r="r" b="b"/>
              <a:pathLst>
                <a:path w="1455401" h="741116" extrusionOk="0">
                  <a:moveTo>
                    <a:pt x="0" y="0"/>
                  </a:moveTo>
                  <a:lnTo>
                    <a:pt x="1455401" y="0"/>
                  </a:lnTo>
                  <a:lnTo>
                    <a:pt x="1455401" y="741116"/>
                  </a:lnTo>
                  <a:lnTo>
                    <a:pt x="0" y="741116"/>
                  </a:lnTo>
                  <a:close/>
                </a:path>
              </a:pathLst>
            </a:custGeom>
            <a:grpFill/>
          </p:spPr>
          <p:txBody>
            <a:bodyPr/>
            <a:lstStyle/>
            <a:p>
              <a:pPr>
                <a:defRPr/>
              </a:pPr>
              <a:endParaRPr lang="de-DE"/>
            </a:p>
          </p:txBody>
        </p:sp>
        <p:sp>
          <p:nvSpPr>
            <p:cNvPr id="8" name="TextBox 8"/>
            <p:cNvSpPr txBox="1"/>
            <p:nvPr/>
          </p:nvSpPr>
          <p:spPr bwMode="auto">
            <a:xfrm>
              <a:off x="0" y="57150"/>
              <a:ext cx="1455401" cy="683965"/>
            </a:xfrm>
            <a:prstGeom prst="rect">
              <a:avLst/>
            </a:prstGeom>
            <a:grpFill/>
          </p:spPr>
          <p:txBody>
            <a:bodyPr lIns="47769" tIns="47769" rIns="47769" bIns="47769" rtlCol="0" anchor="ctr"/>
            <a:lstStyle/>
            <a:p>
              <a:pPr algn="ctr">
                <a:lnSpc>
                  <a:spcPts val="3409"/>
                </a:lnSpc>
                <a:defRPr/>
              </a:pPr>
              <a:endParaRPr/>
            </a:p>
          </p:txBody>
        </p:sp>
      </p:grpSp>
      <p:sp>
        <p:nvSpPr>
          <p:cNvPr id="28" name="TextBox 27"/>
          <p:cNvSpPr txBox="1"/>
          <p:nvPr/>
        </p:nvSpPr>
        <p:spPr bwMode="auto">
          <a:xfrm>
            <a:off x="2459016" y="9196266"/>
            <a:ext cx="1055097" cy="538609"/>
          </a:xfrm>
          <a:prstGeom prst="rect">
            <a:avLst/>
          </a:prstGeom>
          <a:noFill/>
        </p:spPr>
        <p:txBody>
          <a:bodyPr wrap="none" rtlCol="0">
            <a:spAutoFit/>
          </a:bodyPr>
          <a:lstStyle/>
          <a:p>
            <a:pPr>
              <a:defRPr/>
            </a:pPr>
            <a:r>
              <a:rPr lang="de-DE" sz="2900" b="1">
                <a:latin typeface="Calibri"/>
                <a:cs typeface="Calibri"/>
              </a:rPr>
              <a:t>China</a:t>
            </a:r>
            <a:endParaRPr/>
          </a:p>
        </p:txBody>
      </p:sp>
      <p:sp>
        <p:nvSpPr>
          <p:cNvPr id="30" name="TextBox 29"/>
          <p:cNvSpPr txBox="1"/>
          <p:nvPr/>
        </p:nvSpPr>
        <p:spPr bwMode="auto">
          <a:xfrm>
            <a:off x="6165293" y="9226571"/>
            <a:ext cx="1055097" cy="538609"/>
          </a:xfrm>
          <a:prstGeom prst="rect">
            <a:avLst/>
          </a:prstGeom>
          <a:noFill/>
        </p:spPr>
        <p:txBody>
          <a:bodyPr wrap="none" rtlCol="0">
            <a:spAutoFit/>
          </a:bodyPr>
          <a:lstStyle/>
          <a:p>
            <a:pPr>
              <a:defRPr/>
            </a:pPr>
            <a:r>
              <a:rPr lang="de-DE" sz="2900" b="1">
                <a:latin typeface="Calibri"/>
                <a:cs typeface="Calibri"/>
              </a:rPr>
              <a:t>China</a:t>
            </a:r>
            <a:endParaRPr/>
          </a:p>
        </p:txBody>
      </p:sp>
      <p:sp>
        <p:nvSpPr>
          <p:cNvPr id="31" name="TextBox 30"/>
          <p:cNvSpPr txBox="1"/>
          <p:nvPr/>
        </p:nvSpPr>
        <p:spPr bwMode="auto">
          <a:xfrm>
            <a:off x="9520433" y="7117339"/>
            <a:ext cx="2680179" cy="984885"/>
          </a:xfrm>
          <a:prstGeom prst="rect">
            <a:avLst/>
          </a:prstGeom>
          <a:noFill/>
        </p:spPr>
        <p:txBody>
          <a:bodyPr wrap="square" rtlCol="0">
            <a:spAutoFit/>
          </a:bodyPr>
          <a:lstStyle/>
          <a:p>
            <a:pPr>
              <a:defRPr/>
            </a:pPr>
            <a:r>
              <a:rPr lang="de-DE" sz="2900" b="1">
                <a:latin typeface="Calibri"/>
                <a:cs typeface="Calibri"/>
              </a:rPr>
              <a:t>Demokratische Republik Kongo</a:t>
            </a:r>
            <a:endParaRPr/>
          </a:p>
        </p:txBody>
      </p:sp>
      <p:sp>
        <p:nvSpPr>
          <p:cNvPr id="32" name="TextBox 31"/>
          <p:cNvSpPr txBox="1"/>
          <p:nvPr/>
        </p:nvSpPr>
        <p:spPr bwMode="auto">
          <a:xfrm>
            <a:off x="2570093" y="11195050"/>
            <a:ext cx="1759328" cy="538609"/>
          </a:xfrm>
          <a:prstGeom prst="rect">
            <a:avLst/>
          </a:prstGeom>
          <a:noFill/>
        </p:spPr>
        <p:txBody>
          <a:bodyPr wrap="none" rtlCol="0">
            <a:spAutoFit/>
          </a:bodyPr>
          <a:lstStyle/>
          <a:p>
            <a:pPr>
              <a:defRPr/>
            </a:pPr>
            <a:r>
              <a:rPr lang="de-DE" sz="2900" b="1">
                <a:latin typeface="Calibri"/>
                <a:cs typeface="Calibri"/>
              </a:rPr>
              <a:t>Australien</a:t>
            </a:r>
            <a:endParaRPr/>
          </a:p>
        </p:txBody>
      </p:sp>
      <p:sp>
        <p:nvSpPr>
          <p:cNvPr id="33" name="TextBox 32"/>
          <p:cNvSpPr txBox="1"/>
          <p:nvPr/>
        </p:nvSpPr>
        <p:spPr bwMode="auto">
          <a:xfrm>
            <a:off x="5767180" y="12160024"/>
            <a:ext cx="1322478" cy="538609"/>
          </a:xfrm>
          <a:prstGeom prst="rect">
            <a:avLst/>
          </a:prstGeom>
          <a:noFill/>
        </p:spPr>
        <p:txBody>
          <a:bodyPr wrap="none" rtlCol="0">
            <a:spAutoFit/>
          </a:bodyPr>
          <a:lstStyle/>
          <a:p>
            <a:pPr>
              <a:defRPr/>
            </a:pPr>
            <a:r>
              <a:rPr lang="de-DE" sz="2900" b="1">
                <a:latin typeface="Calibri"/>
                <a:cs typeface="Calibri"/>
              </a:rPr>
              <a:t>Mexiko</a:t>
            </a:r>
            <a:endParaRPr/>
          </a:p>
        </p:txBody>
      </p:sp>
      <p:sp>
        <p:nvSpPr>
          <p:cNvPr id="34" name="TextBox 33"/>
          <p:cNvSpPr txBox="1"/>
          <p:nvPr/>
        </p:nvSpPr>
        <p:spPr bwMode="auto">
          <a:xfrm>
            <a:off x="10617070" y="11448854"/>
            <a:ext cx="1895071" cy="538609"/>
          </a:xfrm>
          <a:prstGeom prst="rect">
            <a:avLst/>
          </a:prstGeom>
          <a:noFill/>
        </p:spPr>
        <p:txBody>
          <a:bodyPr wrap="none" rtlCol="0">
            <a:spAutoFit/>
          </a:bodyPr>
          <a:lstStyle/>
          <a:p>
            <a:pPr>
              <a:defRPr/>
            </a:pPr>
            <a:r>
              <a:rPr lang="de-DE" sz="2900" b="1">
                <a:latin typeface="Calibri"/>
                <a:cs typeface="Calibri"/>
              </a:rPr>
              <a:t>Indonesien</a:t>
            </a:r>
            <a:endParaRPr/>
          </a:p>
        </p:txBody>
      </p:sp>
      <p:sp>
        <p:nvSpPr>
          <p:cNvPr id="35" name="TextBox 34"/>
          <p:cNvSpPr txBox="1"/>
          <p:nvPr/>
        </p:nvSpPr>
        <p:spPr bwMode="auto">
          <a:xfrm>
            <a:off x="2046884" y="16026888"/>
            <a:ext cx="950901" cy="538609"/>
          </a:xfrm>
          <a:prstGeom prst="rect">
            <a:avLst/>
          </a:prstGeom>
          <a:noFill/>
        </p:spPr>
        <p:txBody>
          <a:bodyPr wrap="none" rtlCol="0">
            <a:spAutoFit/>
          </a:bodyPr>
          <a:lstStyle/>
          <a:p>
            <a:pPr>
              <a:defRPr/>
            </a:pPr>
            <a:r>
              <a:rPr lang="de-DE" sz="2900" b="1">
                <a:latin typeface="Calibri"/>
                <a:cs typeface="Calibri"/>
              </a:rPr>
              <a:t>Chile</a:t>
            </a:r>
            <a:endParaRPr/>
          </a:p>
        </p:txBody>
      </p:sp>
      <p:sp>
        <p:nvSpPr>
          <p:cNvPr id="4" name="TextBox 3">
            <a:extLst>
              <a:ext uri="{FF2B5EF4-FFF2-40B4-BE49-F238E27FC236}">
                <a16:creationId xmlns:a16="http://schemas.microsoft.com/office/drawing/2014/main" id="{7429734D-B14C-9FB9-98B7-0D7703A62663}"/>
              </a:ext>
            </a:extLst>
          </p:cNvPr>
          <p:cNvSpPr txBox="1"/>
          <p:nvPr/>
        </p:nvSpPr>
        <p:spPr bwMode="auto">
          <a:xfrm>
            <a:off x="6289558" y="19097764"/>
            <a:ext cx="1600200" cy="707886"/>
          </a:xfrm>
          <a:prstGeom prst="rect">
            <a:avLst/>
          </a:prstGeom>
          <a:noFill/>
        </p:spPr>
        <p:txBody>
          <a:bodyPr wrap="squar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sp>
        <p:nvSpPr>
          <p:cNvPr id="37" name="Freeform 2">
            <a:extLst>
              <a:ext uri="{FF2B5EF4-FFF2-40B4-BE49-F238E27FC236}">
                <a16:creationId xmlns:a16="http://schemas.microsoft.com/office/drawing/2014/main" id="{E194BF2D-FF21-21AD-CC7B-536D47B419D3}"/>
              </a:ext>
            </a:extLst>
          </p:cNvPr>
          <p:cNvSpPr/>
          <p:nvPr/>
        </p:nvSpPr>
        <p:spPr bwMode="auto">
          <a:xfrm>
            <a:off x="-285750" y="1995475"/>
            <a:ext cx="4693223" cy="2642581"/>
          </a:xfrm>
          <a:custGeom>
            <a:avLst/>
            <a:gdLst/>
            <a:ahLst/>
            <a:cxnLst/>
            <a:rect l="l" t="t" r="r" b="b"/>
            <a:pathLst>
              <a:path w="4991006" h="2810251" extrusionOk="0">
                <a:moveTo>
                  <a:pt x="0" y="0"/>
                </a:moveTo>
                <a:lnTo>
                  <a:pt x="4991006" y="0"/>
                </a:lnTo>
                <a:lnTo>
                  <a:pt x="4991006" y="2810252"/>
                </a:lnTo>
                <a:lnTo>
                  <a:pt x="0" y="2810252"/>
                </a:lnTo>
                <a:lnTo>
                  <a:pt x="0" y="0"/>
                </a:lnTo>
                <a:close/>
              </a:path>
            </a:pathLst>
          </a:custGeom>
          <a:blipFill>
            <a:blip r:embed="rId10"/>
            <a:stretch/>
          </a:blipFill>
        </p:spPr>
        <p:txBody>
          <a:bodyPr/>
          <a:lstStyle/>
          <a:p>
            <a:pPr>
              <a:defRPr/>
            </a:pPr>
            <a:endParaRPr lang="de-DE"/>
          </a:p>
        </p:txBody>
      </p:sp>
      <p:sp>
        <p:nvSpPr>
          <p:cNvPr id="42" name="TextBox 19">
            <a:extLst>
              <a:ext uri="{FF2B5EF4-FFF2-40B4-BE49-F238E27FC236}">
                <a16:creationId xmlns:a16="http://schemas.microsoft.com/office/drawing/2014/main" id="{AD52076F-6649-03EB-AB8D-466CC13CA939}"/>
              </a:ext>
            </a:extLst>
          </p:cNvPr>
          <p:cNvSpPr txBox="1"/>
          <p:nvPr/>
        </p:nvSpPr>
        <p:spPr bwMode="auto">
          <a:xfrm>
            <a:off x="-3291" y="724289"/>
            <a:ext cx="14217882" cy="1394484"/>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en-US" sz="3500" dirty="0">
                <a:solidFill>
                  <a:srgbClr val="09592B"/>
                </a:solidFill>
                <a:latin typeface="Calibri"/>
                <a:cs typeface="Calibri"/>
              </a:rPr>
              <a:t>FINDE DIE HERKUNFTSLÄNDER VON ROHSTOFFEN</a:t>
            </a:r>
            <a:endParaRPr sz="3500" dirty="0">
              <a:latin typeface="Calibri"/>
              <a:cs typeface="Calibri"/>
            </a:endParaRPr>
          </a:p>
        </p:txBody>
      </p:sp>
      <p:sp>
        <p:nvSpPr>
          <p:cNvPr id="52" name="Freeform 28">
            <a:extLst>
              <a:ext uri="{FF2B5EF4-FFF2-40B4-BE49-F238E27FC236}">
                <a16:creationId xmlns:a16="http://schemas.microsoft.com/office/drawing/2014/main" id="{5C75B34F-7DF4-B559-1023-D57BC0743D19}"/>
              </a:ext>
            </a:extLst>
          </p:cNvPr>
          <p:cNvSpPr/>
          <p:nvPr/>
        </p:nvSpPr>
        <p:spPr bwMode="auto">
          <a:xfrm rot="-2824972">
            <a:off x="5516321" y="16684592"/>
            <a:ext cx="1746658" cy="1746658"/>
          </a:xfrm>
          <a:custGeom>
            <a:avLst/>
            <a:gdLst/>
            <a:ahLst/>
            <a:cxnLst/>
            <a:rect l="l" t="t" r="r" b="b"/>
            <a:pathLst>
              <a:path w="1857483" h="1857483" extrusionOk="0">
                <a:moveTo>
                  <a:pt x="0" y="0"/>
                </a:moveTo>
                <a:lnTo>
                  <a:pt x="1857483" y="0"/>
                </a:lnTo>
                <a:lnTo>
                  <a:pt x="1857483" y="1857483"/>
                </a:lnTo>
                <a:lnTo>
                  <a:pt x="0" y="1857483"/>
                </a:lnTo>
                <a:lnTo>
                  <a:pt x="0" y="0"/>
                </a:lnTo>
                <a:close/>
              </a:path>
            </a:pathLst>
          </a:custGeom>
          <a:blipFill>
            <a:blip r:embed="rId11"/>
            <a:stretch/>
          </a:blipFill>
        </p:spPr>
        <p:txBody>
          <a:bodyPr/>
          <a:lstStyle/>
          <a:p>
            <a:pPr>
              <a:defRPr/>
            </a:pPr>
            <a:endParaRPr lang="de-DE"/>
          </a:p>
        </p:txBody>
      </p:sp>
      <p:sp>
        <p:nvSpPr>
          <p:cNvPr id="60" name="TextBox 18">
            <a:extLst>
              <a:ext uri="{FF2B5EF4-FFF2-40B4-BE49-F238E27FC236}">
                <a16:creationId xmlns:a16="http://schemas.microsoft.com/office/drawing/2014/main" id="{D0792AF5-A418-F699-A8AA-3AD5AA17F471}"/>
              </a:ext>
            </a:extLst>
          </p:cNvPr>
          <p:cNvSpPr txBox="1"/>
          <p:nvPr/>
        </p:nvSpPr>
        <p:spPr bwMode="auto">
          <a:xfrm>
            <a:off x="6043647" y="14261431"/>
            <a:ext cx="6542675" cy="2452489"/>
          </a:xfrm>
          <a:prstGeom prst="ellipse">
            <a:avLst/>
          </a:prstGeom>
          <a:solidFill>
            <a:srgbClr val="FFFFFF">
              <a:alpha val="61176"/>
            </a:srgbClr>
          </a:solidFill>
          <a:ln w="19050">
            <a:solidFill>
              <a:srgbClr val="70AD47"/>
            </a:solidFill>
          </a:ln>
        </p:spPr>
        <p:txBody>
          <a:bodyPr wrap="square" lIns="0" tIns="0" rIns="0" bIns="0" rtlCol="0" anchor="t">
            <a:spAutoFit/>
          </a:bodyPr>
          <a:lstStyle/>
          <a:p>
            <a:pPr algn="ctr">
              <a:lnSpc>
                <a:spcPts val="3422"/>
              </a:lnSpc>
              <a:defRPr/>
            </a:pPr>
            <a:r>
              <a:rPr lang="de-DE" sz="2900" spc="-65" dirty="0">
                <a:solidFill>
                  <a:srgbClr val="000000"/>
                </a:solidFill>
                <a:latin typeface="Calibri"/>
                <a:cs typeface="Calibri"/>
              </a:rPr>
              <a:t>Die Länder sind:</a:t>
            </a:r>
            <a:endParaRPr sz="2900" dirty="0">
              <a:latin typeface="Calibri"/>
              <a:cs typeface="Calibri"/>
            </a:endParaRPr>
          </a:p>
          <a:p>
            <a:pPr algn="ctr">
              <a:lnSpc>
                <a:spcPts val="3422"/>
              </a:lnSpc>
              <a:spcBef>
                <a:spcPts val="0"/>
              </a:spcBef>
              <a:defRPr/>
            </a:pPr>
            <a:r>
              <a:rPr lang="de-DE" sz="2900" spc="-65" dirty="0">
                <a:solidFill>
                  <a:srgbClr val="000000"/>
                </a:solidFill>
                <a:latin typeface="Calibri"/>
                <a:cs typeface="Calibri"/>
              </a:rPr>
              <a:t>Demokratische Republik Kongo, China, China, Australien, Indonesien, Chile, Indonesien</a:t>
            </a:r>
            <a:endParaRPr sz="2900" dirty="0">
              <a:latin typeface="Calibri"/>
              <a:cs typeface="Calibri"/>
            </a:endParaRPr>
          </a:p>
        </p:txBody>
      </p:sp>
      <p:grpSp>
        <p:nvGrpSpPr>
          <p:cNvPr id="5" name="Group 4">
            <a:extLst>
              <a:ext uri="{FF2B5EF4-FFF2-40B4-BE49-F238E27FC236}">
                <a16:creationId xmlns:a16="http://schemas.microsoft.com/office/drawing/2014/main" id="{383D4FF6-ACF7-98DC-E4AE-FB0EE1A5A0AD}"/>
              </a:ext>
            </a:extLst>
          </p:cNvPr>
          <p:cNvGrpSpPr/>
          <p:nvPr/>
        </p:nvGrpSpPr>
        <p:grpSpPr bwMode="auto">
          <a:xfrm rot="-5400000">
            <a:off x="6650087" y="-652374"/>
            <a:ext cx="2642580" cy="9229895"/>
            <a:chOff x="0" y="0"/>
            <a:chExt cx="2105856" cy="6650390"/>
          </a:xfrm>
          <a:solidFill>
            <a:srgbClr val="FFFFFF">
              <a:alpha val="61175"/>
            </a:srgbClr>
          </a:solidFill>
        </p:grpSpPr>
        <p:sp>
          <p:nvSpPr>
            <p:cNvPr id="9" name="Freeform 5">
              <a:extLst>
                <a:ext uri="{FF2B5EF4-FFF2-40B4-BE49-F238E27FC236}">
                  <a16:creationId xmlns:a16="http://schemas.microsoft.com/office/drawing/2014/main" id="{69405AB1-FAF2-AE28-6B60-56CD5C67468C}"/>
                </a:ext>
              </a:extLst>
            </p:cNvPr>
            <p:cNvSpPr/>
            <p:nvPr/>
          </p:nvSpPr>
          <p:spPr bwMode="auto">
            <a:xfrm>
              <a:off x="0" y="0"/>
              <a:ext cx="2105856" cy="6650390"/>
            </a:xfrm>
            <a:prstGeom prst="roundRect">
              <a:avLst>
                <a:gd name="adj" fmla="val 16667"/>
              </a:avLst>
            </a:prstGeom>
            <a:grpFill/>
            <a:ln w="19050">
              <a:solidFill>
                <a:srgbClr val="70AD47"/>
              </a:solidFill>
            </a:ln>
          </p:spPr>
          <p:txBody>
            <a:bodyPr/>
            <a:lstStyle/>
            <a:p>
              <a:pPr>
                <a:defRPr/>
              </a:pPr>
              <a:endParaRPr lang="de-DE"/>
            </a:p>
          </p:txBody>
        </p:sp>
      </p:grpSp>
      <p:sp>
        <p:nvSpPr>
          <p:cNvPr id="10" name="TextBox 13">
            <a:extLst>
              <a:ext uri="{FF2B5EF4-FFF2-40B4-BE49-F238E27FC236}">
                <a16:creationId xmlns:a16="http://schemas.microsoft.com/office/drawing/2014/main" id="{CCB98C05-ACB4-49DE-4748-82A37225A72C}"/>
              </a:ext>
            </a:extLst>
          </p:cNvPr>
          <p:cNvSpPr txBox="1"/>
          <p:nvPr/>
        </p:nvSpPr>
        <p:spPr bwMode="auto">
          <a:xfrm>
            <a:off x="3677976" y="2879649"/>
            <a:ext cx="8586802" cy="2165849"/>
          </a:xfrm>
          <a:prstGeom prst="rect">
            <a:avLst/>
          </a:prstGeom>
        </p:spPr>
        <p:txBody>
          <a:bodyPr wrap="square" lIns="0" tIns="0" rIns="0" bIns="0" rtlCol="0" anchor="t">
            <a:spAutoFit/>
          </a:bodyPr>
          <a:lstStyle/>
          <a:p>
            <a:pPr>
              <a:lnSpc>
                <a:spcPts val="3422"/>
              </a:lnSpc>
              <a:defRPr/>
            </a:pPr>
            <a:r>
              <a:rPr lang="de-DE" sz="3200" b="1" spc="-65" dirty="0">
                <a:solidFill>
                  <a:srgbClr val="000000"/>
                </a:solidFill>
                <a:latin typeface="Calibri" panose="020F0502020204030204" pitchFamily="34" charset="0"/>
                <a:cs typeface="Calibri" panose="020F0502020204030204" pitchFamily="34" charset="0"/>
              </a:rPr>
              <a:t>Deine Aufgabe:</a:t>
            </a:r>
          </a:p>
          <a:p>
            <a:pPr>
              <a:lnSpc>
                <a:spcPts val="3422"/>
              </a:lnSpc>
              <a:defRPr/>
            </a:pPr>
            <a:r>
              <a:rPr lang="de-DE" sz="2800" spc="-65" dirty="0">
                <a:solidFill>
                  <a:srgbClr val="000000"/>
                </a:solidFill>
                <a:latin typeface="Calibri Light"/>
                <a:cs typeface="Calibri Light"/>
              </a:rPr>
              <a:t>Schau dir nun die Länder an. Welches Land ist welches? </a:t>
            </a:r>
          </a:p>
          <a:p>
            <a:pPr>
              <a:lnSpc>
                <a:spcPts val="3422"/>
              </a:lnSpc>
              <a:defRPr/>
            </a:pPr>
            <a:r>
              <a:rPr lang="de-DE" sz="2800" spc="-65" dirty="0">
                <a:solidFill>
                  <a:srgbClr val="000000"/>
                </a:solidFill>
                <a:latin typeface="Calibri Light"/>
                <a:cs typeface="Calibri Light"/>
              </a:rPr>
              <a:t>Und  wo wird welches Mineral abgebaut? </a:t>
            </a:r>
            <a:r>
              <a:rPr lang="de-DE" sz="2800" b="1" spc="-65" dirty="0">
                <a:solidFill>
                  <a:srgbClr val="000000"/>
                </a:solidFill>
                <a:latin typeface="Calibri Light"/>
                <a:cs typeface="Calibri Light"/>
              </a:rPr>
              <a:t>Schreibe die Ländernamen zum passenden Bild und </a:t>
            </a:r>
            <a:r>
              <a:rPr lang="de-DE" sz="2800" spc="-65" dirty="0">
                <a:solidFill>
                  <a:srgbClr val="000000"/>
                </a:solidFill>
                <a:latin typeface="Calibri Light"/>
                <a:cs typeface="Calibri Light"/>
              </a:rPr>
              <a:t>s</a:t>
            </a:r>
            <a:r>
              <a:rPr lang="de-DE" sz="2800" b="1" spc="-65" dirty="0">
                <a:solidFill>
                  <a:srgbClr val="000000"/>
                </a:solidFill>
                <a:latin typeface="Calibri Light"/>
                <a:cs typeface="Calibri Light"/>
              </a:rPr>
              <a:t>chneide die Weltkugeln aus. Ordne dann die Paare zu.</a:t>
            </a:r>
            <a:endParaRPr sz="2800" b="1" dirty="0">
              <a:latin typeface="Calibri Light"/>
              <a:cs typeface="Calibri Light"/>
            </a:endParaRPr>
          </a:p>
        </p:txBody>
      </p:sp>
      <p:pic>
        <p:nvPicPr>
          <p:cNvPr id="11" name="Grafik 2" descr="Abzeichen Tick1 mit einfarbiger Füllung">
            <a:extLst>
              <a:ext uri="{FF2B5EF4-FFF2-40B4-BE49-F238E27FC236}">
                <a16:creationId xmlns:a16="http://schemas.microsoft.com/office/drawing/2014/main" id="{9ECDAE7B-89D0-7097-30C7-9D9121A72B6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450976" y="207658"/>
            <a:ext cx="1489814" cy="1489814"/>
          </a:xfrm>
          <a:prstGeom prst="rect">
            <a:avLst/>
          </a:prstGeom>
        </p:spPr>
      </p:pic>
      <p:sp>
        <p:nvSpPr>
          <p:cNvPr id="12" name="TextBox 11">
            <a:extLst>
              <a:ext uri="{FF2B5EF4-FFF2-40B4-BE49-F238E27FC236}">
                <a16:creationId xmlns:a16="http://schemas.microsoft.com/office/drawing/2014/main" id="{D9E435B8-AF81-7D2C-9121-1637B36E5EB2}"/>
              </a:ext>
            </a:extLst>
          </p:cNvPr>
          <p:cNvSpPr txBox="1"/>
          <p:nvPr/>
        </p:nvSpPr>
        <p:spPr>
          <a:xfrm>
            <a:off x="12363449" y="1561691"/>
            <a:ext cx="1577341" cy="830997"/>
          </a:xfrm>
          <a:prstGeom prst="rect">
            <a:avLst/>
          </a:prstGeom>
          <a:noFill/>
        </p:spPr>
        <p:txBody>
          <a:bodyPr wrap="square" rtlCol="0">
            <a:spAutoFit/>
          </a:bodyPr>
          <a:lstStyle/>
          <a:p>
            <a:pPr algn="ctr"/>
            <a:r>
              <a:rPr lang="de-DE" sz="2400" dirty="0">
                <a:latin typeface="Calibri" panose="020F0502020204030204" pitchFamily="34" charset="0"/>
                <a:cs typeface="Calibri" panose="020F0502020204030204" pitchFamily="34" charset="0"/>
              </a:rPr>
              <a:t>Lösung zu Seite 3/4</a:t>
            </a:r>
          </a:p>
        </p:txBody>
      </p:sp>
      <p:sp>
        <p:nvSpPr>
          <p:cNvPr id="13" name="TextBox 12">
            <a:extLst>
              <a:ext uri="{FF2B5EF4-FFF2-40B4-BE49-F238E27FC236}">
                <a16:creationId xmlns:a16="http://schemas.microsoft.com/office/drawing/2014/main" id="{16D7FCE3-3254-6E71-E699-714C076DD6F0}"/>
              </a:ext>
            </a:extLst>
          </p:cNvPr>
          <p:cNvSpPr txBox="1"/>
          <p:nvPr/>
        </p:nvSpPr>
        <p:spPr bwMode="auto">
          <a:xfrm>
            <a:off x="8305800" y="18636099"/>
            <a:ext cx="5657850" cy="1169551"/>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 </a:t>
            </a:r>
            <a:r>
              <a:rPr lang="de-DE" sz="1400" dirty="0">
                <a:solidFill>
                  <a:schemeClr val="tx1">
                    <a:lumMod val="75000"/>
                    <a:lumOff val="25000"/>
                  </a:schemeClr>
                </a:solidFill>
                <a:latin typeface="Calibri" panose="020F0502020204030204" pitchFamily="34" charset="0"/>
                <a:cs typeface="Calibri" panose="020F0502020204030204" pitchFamily="34" charset="0"/>
              </a:rPr>
              <a:t>Bildquellen: https://t1p.de/yuty, https://t1p.de/7yedn, https://t1p.de/z7gu,</a:t>
            </a:r>
            <a:r>
              <a:rPr lang="de-DE" sz="1400" dirty="0">
                <a:solidFill>
                  <a:schemeClr val="tx1">
                    <a:lumMod val="75000"/>
                    <a:lumOff val="25000"/>
                  </a:schemeClr>
                </a:solidFill>
                <a:latin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 </a:t>
            </a:r>
            <a:r>
              <a:rPr lang="de-DE" sz="1400" dirty="0">
                <a:solidFill>
                  <a:schemeClr val="tx1">
                    <a:lumMod val="75000"/>
                    <a:lumOff val="25000"/>
                  </a:schemeClr>
                </a:solidFill>
                <a:latin typeface="Calibri" panose="020F0502020204030204" pitchFamily="34" charset="0"/>
                <a:cs typeface="Calibri" panose="020F0502020204030204" pitchFamily="34" charset="0"/>
              </a:rPr>
              <a:t>https://t1p.de/ptrg, https://t1p.de/9bxe, https://t1p.de/y8m2b</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Group 2"/>
          <p:cNvGrpSpPr/>
          <p:nvPr/>
        </p:nvGrpSpPr>
        <p:grpSpPr bwMode="auto">
          <a:xfrm>
            <a:off x="1271994" y="3270250"/>
            <a:ext cx="11758206" cy="7407732"/>
            <a:chOff x="0" y="0"/>
            <a:chExt cx="2240622" cy="1411604"/>
          </a:xfrm>
        </p:grpSpPr>
        <p:sp>
          <p:nvSpPr>
            <p:cNvPr id="3" name="Freeform 3"/>
            <p:cNvSpPr/>
            <p:nvPr/>
          </p:nvSpPr>
          <p:spPr bwMode="auto">
            <a:xfrm>
              <a:off x="0" y="0"/>
              <a:ext cx="2240622" cy="1411604"/>
            </a:xfrm>
            <a:custGeom>
              <a:avLst/>
              <a:gdLst/>
              <a:ahLst/>
              <a:cxnLst/>
              <a:rect l="l" t="t" r="r" b="b"/>
              <a:pathLst>
                <a:path w="2240622" h="1411604" extrusionOk="0">
                  <a:moveTo>
                    <a:pt x="45817" y="0"/>
                  </a:moveTo>
                  <a:lnTo>
                    <a:pt x="2194805" y="0"/>
                  </a:lnTo>
                  <a:cubicBezTo>
                    <a:pt x="2220109" y="0"/>
                    <a:pt x="2240622" y="20513"/>
                    <a:pt x="2240622" y="45817"/>
                  </a:cubicBezTo>
                  <a:lnTo>
                    <a:pt x="2240622" y="1365787"/>
                  </a:lnTo>
                  <a:cubicBezTo>
                    <a:pt x="2240622" y="1391091"/>
                    <a:pt x="2220109" y="1411604"/>
                    <a:pt x="2194805" y="1411604"/>
                  </a:cubicBezTo>
                  <a:lnTo>
                    <a:pt x="45817" y="1411604"/>
                  </a:lnTo>
                  <a:cubicBezTo>
                    <a:pt x="20513" y="1411604"/>
                    <a:pt x="0" y="1391091"/>
                    <a:pt x="0" y="1365787"/>
                  </a:cubicBezTo>
                  <a:lnTo>
                    <a:pt x="0" y="45817"/>
                  </a:lnTo>
                  <a:cubicBezTo>
                    <a:pt x="0" y="20513"/>
                    <a:pt x="20513" y="0"/>
                    <a:pt x="45817" y="0"/>
                  </a:cubicBezTo>
                  <a:close/>
                </a:path>
              </a:pathLst>
            </a:custGeom>
            <a:solidFill>
              <a:srgbClr val="FFFFFF">
                <a:alpha val="74902"/>
              </a:srgbClr>
            </a:solidFill>
            <a:ln w="19050">
              <a:solidFill>
                <a:srgbClr val="70AD47"/>
              </a:solidFill>
            </a:ln>
          </p:spPr>
          <p:txBody>
            <a:bodyPr/>
            <a:lstStyle/>
            <a:p>
              <a:pPr>
                <a:defRPr/>
              </a:pPr>
              <a:endParaRPr lang="de-DE"/>
            </a:p>
          </p:txBody>
        </p:sp>
        <p:sp>
          <p:nvSpPr>
            <p:cNvPr id="4" name="TextBox 4"/>
            <p:cNvSpPr txBox="1"/>
            <p:nvPr/>
          </p:nvSpPr>
          <p:spPr bwMode="auto">
            <a:xfrm>
              <a:off x="0" y="57150"/>
              <a:ext cx="2240622" cy="1354454"/>
            </a:xfrm>
            <a:prstGeom prst="rect">
              <a:avLst/>
            </a:prstGeom>
            <a:grpFill/>
          </p:spPr>
          <p:txBody>
            <a:bodyPr lIns="47769" tIns="47769" rIns="47769" bIns="47769" rtlCol="0" anchor="ctr"/>
            <a:lstStyle/>
            <a:p>
              <a:pPr algn="ctr">
                <a:lnSpc>
                  <a:spcPts val="3409"/>
                </a:lnSpc>
                <a:defRPr/>
              </a:pPr>
              <a:endParaRPr/>
            </a:p>
          </p:txBody>
        </p:sp>
      </p:grpSp>
      <p:grpSp>
        <p:nvGrpSpPr>
          <p:cNvPr id="5" name="Group 5"/>
          <p:cNvGrpSpPr/>
          <p:nvPr/>
        </p:nvGrpSpPr>
        <p:grpSpPr bwMode="auto">
          <a:xfrm>
            <a:off x="1271994" y="11447102"/>
            <a:ext cx="11758206" cy="6102784"/>
            <a:chOff x="0" y="0"/>
            <a:chExt cx="2240622" cy="1411604"/>
          </a:xfrm>
        </p:grpSpPr>
        <p:sp>
          <p:nvSpPr>
            <p:cNvPr id="6" name="Freeform 6"/>
            <p:cNvSpPr/>
            <p:nvPr/>
          </p:nvSpPr>
          <p:spPr bwMode="auto">
            <a:xfrm>
              <a:off x="0" y="0"/>
              <a:ext cx="2240622" cy="1411604"/>
            </a:xfrm>
            <a:custGeom>
              <a:avLst/>
              <a:gdLst/>
              <a:ahLst/>
              <a:cxnLst/>
              <a:rect l="l" t="t" r="r" b="b"/>
              <a:pathLst>
                <a:path w="2240622" h="1411604" extrusionOk="0">
                  <a:moveTo>
                    <a:pt x="45817" y="0"/>
                  </a:moveTo>
                  <a:lnTo>
                    <a:pt x="2194805" y="0"/>
                  </a:lnTo>
                  <a:cubicBezTo>
                    <a:pt x="2220109" y="0"/>
                    <a:pt x="2240622" y="20513"/>
                    <a:pt x="2240622" y="45817"/>
                  </a:cubicBezTo>
                  <a:lnTo>
                    <a:pt x="2240622" y="1365787"/>
                  </a:lnTo>
                  <a:cubicBezTo>
                    <a:pt x="2240622" y="1391091"/>
                    <a:pt x="2220109" y="1411604"/>
                    <a:pt x="2194805" y="1411604"/>
                  </a:cubicBezTo>
                  <a:lnTo>
                    <a:pt x="45817" y="1411604"/>
                  </a:lnTo>
                  <a:cubicBezTo>
                    <a:pt x="20513" y="1411604"/>
                    <a:pt x="0" y="1391091"/>
                    <a:pt x="0" y="1365787"/>
                  </a:cubicBezTo>
                  <a:lnTo>
                    <a:pt x="0" y="45817"/>
                  </a:lnTo>
                  <a:cubicBezTo>
                    <a:pt x="0" y="20513"/>
                    <a:pt x="20513" y="0"/>
                    <a:pt x="45817" y="0"/>
                  </a:cubicBezTo>
                  <a:close/>
                </a:path>
              </a:pathLst>
            </a:custGeom>
            <a:solidFill>
              <a:srgbClr val="FFFFFF">
                <a:alpha val="74902"/>
              </a:srgbClr>
            </a:solidFill>
            <a:ln w="19050">
              <a:solidFill>
                <a:srgbClr val="70AD47"/>
              </a:solidFill>
            </a:ln>
          </p:spPr>
          <p:txBody>
            <a:bodyPr/>
            <a:lstStyle/>
            <a:p>
              <a:pPr>
                <a:defRPr/>
              </a:pPr>
              <a:endParaRPr lang="de-DE"/>
            </a:p>
          </p:txBody>
        </p:sp>
        <p:sp>
          <p:nvSpPr>
            <p:cNvPr id="7" name="TextBox 7"/>
            <p:cNvSpPr txBox="1"/>
            <p:nvPr/>
          </p:nvSpPr>
          <p:spPr bwMode="auto">
            <a:xfrm>
              <a:off x="0" y="57150"/>
              <a:ext cx="2240622" cy="1354454"/>
            </a:xfrm>
            <a:prstGeom prst="rect">
              <a:avLst/>
            </a:prstGeom>
            <a:grpFill/>
          </p:spPr>
          <p:txBody>
            <a:bodyPr lIns="47769" tIns="47769" rIns="47769" bIns="47769" rtlCol="0" anchor="ctr"/>
            <a:lstStyle/>
            <a:p>
              <a:pPr algn="ctr">
                <a:lnSpc>
                  <a:spcPts val="3409"/>
                </a:lnSpc>
                <a:defRPr/>
              </a:pPr>
              <a:endParaRPr/>
            </a:p>
          </p:txBody>
        </p:sp>
      </p:grpSp>
      <p:sp>
        <p:nvSpPr>
          <p:cNvPr id="8" name="Freeform 8"/>
          <p:cNvSpPr/>
          <p:nvPr/>
        </p:nvSpPr>
        <p:spPr bwMode="auto">
          <a:xfrm flipH="1">
            <a:off x="8675781" y="15383116"/>
            <a:ext cx="6593855" cy="3712756"/>
          </a:xfrm>
          <a:custGeom>
            <a:avLst/>
            <a:gdLst/>
            <a:ahLst/>
            <a:cxnLst/>
            <a:rect l="l" t="t" r="r" b="b"/>
            <a:pathLst>
              <a:path w="7012232" h="3948329" extrusionOk="0">
                <a:moveTo>
                  <a:pt x="7012232" y="0"/>
                </a:moveTo>
                <a:lnTo>
                  <a:pt x="0" y="0"/>
                </a:lnTo>
                <a:lnTo>
                  <a:pt x="0" y="3948329"/>
                </a:lnTo>
                <a:lnTo>
                  <a:pt x="7012232" y="3948329"/>
                </a:lnTo>
                <a:lnTo>
                  <a:pt x="7012232" y="0"/>
                </a:lnTo>
                <a:close/>
              </a:path>
            </a:pathLst>
          </a:custGeom>
          <a:blipFill>
            <a:blip r:embed="rId3"/>
            <a:stretch/>
          </a:blipFill>
        </p:spPr>
        <p:txBody>
          <a:bodyPr/>
          <a:lstStyle/>
          <a:p>
            <a:pPr>
              <a:defRPr/>
            </a:pPr>
            <a:endParaRPr lang="de-DE"/>
          </a:p>
        </p:txBody>
      </p:sp>
      <p:sp>
        <p:nvSpPr>
          <p:cNvPr id="9" name="TextBox 9"/>
          <p:cNvSpPr txBox="1"/>
          <p:nvPr/>
        </p:nvSpPr>
        <p:spPr bwMode="auto">
          <a:xfrm>
            <a:off x="1428749" y="3728740"/>
            <a:ext cx="11353800" cy="6490751"/>
          </a:xfrm>
          <a:prstGeom prst="rect">
            <a:avLst/>
          </a:prstGeom>
        </p:spPr>
        <p:txBody>
          <a:bodyPr wrap="square" lIns="0" tIns="0" rIns="0" bIns="0" rtlCol="0" anchor="t">
            <a:spAutoFit/>
          </a:bodyPr>
          <a:lstStyle/>
          <a:p>
            <a:pPr algn="just">
              <a:lnSpc>
                <a:spcPts val="4213"/>
              </a:lnSpc>
              <a:defRPr/>
            </a:pPr>
            <a:r>
              <a:rPr lang="de-DE" sz="3200" dirty="0">
                <a:latin typeface="Calibri"/>
                <a:cs typeface="Calibri"/>
              </a:rPr>
              <a:t>Bildquellen der Stecknadeln (Stand: April 2022)</a:t>
            </a:r>
            <a:endParaRPr sz="3200" dirty="0">
              <a:latin typeface="Calibri"/>
              <a:cs typeface="Calibri"/>
            </a:endParaRPr>
          </a:p>
          <a:p>
            <a:pPr algn="just">
              <a:lnSpc>
                <a:spcPts val="2896"/>
              </a:lnSpc>
              <a:defRPr/>
            </a:pPr>
            <a:endParaRPr lang="de-DE" sz="2400" dirty="0">
              <a:latin typeface="Calibri"/>
              <a:cs typeface="Calibri"/>
            </a:endParaRPr>
          </a:p>
          <a:p>
            <a:pPr algn="just">
              <a:lnSpc>
                <a:spcPts val="2896"/>
              </a:lnSpc>
              <a:defRPr/>
            </a:pPr>
            <a:r>
              <a:rPr lang="de-DE" sz="2800" dirty="0">
                <a:latin typeface="Calibri"/>
                <a:cs typeface="Calibri"/>
              </a:rPr>
              <a:t>Kobalt wird z.B. in der Demokratischen Republik Kongo abgebaut</a:t>
            </a:r>
            <a:endParaRPr sz="2800" dirty="0">
              <a:latin typeface="Calibri"/>
              <a:cs typeface="Calibri"/>
            </a:endParaRPr>
          </a:p>
          <a:p>
            <a:pPr algn="just">
              <a:lnSpc>
                <a:spcPts val="2896"/>
              </a:lnSpc>
              <a:defRPr/>
            </a:pPr>
            <a:r>
              <a:rPr lang="de-DE" sz="2800" u="sng" dirty="0">
                <a:latin typeface="Calibri"/>
                <a:cs typeface="Calibri"/>
                <a:hlinkClick r:id="rId4" tooltip="https://de.wikipedia.org/wiki/Cobalt#/media/Datei:Skutt%C3%A9rudite.jpg"/>
              </a:rPr>
              <a:t>https://de.wikipedia.org/wiki/Cobalt#/media/Datei:Skutt%C3%A9rudite.jpg</a:t>
            </a:r>
            <a:endParaRPr sz="2800" dirty="0">
              <a:latin typeface="Calibri"/>
              <a:cs typeface="Calibri"/>
            </a:endParaRPr>
          </a:p>
          <a:p>
            <a:pPr algn="just">
              <a:lnSpc>
                <a:spcPts val="2896"/>
              </a:lnSpc>
              <a:defRPr/>
            </a:pPr>
            <a:r>
              <a:rPr lang="de-DE" sz="2800" dirty="0">
                <a:latin typeface="Calibri"/>
                <a:cs typeface="Calibri"/>
              </a:rPr>
              <a:t>Aluminium wird z.B. in Australien abgebaut</a:t>
            </a:r>
            <a:endParaRPr sz="2800" dirty="0">
              <a:latin typeface="Calibri"/>
              <a:cs typeface="Calibri"/>
            </a:endParaRPr>
          </a:p>
          <a:p>
            <a:pPr algn="just">
              <a:lnSpc>
                <a:spcPts val="2896"/>
              </a:lnSpc>
              <a:defRPr/>
            </a:pPr>
            <a:r>
              <a:rPr lang="de-DE" sz="2800" u="sng" dirty="0">
                <a:latin typeface="Calibri"/>
                <a:cs typeface="Calibri"/>
                <a:hlinkClick r:id="rId5" tooltip="https://de.wiktionary.org/wiki/Aluminium"/>
              </a:rPr>
              <a:t>https://de.wiktionary.org/wiki/Aluminium</a:t>
            </a:r>
            <a:endParaRPr sz="2800" dirty="0">
              <a:latin typeface="Calibri"/>
              <a:cs typeface="Calibri"/>
            </a:endParaRPr>
          </a:p>
          <a:p>
            <a:pPr algn="just">
              <a:lnSpc>
                <a:spcPts val="2896"/>
              </a:lnSpc>
              <a:defRPr/>
            </a:pPr>
            <a:r>
              <a:rPr lang="de-DE" sz="2800" dirty="0">
                <a:latin typeface="Calibri"/>
                <a:cs typeface="Calibri"/>
              </a:rPr>
              <a:t>Nickel wird z.B. in Indonesien abgebaut</a:t>
            </a:r>
            <a:endParaRPr sz="2800" dirty="0">
              <a:latin typeface="Calibri"/>
              <a:cs typeface="Calibri"/>
            </a:endParaRPr>
          </a:p>
          <a:p>
            <a:pPr algn="just">
              <a:lnSpc>
                <a:spcPts val="2896"/>
              </a:lnSpc>
              <a:defRPr/>
            </a:pPr>
            <a:r>
              <a:rPr lang="de-DE" sz="2800" u="sng" dirty="0">
                <a:latin typeface="Calibri"/>
                <a:cs typeface="Calibri"/>
                <a:hlinkClick r:id="rId6" tooltip="https://de.wikipedia.org/wiki/Nickel#/media/Datei:Nickel_kugeln.jpg"/>
              </a:rPr>
              <a:t>https://de.wikipedia.org/wiki/Nickel#/media/Datei:Nickel_kugeln.jpg</a:t>
            </a:r>
            <a:endParaRPr sz="2800" dirty="0">
              <a:latin typeface="Calibri"/>
              <a:cs typeface="Calibri"/>
            </a:endParaRPr>
          </a:p>
          <a:p>
            <a:pPr algn="just">
              <a:lnSpc>
                <a:spcPts val="2896"/>
              </a:lnSpc>
              <a:defRPr/>
            </a:pPr>
            <a:r>
              <a:rPr lang="de-DE" sz="2800" dirty="0">
                <a:latin typeface="Calibri"/>
                <a:cs typeface="Calibri"/>
              </a:rPr>
              <a:t>Zinn wird z.B. in China abgebaut</a:t>
            </a:r>
            <a:endParaRPr sz="2800" dirty="0">
              <a:latin typeface="Calibri"/>
              <a:cs typeface="Calibri"/>
            </a:endParaRPr>
          </a:p>
          <a:p>
            <a:pPr algn="just">
              <a:lnSpc>
                <a:spcPts val="2896"/>
              </a:lnSpc>
              <a:defRPr/>
            </a:pPr>
            <a:r>
              <a:rPr lang="de-DE" sz="2800" u="sng" dirty="0">
                <a:latin typeface="Calibri"/>
                <a:cs typeface="Calibri"/>
                <a:hlinkClick r:id="rId7" tooltip="https://de.wikipedia.org/wiki/Zinn#/media/Datei:Zinn_Mory_Barren.jpg"/>
              </a:rPr>
              <a:t>https://de.wikipedia.org/wiki/Zinn#/media/Datei:Zinn_Mory_Barren.jpg</a:t>
            </a:r>
            <a:endParaRPr sz="2800" dirty="0">
              <a:latin typeface="Calibri"/>
              <a:cs typeface="Calibri"/>
            </a:endParaRPr>
          </a:p>
          <a:p>
            <a:pPr algn="just">
              <a:lnSpc>
                <a:spcPts val="2896"/>
              </a:lnSpc>
              <a:defRPr/>
            </a:pPr>
            <a:r>
              <a:rPr lang="de-DE" sz="2800" dirty="0">
                <a:latin typeface="Calibri"/>
                <a:cs typeface="Calibri"/>
              </a:rPr>
              <a:t>Silber wird z.B. in Mexico abgebaut</a:t>
            </a:r>
            <a:endParaRPr sz="2800" dirty="0">
              <a:latin typeface="Calibri"/>
              <a:cs typeface="Calibri"/>
            </a:endParaRPr>
          </a:p>
          <a:p>
            <a:pPr algn="just">
              <a:lnSpc>
                <a:spcPts val="2896"/>
              </a:lnSpc>
              <a:defRPr/>
            </a:pPr>
            <a:r>
              <a:rPr lang="de-DE" sz="2800" u="sng" dirty="0">
                <a:latin typeface="Calibri"/>
                <a:cs typeface="Calibri"/>
                <a:hlinkClick r:id="rId8" tooltip="https://upload.wikimedia.org/wikipedia/commons/1/16/Silver_Bar_01.jpg"/>
              </a:rPr>
              <a:t>https://upload.wikimedia.org/wikipedia/commons/1/16/Silver_Bar_01.jpg</a:t>
            </a:r>
            <a:endParaRPr sz="2800" dirty="0">
              <a:latin typeface="Calibri"/>
              <a:cs typeface="Calibri"/>
            </a:endParaRPr>
          </a:p>
          <a:p>
            <a:pPr algn="just">
              <a:lnSpc>
                <a:spcPts val="2896"/>
              </a:lnSpc>
              <a:defRPr/>
            </a:pPr>
            <a:r>
              <a:rPr lang="de-DE" sz="2800" dirty="0">
                <a:latin typeface="Calibri"/>
                <a:cs typeface="Calibri"/>
              </a:rPr>
              <a:t>Gold wird z.B. in China abgebaut</a:t>
            </a:r>
            <a:endParaRPr sz="2800" dirty="0">
              <a:latin typeface="Calibri"/>
              <a:cs typeface="Calibri"/>
            </a:endParaRPr>
          </a:p>
          <a:p>
            <a:pPr algn="just">
              <a:lnSpc>
                <a:spcPts val="2896"/>
              </a:lnSpc>
              <a:defRPr/>
            </a:pPr>
            <a:r>
              <a:rPr lang="de-DE" sz="2800" u="sng" dirty="0">
                <a:latin typeface="Calibri"/>
                <a:cs typeface="Calibri"/>
                <a:hlinkClick r:id="rId9" tooltip="https://pixabay.com/de/illustrations/gold-goldbarren-barren-feingold-1013618/"/>
              </a:rPr>
              <a:t>https://pixabay.com/de/illustrations/gold-goldbarren-barren-feingold-1013618/</a:t>
            </a:r>
            <a:endParaRPr sz="2800" dirty="0">
              <a:latin typeface="Calibri"/>
              <a:cs typeface="Calibri"/>
            </a:endParaRPr>
          </a:p>
          <a:p>
            <a:pPr algn="just">
              <a:lnSpc>
                <a:spcPts val="2896"/>
              </a:lnSpc>
              <a:defRPr/>
            </a:pPr>
            <a:r>
              <a:rPr lang="de-DE" sz="2800" dirty="0">
                <a:latin typeface="Calibri"/>
                <a:cs typeface="Calibri"/>
              </a:rPr>
              <a:t>Kupfer wird z.B. in Chile abgebaut</a:t>
            </a:r>
            <a:endParaRPr sz="2800" dirty="0">
              <a:latin typeface="Calibri"/>
              <a:cs typeface="Calibri"/>
            </a:endParaRPr>
          </a:p>
          <a:p>
            <a:pPr algn="just">
              <a:lnSpc>
                <a:spcPts val="2896"/>
              </a:lnSpc>
              <a:defRPr/>
            </a:pPr>
            <a:r>
              <a:rPr lang="de-DE" sz="2800" u="sng" dirty="0">
                <a:latin typeface="Calibri"/>
                <a:cs typeface="Calibri"/>
                <a:hlinkClick r:id="rId10"/>
              </a:rPr>
              <a:t>https://pixabay.com/de/photos/draht-kupfer-elektro-stop-closeup-2681887/</a:t>
            </a:r>
            <a:endParaRPr lang="de-DE" sz="2800" u="sng" dirty="0">
              <a:latin typeface="Calibri"/>
              <a:cs typeface="Calibri"/>
            </a:endParaRPr>
          </a:p>
        </p:txBody>
      </p:sp>
      <p:sp>
        <p:nvSpPr>
          <p:cNvPr id="10" name="TextBox 10"/>
          <p:cNvSpPr txBox="1"/>
          <p:nvPr/>
        </p:nvSpPr>
        <p:spPr bwMode="auto">
          <a:xfrm>
            <a:off x="1474197" y="11727608"/>
            <a:ext cx="11353800" cy="5541773"/>
          </a:xfrm>
          <a:prstGeom prst="rect">
            <a:avLst/>
          </a:prstGeom>
        </p:spPr>
        <p:txBody>
          <a:bodyPr wrap="square" lIns="0" tIns="0" rIns="0" bIns="0" rtlCol="0" anchor="t">
            <a:spAutoFit/>
          </a:bodyPr>
          <a:lstStyle/>
          <a:p>
            <a:pPr algn="just">
              <a:lnSpc>
                <a:spcPts val="4213"/>
              </a:lnSpc>
              <a:defRPr/>
            </a:pPr>
            <a:r>
              <a:rPr lang="de-DE" sz="3200" dirty="0">
                <a:latin typeface="Calibri"/>
                <a:cs typeface="Calibri"/>
              </a:rPr>
              <a:t>Bildquellen der Länder (Stand: April 2022) </a:t>
            </a:r>
            <a:endParaRPr sz="3200" dirty="0">
              <a:latin typeface="Calibri"/>
              <a:cs typeface="Calibri"/>
            </a:endParaRPr>
          </a:p>
          <a:p>
            <a:pPr algn="just">
              <a:lnSpc>
                <a:spcPts val="4213"/>
              </a:lnSpc>
              <a:defRPr/>
            </a:pPr>
            <a:endParaRPr lang="de-DE" sz="2800" dirty="0">
              <a:latin typeface="Calibri"/>
              <a:cs typeface="Calibri"/>
            </a:endParaRPr>
          </a:p>
          <a:p>
            <a:pPr algn="just">
              <a:lnSpc>
                <a:spcPts val="2895"/>
              </a:lnSpc>
              <a:defRPr/>
            </a:pPr>
            <a:r>
              <a:rPr lang="de-DE" sz="2800" dirty="0">
                <a:latin typeface="Calibri"/>
                <a:cs typeface="Calibri"/>
              </a:rPr>
              <a:t>Demokratische Republik Kongo</a:t>
            </a:r>
            <a:endParaRPr sz="2800" dirty="0">
              <a:latin typeface="Calibri"/>
              <a:cs typeface="Calibri"/>
            </a:endParaRPr>
          </a:p>
          <a:p>
            <a:pPr algn="just">
              <a:lnSpc>
                <a:spcPts val="2895"/>
              </a:lnSpc>
              <a:defRPr/>
            </a:pPr>
            <a:r>
              <a:rPr lang="de-DE" sz="2800" u="sng" dirty="0">
                <a:latin typeface="Calibri"/>
                <a:cs typeface="Calibri"/>
                <a:hlinkClick r:id="rId11" tooltip="https://de.wikipedia.org/wiki/Demokratische_Republik_Kongo"/>
              </a:rPr>
              <a:t>https://de.wikipedia.org/wiki/Demokratische_Republik_Kongo</a:t>
            </a:r>
            <a:endParaRPr sz="2800" dirty="0">
              <a:latin typeface="Calibri"/>
              <a:cs typeface="Calibri"/>
            </a:endParaRPr>
          </a:p>
          <a:p>
            <a:pPr algn="just">
              <a:lnSpc>
                <a:spcPts val="2895"/>
              </a:lnSpc>
              <a:defRPr/>
            </a:pPr>
            <a:r>
              <a:rPr lang="de-DE" sz="2800" dirty="0">
                <a:latin typeface="Calibri"/>
                <a:cs typeface="Calibri"/>
              </a:rPr>
              <a:t>Australien</a:t>
            </a:r>
            <a:endParaRPr sz="2800" dirty="0">
              <a:latin typeface="Calibri"/>
              <a:cs typeface="Calibri"/>
            </a:endParaRPr>
          </a:p>
          <a:p>
            <a:pPr algn="just">
              <a:lnSpc>
                <a:spcPts val="2895"/>
              </a:lnSpc>
              <a:defRPr/>
            </a:pPr>
            <a:r>
              <a:rPr lang="de-DE" sz="2800" u="sng" dirty="0">
                <a:latin typeface="Calibri"/>
                <a:cs typeface="Calibri"/>
                <a:hlinkClick r:id="rId12" tooltip="https://de.wikipedia.org/wiki/Australien"/>
              </a:rPr>
              <a:t>https://de.wikipedia.org/wiki/Australien</a:t>
            </a:r>
            <a:endParaRPr sz="2800" dirty="0">
              <a:latin typeface="Calibri"/>
              <a:cs typeface="Calibri"/>
            </a:endParaRPr>
          </a:p>
          <a:p>
            <a:pPr algn="just">
              <a:lnSpc>
                <a:spcPts val="2895"/>
              </a:lnSpc>
              <a:defRPr/>
            </a:pPr>
            <a:r>
              <a:rPr lang="de-DE" sz="2800" dirty="0">
                <a:latin typeface="Calibri"/>
                <a:cs typeface="Calibri"/>
              </a:rPr>
              <a:t>Indonesien</a:t>
            </a:r>
            <a:endParaRPr sz="2800" dirty="0">
              <a:latin typeface="Calibri"/>
              <a:cs typeface="Calibri"/>
            </a:endParaRPr>
          </a:p>
          <a:p>
            <a:pPr algn="just">
              <a:lnSpc>
                <a:spcPts val="2895"/>
              </a:lnSpc>
              <a:defRPr/>
            </a:pPr>
            <a:r>
              <a:rPr lang="de-DE" sz="2800" u="sng" dirty="0">
                <a:latin typeface="Calibri"/>
                <a:cs typeface="Calibri"/>
                <a:hlinkClick r:id="rId13" tooltip="https://de.wikipedia.org/wiki/Indonesien"/>
              </a:rPr>
              <a:t>https://de.wikipedia.org/wiki/Indonesien</a:t>
            </a:r>
            <a:endParaRPr sz="2800" dirty="0">
              <a:latin typeface="Calibri"/>
              <a:cs typeface="Calibri"/>
            </a:endParaRPr>
          </a:p>
          <a:p>
            <a:pPr algn="just">
              <a:lnSpc>
                <a:spcPts val="2895"/>
              </a:lnSpc>
              <a:defRPr/>
            </a:pPr>
            <a:r>
              <a:rPr lang="de-DE" sz="2800" dirty="0">
                <a:latin typeface="Calibri"/>
                <a:cs typeface="Calibri"/>
              </a:rPr>
              <a:t>China</a:t>
            </a:r>
            <a:endParaRPr sz="2800" dirty="0">
              <a:latin typeface="Calibri"/>
              <a:cs typeface="Calibri"/>
            </a:endParaRPr>
          </a:p>
          <a:p>
            <a:pPr algn="just">
              <a:lnSpc>
                <a:spcPts val="2895"/>
              </a:lnSpc>
              <a:defRPr/>
            </a:pPr>
            <a:r>
              <a:rPr lang="de-DE" sz="2800" u="sng" dirty="0">
                <a:latin typeface="Calibri"/>
                <a:cs typeface="Calibri"/>
                <a:hlinkClick r:id="rId14" tooltip="https://de.wikipedia.org/wiki/Volksrepublik_China"/>
              </a:rPr>
              <a:t>https://de.wikipedia.org/wiki/Volksrepublik_China</a:t>
            </a:r>
            <a:endParaRPr sz="2800" dirty="0">
              <a:latin typeface="Calibri"/>
              <a:cs typeface="Calibri"/>
            </a:endParaRPr>
          </a:p>
          <a:p>
            <a:pPr algn="just">
              <a:lnSpc>
                <a:spcPts val="2895"/>
              </a:lnSpc>
              <a:defRPr/>
            </a:pPr>
            <a:r>
              <a:rPr lang="de-DE" sz="2800" dirty="0">
                <a:latin typeface="Calibri"/>
                <a:cs typeface="Calibri"/>
              </a:rPr>
              <a:t>Mexico</a:t>
            </a:r>
            <a:endParaRPr sz="2800" dirty="0">
              <a:latin typeface="Calibri"/>
              <a:cs typeface="Calibri"/>
            </a:endParaRPr>
          </a:p>
          <a:p>
            <a:pPr algn="just">
              <a:lnSpc>
                <a:spcPts val="2895"/>
              </a:lnSpc>
              <a:defRPr/>
            </a:pPr>
            <a:r>
              <a:rPr lang="de-DE" sz="2800" u="sng" dirty="0">
                <a:latin typeface="Calibri"/>
                <a:cs typeface="Calibri"/>
                <a:hlinkClick r:id="rId15" tooltip="https://de.wikipedia.org/wiki/Mexiko"/>
              </a:rPr>
              <a:t>https://de.wikipedia.org/wiki/Mexiko</a:t>
            </a:r>
            <a:endParaRPr sz="2800" dirty="0">
              <a:latin typeface="Calibri"/>
              <a:cs typeface="Calibri"/>
            </a:endParaRPr>
          </a:p>
          <a:p>
            <a:pPr algn="just">
              <a:lnSpc>
                <a:spcPts val="2895"/>
              </a:lnSpc>
              <a:defRPr/>
            </a:pPr>
            <a:r>
              <a:rPr lang="de-DE" sz="2800" dirty="0">
                <a:latin typeface="Calibri"/>
                <a:cs typeface="Calibri"/>
              </a:rPr>
              <a:t>Chile</a:t>
            </a:r>
            <a:endParaRPr sz="2800" dirty="0">
              <a:latin typeface="Calibri"/>
              <a:cs typeface="Calibri"/>
            </a:endParaRPr>
          </a:p>
          <a:p>
            <a:pPr algn="just">
              <a:lnSpc>
                <a:spcPts val="2895"/>
              </a:lnSpc>
              <a:defRPr/>
            </a:pPr>
            <a:r>
              <a:rPr lang="de-DE" sz="2800" u="sng" dirty="0">
                <a:latin typeface="Calibri"/>
                <a:cs typeface="Calibri"/>
                <a:hlinkClick r:id="rId16"/>
              </a:rPr>
              <a:t>https://de.wikipedia.org/wiki/Chile</a:t>
            </a:r>
            <a:endParaRPr lang="de-DE" sz="2800" u="sng" dirty="0">
              <a:latin typeface="Calibri"/>
              <a:cs typeface="Calibri"/>
            </a:endParaRPr>
          </a:p>
        </p:txBody>
      </p:sp>
      <p:sp>
        <p:nvSpPr>
          <p:cNvPr id="11" name="TextBox 11"/>
          <p:cNvSpPr txBox="1"/>
          <p:nvPr/>
        </p:nvSpPr>
        <p:spPr bwMode="auto">
          <a:xfrm>
            <a:off x="0" y="374650"/>
            <a:ext cx="14217882" cy="2343462"/>
          </a:xfrm>
          <a:prstGeom prst="rect">
            <a:avLst/>
          </a:prstGeom>
        </p:spPr>
        <p:txBody>
          <a:bodyPr lIns="0" tIns="0" rIns="0" bIns="0" rtlCol="0" anchor="t">
            <a:spAutoFit/>
          </a:bodyPr>
          <a:lstStyle/>
          <a:p>
            <a:pPr algn="ctr">
              <a:lnSpc>
                <a:spcPts val="7372"/>
              </a:lnSpc>
              <a:defRPr/>
            </a:pPr>
            <a:r>
              <a:rPr lang="en-US" sz="7500" dirty="0">
                <a:solidFill>
                  <a:srgbClr val="09592B"/>
                </a:solidFill>
                <a:latin typeface="Calibri"/>
                <a:cs typeface="Calibri"/>
              </a:rPr>
              <a:t>QUELLEN: </a:t>
            </a:r>
          </a:p>
          <a:p>
            <a:pPr algn="ctr">
              <a:lnSpc>
                <a:spcPts val="7372"/>
              </a:lnSpc>
              <a:defRPr/>
            </a:pPr>
            <a:r>
              <a:rPr lang="en-US" sz="7500" dirty="0">
                <a:solidFill>
                  <a:srgbClr val="09592B"/>
                </a:solidFill>
                <a:latin typeface="Calibri"/>
                <a:cs typeface="Calibri"/>
              </a:rPr>
              <a:t>PIN THE PLANET!</a:t>
            </a:r>
            <a:endParaRPr sz="7500" dirty="0">
              <a:latin typeface="Calibri"/>
              <a:cs typeface="Calibri"/>
            </a:endParaRPr>
          </a:p>
          <a:p>
            <a:pPr algn="ctr">
              <a:lnSpc>
                <a:spcPts val="3409"/>
              </a:lnSpc>
              <a:defRPr/>
            </a:pPr>
            <a:r>
              <a:rPr lang="de-DE" sz="3500" dirty="0">
                <a:solidFill>
                  <a:srgbClr val="09592B"/>
                </a:solidFill>
                <a:latin typeface="Calibri"/>
                <a:cs typeface="Calibri"/>
              </a:rPr>
              <a:t>FINDE DIE HERKUNFTSLÄNDER VON ROHSTOFFEN</a:t>
            </a:r>
            <a:endParaRPr sz="3500" dirty="0">
              <a:latin typeface="Calibri"/>
              <a:cs typeface="Calibri"/>
            </a:endParaRPr>
          </a:p>
        </p:txBody>
      </p:sp>
      <p:sp>
        <p:nvSpPr>
          <p:cNvPr id="17" name="TextBox 16">
            <a:extLst>
              <a:ext uri="{FF2B5EF4-FFF2-40B4-BE49-F238E27FC236}">
                <a16:creationId xmlns:a16="http://schemas.microsoft.com/office/drawing/2014/main" id="{426BE1FD-4C92-FC88-2275-DA58C73982EA}"/>
              </a:ext>
            </a:extLst>
          </p:cNvPr>
          <p:cNvSpPr txBox="1"/>
          <p:nvPr/>
        </p:nvSpPr>
        <p:spPr bwMode="auto">
          <a:xfrm>
            <a:off x="6267450" y="19389716"/>
            <a:ext cx="2478564" cy="400110"/>
          </a:xfrm>
          <a:prstGeom prst="rect">
            <a:avLst/>
          </a:prstGeom>
          <a:noFill/>
        </p:spPr>
        <p:txBody>
          <a:bodyPr wrap="none" rtlCol="0">
            <a:spAutoFit/>
          </a:bodyPr>
          <a:lstStyle/>
          <a:p>
            <a:pPr algn="ctr">
              <a:defRPr/>
            </a:pPr>
            <a:r>
              <a:rPr lang="de-DE" sz="2000" dirty="0">
                <a:solidFill>
                  <a:schemeClr val="tx1">
                    <a:lumMod val="75000"/>
                    <a:lumOff val="25000"/>
                  </a:schemeClr>
                </a:solidFill>
                <a:latin typeface="Calibri"/>
                <a:cs typeface="Calibri"/>
              </a:rPr>
              <a:t>Material für Lehrende</a:t>
            </a:r>
            <a:endParaRPr sz="2800" dirty="0"/>
          </a:p>
        </p:txBody>
      </p:sp>
      <p:pic>
        <p:nvPicPr>
          <p:cNvPr id="18" name="Grafik 1" descr="Lehrer mit einfarbiger Füllung">
            <a:extLst>
              <a:ext uri="{FF2B5EF4-FFF2-40B4-BE49-F238E27FC236}">
                <a16:creationId xmlns:a16="http://schemas.microsoft.com/office/drawing/2014/main" id="{C442CECF-0CC9-F9D9-0200-F995353C779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bwMode="auto">
          <a:xfrm>
            <a:off x="12473250" y="912675"/>
            <a:ext cx="1490400" cy="1490400"/>
          </a:xfrm>
          <a:prstGeom prst="rect">
            <a:avLst/>
          </a:prstGeom>
        </p:spPr>
      </p:pic>
      <p:sp>
        <p:nvSpPr>
          <p:cNvPr id="19" name="TextBox 18">
            <a:extLst>
              <a:ext uri="{FF2B5EF4-FFF2-40B4-BE49-F238E27FC236}">
                <a16:creationId xmlns:a16="http://schemas.microsoft.com/office/drawing/2014/main" id="{1D00EF46-8991-6839-9DFD-C0710FC543A2}"/>
              </a:ext>
            </a:extLst>
          </p:cNvPr>
          <p:cNvSpPr txBox="1"/>
          <p:nvPr/>
        </p:nvSpPr>
        <p:spPr bwMode="auto">
          <a:xfrm>
            <a:off x="12245282" y="2130743"/>
            <a:ext cx="1869423" cy="461665"/>
          </a:xfrm>
          <a:prstGeom prst="rect">
            <a:avLst/>
          </a:prstGeom>
          <a:noFill/>
        </p:spPr>
        <p:txBody>
          <a:bodyPr wrap="none" rtlCol="0">
            <a:spAutoFit/>
          </a:bodyPr>
          <a:lstStyle/>
          <a:p>
            <a:r>
              <a:rPr lang="de-DE" sz="2400" dirty="0">
                <a:latin typeface="Calibri" panose="020F0502020204030204" pitchFamily="34" charset="0"/>
                <a:cs typeface="Calibri" panose="020F0502020204030204" pitchFamily="34" charset="0"/>
              </a:rPr>
              <a:t>für Lehrende</a:t>
            </a:r>
          </a:p>
        </p:txBody>
      </p:sp>
      <p:sp>
        <p:nvSpPr>
          <p:cNvPr id="13" name="TextBox 12">
            <a:extLst>
              <a:ext uri="{FF2B5EF4-FFF2-40B4-BE49-F238E27FC236}">
                <a16:creationId xmlns:a16="http://schemas.microsoft.com/office/drawing/2014/main" id="{EDD1E7DA-80E4-366E-6881-E4D5C5E9F9F9}"/>
              </a:ext>
            </a:extLst>
          </p:cNvPr>
          <p:cNvSpPr txBox="1"/>
          <p:nvPr/>
        </p:nvSpPr>
        <p:spPr bwMode="auto">
          <a:xfrm>
            <a:off x="9163050" y="19060736"/>
            <a:ext cx="4743450" cy="738664"/>
          </a:xfrm>
          <a:prstGeom prst="rect">
            <a:avLst/>
          </a:prstGeom>
          <a:noFill/>
        </p:spPr>
        <p:txBody>
          <a:bodyPr wrap="square" rtlCol="0">
            <a:spAutoFit/>
          </a:bodyPr>
          <a:lstStyle/>
          <a:p>
            <a:pPr>
              <a:defRPr/>
            </a:pPr>
            <a:r>
              <a:rPr lang="de-DE" sz="1400" dirty="0">
                <a:solidFill>
                  <a:schemeClr val="tx1">
                    <a:lumMod val="75000"/>
                    <a:lumOff val="25000"/>
                  </a:schemeClr>
                </a:solidFill>
                <a:latin typeface="Calibri"/>
                <a:cs typeface="Calibri"/>
              </a:rPr>
              <a:t>basierend auf Materialien von </a:t>
            </a:r>
            <a:r>
              <a:rPr lang="de-DE" sz="1400" dirty="0" err="1">
                <a:solidFill>
                  <a:schemeClr val="tx1">
                    <a:lumMod val="75000"/>
                    <a:lumOff val="25000"/>
                  </a:schemeClr>
                </a:solidFill>
                <a:latin typeface="Calibri"/>
                <a:cs typeface="Calibri"/>
              </a:rPr>
              <a:t>Szucsich</a:t>
            </a:r>
            <a:r>
              <a:rPr lang="de-DE" sz="1400" dirty="0">
                <a:solidFill>
                  <a:schemeClr val="tx1">
                    <a:lumMod val="75000"/>
                    <a:lumOff val="25000"/>
                  </a:schemeClr>
                </a:solidFill>
                <a:latin typeface="Calibri"/>
                <a:cs typeface="Calibri"/>
              </a:rPr>
              <a:t> (PH Wien, 2024) im EU-geförderten Projekt Teacher Academy Project – Teaching </a:t>
            </a:r>
            <a:r>
              <a:rPr lang="de-DE" sz="1400" dirty="0" err="1">
                <a:solidFill>
                  <a:schemeClr val="tx1">
                    <a:lumMod val="75000"/>
                    <a:lumOff val="25000"/>
                  </a:schemeClr>
                </a:solidFill>
                <a:latin typeface="Calibri"/>
                <a:cs typeface="Calibri"/>
              </a:rPr>
              <a:t>Sustainability</a:t>
            </a:r>
            <a:r>
              <a:rPr lang="de-DE" sz="1400" dirty="0">
                <a:solidFill>
                  <a:schemeClr val="tx1">
                    <a:lumMod val="75000"/>
                    <a:lumOff val="25000"/>
                  </a:schemeClr>
                </a:solidFill>
                <a:latin typeface="Calibri"/>
                <a:cs typeface="Calibri"/>
              </a:rPr>
              <a:t> (TAP-TS). Quelle: https://oeha.phwien.ac.at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1701</Words>
  <Application>Microsoft Office PowerPoint</Application>
  <DocSecurity>0</DocSecurity>
  <PresentationFormat>Custom</PresentationFormat>
  <Paragraphs>156</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TS_Workshop 1: Unblack the Box</dc:title>
  <dc:subject/>
  <dc:creator>Petra Szucsich</dc:creator>
  <cp:keywords>DAFhA0TPv1k,BAFbCIvappY</cp:keywords>
  <dc:description/>
  <cp:lastModifiedBy>Pia Ho</cp:lastModifiedBy>
  <cp:revision>78</cp:revision>
  <dcterms:created xsi:type="dcterms:W3CDTF">2023-06-22T08:39:39Z</dcterms:created>
  <dcterms:modified xsi:type="dcterms:W3CDTF">2024-12-03T15:21:30Z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2023-06-22T00:00:00Z</vt:filetime>
  </property>
  <property fmtid="{D5CDD505-2E9C-101B-9397-08002B2CF9AE}" pid="3" name="Creator">
    <vt:lpwstr>Canva</vt:lpwstr>
  </property>
  <property fmtid="{D5CDD505-2E9C-101B-9397-08002B2CF9AE}" pid="4" name="LastSaved">
    <vt:filetime>2023-06-22T00:00:00Z</vt:filetime>
  </property>
  <property fmtid="{D5CDD505-2E9C-101B-9397-08002B2CF9AE}" pid="5" name="Producer">
    <vt:lpwstr>Canva</vt:lpwstr>
  </property>
</Properties>
</file>