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4" r:id="rId1"/>
  </p:sldMasterIdLst>
  <p:notesMasterIdLst>
    <p:notesMasterId r:id="rId15"/>
  </p:notesMasterIdLst>
  <p:handoutMasterIdLst>
    <p:handoutMasterId r:id="rId16"/>
  </p:handoutMasterIdLst>
  <p:sldIdLst>
    <p:sldId id="274" r:id="rId2"/>
    <p:sldId id="278" r:id="rId3"/>
    <p:sldId id="259" r:id="rId4"/>
    <p:sldId id="260" r:id="rId5"/>
    <p:sldId id="261" r:id="rId6"/>
    <p:sldId id="262" r:id="rId7"/>
    <p:sldId id="267" r:id="rId8"/>
    <p:sldId id="272" r:id="rId9"/>
    <p:sldId id="268" r:id="rId10"/>
    <p:sldId id="273" r:id="rId11"/>
    <p:sldId id="277" r:id="rId12"/>
    <p:sldId id="275" r:id="rId13"/>
    <p:sldId id="276" r:id="rId14"/>
  </p:sldIdLst>
  <p:sldSz cx="14211300" cy="20104100"/>
  <p:notesSz cx="14211300" cy="201041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a Hornickel" initials="PH" lastIdx="13" clrIdx="0"/>
  <p:cmAuthor id="2" name="Pia Ho" initials="PH" lastIdx="26" clrIdx="1">
    <p:extLst>
      <p:ext uri="{19B8F6BF-5375-455C-9EA6-DF929625EA0E}">
        <p15:presenceInfo xmlns:p15="http://schemas.microsoft.com/office/powerpoint/2012/main" userId="68000ff878e6eebc" providerId="Windows Live"/>
      </p:ext>
    </p:extLst>
  </p:cmAuthor>
  <p:cmAuthor id="3" name="anonym" initials="anonym" lastIdx="1" clrIdx="2">
    <p:extLst>
      <p:ext uri="{19B8F6BF-5375-455C-9EA6-DF929625EA0E}">
        <p15:presenceInfo xmlns:p15="http://schemas.microsoft.com/office/powerpoint/2012/main" userId="anony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FFFFFF"/>
    <a:srgbClr val="09592B"/>
    <a:srgbClr val="99D490"/>
    <a:srgbClr val="C6D88B"/>
    <a:srgbClr val="4C5270"/>
    <a:srgbClr val="A5B484"/>
    <a:srgbClr val="FF914D"/>
    <a:srgbClr val="F5F5EF"/>
    <a:srgbClr val="FF3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44" autoAdjust="0"/>
  </p:normalViewPr>
  <p:slideViewPr>
    <p:cSldViewPr>
      <p:cViewPr varScale="1">
        <p:scale>
          <a:sx n="50" d="100"/>
          <a:sy n="50" d="100"/>
        </p:scale>
        <p:origin x="4092" y="6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431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1921104-9304-74AE-97BD-E83B298DD3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6157913" cy="1008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7058BB-8DD2-1C56-8D28-F7870C1E632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8050213" y="0"/>
            <a:ext cx="6157912" cy="1008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368BB-6EA8-4D09-B0D5-9458905DED93}" type="datetimeFigureOut">
              <a:rPr lang="de-DE" smtClean="0"/>
              <a:t>03.12.2024</a:t>
            </a:fld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4FF9FA-DB2B-81FC-1373-7671CCA3A46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9096038"/>
            <a:ext cx="6157913" cy="1008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F5EC3C-7100-1A24-9712-D8023BDCE6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8050213" y="19096038"/>
            <a:ext cx="6157912" cy="1008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E9B88-0411-4DCE-8BAF-7C121062A1B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8178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6157913" cy="1008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8050212" y="0"/>
            <a:ext cx="6157912" cy="1008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0D97913-3B64-C34F-A1B0-5641FF7B6B3D}" type="datetimeFigureOut">
              <a:rPr lang="de-DE"/>
              <a:t>03.12.2024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4706938" y="2513013"/>
            <a:ext cx="4797425" cy="6784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1420813" y="9675813"/>
            <a:ext cx="11369675" cy="79152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19096038"/>
            <a:ext cx="6157913" cy="1008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8050212" y="19096038"/>
            <a:ext cx="6157912" cy="1008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8F1DEEE-19C0-DB4D-A655-55B72EF2BBA4}" type="slidenum">
              <a:rPr lang="de-DE"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EC1D906-0488-75C0-CC1C-2A484482D579}" type="slidenum">
              <a:rPr/>
              <a:t>3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144EAA-229D-7D7C-16D3-B667B33F1700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373740-45F8-9807-A91C-6DEF23FDAD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8AB108-3E2B-6818-9BAA-44FAED3E9F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D3BB10-C009-80AA-C933-FB2F554C70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68F1DEEE-19C0-DB4D-A655-55B72EF2BBA4}" type="slidenum">
              <a:rPr lang="de-DE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7411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762FA8-1585-4D10-45B4-F2970588EA64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4FDBB6-D069-9AE7-1E95-8743FEB88D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95D25E-13A5-8CF0-66D4-5768DA396C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DEAABB-EBEC-2197-336C-ADBDCC19E6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68F1DEEE-19C0-DB4D-A655-55B72EF2BBA4}" type="slidenum">
              <a:rPr lang="de-DE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4119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6E1707B-9656-5BEF-C83C-FC1A4ED5C52F}" type="slidenum">
              <a:rPr/>
              <a:t>4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110248F-E152-FA6E-BD3F-0C4344305E33}" type="slidenum">
              <a:rPr/>
              <a:t>5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B97F56E-4EC7-844B-4471-966314FE3301}" type="slidenum">
              <a:rPr/>
              <a:t>6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68F1DEEE-19C0-DB4D-A655-55B72EF2BBA4}" type="slidenum">
              <a:rPr lang="de-DE"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2A0FB1-D20C-C3E1-BD94-B802EC4ACEA6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440084-4EAB-AAE5-B362-CBFB40ABF0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066FDE-2EB4-C316-49C0-0DA1CA75B0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A56A42-252A-A5F3-7BF4-25FE3DA340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6E1707B-9656-5BEF-C83C-FC1A4ED5C52F}" type="slidenum">
              <a:rPr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2649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163685A-3A78-37D0-B7B1-CFBF3118ABA5}" type="slidenum">
              <a:rPr/>
              <a:t>9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F78850-5450-3013-D824-E43D97A85296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33136F-E1B1-6F7C-42E9-61355AEA4D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06F28E-1631-16A6-0555-BCC40E4C94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72B7D1-EDA6-E703-0885-B148586753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110248F-E152-FA6E-BD3F-0C4344305E33}" type="slidenum">
              <a:rPr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9688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71D265-B12D-6C6F-9E69-B6378E6229C8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7A666C-6BE0-A852-71B6-E7BD9DCEBC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58A0CD-E3B5-CD2F-710B-58EBA78A9F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1D137-1248-F2AF-3C14-373AE7BD89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B97F56E-4EC7-844B-4471-966314FE3301}" type="slidenum">
              <a:rPr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0614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575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357B1-BC30-AB98-8606-9094BBE4D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071CDE-3988-B371-CF50-DBE943729E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8CBC6-DA72-3958-9081-0D043A3FB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BDA135-6AFB-0EEE-F0E7-37039E6D6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94615">
              <a:lnSpc>
                <a:spcPct val="100000"/>
              </a:lnSpc>
              <a:spcBef>
                <a:spcPts val="155"/>
              </a:spcBef>
              <a:defRPr/>
            </a:pPr>
            <a:r>
              <a:rPr lang="de-DE"/>
              <a:t>No.</a:t>
            </a:r>
            <a:r>
              <a:rPr lang="de-DE" spc="35"/>
              <a:t> </a:t>
            </a:r>
            <a:r>
              <a:rPr lang="de-DE" spc="-10"/>
              <a:t>101056248.</a:t>
            </a: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47DC0-8B7C-9EB0-13C2-4238E9018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2383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DBA3CF-F522-E093-203F-EB0C5352BF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169961" y="1070357"/>
            <a:ext cx="3064312" cy="170372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59350F-AAB3-3851-3E38-140761FD4A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77027" y="1070357"/>
            <a:ext cx="9015293" cy="1703729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B046F-0DD7-4602-0F8A-DC3AE355A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8903F-C1F7-20E1-A8BC-746C61A08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94615">
              <a:lnSpc>
                <a:spcPct val="100000"/>
              </a:lnSpc>
              <a:spcBef>
                <a:spcPts val="155"/>
              </a:spcBef>
              <a:defRPr/>
            </a:pPr>
            <a:r>
              <a:rPr lang="de-DE"/>
              <a:t>No.</a:t>
            </a:r>
            <a:r>
              <a:rPr lang="de-DE" spc="35"/>
              <a:t> </a:t>
            </a:r>
            <a:r>
              <a:rPr lang="de-DE" spc="-10"/>
              <a:t>101056248.</a:t>
            </a: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14EAF-F14E-F722-D90E-110931A4F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7733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1_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 bwMode="auto">
          <a:xfrm>
            <a:off x="1066323" y="6232271"/>
            <a:ext cx="12085002" cy="4221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500" b="0" i="0">
                <a:solidFill>
                  <a:srgbClr val="09582A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 bwMode="auto">
          <a:xfrm>
            <a:off x="2132647" y="11258296"/>
            <a:ext cx="9952355" cy="5026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>
              <a:defRPr sz="8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94615">
              <a:lnSpc>
                <a:spcPct val="100000"/>
              </a:lnSpc>
              <a:spcBef>
                <a:spcPts val="155"/>
              </a:spcBef>
              <a:defRPr/>
            </a:pPr>
            <a:r>
              <a:t>No.</a:t>
            </a:r>
            <a:r>
              <a:rPr spc="35"/>
              <a:t> </a:t>
            </a:r>
            <a:r>
              <a:rPr spc="-10"/>
              <a:t>101056248.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12/3/2024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1_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7500" b="0" i="0">
                <a:solidFill>
                  <a:srgbClr val="09582A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>
              <a:defRPr sz="8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94615">
              <a:lnSpc>
                <a:spcPct val="100000"/>
              </a:lnSpc>
              <a:spcBef>
                <a:spcPts val="155"/>
              </a:spcBef>
              <a:defRPr/>
            </a:pPr>
            <a:r>
              <a:t>No.</a:t>
            </a:r>
            <a:r>
              <a:rPr spc="35"/>
              <a:t> </a:t>
            </a:r>
            <a:r>
              <a:rPr spc="-10"/>
              <a:t>101056248.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12/3/2024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1_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7500" b="0" i="0">
                <a:solidFill>
                  <a:srgbClr val="09582A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 bwMode="auto">
          <a:xfrm>
            <a:off x="710882" y="4623943"/>
            <a:ext cx="6184678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 bwMode="auto">
          <a:xfrm>
            <a:off x="7322089" y="4623943"/>
            <a:ext cx="6184678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>
              <a:defRPr sz="8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94615">
              <a:lnSpc>
                <a:spcPct val="100000"/>
              </a:lnSpc>
              <a:spcBef>
                <a:spcPts val="155"/>
              </a:spcBef>
              <a:defRPr/>
            </a:pPr>
            <a:r>
              <a:t>No.</a:t>
            </a:r>
            <a:r>
              <a:rPr spc="35"/>
              <a:t> </a:t>
            </a:r>
            <a:r>
              <a:rPr spc="-10"/>
              <a:t>101056248.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12/3/2024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1_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7500" b="0" i="0">
                <a:solidFill>
                  <a:srgbClr val="09582A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>
              <a:defRPr sz="8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94615">
              <a:lnSpc>
                <a:spcPct val="100000"/>
              </a:lnSpc>
              <a:spcBef>
                <a:spcPts val="155"/>
              </a:spcBef>
              <a:defRPr/>
            </a:pPr>
            <a:r>
              <a:t>No.</a:t>
            </a:r>
            <a:r>
              <a:rPr spc="35"/>
              <a:t> </a:t>
            </a:r>
            <a:r>
              <a:rPr spc="-10"/>
              <a:t>101056248.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12/3/2024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1_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>
              <a:defRPr sz="8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94615">
              <a:lnSpc>
                <a:spcPct val="100000"/>
              </a:lnSpc>
              <a:spcBef>
                <a:spcPts val="155"/>
              </a:spcBef>
              <a:defRPr/>
            </a:pPr>
            <a:r>
              <a:t>No.</a:t>
            </a:r>
            <a:r>
              <a:rPr spc="35"/>
              <a:t> </a:t>
            </a:r>
            <a:r>
              <a:rPr spc="-10"/>
              <a:t>101056248.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12/3/2024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99D4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C6211-5E46-E82C-A107-09DD0840A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BFC4D-20DD-9804-DE18-7957B8BC9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7496F-2681-FD6C-C148-0A90418A3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DA7C9D-B737-AE8E-6251-D4FCEE8FA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94615">
              <a:lnSpc>
                <a:spcPct val="100000"/>
              </a:lnSpc>
              <a:spcBef>
                <a:spcPts val="155"/>
              </a:spcBef>
              <a:defRPr/>
            </a:pPr>
            <a:r>
              <a:rPr lang="de-DE"/>
              <a:t>No.</a:t>
            </a:r>
            <a:r>
              <a:rPr lang="de-DE" spc="35"/>
              <a:t> </a:t>
            </a:r>
            <a:r>
              <a:rPr lang="de-DE" spc="-10"/>
              <a:t>101056248.</a:t>
            </a: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C1BC5E-4BE7-A3E1-3EED-811E5E066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8491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A04E6-7CF2-A3D4-BE9E-1C409A26E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625" y="5012067"/>
            <a:ext cx="12257246" cy="8362746"/>
          </a:xfrm>
        </p:spPr>
        <p:txBody>
          <a:bodyPr anchor="b"/>
          <a:lstStyle>
            <a:lvl1pPr>
              <a:defRPr sz="6994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8DD71-54A3-A1FC-4011-9A039DEA3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9625" y="13453927"/>
            <a:ext cx="12257246" cy="4397770"/>
          </a:xfrm>
        </p:spPr>
        <p:txBody>
          <a:bodyPr/>
          <a:lstStyle>
            <a:lvl1pPr marL="0" indent="0">
              <a:buNone/>
              <a:defRPr sz="2797">
                <a:solidFill>
                  <a:schemeClr val="tx1">
                    <a:tint val="82000"/>
                  </a:schemeClr>
                </a:solidFill>
              </a:defRPr>
            </a:lvl1pPr>
            <a:lvl2pPr marL="532912" indent="0">
              <a:buNone/>
              <a:defRPr sz="2331">
                <a:solidFill>
                  <a:schemeClr val="tx1">
                    <a:tint val="82000"/>
                  </a:schemeClr>
                </a:solidFill>
              </a:defRPr>
            </a:lvl2pPr>
            <a:lvl3pPr marL="1065825" indent="0">
              <a:buNone/>
              <a:defRPr sz="2098">
                <a:solidFill>
                  <a:schemeClr val="tx1">
                    <a:tint val="82000"/>
                  </a:schemeClr>
                </a:solidFill>
              </a:defRPr>
            </a:lvl3pPr>
            <a:lvl4pPr marL="1598737" indent="0">
              <a:buNone/>
              <a:defRPr sz="1865">
                <a:solidFill>
                  <a:schemeClr val="tx1">
                    <a:tint val="82000"/>
                  </a:schemeClr>
                </a:solidFill>
              </a:defRPr>
            </a:lvl4pPr>
            <a:lvl5pPr marL="2131649" indent="0">
              <a:buNone/>
              <a:defRPr sz="1865">
                <a:solidFill>
                  <a:schemeClr val="tx1">
                    <a:tint val="82000"/>
                  </a:schemeClr>
                </a:solidFill>
              </a:defRPr>
            </a:lvl5pPr>
            <a:lvl6pPr marL="2664562" indent="0">
              <a:buNone/>
              <a:defRPr sz="1865">
                <a:solidFill>
                  <a:schemeClr val="tx1">
                    <a:tint val="82000"/>
                  </a:schemeClr>
                </a:solidFill>
              </a:defRPr>
            </a:lvl6pPr>
            <a:lvl7pPr marL="3197474" indent="0">
              <a:buNone/>
              <a:defRPr sz="1865">
                <a:solidFill>
                  <a:schemeClr val="tx1">
                    <a:tint val="82000"/>
                  </a:schemeClr>
                </a:solidFill>
              </a:defRPr>
            </a:lvl7pPr>
            <a:lvl8pPr marL="3730386" indent="0">
              <a:buNone/>
              <a:defRPr sz="1865">
                <a:solidFill>
                  <a:schemeClr val="tx1">
                    <a:tint val="82000"/>
                  </a:schemeClr>
                </a:solidFill>
              </a:defRPr>
            </a:lvl8pPr>
            <a:lvl9pPr marL="4263299" indent="0">
              <a:buNone/>
              <a:defRPr sz="1865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7421FA-972B-0013-BDBD-FF7AE3C69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74E177-CD91-DE94-36EA-724D1BF2C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94615">
              <a:lnSpc>
                <a:spcPct val="100000"/>
              </a:lnSpc>
              <a:spcBef>
                <a:spcPts val="155"/>
              </a:spcBef>
              <a:defRPr/>
            </a:pPr>
            <a:r>
              <a:rPr lang="de-DE"/>
              <a:t>No.</a:t>
            </a:r>
            <a:r>
              <a:rPr lang="de-DE" spc="35"/>
              <a:t> </a:t>
            </a:r>
            <a:r>
              <a:rPr lang="de-DE" spc="-10"/>
              <a:t>101056248.</a:t>
            </a: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C9843-659E-58B7-172D-5CD558C37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3595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67B4E-F033-41F5-E0AD-A941B678A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E4C92-4FD4-2203-D0DB-724BCAF047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7027" y="5351786"/>
            <a:ext cx="6039803" cy="127558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C71C6-8E5F-C20F-609C-E749331CD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4470" y="5351786"/>
            <a:ext cx="6039803" cy="127558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9D03C8-F567-DAA5-0285-6F70A0E80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E60EC6-66A9-F336-4460-A408E3826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94615">
              <a:lnSpc>
                <a:spcPct val="100000"/>
              </a:lnSpc>
              <a:spcBef>
                <a:spcPts val="155"/>
              </a:spcBef>
              <a:defRPr/>
            </a:pPr>
            <a:r>
              <a:rPr lang="de-DE"/>
              <a:t>No.</a:t>
            </a:r>
            <a:r>
              <a:rPr lang="de-DE" spc="35"/>
              <a:t> </a:t>
            </a:r>
            <a:r>
              <a:rPr lang="de-DE" spc="-10"/>
              <a:t>101056248.</a:t>
            </a:r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5E7B8C-9CAF-9CA7-09DE-5CDAD1BAF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816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401AF-DAE2-542E-BAC8-D64BA015A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878" y="1070359"/>
            <a:ext cx="12257246" cy="38858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516BF1-EF73-0C6F-2BC8-12CEBFB2F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8879" y="4928298"/>
            <a:ext cx="6012045" cy="2415283"/>
          </a:xfrm>
        </p:spPr>
        <p:txBody>
          <a:bodyPr anchor="b"/>
          <a:lstStyle>
            <a:lvl1pPr marL="0" indent="0">
              <a:buNone/>
              <a:defRPr sz="2797" b="1"/>
            </a:lvl1pPr>
            <a:lvl2pPr marL="532912" indent="0">
              <a:buNone/>
              <a:defRPr sz="2331" b="1"/>
            </a:lvl2pPr>
            <a:lvl3pPr marL="1065825" indent="0">
              <a:buNone/>
              <a:defRPr sz="2098" b="1"/>
            </a:lvl3pPr>
            <a:lvl4pPr marL="1598737" indent="0">
              <a:buNone/>
              <a:defRPr sz="1865" b="1"/>
            </a:lvl4pPr>
            <a:lvl5pPr marL="2131649" indent="0">
              <a:buNone/>
              <a:defRPr sz="1865" b="1"/>
            </a:lvl5pPr>
            <a:lvl6pPr marL="2664562" indent="0">
              <a:buNone/>
              <a:defRPr sz="1865" b="1"/>
            </a:lvl6pPr>
            <a:lvl7pPr marL="3197474" indent="0">
              <a:buNone/>
              <a:defRPr sz="1865" b="1"/>
            </a:lvl7pPr>
            <a:lvl8pPr marL="3730386" indent="0">
              <a:buNone/>
              <a:defRPr sz="1865" b="1"/>
            </a:lvl8pPr>
            <a:lvl9pPr marL="4263299" indent="0">
              <a:buNone/>
              <a:defRPr sz="186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9499DE-A981-541D-E635-2AAE31E83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78879" y="7343581"/>
            <a:ext cx="6012045" cy="108013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EFCCD0-B911-56F7-EA07-764FD0D1B0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94470" y="4928298"/>
            <a:ext cx="6041654" cy="2415283"/>
          </a:xfrm>
        </p:spPr>
        <p:txBody>
          <a:bodyPr anchor="b"/>
          <a:lstStyle>
            <a:lvl1pPr marL="0" indent="0">
              <a:buNone/>
              <a:defRPr sz="2797" b="1"/>
            </a:lvl1pPr>
            <a:lvl2pPr marL="532912" indent="0">
              <a:buNone/>
              <a:defRPr sz="2331" b="1"/>
            </a:lvl2pPr>
            <a:lvl3pPr marL="1065825" indent="0">
              <a:buNone/>
              <a:defRPr sz="2098" b="1"/>
            </a:lvl3pPr>
            <a:lvl4pPr marL="1598737" indent="0">
              <a:buNone/>
              <a:defRPr sz="1865" b="1"/>
            </a:lvl4pPr>
            <a:lvl5pPr marL="2131649" indent="0">
              <a:buNone/>
              <a:defRPr sz="1865" b="1"/>
            </a:lvl5pPr>
            <a:lvl6pPr marL="2664562" indent="0">
              <a:buNone/>
              <a:defRPr sz="1865" b="1"/>
            </a:lvl6pPr>
            <a:lvl7pPr marL="3197474" indent="0">
              <a:buNone/>
              <a:defRPr sz="1865" b="1"/>
            </a:lvl7pPr>
            <a:lvl8pPr marL="3730386" indent="0">
              <a:buNone/>
              <a:defRPr sz="1865" b="1"/>
            </a:lvl8pPr>
            <a:lvl9pPr marL="4263299" indent="0">
              <a:buNone/>
              <a:defRPr sz="186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91F107-BF8F-738D-048D-9CB136E767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194470" y="7343581"/>
            <a:ext cx="6041654" cy="108013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4AAF9A-46BE-7D86-D2AD-DBAF74BEB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3499B8-26E5-4DA1-9DF3-675ED98E8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94615">
              <a:lnSpc>
                <a:spcPct val="100000"/>
              </a:lnSpc>
              <a:spcBef>
                <a:spcPts val="155"/>
              </a:spcBef>
              <a:defRPr/>
            </a:pPr>
            <a:r>
              <a:rPr lang="de-DE"/>
              <a:t>No.</a:t>
            </a:r>
            <a:r>
              <a:rPr lang="de-DE" spc="35"/>
              <a:t> </a:t>
            </a:r>
            <a:r>
              <a:rPr lang="de-DE" spc="-10"/>
              <a:t>101056248.</a:t>
            </a:r>
            <a:endParaRPr lang="de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181763-BA25-A675-18EB-DCB1C8709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4909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8BD49-A716-3022-DD55-028A3FC48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46EF8A-7A3F-029D-80D2-CC409EBC0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2C538C-4B84-2F92-B4FA-6734E5B93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94615">
              <a:lnSpc>
                <a:spcPct val="100000"/>
              </a:lnSpc>
              <a:spcBef>
                <a:spcPts val="155"/>
              </a:spcBef>
              <a:defRPr/>
            </a:pPr>
            <a:r>
              <a:rPr lang="de-DE"/>
              <a:t>No.</a:t>
            </a:r>
            <a:r>
              <a:rPr lang="de-DE" spc="35"/>
              <a:t> </a:t>
            </a:r>
            <a:r>
              <a:rPr lang="de-DE" spc="-10"/>
              <a:t>101056248.</a:t>
            </a:r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B7FF28-A599-BAF1-6FCE-3827AABE2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5608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8A4932-067A-EB25-09FE-635B4AF37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FA61BF-BBEF-9433-F08A-9488A0B2C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94615">
              <a:lnSpc>
                <a:spcPct val="100000"/>
              </a:lnSpc>
              <a:spcBef>
                <a:spcPts val="155"/>
              </a:spcBef>
              <a:defRPr/>
            </a:pPr>
            <a:r>
              <a:rPr lang="de-DE"/>
              <a:t>No.</a:t>
            </a:r>
            <a:r>
              <a:rPr lang="de-DE" spc="35"/>
              <a:t> </a:t>
            </a:r>
            <a:r>
              <a:rPr lang="de-DE" spc="-10"/>
              <a:t>101056248.</a:t>
            </a:r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604558-7760-4C6D-4F42-1CBC63E6F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03807" y="18734955"/>
            <a:ext cx="3197543" cy="1070357"/>
          </a:xfrm>
        </p:spPr>
        <p:txBody>
          <a:bodyPr/>
          <a:lstStyle/>
          <a:p>
            <a:pPr>
              <a:defRPr/>
            </a:pPr>
            <a:fld id="{B6F15528-21DE-4FAA-801E-634DDDAF4B2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0257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97A8F-F2F5-BD77-79E4-C844BB48D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878" y="1340273"/>
            <a:ext cx="4583514" cy="4690957"/>
          </a:xfrm>
        </p:spPr>
        <p:txBody>
          <a:bodyPr anchor="b"/>
          <a:lstStyle>
            <a:lvl1pPr>
              <a:defRPr sz="373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DBB96-9044-4E9F-F976-C70ACA6F4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1653" y="2894620"/>
            <a:ext cx="7194471" cy="14286941"/>
          </a:xfrm>
        </p:spPr>
        <p:txBody>
          <a:bodyPr/>
          <a:lstStyle>
            <a:lvl1pPr>
              <a:defRPr sz="3730"/>
            </a:lvl1pPr>
            <a:lvl2pPr>
              <a:defRPr sz="3264"/>
            </a:lvl2pPr>
            <a:lvl3pPr>
              <a:defRPr sz="2797"/>
            </a:lvl3pPr>
            <a:lvl4pPr>
              <a:defRPr sz="2331"/>
            </a:lvl4pPr>
            <a:lvl5pPr>
              <a:defRPr sz="2331"/>
            </a:lvl5pPr>
            <a:lvl6pPr>
              <a:defRPr sz="2331"/>
            </a:lvl6pPr>
            <a:lvl7pPr>
              <a:defRPr sz="2331"/>
            </a:lvl7pPr>
            <a:lvl8pPr>
              <a:defRPr sz="2331"/>
            </a:lvl8pPr>
            <a:lvl9pPr>
              <a:defRPr sz="233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5FE3CF-EFF7-E953-5BA2-4F9F9027D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78878" y="6031230"/>
            <a:ext cx="4583514" cy="11173600"/>
          </a:xfrm>
        </p:spPr>
        <p:txBody>
          <a:bodyPr/>
          <a:lstStyle>
            <a:lvl1pPr marL="0" indent="0">
              <a:buNone/>
              <a:defRPr sz="1865"/>
            </a:lvl1pPr>
            <a:lvl2pPr marL="532912" indent="0">
              <a:buNone/>
              <a:defRPr sz="1632"/>
            </a:lvl2pPr>
            <a:lvl3pPr marL="1065825" indent="0">
              <a:buNone/>
              <a:defRPr sz="1399"/>
            </a:lvl3pPr>
            <a:lvl4pPr marL="1598737" indent="0">
              <a:buNone/>
              <a:defRPr sz="1166"/>
            </a:lvl4pPr>
            <a:lvl5pPr marL="2131649" indent="0">
              <a:buNone/>
              <a:defRPr sz="1166"/>
            </a:lvl5pPr>
            <a:lvl6pPr marL="2664562" indent="0">
              <a:buNone/>
              <a:defRPr sz="1166"/>
            </a:lvl6pPr>
            <a:lvl7pPr marL="3197474" indent="0">
              <a:buNone/>
              <a:defRPr sz="1166"/>
            </a:lvl7pPr>
            <a:lvl8pPr marL="3730386" indent="0">
              <a:buNone/>
              <a:defRPr sz="1166"/>
            </a:lvl8pPr>
            <a:lvl9pPr marL="4263299" indent="0">
              <a:buNone/>
              <a:defRPr sz="116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664A80-703E-1C0D-124D-CC58CA90E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A27DCA-B40A-2843-B12D-73027C1C6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94615">
              <a:lnSpc>
                <a:spcPct val="100000"/>
              </a:lnSpc>
              <a:spcBef>
                <a:spcPts val="155"/>
              </a:spcBef>
              <a:defRPr/>
            </a:pPr>
            <a:r>
              <a:rPr lang="de-DE"/>
              <a:t>No.</a:t>
            </a:r>
            <a:r>
              <a:rPr lang="de-DE" spc="35"/>
              <a:t> </a:t>
            </a:r>
            <a:r>
              <a:rPr lang="de-DE" spc="-10"/>
              <a:t>101056248.</a:t>
            </a:r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BC902-26C7-7347-8C39-A978479B3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4210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79C1A-190E-FEE6-21F9-4D0C64200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878" y="1340273"/>
            <a:ext cx="4583514" cy="4690957"/>
          </a:xfrm>
        </p:spPr>
        <p:txBody>
          <a:bodyPr anchor="b"/>
          <a:lstStyle>
            <a:lvl1pPr>
              <a:defRPr sz="373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5EFD50-7216-E912-6FD4-A1B05D914C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41653" y="2894620"/>
            <a:ext cx="7194471" cy="14286941"/>
          </a:xfrm>
        </p:spPr>
        <p:txBody>
          <a:bodyPr/>
          <a:lstStyle>
            <a:lvl1pPr marL="0" indent="0">
              <a:buNone/>
              <a:defRPr sz="3730"/>
            </a:lvl1pPr>
            <a:lvl2pPr marL="532912" indent="0">
              <a:buNone/>
              <a:defRPr sz="3264"/>
            </a:lvl2pPr>
            <a:lvl3pPr marL="1065825" indent="0">
              <a:buNone/>
              <a:defRPr sz="2797"/>
            </a:lvl3pPr>
            <a:lvl4pPr marL="1598737" indent="0">
              <a:buNone/>
              <a:defRPr sz="2331"/>
            </a:lvl4pPr>
            <a:lvl5pPr marL="2131649" indent="0">
              <a:buNone/>
              <a:defRPr sz="2331"/>
            </a:lvl5pPr>
            <a:lvl6pPr marL="2664562" indent="0">
              <a:buNone/>
              <a:defRPr sz="2331"/>
            </a:lvl6pPr>
            <a:lvl7pPr marL="3197474" indent="0">
              <a:buNone/>
              <a:defRPr sz="2331"/>
            </a:lvl7pPr>
            <a:lvl8pPr marL="3730386" indent="0">
              <a:buNone/>
              <a:defRPr sz="2331"/>
            </a:lvl8pPr>
            <a:lvl9pPr marL="4263299" indent="0">
              <a:buNone/>
              <a:defRPr sz="2331"/>
            </a:lvl9pPr>
          </a:lstStyle>
          <a:p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5BFBFE-2FD2-6577-D504-CFCAF2C6B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78878" y="6031230"/>
            <a:ext cx="4583514" cy="11173600"/>
          </a:xfrm>
        </p:spPr>
        <p:txBody>
          <a:bodyPr/>
          <a:lstStyle>
            <a:lvl1pPr marL="0" indent="0">
              <a:buNone/>
              <a:defRPr sz="1865"/>
            </a:lvl1pPr>
            <a:lvl2pPr marL="532912" indent="0">
              <a:buNone/>
              <a:defRPr sz="1632"/>
            </a:lvl2pPr>
            <a:lvl3pPr marL="1065825" indent="0">
              <a:buNone/>
              <a:defRPr sz="1399"/>
            </a:lvl3pPr>
            <a:lvl4pPr marL="1598737" indent="0">
              <a:buNone/>
              <a:defRPr sz="1166"/>
            </a:lvl4pPr>
            <a:lvl5pPr marL="2131649" indent="0">
              <a:buNone/>
              <a:defRPr sz="1166"/>
            </a:lvl5pPr>
            <a:lvl6pPr marL="2664562" indent="0">
              <a:buNone/>
              <a:defRPr sz="1166"/>
            </a:lvl6pPr>
            <a:lvl7pPr marL="3197474" indent="0">
              <a:buNone/>
              <a:defRPr sz="1166"/>
            </a:lvl7pPr>
            <a:lvl8pPr marL="3730386" indent="0">
              <a:buNone/>
              <a:defRPr sz="1166"/>
            </a:lvl8pPr>
            <a:lvl9pPr marL="4263299" indent="0">
              <a:buNone/>
              <a:defRPr sz="116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0E5539-1011-4662-6E22-6B4CFD28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497CD2-C740-F82B-9020-E8E88D98C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94615">
              <a:lnSpc>
                <a:spcPct val="100000"/>
              </a:lnSpc>
              <a:spcBef>
                <a:spcPts val="155"/>
              </a:spcBef>
              <a:defRPr/>
            </a:pPr>
            <a:r>
              <a:rPr lang="de-DE"/>
              <a:t>No.</a:t>
            </a:r>
            <a:r>
              <a:rPr lang="de-DE" spc="35"/>
              <a:t> </a:t>
            </a:r>
            <a:r>
              <a:rPr lang="de-DE" spc="-10"/>
              <a:t>101056248.</a:t>
            </a:r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859A7-8605-607F-822D-7DBD62113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2082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4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9FC321-F7B4-A14F-2D67-DAF2357F9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027" y="1070359"/>
            <a:ext cx="12257246" cy="3885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D87029-99F3-5FDF-1EAB-E401A460F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7027" y="5351786"/>
            <a:ext cx="12257246" cy="12755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F4D27-5FB8-9AE6-6841-E7309ED3B3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7027" y="18633524"/>
            <a:ext cx="3197543" cy="10703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9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FD92E-CD41-3499-DF4A-F69B4C9C96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07493" y="18633524"/>
            <a:ext cx="4796314" cy="10703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9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94615">
              <a:lnSpc>
                <a:spcPct val="100000"/>
              </a:lnSpc>
              <a:spcBef>
                <a:spcPts val="155"/>
              </a:spcBef>
              <a:defRPr/>
            </a:pPr>
            <a:r>
              <a:rPr lang="de-DE" dirty="0" err="1"/>
              <a:t>No</a:t>
            </a:r>
            <a:r>
              <a:rPr lang="de-DE" dirty="0"/>
              <a:t>.</a:t>
            </a:r>
            <a:r>
              <a:rPr lang="de-DE" spc="35" dirty="0"/>
              <a:t> </a:t>
            </a:r>
            <a:r>
              <a:rPr lang="de-DE" spc="-10" dirty="0"/>
              <a:t>101056248.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5E6E2-B329-A9B0-48F4-F81308036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36730" y="18633524"/>
            <a:ext cx="3197543" cy="10703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9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de-DE" smtClean="0"/>
              <a:t>‹#›</a:t>
            </a:fld>
            <a:endParaRPr lang="de-DE"/>
          </a:p>
        </p:txBody>
      </p:sp>
      <p:pic>
        <p:nvPicPr>
          <p:cNvPr id="13" name="Рисунок 81">
            <a:extLst>
              <a:ext uri="{FF2B5EF4-FFF2-40B4-BE49-F238E27FC236}">
                <a16:creationId xmlns:a16="http://schemas.microsoft.com/office/drawing/2014/main" id="{2AAF9B6B-A8C9-E0FB-03C6-5A2F66699354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/>
        </p:blipFill>
        <p:spPr bwMode="auto">
          <a:xfrm>
            <a:off x="360000" y="19261700"/>
            <a:ext cx="1366451" cy="482400"/>
          </a:xfrm>
          <a:prstGeom prst="rect">
            <a:avLst/>
          </a:prstGeom>
        </p:spPr>
      </p:pic>
      <p:pic>
        <p:nvPicPr>
          <p:cNvPr id="15" name="Grafik 22">
            <a:extLst>
              <a:ext uri="{FF2B5EF4-FFF2-40B4-BE49-F238E27FC236}">
                <a16:creationId xmlns:a16="http://schemas.microsoft.com/office/drawing/2014/main" id="{187F2D98-5E82-7086-B1B2-031B965500E3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0000" y="18516500"/>
            <a:ext cx="1362533" cy="565200"/>
          </a:xfrm>
          <a:prstGeom prst="rect">
            <a:avLst/>
          </a:prstGeom>
        </p:spPr>
      </p:pic>
      <p:sp>
        <p:nvSpPr>
          <p:cNvPr id="7" name="object 75">
            <a:extLst>
              <a:ext uri="{FF2B5EF4-FFF2-40B4-BE49-F238E27FC236}">
                <a16:creationId xmlns:a16="http://schemas.microsoft.com/office/drawing/2014/main" id="{0354DE3E-7577-F7DE-BD3D-2281B8C4D73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10369" y="18550030"/>
            <a:ext cx="4114800" cy="1195488"/>
          </a:xfrm>
          <a:prstGeom prst="rect">
            <a:avLst/>
          </a:prstGeom>
          <a:noFill/>
          <a:ln>
            <a:noFill/>
          </a:ln>
        </p:spPr>
        <p:txBody>
          <a:bodyPr rot="0" vert="horz" wrap="square" lIns="0" tIns="45719" rIns="0" bIns="0" anchor="t" anchorCtr="0" upright="1">
            <a:noAutofit/>
          </a:bodyPr>
          <a:lstStyle/>
          <a:p>
            <a:pPr marR="8890">
              <a:lnSpc>
                <a:spcPct val="100000"/>
              </a:lnSpc>
              <a:spcAft>
                <a:spcPts val="800"/>
              </a:spcAft>
              <a:defRPr/>
            </a:pPr>
            <a:r>
              <a:rPr lang="de-DE" sz="1400" spc="-3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Impressum: 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8890">
              <a:lnSpc>
                <a:spcPct val="100000"/>
              </a:lnSpc>
              <a:spcAft>
                <a:spcPts val="800"/>
              </a:spcAft>
              <a:defRPr/>
            </a:pPr>
            <a:r>
              <a:rPr lang="de-DE" sz="1400" spc="-3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Arbeitsbereich Pädagogik in der Digitalität, </a:t>
            </a:r>
            <a:br>
              <a:rPr lang="de-DE" sz="1400" spc="-3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</a:br>
            <a:r>
              <a:rPr lang="de-DE" sz="1400" spc="-3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Arbeitsbereich Medienpädagogik</a:t>
            </a:r>
            <a:br>
              <a:rPr lang="de-DE" sz="1400" spc="-3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</a:br>
            <a:r>
              <a:rPr lang="de-DE" sz="1400" spc="-3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am Institut für Allgemeine Pädagogik und Berufspädagogik, Technische Universität Darmstadt, 2024.</a:t>
            </a: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288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49" r:id="rId12"/>
    <p:sldLayoutId id="2147483650" r:id="rId13"/>
    <p:sldLayoutId id="2147483651" r:id="rId14"/>
    <p:sldLayoutId id="2147483652" r:id="rId15"/>
    <p:sldLayoutId id="2147483653" r:id="rId16"/>
  </p:sldLayoutIdLst>
  <p:txStyles>
    <p:titleStyle>
      <a:lvl1pPr algn="l" defTabSz="1065825" rtl="0" eaLnBrk="1" latinLnBrk="0" hangingPunct="1">
        <a:lnSpc>
          <a:spcPct val="90000"/>
        </a:lnSpc>
        <a:spcBef>
          <a:spcPct val="0"/>
        </a:spcBef>
        <a:buNone/>
        <a:defRPr sz="51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456" indent="-266456" algn="l" defTabSz="1065825" rtl="0" eaLnBrk="1" latinLnBrk="0" hangingPunct="1">
        <a:lnSpc>
          <a:spcPct val="90000"/>
        </a:lnSpc>
        <a:spcBef>
          <a:spcPts val="1166"/>
        </a:spcBef>
        <a:buFont typeface="Arial" panose="020B0604020202020204" pitchFamily="34" charset="0"/>
        <a:buChar char="•"/>
        <a:defRPr sz="3264" kern="1200">
          <a:solidFill>
            <a:schemeClr val="tx1"/>
          </a:solidFill>
          <a:latin typeface="+mn-lt"/>
          <a:ea typeface="+mn-ea"/>
          <a:cs typeface="+mn-cs"/>
        </a:defRPr>
      </a:lvl1pPr>
      <a:lvl2pPr marL="799368" indent="-266456" algn="l" defTabSz="1065825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2797" kern="1200">
          <a:solidFill>
            <a:schemeClr val="tx1"/>
          </a:solidFill>
          <a:latin typeface="+mn-lt"/>
          <a:ea typeface="+mn-ea"/>
          <a:cs typeface="+mn-cs"/>
        </a:defRPr>
      </a:lvl2pPr>
      <a:lvl3pPr marL="1332281" indent="-266456" algn="l" defTabSz="1065825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2331" kern="1200">
          <a:solidFill>
            <a:schemeClr val="tx1"/>
          </a:solidFill>
          <a:latin typeface="+mn-lt"/>
          <a:ea typeface="+mn-ea"/>
          <a:cs typeface="+mn-cs"/>
        </a:defRPr>
      </a:lvl3pPr>
      <a:lvl4pPr marL="1865193" indent="-266456" algn="l" defTabSz="1065825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2098" kern="1200">
          <a:solidFill>
            <a:schemeClr val="tx1"/>
          </a:solidFill>
          <a:latin typeface="+mn-lt"/>
          <a:ea typeface="+mn-ea"/>
          <a:cs typeface="+mn-cs"/>
        </a:defRPr>
      </a:lvl4pPr>
      <a:lvl5pPr marL="2398105" indent="-266456" algn="l" defTabSz="1065825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2098" kern="1200">
          <a:solidFill>
            <a:schemeClr val="tx1"/>
          </a:solidFill>
          <a:latin typeface="+mn-lt"/>
          <a:ea typeface="+mn-ea"/>
          <a:cs typeface="+mn-cs"/>
        </a:defRPr>
      </a:lvl5pPr>
      <a:lvl6pPr marL="2931018" indent="-266456" algn="l" defTabSz="1065825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2098" kern="1200">
          <a:solidFill>
            <a:schemeClr val="tx1"/>
          </a:solidFill>
          <a:latin typeface="+mn-lt"/>
          <a:ea typeface="+mn-ea"/>
          <a:cs typeface="+mn-cs"/>
        </a:defRPr>
      </a:lvl6pPr>
      <a:lvl7pPr marL="3463930" indent="-266456" algn="l" defTabSz="1065825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2098" kern="1200">
          <a:solidFill>
            <a:schemeClr val="tx1"/>
          </a:solidFill>
          <a:latin typeface="+mn-lt"/>
          <a:ea typeface="+mn-ea"/>
          <a:cs typeface="+mn-cs"/>
        </a:defRPr>
      </a:lvl7pPr>
      <a:lvl8pPr marL="3996842" indent="-266456" algn="l" defTabSz="1065825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2098" kern="1200">
          <a:solidFill>
            <a:schemeClr val="tx1"/>
          </a:solidFill>
          <a:latin typeface="+mn-lt"/>
          <a:ea typeface="+mn-ea"/>
          <a:cs typeface="+mn-cs"/>
        </a:defRPr>
      </a:lvl8pPr>
      <a:lvl9pPr marL="4529755" indent="-266456" algn="l" defTabSz="1065825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20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65825" rtl="0" eaLnBrk="1" latinLnBrk="0" hangingPunct="1">
        <a:defRPr sz="2098" kern="1200">
          <a:solidFill>
            <a:schemeClr val="tx1"/>
          </a:solidFill>
          <a:latin typeface="+mn-lt"/>
          <a:ea typeface="+mn-ea"/>
          <a:cs typeface="+mn-cs"/>
        </a:defRPr>
      </a:lvl1pPr>
      <a:lvl2pPr marL="532912" algn="l" defTabSz="1065825" rtl="0" eaLnBrk="1" latinLnBrk="0" hangingPunct="1">
        <a:defRPr sz="2098" kern="1200">
          <a:solidFill>
            <a:schemeClr val="tx1"/>
          </a:solidFill>
          <a:latin typeface="+mn-lt"/>
          <a:ea typeface="+mn-ea"/>
          <a:cs typeface="+mn-cs"/>
        </a:defRPr>
      </a:lvl2pPr>
      <a:lvl3pPr marL="1065825" algn="l" defTabSz="1065825" rtl="0" eaLnBrk="1" latinLnBrk="0" hangingPunct="1">
        <a:defRPr sz="2098" kern="1200">
          <a:solidFill>
            <a:schemeClr val="tx1"/>
          </a:solidFill>
          <a:latin typeface="+mn-lt"/>
          <a:ea typeface="+mn-ea"/>
          <a:cs typeface="+mn-cs"/>
        </a:defRPr>
      </a:lvl3pPr>
      <a:lvl4pPr marL="1598737" algn="l" defTabSz="1065825" rtl="0" eaLnBrk="1" latinLnBrk="0" hangingPunct="1">
        <a:defRPr sz="2098" kern="1200">
          <a:solidFill>
            <a:schemeClr val="tx1"/>
          </a:solidFill>
          <a:latin typeface="+mn-lt"/>
          <a:ea typeface="+mn-ea"/>
          <a:cs typeface="+mn-cs"/>
        </a:defRPr>
      </a:lvl4pPr>
      <a:lvl5pPr marL="2131649" algn="l" defTabSz="1065825" rtl="0" eaLnBrk="1" latinLnBrk="0" hangingPunct="1">
        <a:defRPr sz="2098" kern="1200">
          <a:solidFill>
            <a:schemeClr val="tx1"/>
          </a:solidFill>
          <a:latin typeface="+mn-lt"/>
          <a:ea typeface="+mn-ea"/>
          <a:cs typeface="+mn-cs"/>
        </a:defRPr>
      </a:lvl5pPr>
      <a:lvl6pPr marL="2664562" algn="l" defTabSz="1065825" rtl="0" eaLnBrk="1" latinLnBrk="0" hangingPunct="1">
        <a:defRPr sz="2098" kern="1200">
          <a:solidFill>
            <a:schemeClr val="tx1"/>
          </a:solidFill>
          <a:latin typeface="+mn-lt"/>
          <a:ea typeface="+mn-ea"/>
          <a:cs typeface="+mn-cs"/>
        </a:defRPr>
      </a:lvl6pPr>
      <a:lvl7pPr marL="3197474" algn="l" defTabSz="1065825" rtl="0" eaLnBrk="1" latinLnBrk="0" hangingPunct="1">
        <a:defRPr sz="2098" kern="1200">
          <a:solidFill>
            <a:schemeClr val="tx1"/>
          </a:solidFill>
          <a:latin typeface="+mn-lt"/>
          <a:ea typeface="+mn-ea"/>
          <a:cs typeface="+mn-cs"/>
        </a:defRPr>
      </a:lvl7pPr>
      <a:lvl8pPr marL="3730386" algn="l" defTabSz="1065825" rtl="0" eaLnBrk="1" latinLnBrk="0" hangingPunct="1">
        <a:defRPr sz="2098" kern="1200">
          <a:solidFill>
            <a:schemeClr val="tx1"/>
          </a:solidFill>
          <a:latin typeface="+mn-lt"/>
          <a:ea typeface="+mn-ea"/>
          <a:cs typeface="+mn-cs"/>
        </a:defRPr>
      </a:lvl8pPr>
      <a:lvl9pPr marL="4263299" algn="l" defTabSz="1065825" rtl="0" eaLnBrk="1" latinLnBrk="0" hangingPunct="1">
        <a:defRPr sz="20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11.sv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87C6F7F-542E-C28C-C2FA-04B3AB528EB1}"/>
              </a:ext>
            </a:extLst>
          </p:cNvPr>
          <p:cNvSpPr txBox="1"/>
          <p:nvPr/>
        </p:nvSpPr>
        <p:spPr>
          <a:xfrm>
            <a:off x="0" y="720000"/>
            <a:ext cx="142113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500" dirty="0">
                <a:latin typeface="Calibri" panose="020F0502020204030204" pitchFamily="34" charset="0"/>
                <a:cs typeface="Calibri" panose="020F0502020204030204" pitchFamily="34" charset="0"/>
              </a:rPr>
              <a:t>Hinweis für Lehrende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672A8BE-890E-B693-8C36-E90F57020E1F}"/>
              </a:ext>
            </a:extLst>
          </p:cNvPr>
          <p:cNvSpPr txBox="1"/>
          <p:nvPr/>
        </p:nvSpPr>
        <p:spPr>
          <a:xfrm>
            <a:off x="857251" y="2598571"/>
            <a:ext cx="118871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Bei den folgenden Arbeitsblättern sind Materialien notwendig. Hier finden Sie Empfehlungen.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B9764D8-80EA-C131-9700-16D248BF119F}"/>
              </a:ext>
            </a:extLst>
          </p:cNvPr>
          <p:cNvSpPr txBox="1"/>
          <p:nvPr/>
        </p:nvSpPr>
        <p:spPr>
          <a:xfrm>
            <a:off x="857251" y="4464625"/>
            <a:ext cx="124967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mehrere Sets an 100 kleinen, bunten Holzwürfeln (siehe Anleitung auf der nächsten Seite)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pro </a:t>
            </a:r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Schüler:in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das Set an fünf Arbeitsblättern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pro </a:t>
            </a:r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Schüler:in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ein Stift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E927A1-3AA2-9D81-1DB7-CAB5AC6A6450}"/>
              </a:ext>
            </a:extLst>
          </p:cNvPr>
          <p:cNvSpPr txBox="1"/>
          <p:nvPr/>
        </p:nvSpPr>
        <p:spPr>
          <a:xfrm>
            <a:off x="857251" y="3879850"/>
            <a:ext cx="50802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latin typeface="Calibri" panose="020F0502020204030204" pitchFamily="34" charset="0"/>
                <a:cs typeface="Calibri" panose="020F0502020204030204" pitchFamily="34" charset="0"/>
              </a:rPr>
              <a:t>Materialien und Ressourcen: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D652A2-6A3A-12A1-BA6E-21A88D62950E}"/>
              </a:ext>
            </a:extLst>
          </p:cNvPr>
          <p:cNvSpPr txBox="1"/>
          <p:nvPr/>
        </p:nvSpPr>
        <p:spPr>
          <a:xfrm>
            <a:off x="1777638" y="7572436"/>
            <a:ext cx="118871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Arbeitsform: 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je nach Ressourcen sind Einzel- oder Gruppenarbeit möglich</a:t>
            </a:r>
          </a:p>
          <a:p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Gruppengröße: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1 bis 3 </a:t>
            </a:r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Schüler:innen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de-D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Dauer: 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45 Minuten</a:t>
            </a:r>
          </a:p>
        </p:txBody>
      </p:sp>
      <p:pic>
        <p:nvPicPr>
          <p:cNvPr id="12" name="Graphic 11" descr="Users outline">
            <a:extLst>
              <a:ext uri="{FF2B5EF4-FFF2-40B4-BE49-F238E27FC236}">
                <a16:creationId xmlns:a16="http://schemas.microsoft.com/office/drawing/2014/main" id="{8EF56F94-454C-F512-AE24-4E3FF6820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3238" y="8238620"/>
            <a:ext cx="914400" cy="914400"/>
          </a:xfrm>
          <a:prstGeom prst="rect">
            <a:avLst/>
          </a:prstGeom>
        </p:spPr>
      </p:pic>
      <p:pic>
        <p:nvPicPr>
          <p:cNvPr id="14" name="Graphic 13" descr="Hourglass 30% outline">
            <a:extLst>
              <a:ext uri="{FF2B5EF4-FFF2-40B4-BE49-F238E27FC236}">
                <a16:creationId xmlns:a16="http://schemas.microsoft.com/office/drawing/2014/main" id="{6B55416B-0CC7-4E96-BA15-D06C315C3F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4277" y="9211347"/>
            <a:ext cx="672322" cy="672322"/>
          </a:xfrm>
          <a:prstGeom prst="rect">
            <a:avLst/>
          </a:prstGeom>
        </p:spPr>
      </p:pic>
      <p:pic>
        <p:nvPicPr>
          <p:cNvPr id="11" name="Grafik 1" descr="Lehrer mit einfarbiger Füllung">
            <a:extLst>
              <a:ext uri="{FF2B5EF4-FFF2-40B4-BE49-F238E27FC236}">
                <a16:creationId xmlns:a16="http://schemas.microsoft.com/office/drawing/2014/main" id="{850D043D-4BA1-6FEC-D555-7417CAA7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 bwMode="auto">
          <a:xfrm>
            <a:off x="12473250" y="450850"/>
            <a:ext cx="1490400" cy="1490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CFAE3F8-FA3D-8FC2-4F6A-650B48274BE8}"/>
              </a:ext>
            </a:extLst>
          </p:cNvPr>
          <p:cNvSpPr txBox="1"/>
          <p:nvPr/>
        </p:nvSpPr>
        <p:spPr bwMode="auto">
          <a:xfrm>
            <a:off x="12245282" y="1668918"/>
            <a:ext cx="1869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für Lehrende</a:t>
            </a:r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2298177-39A9-E5E0-331B-E6DE78FE3E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33" y="7429403"/>
            <a:ext cx="923810" cy="9142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1C87DD8-0E06-DB91-33E2-8EC0E6C29ADE}"/>
              </a:ext>
            </a:extLst>
          </p:cNvPr>
          <p:cNvSpPr txBox="1"/>
          <p:nvPr/>
        </p:nvSpPr>
        <p:spPr bwMode="auto">
          <a:xfrm>
            <a:off x="6277450" y="19339740"/>
            <a:ext cx="24700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 für Lehrende</a:t>
            </a:r>
          </a:p>
        </p:txBody>
      </p:sp>
      <p:sp>
        <p:nvSpPr>
          <p:cNvPr id="15" name="Textfeld 3">
            <a:extLst>
              <a:ext uri="{FF2B5EF4-FFF2-40B4-BE49-F238E27FC236}">
                <a16:creationId xmlns:a16="http://schemas.microsoft.com/office/drawing/2014/main" id="{B56DC4CB-6882-8F01-E41C-109FE8EAEF76}"/>
              </a:ext>
            </a:extLst>
          </p:cNvPr>
          <p:cNvSpPr txBox="1"/>
          <p:nvPr/>
        </p:nvSpPr>
        <p:spPr>
          <a:xfrm>
            <a:off x="857249" y="11423650"/>
            <a:ext cx="1249679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latin typeface="Calibri" panose="020F0502020204030204" pitchFamily="34" charset="0"/>
                <a:cs typeface="Calibri" panose="020F0502020204030204" pitchFamily="34" charset="0"/>
              </a:rPr>
              <a:t>Hinweis:</a:t>
            </a:r>
          </a:p>
          <a:p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In diesem Lernpaket sind sowohl Arbeitsblätter mit Hintergrundinformationen nur für Lehrende enthalten. Außerdem gibt es zu den Aufgaben Lösungsblätter, die mit folgendem Symbol 		gekennzeichnet sind.</a:t>
            </a:r>
          </a:p>
          <a:p>
            <a:endParaRPr lang="de-D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3200" b="1" dirty="0">
                <a:latin typeface="Calibri" panose="020F0502020204030204" pitchFamily="34" charset="0"/>
                <a:cs typeface="Calibri" panose="020F0502020204030204" pitchFamily="34" charset="0"/>
              </a:rPr>
              <a:t>Hinweis zu Arbeitsblatt 5/5:</a:t>
            </a:r>
          </a:p>
          <a:p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Dieses Arbeitsblatt kann den </a:t>
            </a:r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Schüler:innen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auch als Lösungsblatt nach der Bearbeitung der Aufgaben gegeben werden.</a:t>
            </a:r>
          </a:p>
        </p:txBody>
      </p:sp>
      <p:pic>
        <p:nvPicPr>
          <p:cNvPr id="16" name="Grafik 2" descr="Abzeichen Tick1 mit einfarbiger Füllung">
            <a:extLst>
              <a:ext uri="{FF2B5EF4-FFF2-40B4-BE49-F238E27FC236}">
                <a16:creationId xmlns:a16="http://schemas.microsoft.com/office/drawing/2014/main" id="{5497DE5B-66DD-46D3-4C9E-C531827635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 bwMode="auto">
          <a:xfrm>
            <a:off x="4057650" y="12645151"/>
            <a:ext cx="838578" cy="83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327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9521C376-069A-CF04-07D7-FCC11039B9D1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1">
            <a:extLst>
              <a:ext uri="{FF2B5EF4-FFF2-40B4-BE49-F238E27FC236}">
                <a16:creationId xmlns:a16="http://schemas.microsoft.com/office/drawing/2014/main" id="{113990A0-2319-429F-F205-F82BBB584699}"/>
              </a:ext>
            </a:extLst>
          </p:cNvPr>
          <p:cNvSpPr/>
          <p:nvPr/>
        </p:nvSpPr>
        <p:spPr bwMode="auto">
          <a:xfrm>
            <a:off x="2149500" y="4504368"/>
            <a:ext cx="9912300" cy="13981916"/>
          </a:xfrm>
          <a:custGeom>
            <a:avLst/>
            <a:gdLst/>
            <a:ahLst/>
            <a:cxnLst/>
            <a:rect l="l" t="t" r="r" b="b"/>
            <a:pathLst>
              <a:path w="11941892" h="16844782" extrusionOk="0">
                <a:moveTo>
                  <a:pt x="0" y="0"/>
                </a:moveTo>
                <a:lnTo>
                  <a:pt x="11941892" y="0"/>
                </a:lnTo>
                <a:lnTo>
                  <a:pt x="11941892" y="16844782"/>
                </a:lnTo>
                <a:lnTo>
                  <a:pt x="0" y="168447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/>
          </a:blipFill>
        </p:spPr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D89F35A4-708E-ECD4-756B-E67BE033B318}"/>
              </a:ext>
            </a:extLst>
          </p:cNvPr>
          <p:cNvSpPr/>
          <p:nvPr/>
        </p:nvSpPr>
        <p:spPr bwMode="auto">
          <a:xfrm flipH="1">
            <a:off x="10400607" y="4274038"/>
            <a:ext cx="4975078" cy="2801282"/>
          </a:xfrm>
          <a:custGeom>
            <a:avLst/>
            <a:gdLst/>
            <a:ahLst/>
            <a:cxnLst/>
            <a:rect l="l" t="t" r="r" b="b"/>
            <a:pathLst>
              <a:path w="5290744" h="2979022" extrusionOk="0">
                <a:moveTo>
                  <a:pt x="5290744" y="0"/>
                </a:moveTo>
                <a:lnTo>
                  <a:pt x="0" y="0"/>
                </a:lnTo>
                <a:lnTo>
                  <a:pt x="0" y="2979022"/>
                </a:lnTo>
                <a:lnTo>
                  <a:pt x="5290744" y="2979022"/>
                </a:lnTo>
                <a:lnTo>
                  <a:pt x="5290744" y="0"/>
                </a:lnTo>
                <a:close/>
              </a:path>
            </a:pathLst>
          </a:custGeom>
          <a:blipFill>
            <a:blip r:embed="rId4"/>
            <a:stretch/>
          </a:blip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899009E7-247C-6B17-A6E0-7DC9D2B06174}"/>
              </a:ext>
            </a:extLst>
          </p:cNvPr>
          <p:cNvSpPr txBox="1"/>
          <p:nvPr/>
        </p:nvSpPr>
        <p:spPr bwMode="auto">
          <a:xfrm>
            <a:off x="-1" y="720000"/>
            <a:ext cx="13979254" cy="19146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372"/>
              </a:lnSpc>
              <a:defRPr/>
            </a:pPr>
            <a:r>
              <a:rPr lang="de-DE" sz="7500" dirty="0">
                <a:solidFill>
                  <a:srgbClr val="09592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 IST IM INNEREN DEINES SMARTPHONES?</a:t>
            </a:r>
            <a:endParaRPr lang="en-US" sz="6600" dirty="0">
              <a:solidFill>
                <a:srgbClr val="09592B"/>
              </a:solidFill>
              <a:latin typeface="Londrina Solid Bold"/>
            </a:endParaRPr>
          </a:p>
        </p:txBody>
      </p:sp>
      <p:sp>
        <p:nvSpPr>
          <p:cNvPr id="2" name="TextBox 53">
            <a:extLst>
              <a:ext uri="{FF2B5EF4-FFF2-40B4-BE49-F238E27FC236}">
                <a16:creationId xmlns:a16="http://schemas.microsoft.com/office/drawing/2014/main" id="{3E65267A-DC78-2165-EFBE-492184265100}"/>
              </a:ext>
            </a:extLst>
          </p:cNvPr>
          <p:cNvSpPr txBox="1"/>
          <p:nvPr/>
        </p:nvSpPr>
        <p:spPr bwMode="auto">
          <a:xfrm>
            <a:off x="5222232" y="4542838"/>
            <a:ext cx="2143743" cy="933196"/>
          </a:xfrm>
          <a:prstGeom prst="rect">
            <a:avLst/>
          </a:prstGeom>
          <a:grpFill/>
        </p:spPr>
        <p:txBody>
          <a:bodyPr lIns="47769" tIns="47769" rIns="47769" bIns="47769" rtlCol="0" anchor="ctr"/>
          <a:lstStyle/>
          <a:p>
            <a:pPr algn="ctr">
              <a:lnSpc>
                <a:spcPts val="3158"/>
              </a:lnSpc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SIM-Karte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48">
            <a:extLst>
              <a:ext uri="{FF2B5EF4-FFF2-40B4-BE49-F238E27FC236}">
                <a16:creationId xmlns:a16="http://schemas.microsoft.com/office/drawing/2014/main" id="{71C67085-ACFC-130B-682F-2221D7CC6056}"/>
              </a:ext>
            </a:extLst>
          </p:cNvPr>
          <p:cNvSpPr txBox="1"/>
          <p:nvPr/>
        </p:nvSpPr>
        <p:spPr bwMode="auto">
          <a:xfrm>
            <a:off x="2305050" y="5639754"/>
            <a:ext cx="2586520" cy="1127151"/>
          </a:xfrm>
          <a:prstGeom prst="rect">
            <a:avLst/>
          </a:prstGeom>
          <a:grpFill/>
        </p:spPr>
        <p:txBody>
          <a:bodyPr lIns="47769" tIns="47769" rIns="47769" bIns="47769" rtlCol="0" anchor="ctr"/>
          <a:lstStyle/>
          <a:p>
            <a:pPr algn="ctr">
              <a:defRPr/>
            </a:pP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Smartphonerahmen, Cover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59">
            <a:extLst>
              <a:ext uri="{FF2B5EF4-FFF2-40B4-BE49-F238E27FC236}">
                <a16:creationId xmlns:a16="http://schemas.microsoft.com/office/drawing/2014/main" id="{C5B939EE-79D0-8C57-FF73-3D5968D2FB7F}"/>
              </a:ext>
            </a:extLst>
          </p:cNvPr>
          <p:cNvSpPr txBox="1"/>
          <p:nvPr/>
        </p:nvSpPr>
        <p:spPr bwMode="auto">
          <a:xfrm>
            <a:off x="7077197" y="6242050"/>
            <a:ext cx="2586520" cy="725246"/>
          </a:xfrm>
          <a:prstGeom prst="rect">
            <a:avLst/>
          </a:prstGeom>
          <a:grpFill/>
        </p:spPr>
        <p:txBody>
          <a:bodyPr lIns="47769" tIns="47769" rIns="47769" bIns="47769" rtlCol="0" anchor="ctr"/>
          <a:lstStyle/>
          <a:p>
            <a:pPr algn="ctr">
              <a:lnSpc>
                <a:spcPts val="3158"/>
              </a:lnSpc>
              <a:defRPr/>
            </a:pP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Hauptplatine</a:t>
            </a:r>
            <a:endParaRPr sz="2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62">
            <a:extLst>
              <a:ext uri="{FF2B5EF4-FFF2-40B4-BE49-F238E27FC236}">
                <a16:creationId xmlns:a16="http://schemas.microsoft.com/office/drawing/2014/main" id="{50C21280-255C-1147-31ED-6C3ADFF42846}"/>
              </a:ext>
            </a:extLst>
          </p:cNvPr>
          <p:cNvSpPr txBox="1"/>
          <p:nvPr/>
        </p:nvSpPr>
        <p:spPr bwMode="auto">
          <a:xfrm>
            <a:off x="8172450" y="9494275"/>
            <a:ext cx="2033253" cy="834671"/>
          </a:xfrm>
          <a:prstGeom prst="rect">
            <a:avLst/>
          </a:prstGeom>
          <a:grpFill/>
        </p:spPr>
        <p:txBody>
          <a:bodyPr lIns="47769" tIns="47769" rIns="47769" bIns="47769" rtlCol="0" anchor="ctr"/>
          <a:lstStyle/>
          <a:p>
            <a:pPr algn="ctr">
              <a:lnSpc>
                <a:spcPts val="3158"/>
              </a:lnSpc>
              <a:defRPr/>
            </a:pP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Bildschirm</a:t>
            </a:r>
            <a:endParaRPr sz="2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65">
            <a:extLst>
              <a:ext uri="{FF2B5EF4-FFF2-40B4-BE49-F238E27FC236}">
                <a16:creationId xmlns:a16="http://schemas.microsoft.com/office/drawing/2014/main" id="{3CA38C73-38CF-1391-D80E-D8B1F9ABDF0E}"/>
              </a:ext>
            </a:extLst>
          </p:cNvPr>
          <p:cNvSpPr txBox="1"/>
          <p:nvPr/>
        </p:nvSpPr>
        <p:spPr bwMode="auto">
          <a:xfrm>
            <a:off x="6191250" y="11474783"/>
            <a:ext cx="2586520" cy="834671"/>
          </a:xfrm>
          <a:prstGeom prst="rect">
            <a:avLst/>
          </a:prstGeom>
          <a:grpFill/>
        </p:spPr>
        <p:txBody>
          <a:bodyPr lIns="47769" tIns="47769" rIns="47769" bIns="47769" rtlCol="0" anchor="ctr"/>
          <a:lstStyle/>
          <a:p>
            <a:pPr algn="ctr">
              <a:lnSpc>
                <a:spcPts val="3158"/>
              </a:lnSpc>
              <a:defRPr/>
            </a:pP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Lötstellen</a:t>
            </a:r>
            <a:endParaRPr sz="2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68">
            <a:extLst>
              <a:ext uri="{FF2B5EF4-FFF2-40B4-BE49-F238E27FC236}">
                <a16:creationId xmlns:a16="http://schemas.microsoft.com/office/drawing/2014/main" id="{C7BE178F-C136-2601-09E3-F94985E72DCB}"/>
              </a:ext>
            </a:extLst>
          </p:cNvPr>
          <p:cNvSpPr txBox="1"/>
          <p:nvPr/>
        </p:nvSpPr>
        <p:spPr bwMode="auto">
          <a:xfrm>
            <a:off x="2076450" y="11728450"/>
            <a:ext cx="2499303" cy="834671"/>
          </a:xfrm>
          <a:prstGeom prst="rect">
            <a:avLst/>
          </a:prstGeom>
          <a:grpFill/>
        </p:spPr>
        <p:txBody>
          <a:bodyPr lIns="47769" tIns="47769" rIns="47769" bIns="47769" rtlCol="0" anchor="ctr"/>
          <a:lstStyle/>
          <a:p>
            <a:pPr algn="ctr">
              <a:lnSpc>
                <a:spcPts val="3158"/>
              </a:lnSpc>
              <a:defRPr/>
            </a:pP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Kondensatoren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71">
            <a:extLst>
              <a:ext uri="{FF2B5EF4-FFF2-40B4-BE49-F238E27FC236}">
                <a16:creationId xmlns:a16="http://schemas.microsoft.com/office/drawing/2014/main" id="{91B545EB-3A65-117E-1297-89EC4774DD02}"/>
              </a:ext>
            </a:extLst>
          </p:cNvPr>
          <p:cNvSpPr txBox="1"/>
          <p:nvPr/>
        </p:nvSpPr>
        <p:spPr bwMode="auto">
          <a:xfrm>
            <a:off x="4891570" y="13163598"/>
            <a:ext cx="2642416" cy="732126"/>
          </a:xfrm>
          <a:prstGeom prst="rect">
            <a:avLst/>
          </a:prstGeom>
          <a:grpFill/>
        </p:spPr>
        <p:txBody>
          <a:bodyPr lIns="47769" tIns="47769" rIns="47769" bIns="47769" rtlCol="0" anchor="ctr"/>
          <a:lstStyle/>
          <a:p>
            <a:pPr algn="ctr">
              <a:lnSpc>
                <a:spcPts val="3158"/>
              </a:lnSpc>
              <a:defRPr/>
            </a:pP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Abschirmplatte</a:t>
            </a:r>
            <a:endParaRPr sz="2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86">
            <a:extLst>
              <a:ext uri="{FF2B5EF4-FFF2-40B4-BE49-F238E27FC236}">
                <a16:creationId xmlns:a16="http://schemas.microsoft.com/office/drawing/2014/main" id="{B88D304C-4941-C211-B4A6-DA356DCB9735}"/>
              </a:ext>
            </a:extLst>
          </p:cNvPr>
          <p:cNvSpPr txBox="1"/>
          <p:nvPr/>
        </p:nvSpPr>
        <p:spPr bwMode="auto">
          <a:xfrm>
            <a:off x="8954848" y="12463222"/>
            <a:ext cx="2642415" cy="732126"/>
          </a:xfrm>
          <a:prstGeom prst="rect">
            <a:avLst/>
          </a:prstGeom>
          <a:grpFill/>
        </p:spPr>
        <p:txBody>
          <a:bodyPr lIns="47769" tIns="47769" rIns="47769" bIns="47769" rtlCol="0" anchor="ctr"/>
          <a:lstStyle/>
          <a:p>
            <a:pPr algn="ctr">
              <a:defRPr/>
            </a:pP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Lautsprecher, 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Mikrofone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74">
            <a:extLst>
              <a:ext uri="{FF2B5EF4-FFF2-40B4-BE49-F238E27FC236}">
                <a16:creationId xmlns:a16="http://schemas.microsoft.com/office/drawing/2014/main" id="{E605C31A-CF90-D12E-FE51-39AA1F6ADD99}"/>
              </a:ext>
            </a:extLst>
          </p:cNvPr>
          <p:cNvSpPr txBox="1"/>
          <p:nvPr/>
        </p:nvSpPr>
        <p:spPr bwMode="auto">
          <a:xfrm>
            <a:off x="2130450" y="14260675"/>
            <a:ext cx="2862805" cy="763154"/>
          </a:xfrm>
          <a:prstGeom prst="rect">
            <a:avLst/>
          </a:prstGeom>
          <a:grpFill/>
        </p:spPr>
        <p:txBody>
          <a:bodyPr lIns="47769" tIns="47769" rIns="47769" bIns="47769" rtlCol="0" anchor="ctr"/>
          <a:lstStyle/>
          <a:p>
            <a:pPr algn="ctr">
              <a:lnSpc>
                <a:spcPts val="3158"/>
              </a:lnSpc>
              <a:defRPr/>
            </a:pP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Schrauben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77">
            <a:extLst>
              <a:ext uri="{FF2B5EF4-FFF2-40B4-BE49-F238E27FC236}">
                <a16:creationId xmlns:a16="http://schemas.microsoft.com/office/drawing/2014/main" id="{91FC2F64-9BBA-CD5A-D69A-823D35F6711D}"/>
              </a:ext>
            </a:extLst>
          </p:cNvPr>
          <p:cNvSpPr txBox="1"/>
          <p:nvPr/>
        </p:nvSpPr>
        <p:spPr bwMode="auto">
          <a:xfrm>
            <a:off x="1920796" y="16373479"/>
            <a:ext cx="2810609" cy="763154"/>
          </a:xfrm>
          <a:prstGeom prst="rect">
            <a:avLst/>
          </a:prstGeom>
          <a:grpFill/>
        </p:spPr>
        <p:txBody>
          <a:bodyPr lIns="47769" tIns="47769" rIns="47769" bIns="47769" rtlCol="0" anchor="ctr"/>
          <a:lstStyle/>
          <a:p>
            <a:pPr algn="ctr">
              <a:lnSpc>
                <a:spcPts val="3158"/>
              </a:lnSpc>
              <a:defRPr/>
            </a:pP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Flachkabel, </a:t>
            </a:r>
          </a:p>
          <a:p>
            <a:pPr algn="ctr">
              <a:lnSpc>
                <a:spcPts val="3158"/>
              </a:lnSpc>
              <a:defRPr/>
            </a:pP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Drähte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80">
            <a:extLst>
              <a:ext uri="{FF2B5EF4-FFF2-40B4-BE49-F238E27FC236}">
                <a16:creationId xmlns:a16="http://schemas.microsoft.com/office/drawing/2014/main" id="{86920905-61EF-6DEE-A486-8D8AFD096D91}"/>
              </a:ext>
            </a:extLst>
          </p:cNvPr>
          <p:cNvSpPr txBox="1"/>
          <p:nvPr/>
        </p:nvSpPr>
        <p:spPr bwMode="auto">
          <a:xfrm>
            <a:off x="5140513" y="15628429"/>
            <a:ext cx="2810609" cy="710125"/>
          </a:xfrm>
          <a:prstGeom prst="rect">
            <a:avLst/>
          </a:prstGeom>
          <a:grpFill/>
        </p:spPr>
        <p:txBody>
          <a:bodyPr lIns="47769" tIns="47769" rIns="47769" bIns="47769" rtlCol="0" anchor="ctr"/>
          <a:lstStyle/>
          <a:p>
            <a:pPr algn="ctr">
              <a:lnSpc>
                <a:spcPts val="3158"/>
              </a:lnSpc>
              <a:defRPr/>
            </a:pP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Kontakte</a:t>
            </a:r>
            <a:endParaRPr sz="2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83">
            <a:extLst>
              <a:ext uri="{FF2B5EF4-FFF2-40B4-BE49-F238E27FC236}">
                <a16:creationId xmlns:a16="http://schemas.microsoft.com/office/drawing/2014/main" id="{BEE746B9-B2CB-DBE3-4B03-720858E78621}"/>
              </a:ext>
            </a:extLst>
          </p:cNvPr>
          <p:cNvSpPr txBox="1"/>
          <p:nvPr/>
        </p:nvSpPr>
        <p:spPr bwMode="auto">
          <a:xfrm>
            <a:off x="8718280" y="15946118"/>
            <a:ext cx="2519212" cy="763154"/>
          </a:xfrm>
          <a:prstGeom prst="rect">
            <a:avLst/>
          </a:prstGeom>
          <a:grpFill/>
        </p:spPr>
        <p:txBody>
          <a:bodyPr lIns="47769" tIns="47769" rIns="47769" bIns="47769" rtlCol="0" anchor="ctr"/>
          <a:lstStyle/>
          <a:p>
            <a:pPr algn="ctr">
              <a:lnSpc>
                <a:spcPts val="3158"/>
              </a:lnSpc>
              <a:defRPr/>
            </a:pP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Batterie</a:t>
            </a:r>
            <a:endParaRPr sz="2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64BB972-FE29-64ED-35FF-B9E8B8A13D97}"/>
              </a:ext>
            </a:extLst>
          </p:cNvPr>
          <p:cNvGrpSpPr/>
          <p:nvPr/>
        </p:nvGrpSpPr>
        <p:grpSpPr>
          <a:xfrm>
            <a:off x="1590625" y="3175412"/>
            <a:ext cx="11030049" cy="967121"/>
            <a:chOff x="1590622" y="3190061"/>
            <a:chExt cx="11030049" cy="967121"/>
          </a:xfrm>
        </p:grpSpPr>
        <p:sp>
          <p:nvSpPr>
            <p:cNvPr id="23" name="Freeform 3">
              <a:extLst>
                <a:ext uri="{FF2B5EF4-FFF2-40B4-BE49-F238E27FC236}">
                  <a16:creationId xmlns:a16="http://schemas.microsoft.com/office/drawing/2014/main" id="{31F9664E-5100-6C63-7686-2D8D050A1BEE}"/>
                </a:ext>
              </a:extLst>
            </p:cNvPr>
            <p:cNvSpPr/>
            <p:nvPr/>
          </p:nvSpPr>
          <p:spPr bwMode="auto">
            <a:xfrm>
              <a:off x="1590622" y="3190061"/>
              <a:ext cx="11030049" cy="949356"/>
            </a:xfrm>
            <a:custGeom>
              <a:avLst/>
              <a:gdLst/>
              <a:ahLst/>
              <a:cxnLst/>
              <a:rect l="l" t="t" r="r" b="b"/>
              <a:pathLst>
                <a:path w="2101866" h="180907" extrusionOk="0">
                  <a:moveTo>
                    <a:pt x="46201" y="0"/>
                  </a:moveTo>
                  <a:lnTo>
                    <a:pt x="2055665" y="0"/>
                  </a:lnTo>
                  <a:cubicBezTo>
                    <a:pt x="2081181" y="0"/>
                    <a:pt x="2101866" y="20685"/>
                    <a:pt x="2101866" y="46201"/>
                  </a:cubicBezTo>
                  <a:lnTo>
                    <a:pt x="2101866" y="134706"/>
                  </a:lnTo>
                  <a:cubicBezTo>
                    <a:pt x="2101866" y="146960"/>
                    <a:pt x="2096998" y="158711"/>
                    <a:pt x="2088334" y="167376"/>
                  </a:cubicBezTo>
                  <a:cubicBezTo>
                    <a:pt x="2079669" y="176040"/>
                    <a:pt x="2067918" y="180907"/>
                    <a:pt x="2055665" y="180907"/>
                  </a:cubicBezTo>
                  <a:lnTo>
                    <a:pt x="46201" y="180907"/>
                  </a:lnTo>
                  <a:cubicBezTo>
                    <a:pt x="20685" y="180907"/>
                    <a:pt x="0" y="160223"/>
                    <a:pt x="0" y="134706"/>
                  </a:cubicBezTo>
                  <a:lnTo>
                    <a:pt x="0" y="46201"/>
                  </a:lnTo>
                  <a:cubicBezTo>
                    <a:pt x="0" y="20685"/>
                    <a:pt x="20685" y="0"/>
                    <a:pt x="46201" y="0"/>
                  </a:cubicBezTo>
                  <a:close/>
                </a:path>
              </a:pathLst>
            </a:custGeom>
            <a:solidFill>
              <a:srgbClr val="FFFFFF">
                <a:alpha val="61176"/>
              </a:srgbClr>
            </a:solidFill>
            <a:ln w="19050">
              <a:solidFill>
                <a:srgbClr val="70AD47"/>
              </a:solidFill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4" name="TextBox 16">
              <a:extLst>
                <a:ext uri="{FF2B5EF4-FFF2-40B4-BE49-F238E27FC236}">
                  <a16:creationId xmlns:a16="http://schemas.microsoft.com/office/drawing/2014/main" id="{C75E25FE-1A45-9729-684C-FB062B31E70D}"/>
                </a:ext>
              </a:extLst>
            </p:cNvPr>
            <p:cNvSpPr txBox="1"/>
            <p:nvPr/>
          </p:nvSpPr>
          <p:spPr bwMode="auto">
            <a:xfrm>
              <a:off x="1858097" y="3233852"/>
              <a:ext cx="10505349" cy="9233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defRPr/>
              </a:pPr>
              <a:r>
                <a:rPr lang="de-DE" sz="3200" b="1" dirty="0">
                  <a:latin typeface="Calibri" panose="020F0502020204030204" pitchFamily="34" charset="0"/>
                  <a:cs typeface="Calibri" panose="020F0502020204030204" pitchFamily="34" charset="0"/>
                </a:rPr>
                <a:t>Deine Aufgabe:</a:t>
              </a:r>
            </a:p>
            <a:p>
              <a:pPr>
                <a:defRPr/>
              </a:pPr>
              <a:r>
                <a:rPr lang="de-DE" sz="28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Ordne die Bestandteile deines Smartphones den Rohstoffen zu!</a:t>
              </a:r>
              <a:endParaRPr sz="2800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BF0DAF3-7512-14B3-25EB-71529DA33E64}"/>
              </a:ext>
            </a:extLst>
          </p:cNvPr>
          <p:cNvSpPr txBox="1"/>
          <p:nvPr/>
        </p:nvSpPr>
        <p:spPr bwMode="auto">
          <a:xfrm>
            <a:off x="6294103" y="19041887"/>
            <a:ext cx="1673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 für Lehrende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A8EFE6F-4CB2-03EA-A22B-49B079493C98}"/>
              </a:ext>
            </a:extLst>
          </p:cNvPr>
          <p:cNvSpPr txBox="1"/>
          <p:nvPr/>
        </p:nvSpPr>
        <p:spPr bwMode="auto">
          <a:xfrm>
            <a:off x="8324850" y="19005436"/>
            <a:ext cx="56544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basierend auf Materialien von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Szucsich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(PH Wien, 2024) im EU-geförderten Projekt Teacher Academy Project – Teaching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Sustainability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(TAP-TS).</a:t>
            </a:r>
          </a:p>
          <a:p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Bildquelle: 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https://oeha.phwien.ac.at/</a:t>
            </a: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Grafik 2" descr="Abzeichen Tick1 mit einfarbiger Füllung">
            <a:extLst>
              <a:ext uri="{FF2B5EF4-FFF2-40B4-BE49-F238E27FC236}">
                <a16:creationId xmlns:a16="http://schemas.microsoft.com/office/drawing/2014/main" id="{A68B9AC1-F215-6EF1-DA2D-C2897FFFC6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 bwMode="auto">
          <a:xfrm>
            <a:off x="12505441" y="450850"/>
            <a:ext cx="1489814" cy="148981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B70C599-1196-DBC0-5EF9-B7C1613EB383}"/>
              </a:ext>
            </a:extLst>
          </p:cNvPr>
          <p:cNvSpPr txBox="1"/>
          <p:nvPr/>
        </p:nvSpPr>
        <p:spPr bwMode="auto">
          <a:xfrm>
            <a:off x="12417914" y="1804883"/>
            <a:ext cx="1577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Lösung zu Seite 3/5</a:t>
            </a:r>
          </a:p>
        </p:txBody>
      </p:sp>
    </p:spTree>
    <p:extLst>
      <p:ext uri="{BB962C8B-B14F-4D97-AF65-F5344CB8AC3E}">
        <p14:creationId xmlns:p14="http://schemas.microsoft.com/office/powerpoint/2010/main" val="1349165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96A789E-7B7D-2F79-501F-E60699F74D49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" name="TextBox 32">
            <a:extLst>
              <a:ext uri="{FF2B5EF4-FFF2-40B4-BE49-F238E27FC236}">
                <a16:creationId xmlns:a16="http://schemas.microsoft.com/office/drawing/2014/main" id="{27203449-C03E-AADF-AF1E-3FEF2DC27A94}"/>
              </a:ext>
            </a:extLst>
          </p:cNvPr>
          <p:cNvSpPr txBox="1"/>
          <p:nvPr/>
        </p:nvSpPr>
        <p:spPr bwMode="auto">
          <a:xfrm>
            <a:off x="-3291" y="719296"/>
            <a:ext cx="13982544" cy="19146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372"/>
              </a:lnSpc>
              <a:defRPr/>
            </a:pPr>
            <a:r>
              <a:rPr lang="de-DE" sz="7500" dirty="0">
                <a:solidFill>
                  <a:srgbClr val="09592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 IST IM INNEREN DEINES SMARTPHONES?</a:t>
            </a:r>
            <a:endParaRPr sz="7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BDF19435-26D7-7136-95CC-46938213C307}"/>
              </a:ext>
            </a:extLst>
          </p:cNvPr>
          <p:cNvSpPr txBox="1"/>
          <p:nvPr/>
        </p:nvSpPr>
        <p:spPr bwMode="auto">
          <a:xfrm>
            <a:off x="7231345" y="14774326"/>
            <a:ext cx="5118502" cy="1627159"/>
          </a:xfrm>
          <a:prstGeom prst="rect">
            <a:avLst/>
          </a:prstGeom>
          <a:grpFill/>
        </p:spPr>
        <p:txBody>
          <a:bodyPr lIns="47769" tIns="47769" rIns="47769" bIns="47769" rtlCol="0" anchor="ctr"/>
          <a:lstStyle/>
          <a:p>
            <a:pPr algn="ctr">
              <a:lnSpc>
                <a:spcPts val="3818"/>
              </a:lnSpc>
              <a:spcBef>
                <a:spcPts val="0"/>
              </a:spcBef>
              <a:defRPr/>
            </a:pPr>
            <a:endParaRPr/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D0455401-4E53-C4F5-199C-6CE733F2F07D}"/>
              </a:ext>
            </a:extLst>
          </p:cNvPr>
          <p:cNvGrpSpPr/>
          <p:nvPr/>
        </p:nvGrpSpPr>
        <p:grpSpPr>
          <a:xfrm>
            <a:off x="1563915" y="6025130"/>
            <a:ext cx="10801142" cy="943200"/>
            <a:chOff x="1563915" y="5722540"/>
            <a:chExt cx="10801142" cy="943200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2CB57183-9E35-2DDC-605D-3F14B366E1EE}"/>
                </a:ext>
              </a:extLst>
            </p:cNvPr>
            <p:cNvGrpSpPr/>
            <p:nvPr/>
          </p:nvGrpSpPr>
          <p:grpSpPr>
            <a:xfrm>
              <a:off x="1563915" y="5722540"/>
              <a:ext cx="4209297" cy="943199"/>
              <a:chOff x="1563915" y="5722540"/>
              <a:chExt cx="4209297" cy="943199"/>
            </a:xfrm>
          </p:grpSpPr>
          <p:sp>
            <p:nvSpPr>
              <p:cNvPr id="38" name="Freeform 38">
                <a:extLst>
                  <a:ext uri="{FF2B5EF4-FFF2-40B4-BE49-F238E27FC236}">
                    <a16:creationId xmlns:a16="http://schemas.microsoft.com/office/drawing/2014/main" id="{11423EFD-45FB-2A96-0B17-0485EC115F76}"/>
                  </a:ext>
                </a:extLst>
              </p:cNvPr>
              <p:cNvSpPr/>
              <p:nvPr/>
            </p:nvSpPr>
            <p:spPr bwMode="auto">
              <a:xfrm>
                <a:off x="1563915" y="5722540"/>
                <a:ext cx="4209297" cy="943199"/>
              </a:xfrm>
              <a:custGeom>
                <a:avLst/>
                <a:gdLst/>
                <a:ahLst/>
                <a:cxnLst/>
                <a:rect l="l" t="t" r="r" b="b"/>
                <a:pathLst>
                  <a:path w="867357" h="278138" extrusionOk="0">
                    <a:moveTo>
                      <a:pt x="34590" y="0"/>
                    </a:moveTo>
                    <a:lnTo>
                      <a:pt x="832766" y="0"/>
                    </a:lnTo>
                    <a:cubicBezTo>
                      <a:pt x="841940" y="0"/>
                      <a:pt x="850738" y="3644"/>
                      <a:pt x="857225" y="10131"/>
                    </a:cubicBezTo>
                    <a:cubicBezTo>
                      <a:pt x="863712" y="16618"/>
                      <a:pt x="867357" y="25416"/>
                      <a:pt x="867357" y="34590"/>
                    </a:cubicBezTo>
                    <a:lnTo>
                      <a:pt x="867357" y="243548"/>
                    </a:lnTo>
                    <a:cubicBezTo>
                      <a:pt x="867357" y="252722"/>
                      <a:pt x="863712" y="261520"/>
                      <a:pt x="857225" y="268007"/>
                    </a:cubicBezTo>
                    <a:cubicBezTo>
                      <a:pt x="850738" y="274494"/>
                      <a:pt x="841940" y="278138"/>
                      <a:pt x="832766" y="278138"/>
                    </a:cubicBezTo>
                    <a:lnTo>
                      <a:pt x="34590" y="278138"/>
                    </a:lnTo>
                    <a:cubicBezTo>
                      <a:pt x="25416" y="278138"/>
                      <a:pt x="16618" y="274494"/>
                      <a:pt x="10131" y="268007"/>
                    </a:cubicBezTo>
                    <a:cubicBezTo>
                      <a:pt x="3644" y="261520"/>
                      <a:pt x="0" y="252722"/>
                      <a:pt x="0" y="243548"/>
                    </a:cubicBezTo>
                    <a:lnTo>
                      <a:pt x="0" y="34590"/>
                    </a:lnTo>
                    <a:cubicBezTo>
                      <a:pt x="0" y="25416"/>
                      <a:pt x="3644" y="16618"/>
                      <a:pt x="10131" y="10131"/>
                    </a:cubicBezTo>
                    <a:cubicBezTo>
                      <a:pt x="16618" y="3644"/>
                      <a:pt x="25416" y="0"/>
                      <a:pt x="34590" y="0"/>
                    </a:cubicBezTo>
                    <a:close/>
                  </a:path>
                </a:pathLst>
              </a:custGeom>
              <a:solidFill>
                <a:srgbClr val="EED995"/>
              </a:solidFill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0" name="TextBox 40">
                <a:extLst>
                  <a:ext uri="{FF2B5EF4-FFF2-40B4-BE49-F238E27FC236}">
                    <a16:creationId xmlns:a16="http://schemas.microsoft.com/office/drawing/2014/main" id="{6BB0D61F-8BA3-EE42-B73B-1BBB75703C59}"/>
                  </a:ext>
                </a:extLst>
              </p:cNvPr>
              <p:cNvSpPr txBox="1"/>
              <p:nvPr/>
            </p:nvSpPr>
            <p:spPr bwMode="auto">
              <a:xfrm>
                <a:off x="1563915" y="5943045"/>
                <a:ext cx="4209297" cy="502189"/>
              </a:xfrm>
              <a:prstGeom prst="rect">
                <a:avLst/>
              </a:prstGeom>
              <a:grp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4213"/>
                  </a:lnSpc>
                  <a:defRPr/>
                </a:pPr>
                <a:r>
                  <a:rPr lang="de-DE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Smartphonerahmen, Cover</a:t>
                </a:r>
                <a:endParaRPr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E1776FDF-0D16-9807-FCC1-B57563745A55}"/>
                </a:ext>
              </a:extLst>
            </p:cNvPr>
            <p:cNvGrpSpPr/>
            <p:nvPr/>
          </p:nvGrpSpPr>
          <p:grpSpPr>
            <a:xfrm>
              <a:off x="7237315" y="5722540"/>
              <a:ext cx="5127742" cy="943200"/>
              <a:chOff x="7251067" y="5722540"/>
              <a:chExt cx="5127742" cy="943200"/>
            </a:xfrm>
          </p:grpSpPr>
          <p:sp>
            <p:nvSpPr>
              <p:cNvPr id="3" name="Freeform 3">
                <a:extLst>
                  <a:ext uri="{FF2B5EF4-FFF2-40B4-BE49-F238E27FC236}">
                    <a16:creationId xmlns:a16="http://schemas.microsoft.com/office/drawing/2014/main" id="{CB9C8434-ABBB-B1EB-C1D1-7914DE7663DE}"/>
                  </a:ext>
                </a:extLst>
              </p:cNvPr>
              <p:cNvSpPr/>
              <p:nvPr/>
            </p:nvSpPr>
            <p:spPr bwMode="auto">
              <a:xfrm>
                <a:off x="7251067" y="5722540"/>
                <a:ext cx="5118502" cy="943200"/>
              </a:xfrm>
              <a:custGeom>
                <a:avLst/>
                <a:gdLst/>
                <a:ahLst/>
                <a:cxnLst/>
                <a:rect l="l" t="t" r="r" b="b"/>
                <a:pathLst>
                  <a:path w="1054705" h="278138" extrusionOk="0">
                    <a:moveTo>
                      <a:pt x="28446" y="0"/>
                    </a:moveTo>
                    <a:lnTo>
                      <a:pt x="1026259" y="0"/>
                    </a:lnTo>
                    <a:cubicBezTo>
                      <a:pt x="1041969" y="0"/>
                      <a:pt x="1054705" y="12736"/>
                      <a:pt x="1054705" y="28446"/>
                    </a:cubicBezTo>
                    <a:lnTo>
                      <a:pt x="1054705" y="249692"/>
                    </a:lnTo>
                    <a:cubicBezTo>
                      <a:pt x="1054705" y="265402"/>
                      <a:pt x="1041969" y="278138"/>
                      <a:pt x="1026259" y="278138"/>
                    </a:cubicBezTo>
                    <a:lnTo>
                      <a:pt x="28446" y="278138"/>
                    </a:lnTo>
                    <a:cubicBezTo>
                      <a:pt x="20902" y="278138"/>
                      <a:pt x="13666" y="275141"/>
                      <a:pt x="8332" y="269806"/>
                    </a:cubicBezTo>
                    <a:cubicBezTo>
                      <a:pt x="2997" y="264472"/>
                      <a:pt x="0" y="257237"/>
                      <a:pt x="0" y="249692"/>
                    </a:cubicBezTo>
                    <a:lnTo>
                      <a:pt x="0" y="28446"/>
                    </a:lnTo>
                    <a:cubicBezTo>
                      <a:pt x="0" y="20902"/>
                      <a:pt x="2997" y="13666"/>
                      <a:pt x="8332" y="8332"/>
                    </a:cubicBezTo>
                    <a:cubicBezTo>
                      <a:pt x="13666" y="2997"/>
                      <a:pt x="20902" y="0"/>
                      <a:pt x="28446" y="0"/>
                    </a:cubicBezTo>
                    <a:close/>
                  </a:path>
                </a:pathLst>
              </a:custGeom>
              <a:solidFill>
                <a:srgbClr val="EED995"/>
              </a:solidFill>
            </p:spPr>
            <p:txBody>
              <a:bodyPr/>
              <a:lstStyle/>
              <a:p>
                <a:pPr>
                  <a:defRPr/>
                </a:pPr>
                <a:endParaRPr lang="de-DE" dirty="0"/>
              </a:p>
            </p:txBody>
          </p:sp>
          <p:sp>
            <p:nvSpPr>
              <p:cNvPr id="71" name="TextBox 71">
                <a:extLst>
                  <a:ext uri="{FF2B5EF4-FFF2-40B4-BE49-F238E27FC236}">
                    <a16:creationId xmlns:a16="http://schemas.microsoft.com/office/drawing/2014/main" id="{D7471F3D-8D96-7E9A-EF5F-A3FF66461440}"/>
                  </a:ext>
                </a:extLst>
              </p:cNvPr>
              <p:cNvSpPr txBox="1"/>
              <p:nvPr/>
            </p:nvSpPr>
            <p:spPr bwMode="auto">
              <a:xfrm>
                <a:off x="7251067" y="5942341"/>
                <a:ext cx="5127742" cy="50359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1">
                  <a:lnSpc>
                    <a:spcPts val="4213"/>
                  </a:lnSpc>
                  <a:defRPr/>
                </a:pPr>
                <a:r>
                  <a:rPr lang="de-DE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Silber (~ 0,034 Gramm)</a:t>
                </a:r>
                <a:endParaRPr sz="29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0B8A1D56-7B52-EB2A-AF77-DF1421A1F865}"/>
              </a:ext>
            </a:extLst>
          </p:cNvPr>
          <p:cNvGrpSpPr/>
          <p:nvPr/>
        </p:nvGrpSpPr>
        <p:grpSpPr>
          <a:xfrm>
            <a:off x="1563913" y="7378791"/>
            <a:ext cx="10795174" cy="945603"/>
            <a:chOff x="1563913" y="7050133"/>
            <a:chExt cx="10795174" cy="945603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8F68B3F0-758E-45F3-CE0D-E886C9F704C9}"/>
                </a:ext>
              </a:extLst>
            </p:cNvPr>
            <p:cNvGrpSpPr/>
            <p:nvPr/>
          </p:nvGrpSpPr>
          <p:grpSpPr>
            <a:xfrm>
              <a:off x="1563913" y="7052536"/>
              <a:ext cx="4209297" cy="943200"/>
              <a:chOff x="1563915" y="7052536"/>
              <a:chExt cx="4209297" cy="943200"/>
            </a:xfrm>
          </p:grpSpPr>
          <p:sp>
            <p:nvSpPr>
              <p:cNvPr id="43" name="Freeform 43">
                <a:extLst>
                  <a:ext uri="{FF2B5EF4-FFF2-40B4-BE49-F238E27FC236}">
                    <a16:creationId xmlns:a16="http://schemas.microsoft.com/office/drawing/2014/main" id="{416E51C3-6CCB-726F-C6B9-8DEF75405E3E}"/>
                  </a:ext>
                </a:extLst>
              </p:cNvPr>
              <p:cNvSpPr/>
              <p:nvPr/>
            </p:nvSpPr>
            <p:spPr bwMode="auto">
              <a:xfrm>
                <a:off x="1563915" y="7052536"/>
                <a:ext cx="4209297" cy="943200"/>
              </a:xfrm>
              <a:custGeom>
                <a:avLst/>
                <a:gdLst/>
                <a:ahLst/>
                <a:cxnLst/>
                <a:rect l="l" t="t" r="r" b="b"/>
                <a:pathLst>
                  <a:path w="867357" h="278138" extrusionOk="0">
                    <a:moveTo>
                      <a:pt x="34590" y="0"/>
                    </a:moveTo>
                    <a:lnTo>
                      <a:pt x="832766" y="0"/>
                    </a:lnTo>
                    <a:cubicBezTo>
                      <a:pt x="841940" y="0"/>
                      <a:pt x="850738" y="3644"/>
                      <a:pt x="857225" y="10131"/>
                    </a:cubicBezTo>
                    <a:cubicBezTo>
                      <a:pt x="863712" y="16618"/>
                      <a:pt x="867357" y="25416"/>
                      <a:pt x="867357" y="34590"/>
                    </a:cubicBezTo>
                    <a:lnTo>
                      <a:pt x="867357" y="243548"/>
                    </a:lnTo>
                    <a:cubicBezTo>
                      <a:pt x="867357" y="252722"/>
                      <a:pt x="863712" y="261520"/>
                      <a:pt x="857225" y="268007"/>
                    </a:cubicBezTo>
                    <a:cubicBezTo>
                      <a:pt x="850738" y="274494"/>
                      <a:pt x="841940" y="278138"/>
                      <a:pt x="832766" y="278138"/>
                    </a:cubicBezTo>
                    <a:lnTo>
                      <a:pt x="34590" y="278138"/>
                    </a:lnTo>
                    <a:cubicBezTo>
                      <a:pt x="25416" y="278138"/>
                      <a:pt x="16618" y="274494"/>
                      <a:pt x="10131" y="268007"/>
                    </a:cubicBezTo>
                    <a:cubicBezTo>
                      <a:pt x="3644" y="261520"/>
                      <a:pt x="0" y="252722"/>
                      <a:pt x="0" y="243548"/>
                    </a:cubicBezTo>
                    <a:lnTo>
                      <a:pt x="0" y="34590"/>
                    </a:lnTo>
                    <a:cubicBezTo>
                      <a:pt x="0" y="25416"/>
                      <a:pt x="3644" y="16618"/>
                      <a:pt x="10131" y="10131"/>
                    </a:cubicBezTo>
                    <a:cubicBezTo>
                      <a:pt x="16618" y="3644"/>
                      <a:pt x="25416" y="0"/>
                      <a:pt x="34590" y="0"/>
                    </a:cubicBezTo>
                    <a:close/>
                  </a:path>
                </a:pathLst>
              </a:custGeom>
              <a:solidFill>
                <a:srgbClr val="EED995"/>
              </a:solidFill>
            </p:spPr>
            <p:txBody>
              <a:bodyPr/>
              <a:lstStyle/>
              <a:p>
                <a:pPr>
                  <a:defRPr/>
                </a:pPr>
                <a:endParaRPr lang="de-DE" dirty="0"/>
              </a:p>
            </p:txBody>
          </p:sp>
          <p:sp>
            <p:nvSpPr>
              <p:cNvPr id="45" name="TextBox 45">
                <a:extLst>
                  <a:ext uri="{FF2B5EF4-FFF2-40B4-BE49-F238E27FC236}">
                    <a16:creationId xmlns:a16="http://schemas.microsoft.com/office/drawing/2014/main" id="{C5946F95-DFF0-38B3-D945-30C829F80BD3}"/>
                  </a:ext>
                </a:extLst>
              </p:cNvPr>
              <p:cNvSpPr txBox="1"/>
              <p:nvPr/>
            </p:nvSpPr>
            <p:spPr bwMode="auto">
              <a:xfrm>
                <a:off x="1563915" y="7273042"/>
                <a:ext cx="4209297" cy="502189"/>
              </a:xfrm>
              <a:prstGeom prst="rect">
                <a:avLst/>
              </a:prstGeom>
              <a:grp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4213"/>
                  </a:lnSpc>
                  <a:defRPr/>
                </a:pPr>
                <a:r>
                  <a:rPr lang="de-DE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Bildschirm</a:t>
                </a:r>
                <a:endParaRPr sz="29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C4028CA2-699B-0F45-4FE4-5F59FA103EBE}"/>
                </a:ext>
              </a:extLst>
            </p:cNvPr>
            <p:cNvGrpSpPr/>
            <p:nvPr/>
          </p:nvGrpSpPr>
          <p:grpSpPr>
            <a:xfrm>
              <a:off x="7231345" y="7050133"/>
              <a:ext cx="5127742" cy="943200"/>
              <a:chOff x="7251067" y="7052536"/>
              <a:chExt cx="5127742" cy="943200"/>
            </a:xfrm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C8B8BEBC-93B3-B818-9118-1811FD73BD16}"/>
                  </a:ext>
                </a:extLst>
              </p:cNvPr>
              <p:cNvSpPr/>
              <p:nvPr/>
            </p:nvSpPr>
            <p:spPr bwMode="auto">
              <a:xfrm>
                <a:off x="7255687" y="7052536"/>
                <a:ext cx="5118502" cy="943200"/>
              </a:xfrm>
              <a:custGeom>
                <a:avLst/>
                <a:gdLst/>
                <a:ahLst/>
                <a:cxnLst/>
                <a:rect l="l" t="t" r="r" b="b"/>
                <a:pathLst>
                  <a:path w="1054705" h="278138" extrusionOk="0">
                    <a:moveTo>
                      <a:pt x="28446" y="0"/>
                    </a:moveTo>
                    <a:lnTo>
                      <a:pt x="1026259" y="0"/>
                    </a:lnTo>
                    <a:cubicBezTo>
                      <a:pt x="1041969" y="0"/>
                      <a:pt x="1054705" y="12736"/>
                      <a:pt x="1054705" y="28446"/>
                    </a:cubicBezTo>
                    <a:lnTo>
                      <a:pt x="1054705" y="249692"/>
                    </a:lnTo>
                    <a:cubicBezTo>
                      <a:pt x="1054705" y="265402"/>
                      <a:pt x="1041969" y="278138"/>
                      <a:pt x="1026259" y="278138"/>
                    </a:cubicBezTo>
                    <a:lnTo>
                      <a:pt x="28446" y="278138"/>
                    </a:lnTo>
                    <a:cubicBezTo>
                      <a:pt x="20902" y="278138"/>
                      <a:pt x="13666" y="275141"/>
                      <a:pt x="8332" y="269806"/>
                    </a:cubicBezTo>
                    <a:cubicBezTo>
                      <a:pt x="2997" y="264472"/>
                      <a:pt x="0" y="257237"/>
                      <a:pt x="0" y="249692"/>
                    </a:cubicBezTo>
                    <a:lnTo>
                      <a:pt x="0" y="28446"/>
                    </a:lnTo>
                    <a:cubicBezTo>
                      <a:pt x="0" y="20902"/>
                      <a:pt x="2997" y="13666"/>
                      <a:pt x="8332" y="8332"/>
                    </a:cubicBezTo>
                    <a:cubicBezTo>
                      <a:pt x="13666" y="2997"/>
                      <a:pt x="20902" y="0"/>
                      <a:pt x="28446" y="0"/>
                    </a:cubicBezTo>
                    <a:close/>
                  </a:path>
                </a:pathLst>
              </a:custGeom>
              <a:solidFill>
                <a:srgbClr val="EED995"/>
              </a:solidFill>
            </p:spPr>
            <p:txBody>
              <a:bodyPr/>
              <a:lstStyle/>
              <a:p>
                <a:pPr>
                  <a:defRPr/>
                </a:pPr>
                <a:endParaRPr lang="de-DE" dirty="0"/>
              </a:p>
            </p:txBody>
          </p:sp>
          <p:sp>
            <p:nvSpPr>
              <p:cNvPr id="72" name="TextBox 72">
                <a:extLst>
                  <a:ext uri="{FF2B5EF4-FFF2-40B4-BE49-F238E27FC236}">
                    <a16:creationId xmlns:a16="http://schemas.microsoft.com/office/drawing/2014/main" id="{65AC22E5-5731-5AEE-D37B-AF7AB085E984}"/>
                  </a:ext>
                </a:extLst>
              </p:cNvPr>
              <p:cNvSpPr txBox="1"/>
              <p:nvPr/>
            </p:nvSpPr>
            <p:spPr bwMode="auto">
              <a:xfrm>
                <a:off x="7251067" y="7272337"/>
                <a:ext cx="5127742" cy="50359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1">
                  <a:lnSpc>
                    <a:spcPts val="4213"/>
                  </a:lnSpc>
                  <a:defRPr/>
                </a:pPr>
                <a:r>
                  <a:rPr lang="de-DE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Aluminium</a:t>
                </a:r>
                <a:endParaRPr sz="29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233539AB-75F4-1100-9D17-4643159624CB}"/>
              </a:ext>
            </a:extLst>
          </p:cNvPr>
          <p:cNvGrpSpPr/>
          <p:nvPr/>
        </p:nvGrpSpPr>
        <p:grpSpPr>
          <a:xfrm>
            <a:off x="1563913" y="8734855"/>
            <a:ext cx="10802808" cy="943200"/>
            <a:chOff x="1563913" y="8348189"/>
            <a:chExt cx="10802808" cy="943200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46D83242-7640-FB8E-1111-CF118737E2C8}"/>
                </a:ext>
              </a:extLst>
            </p:cNvPr>
            <p:cNvGrpSpPr/>
            <p:nvPr/>
          </p:nvGrpSpPr>
          <p:grpSpPr>
            <a:xfrm>
              <a:off x="1563913" y="8348189"/>
              <a:ext cx="4209297" cy="943200"/>
              <a:chOff x="1563914" y="8347936"/>
              <a:chExt cx="4209297" cy="943200"/>
            </a:xfrm>
          </p:grpSpPr>
          <p:sp>
            <p:nvSpPr>
              <p:cNvPr id="48" name="Freeform 48">
                <a:extLst>
                  <a:ext uri="{FF2B5EF4-FFF2-40B4-BE49-F238E27FC236}">
                    <a16:creationId xmlns:a16="http://schemas.microsoft.com/office/drawing/2014/main" id="{38F0B511-04BC-A7B1-4593-E96938F6AE50}"/>
                  </a:ext>
                </a:extLst>
              </p:cNvPr>
              <p:cNvSpPr/>
              <p:nvPr/>
            </p:nvSpPr>
            <p:spPr bwMode="auto">
              <a:xfrm>
                <a:off x="1563914" y="8347936"/>
                <a:ext cx="4209297" cy="943200"/>
              </a:xfrm>
              <a:custGeom>
                <a:avLst/>
                <a:gdLst/>
                <a:ahLst/>
                <a:cxnLst/>
                <a:rect l="l" t="t" r="r" b="b"/>
                <a:pathLst>
                  <a:path w="867357" h="278138" extrusionOk="0">
                    <a:moveTo>
                      <a:pt x="34590" y="0"/>
                    </a:moveTo>
                    <a:lnTo>
                      <a:pt x="832766" y="0"/>
                    </a:lnTo>
                    <a:cubicBezTo>
                      <a:pt x="841940" y="0"/>
                      <a:pt x="850738" y="3644"/>
                      <a:pt x="857225" y="10131"/>
                    </a:cubicBezTo>
                    <a:cubicBezTo>
                      <a:pt x="863712" y="16618"/>
                      <a:pt x="867357" y="25416"/>
                      <a:pt x="867357" y="34590"/>
                    </a:cubicBezTo>
                    <a:lnTo>
                      <a:pt x="867357" y="243548"/>
                    </a:lnTo>
                    <a:cubicBezTo>
                      <a:pt x="867357" y="252722"/>
                      <a:pt x="863712" y="261520"/>
                      <a:pt x="857225" y="268007"/>
                    </a:cubicBezTo>
                    <a:cubicBezTo>
                      <a:pt x="850738" y="274494"/>
                      <a:pt x="841940" y="278138"/>
                      <a:pt x="832766" y="278138"/>
                    </a:cubicBezTo>
                    <a:lnTo>
                      <a:pt x="34590" y="278138"/>
                    </a:lnTo>
                    <a:cubicBezTo>
                      <a:pt x="25416" y="278138"/>
                      <a:pt x="16618" y="274494"/>
                      <a:pt x="10131" y="268007"/>
                    </a:cubicBezTo>
                    <a:cubicBezTo>
                      <a:pt x="3644" y="261520"/>
                      <a:pt x="0" y="252722"/>
                      <a:pt x="0" y="243548"/>
                    </a:cubicBezTo>
                    <a:lnTo>
                      <a:pt x="0" y="34590"/>
                    </a:lnTo>
                    <a:cubicBezTo>
                      <a:pt x="0" y="25416"/>
                      <a:pt x="3644" y="16618"/>
                      <a:pt x="10131" y="10131"/>
                    </a:cubicBezTo>
                    <a:cubicBezTo>
                      <a:pt x="16618" y="3644"/>
                      <a:pt x="25416" y="0"/>
                      <a:pt x="34590" y="0"/>
                    </a:cubicBezTo>
                    <a:close/>
                  </a:path>
                </a:pathLst>
              </a:custGeom>
              <a:solidFill>
                <a:srgbClr val="EED995"/>
              </a:solidFill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50" name="TextBox 50">
                <a:extLst>
                  <a:ext uri="{FF2B5EF4-FFF2-40B4-BE49-F238E27FC236}">
                    <a16:creationId xmlns:a16="http://schemas.microsoft.com/office/drawing/2014/main" id="{60190712-0F73-8E27-1430-B956019CD594}"/>
                  </a:ext>
                </a:extLst>
              </p:cNvPr>
              <p:cNvSpPr txBox="1"/>
              <p:nvPr/>
            </p:nvSpPr>
            <p:spPr bwMode="auto">
              <a:xfrm>
                <a:off x="1563914" y="8568442"/>
                <a:ext cx="4209297" cy="502189"/>
              </a:xfrm>
              <a:prstGeom prst="rect">
                <a:avLst/>
              </a:prstGeom>
              <a:grp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4213"/>
                  </a:lnSpc>
                  <a:defRPr/>
                </a:pPr>
                <a:r>
                  <a:rPr lang="de-DE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Lötstellen</a:t>
                </a:r>
                <a:endParaRPr sz="29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2ADA2E91-671E-E439-F4D5-229F2DA3D9EB}"/>
                </a:ext>
              </a:extLst>
            </p:cNvPr>
            <p:cNvGrpSpPr/>
            <p:nvPr/>
          </p:nvGrpSpPr>
          <p:grpSpPr>
            <a:xfrm>
              <a:off x="7248218" y="8348189"/>
              <a:ext cx="5118503" cy="943200"/>
              <a:chOff x="7251066" y="8348621"/>
              <a:chExt cx="5118503" cy="943200"/>
            </a:xfrm>
          </p:grpSpPr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ACA7A406-3454-831E-3A39-1E60FFFC50C6}"/>
                  </a:ext>
                </a:extLst>
              </p:cNvPr>
              <p:cNvSpPr/>
              <p:nvPr/>
            </p:nvSpPr>
            <p:spPr bwMode="auto">
              <a:xfrm>
                <a:off x="7251067" y="8348621"/>
                <a:ext cx="5118502" cy="943200"/>
              </a:xfrm>
              <a:custGeom>
                <a:avLst/>
                <a:gdLst/>
                <a:ahLst/>
                <a:cxnLst/>
                <a:rect l="l" t="t" r="r" b="b"/>
                <a:pathLst>
                  <a:path w="1054705" h="278138" extrusionOk="0">
                    <a:moveTo>
                      <a:pt x="28446" y="0"/>
                    </a:moveTo>
                    <a:lnTo>
                      <a:pt x="1026259" y="0"/>
                    </a:lnTo>
                    <a:cubicBezTo>
                      <a:pt x="1041969" y="0"/>
                      <a:pt x="1054705" y="12736"/>
                      <a:pt x="1054705" y="28446"/>
                    </a:cubicBezTo>
                    <a:lnTo>
                      <a:pt x="1054705" y="249692"/>
                    </a:lnTo>
                    <a:cubicBezTo>
                      <a:pt x="1054705" y="265402"/>
                      <a:pt x="1041969" y="278138"/>
                      <a:pt x="1026259" y="278138"/>
                    </a:cubicBezTo>
                    <a:lnTo>
                      <a:pt x="28446" y="278138"/>
                    </a:lnTo>
                    <a:cubicBezTo>
                      <a:pt x="20902" y="278138"/>
                      <a:pt x="13666" y="275141"/>
                      <a:pt x="8332" y="269806"/>
                    </a:cubicBezTo>
                    <a:cubicBezTo>
                      <a:pt x="2997" y="264472"/>
                      <a:pt x="0" y="257237"/>
                      <a:pt x="0" y="249692"/>
                    </a:cubicBezTo>
                    <a:lnTo>
                      <a:pt x="0" y="28446"/>
                    </a:lnTo>
                    <a:cubicBezTo>
                      <a:pt x="0" y="20902"/>
                      <a:pt x="2997" y="13666"/>
                      <a:pt x="8332" y="8332"/>
                    </a:cubicBezTo>
                    <a:cubicBezTo>
                      <a:pt x="13666" y="2997"/>
                      <a:pt x="20902" y="0"/>
                      <a:pt x="28446" y="0"/>
                    </a:cubicBezTo>
                    <a:close/>
                  </a:path>
                </a:pathLst>
              </a:custGeom>
              <a:solidFill>
                <a:srgbClr val="EED995"/>
              </a:solidFill>
            </p:spPr>
            <p:txBody>
              <a:bodyPr/>
              <a:lstStyle/>
              <a:p>
                <a:pPr>
                  <a:defRPr/>
                </a:pPr>
                <a:endParaRPr lang="de-DE" dirty="0"/>
              </a:p>
            </p:txBody>
          </p:sp>
          <p:sp>
            <p:nvSpPr>
              <p:cNvPr id="73" name="TextBox 73">
                <a:extLst>
                  <a:ext uri="{FF2B5EF4-FFF2-40B4-BE49-F238E27FC236}">
                    <a16:creationId xmlns:a16="http://schemas.microsoft.com/office/drawing/2014/main" id="{2A9B0E8C-60ED-3AC3-4201-8596CEBD45CD}"/>
                  </a:ext>
                </a:extLst>
              </p:cNvPr>
              <p:cNvSpPr txBox="1"/>
              <p:nvPr/>
            </p:nvSpPr>
            <p:spPr bwMode="auto">
              <a:xfrm>
                <a:off x="7251066" y="8568422"/>
                <a:ext cx="5118503" cy="50359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1">
                  <a:lnSpc>
                    <a:spcPts val="4213"/>
                  </a:lnSpc>
                  <a:defRPr/>
                </a:pPr>
                <a:r>
                  <a:rPr lang="de-DE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Eisen</a:t>
                </a:r>
                <a:endParaRPr sz="29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7057B76C-9AB0-DEF0-AD2C-E1060213D79F}"/>
              </a:ext>
            </a:extLst>
          </p:cNvPr>
          <p:cNvGrpSpPr/>
          <p:nvPr/>
        </p:nvGrpSpPr>
        <p:grpSpPr>
          <a:xfrm>
            <a:off x="1562491" y="14152152"/>
            <a:ext cx="10791697" cy="943200"/>
            <a:chOff x="1562491" y="13785089"/>
            <a:chExt cx="10791697" cy="943200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0E66E226-407C-1BBF-29F4-8791D8E2615B}"/>
                </a:ext>
              </a:extLst>
            </p:cNvPr>
            <p:cNvGrpSpPr/>
            <p:nvPr/>
          </p:nvGrpSpPr>
          <p:grpSpPr>
            <a:xfrm>
              <a:off x="1562491" y="13785089"/>
              <a:ext cx="4209297" cy="943200"/>
              <a:chOff x="1606610" y="13760057"/>
              <a:chExt cx="4209297" cy="943200"/>
            </a:xfrm>
          </p:grpSpPr>
          <p:sp>
            <p:nvSpPr>
              <p:cNvPr id="64" name="Freeform 64">
                <a:extLst>
                  <a:ext uri="{FF2B5EF4-FFF2-40B4-BE49-F238E27FC236}">
                    <a16:creationId xmlns:a16="http://schemas.microsoft.com/office/drawing/2014/main" id="{5BFA0080-42BA-44AD-CF2D-244DA1DC51E5}"/>
                  </a:ext>
                </a:extLst>
              </p:cNvPr>
              <p:cNvSpPr/>
              <p:nvPr/>
            </p:nvSpPr>
            <p:spPr bwMode="auto">
              <a:xfrm>
                <a:off x="1606610" y="13760057"/>
                <a:ext cx="4209297" cy="943200"/>
              </a:xfrm>
              <a:custGeom>
                <a:avLst/>
                <a:gdLst/>
                <a:ahLst/>
                <a:cxnLst/>
                <a:rect l="l" t="t" r="r" b="b"/>
                <a:pathLst>
                  <a:path w="867357" h="278138" extrusionOk="0">
                    <a:moveTo>
                      <a:pt x="34590" y="0"/>
                    </a:moveTo>
                    <a:lnTo>
                      <a:pt x="832766" y="0"/>
                    </a:lnTo>
                    <a:cubicBezTo>
                      <a:pt x="841940" y="0"/>
                      <a:pt x="850738" y="3644"/>
                      <a:pt x="857225" y="10131"/>
                    </a:cubicBezTo>
                    <a:cubicBezTo>
                      <a:pt x="863712" y="16618"/>
                      <a:pt x="867357" y="25416"/>
                      <a:pt x="867357" y="34590"/>
                    </a:cubicBezTo>
                    <a:lnTo>
                      <a:pt x="867357" y="243548"/>
                    </a:lnTo>
                    <a:cubicBezTo>
                      <a:pt x="867357" y="252722"/>
                      <a:pt x="863712" y="261520"/>
                      <a:pt x="857225" y="268007"/>
                    </a:cubicBezTo>
                    <a:cubicBezTo>
                      <a:pt x="850738" y="274494"/>
                      <a:pt x="841940" y="278138"/>
                      <a:pt x="832766" y="278138"/>
                    </a:cubicBezTo>
                    <a:lnTo>
                      <a:pt x="34590" y="278138"/>
                    </a:lnTo>
                    <a:cubicBezTo>
                      <a:pt x="25416" y="278138"/>
                      <a:pt x="16618" y="274494"/>
                      <a:pt x="10131" y="268007"/>
                    </a:cubicBezTo>
                    <a:cubicBezTo>
                      <a:pt x="3644" y="261520"/>
                      <a:pt x="0" y="252722"/>
                      <a:pt x="0" y="243548"/>
                    </a:cubicBezTo>
                    <a:lnTo>
                      <a:pt x="0" y="34590"/>
                    </a:lnTo>
                    <a:cubicBezTo>
                      <a:pt x="0" y="25416"/>
                      <a:pt x="3644" y="16618"/>
                      <a:pt x="10131" y="10131"/>
                    </a:cubicBezTo>
                    <a:cubicBezTo>
                      <a:pt x="16618" y="3644"/>
                      <a:pt x="25416" y="0"/>
                      <a:pt x="34590" y="0"/>
                    </a:cubicBezTo>
                    <a:close/>
                  </a:path>
                </a:pathLst>
              </a:custGeom>
              <a:solidFill>
                <a:srgbClr val="EED995"/>
              </a:solidFill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66" name="TextBox 66">
                <a:extLst>
                  <a:ext uri="{FF2B5EF4-FFF2-40B4-BE49-F238E27FC236}">
                    <a16:creationId xmlns:a16="http://schemas.microsoft.com/office/drawing/2014/main" id="{920064E0-B17C-22B5-3724-6873C1835769}"/>
                  </a:ext>
                </a:extLst>
              </p:cNvPr>
              <p:cNvSpPr txBox="1"/>
              <p:nvPr/>
            </p:nvSpPr>
            <p:spPr bwMode="auto">
              <a:xfrm>
                <a:off x="1606610" y="13980563"/>
                <a:ext cx="4209297" cy="502189"/>
              </a:xfrm>
              <a:prstGeom prst="rect">
                <a:avLst/>
              </a:prstGeom>
              <a:grp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4213"/>
                  </a:lnSpc>
                  <a:defRPr/>
                </a:pPr>
                <a:r>
                  <a:rPr lang="de-DE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Flachkabel, Drähte</a:t>
                </a:r>
                <a:endParaRPr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7CB53408-2162-877A-C0CC-9ADDA5DAF221}"/>
                </a:ext>
              </a:extLst>
            </p:cNvPr>
            <p:cNvGrpSpPr/>
            <p:nvPr/>
          </p:nvGrpSpPr>
          <p:grpSpPr>
            <a:xfrm>
              <a:off x="7231174" y="13785089"/>
              <a:ext cx="5123014" cy="943200"/>
              <a:chOff x="7246555" y="13758136"/>
              <a:chExt cx="5123014" cy="943200"/>
            </a:xfrm>
          </p:grpSpPr>
          <p:grpSp>
            <p:nvGrpSpPr>
              <p:cNvPr id="20" name="Group 20">
                <a:extLst>
                  <a:ext uri="{FF2B5EF4-FFF2-40B4-BE49-F238E27FC236}">
                    <a16:creationId xmlns:a16="http://schemas.microsoft.com/office/drawing/2014/main" id="{D5BAAF2C-7520-9649-E34D-B34A5990D10E}"/>
                  </a:ext>
                </a:extLst>
              </p:cNvPr>
              <p:cNvGrpSpPr/>
              <p:nvPr/>
            </p:nvGrpSpPr>
            <p:grpSpPr bwMode="auto">
              <a:xfrm>
                <a:off x="7251067" y="13758136"/>
                <a:ext cx="5118502" cy="943200"/>
                <a:chOff x="0" y="0"/>
                <a:chExt cx="1054705" cy="278138"/>
              </a:xfrm>
            </p:grpSpPr>
            <p:sp>
              <p:nvSpPr>
                <p:cNvPr id="21" name="Freeform 21">
                  <a:extLst>
                    <a:ext uri="{FF2B5EF4-FFF2-40B4-BE49-F238E27FC236}">
                      <a16:creationId xmlns:a16="http://schemas.microsoft.com/office/drawing/2014/main" id="{F51F746E-3840-31C8-B2E4-7A422BF6FB43}"/>
                    </a:ext>
                  </a:extLst>
                </p:cNvPr>
                <p:cNvSpPr/>
                <p:nvPr/>
              </p:nvSpPr>
              <p:spPr bwMode="auto">
                <a:xfrm>
                  <a:off x="0" y="0"/>
                  <a:ext cx="1054705" cy="2781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4705" h="278138" extrusionOk="0">
                      <a:moveTo>
                        <a:pt x="28446" y="0"/>
                      </a:moveTo>
                      <a:lnTo>
                        <a:pt x="1026259" y="0"/>
                      </a:lnTo>
                      <a:cubicBezTo>
                        <a:pt x="1041969" y="0"/>
                        <a:pt x="1054705" y="12736"/>
                        <a:pt x="1054705" y="28446"/>
                      </a:cubicBezTo>
                      <a:lnTo>
                        <a:pt x="1054705" y="249692"/>
                      </a:lnTo>
                      <a:cubicBezTo>
                        <a:pt x="1054705" y="265402"/>
                        <a:pt x="1041969" y="278138"/>
                        <a:pt x="1026259" y="278138"/>
                      </a:cubicBezTo>
                      <a:lnTo>
                        <a:pt x="28446" y="278138"/>
                      </a:lnTo>
                      <a:cubicBezTo>
                        <a:pt x="20902" y="278138"/>
                        <a:pt x="13666" y="275141"/>
                        <a:pt x="8332" y="269806"/>
                      </a:cubicBezTo>
                      <a:cubicBezTo>
                        <a:pt x="2997" y="264472"/>
                        <a:pt x="0" y="257237"/>
                        <a:pt x="0" y="249692"/>
                      </a:cubicBezTo>
                      <a:lnTo>
                        <a:pt x="0" y="28446"/>
                      </a:lnTo>
                      <a:cubicBezTo>
                        <a:pt x="0" y="20902"/>
                        <a:pt x="2997" y="13666"/>
                        <a:pt x="8332" y="8332"/>
                      </a:cubicBezTo>
                      <a:cubicBezTo>
                        <a:pt x="13666" y="2997"/>
                        <a:pt x="20902" y="0"/>
                        <a:pt x="28446" y="0"/>
                      </a:cubicBezTo>
                      <a:close/>
                    </a:path>
                  </a:pathLst>
                </a:custGeom>
                <a:solidFill>
                  <a:srgbClr val="EED995"/>
                </a:solidFill>
              </p:spPr>
              <p:txBody>
                <a:bodyPr/>
                <a:lstStyle/>
                <a:p>
                  <a:pPr>
                    <a:defRPr/>
                  </a:pPr>
                  <a:endParaRPr lang="de-DE"/>
                </a:p>
              </p:txBody>
            </p:sp>
            <p:sp>
              <p:nvSpPr>
                <p:cNvPr id="22" name="TextBox 22">
                  <a:extLst>
                    <a:ext uri="{FF2B5EF4-FFF2-40B4-BE49-F238E27FC236}">
                      <a16:creationId xmlns:a16="http://schemas.microsoft.com/office/drawing/2014/main" id="{D08D6C44-962E-8AE9-B1D0-569F46CAB743}"/>
                    </a:ext>
                  </a:extLst>
                </p:cNvPr>
                <p:cNvSpPr txBox="1"/>
                <p:nvPr/>
              </p:nvSpPr>
              <p:spPr bwMode="auto">
                <a:xfrm>
                  <a:off x="0" y="-57150"/>
                  <a:ext cx="1054705" cy="335288"/>
                </a:xfrm>
                <a:prstGeom prst="rect">
                  <a:avLst/>
                </a:prstGeom>
                <a:grpFill/>
              </p:spPr>
              <p:txBody>
                <a:bodyPr lIns="47769" tIns="47769" rIns="47769" bIns="47769" rtlCol="0" anchor="ctr"/>
                <a:lstStyle/>
                <a:p>
                  <a:pPr algn="ctr">
                    <a:lnSpc>
                      <a:spcPts val="3818"/>
                    </a:lnSpc>
                    <a:spcBef>
                      <a:spcPts val="0"/>
                    </a:spcBef>
                    <a:defRPr/>
                  </a:pPr>
                  <a:endParaRPr/>
                </a:p>
              </p:txBody>
            </p:sp>
          </p:grpSp>
          <p:sp>
            <p:nvSpPr>
              <p:cNvPr id="77" name="TextBox 77">
                <a:extLst>
                  <a:ext uri="{FF2B5EF4-FFF2-40B4-BE49-F238E27FC236}">
                    <a16:creationId xmlns:a16="http://schemas.microsoft.com/office/drawing/2014/main" id="{B5176CA4-1877-08CF-803A-C14F09E6D46E}"/>
                  </a:ext>
                </a:extLst>
              </p:cNvPr>
              <p:cNvSpPr txBox="1"/>
              <p:nvPr/>
            </p:nvSpPr>
            <p:spPr bwMode="auto">
              <a:xfrm>
                <a:off x="7246555" y="13963498"/>
                <a:ext cx="5118502" cy="50359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1">
                  <a:lnSpc>
                    <a:spcPts val="4213"/>
                  </a:lnSpc>
                  <a:defRPr/>
                </a:pPr>
                <a:r>
                  <a:rPr lang="de-DE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Zinn</a:t>
                </a:r>
                <a:endParaRPr sz="29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80" name="TextBox 80">
            <a:extLst>
              <a:ext uri="{FF2B5EF4-FFF2-40B4-BE49-F238E27FC236}">
                <a16:creationId xmlns:a16="http://schemas.microsoft.com/office/drawing/2014/main" id="{801145A0-5183-EC5C-80DB-045D475468B3}"/>
              </a:ext>
            </a:extLst>
          </p:cNvPr>
          <p:cNvSpPr txBox="1"/>
          <p:nvPr/>
        </p:nvSpPr>
        <p:spPr bwMode="auto">
          <a:xfrm>
            <a:off x="7231174" y="5251450"/>
            <a:ext cx="5095098" cy="5756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1">
              <a:lnSpc>
                <a:spcPts val="5001"/>
              </a:lnSpc>
              <a:defRPr/>
            </a:pPr>
            <a:r>
              <a:rPr lang="de-DE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Rohstoff</a:t>
            </a:r>
            <a:endParaRPr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62D082D8-E9CC-AA89-A987-67ABF72E1D2E}"/>
              </a:ext>
            </a:extLst>
          </p:cNvPr>
          <p:cNvGrpSpPr/>
          <p:nvPr/>
        </p:nvGrpSpPr>
        <p:grpSpPr>
          <a:xfrm>
            <a:off x="1563912" y="10088516"/>
            <a:ext cx="10792188" cy="943200"/>
            <a:chOff x="1563912" y="9634508"/>
            <a:chExt cx="10792188" cy="943200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C846F41D-5226-6B43-6989-B907D5C0471A}"/>
                </a:ext>
              </a:extLst>
            </p:cNvPr>
            <p:cNvGrpSpPr/>
            <p:nvPr/>
          </p:nvGrpSpPr>
          <p:grpSpPr>
            <a:xfrm>
              <a:off x="7237597" y="9634508"/>
              <a:ext cx="5118503" cy="943200"/>
              <a:chOff x="7251066" y="9643336"/>
              <a:chExt cx="5118503" cy="943200"/>
            </a:xfrm>
          </p:grpSpPr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E81A16BD-1832-D1B2-2874-45B92BD74B09}"/>
                  </a:ext>
                </a:extLst>
              </p:cNvPr>
              <p:cNvSpPr/>
              <p:nvPr/>
            </p:nvSpPr>
            <p:spPr bwMode="auto">
              <a:xfrm>
                <a:off x="7251067" y="9643336"/>
                <a:ext cx="5118502" cy="943200"/>
              </a:xfrm>
              <a:custGeom>
                <a:avLst/>
                <a:gdLst/>
                <a:ahLst/>
                <a:cxnLst/>
                <a:rect l="l" t="t" r="r" b="b"/>
                <a:pathLst>
                  <a:path w="1054705" h="278138" extrusionOk="0">
                    <a:moveTo>
                      <a:pt x="28446" y="0"/>
                    </a:moveTo>
                    <a:lnTo>
                      <a:pt x="1026259" y="0"/>
                    </a:lnTo>
                    <a:cubicBezTo>
                      <a:pt x="1041969" y="0"/>
                      <a:pt x="1054705" y="12736"/>
                      <a:pt x="1054705" y="28446"/>
                    </a:cubicBezTo>
                    <a:lnTo>
                      <a:pt x="1054705" y="249692"/>
                    </a:lnTo>
                    <a:cubicBezTo>
                      <a:pt x="1054705" y="265402"/>
                      <a:pt x="1041969" y="278138"/>
                      <a:pt x="1026259" y="278138"/>
                    </a:cubicBezTo>
                    <a:lnTo>
                      <a:pt x="28446" y="278138"/>
                    </a:lnTo>
                    <a:cubicBezTo>
                      <a:pt x="20902" y="278138"/>
                      <a:pt x="13666" y="275141"/>
                      <a:pt x="8332" y="269806"/>
                    </a:cubicBezTo>
                    <a:cubicBezTo>
                      <a:pt x="2997" y="264472"/>
                      <a:pt x="0" y="257237"/>
                      <a:pt x="0" y="249692"/>
                    </a:cubicBezTo>
                    <a:lnTo>
                      <a:pt x="0" y="28446"/>
                    </a:lnTo>
                    <a:cubicBezTo>
                      <a:pt x="0" y="20902"/>
                      <a:pt x="2997" y="13666"/>
                      <a:pt x="8332" y="8332"/>
                    </a:cubicBezTo>
                    <a:cubicBezTo>
                      <a:pt x="13666" y="2997"/>
                      <a:pt x="20902" y="0"/>
                      <a:pt x="28446" y="0"/>
                    </a:cubicBezTo>
                    <a:close/>
                  </a:path>
                </a:pathLst>
              </a:custGeom>
              <a:solidFill>
                <a:srgbClr val="EED995"/>
              </a:solidFill>
            </p:spPr>
            <p:txBody>
              <a:bodyPr/>
              <a:lstStyle/>
              <a:p>
                <a:pPr>
                  <a:defRPr/>
                </a:pPr>
                <a:endParaRPr lang="de-DE" dirty="0"/>
              </a:p>
            </p:txBody>
          </p:sp>
          <p:sp>
            <p:nvSpPr>
              <p:cNvPr id="74" name="TextBox 74">
                <a:extLst>
                  <a:ext uri="{FF2B5EF4-FFF2-40B4-BE49-F238E27FC236}">
                    <a16:creationId xmlns:a16="http://schemas.microsoft.com/office/drawing/2014/main" id="{F43F5CAF-EE3C-523E-337F-FB78FC706AFE}"/>
                  </a:ext>
                </a:extLst>
              </p:cNvPr>
              <p:cNvSpPr txBox="1"/>
              <p:nvPr/>
            </p:nvSpPr>
            <p:spPr bwMode="auto">
              <a:xfrm>
                <a:off x="7251066" y="9863137"/>
                <a:ext cx="5098781" cy="50359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1">
                  <a:lnSpc>
                    <a:spcPts val="4213"/>
                  </a:lnSpc>
                  <a:defRPr/>
                </a:pPr>
                <a:r>
                  <a:rPr lang="de-DE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Glas und Keramik</a:t>
                </a:r>
                <a:endParaRPr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595C2BCD-243A-E690-34A6-2332413D7D84}"/>
                </a:ext>
              </a:extLst>
            </p:cNvPr>
            <p:cNvGrpSpPr/>
            <p:nvPr/>
          </p:nvGrpSpPr>
          <p:grpSpPr>
            <a:xfrm>
              <a:off x="1563912" y="9634508"/>
              <a:ext cx="4209297" cy="943200"/>
              <a:chOff x="1606610" y="9643336"/>
              <a:chExt cx="4209297" cy="943200"/>
            </a:xfrm>
          </p:grpSpPr>
          <p:sp>
            <p:nvSpPr>
              <p:cNvPr id="52" name="Freeform 52">
                <a:extLst>
                  <a:ext uri="{FF2B5EF4-FFF2-40B4-BE49-F238E27FC236}">
                    <a16:creationId xmlns:a16="http://schemas.microsoft.com/office/drawing/2014/main" id="{8A91C99E-60CB-1643-6702-9CD46E3F8A24}"/>
                  </a:ext>
                </a:extLst>
              </p:cNvPr>
              <p:cNvSpPr/>
              <p:nvPr/>
            </p:nvSpPr>
            <p:spPr bwMode="auto">
              <a:xfrm>
                <a:off x="1606610" y="9643336"/>
                <a:ext cx="4209297" cy="943200"/>
              </a:xfrm>
              <a:custGeom>
                <a:avLst/>
                <a:gdLst/>
                <a:ahLst/>
                <a:cxnLst/>
                <a:rect l="l" t="t" r="r" b="b"/>
                <a:pathLst>
                  <a:path w="867357" h="278138" extrusionOk="0">
                    <a:moveTo>
                      <a:pt x="34590" y="0"/>
                    </a:moveTo>
                    <a:lnTo>
                      <a:pt x="832766" y="0"/>
                    </a:lnTo>
                    <a:cubicBezTo>
                      <a:pt x="841940" y="0"/>
                      <a:pt x="850738" y="3644"/>
                      <a:pt x="857225" y="10131"/>
                    </a:cubicBezTo>
                    <a:cubicBezTo>
                      <a:pt x="863712" y="16618"/>
                      <a:pt x="867357" y="25416"/>
                      <a:pt x="867357" y="34590"/>
                    </a:cubicBezTo>
                    <a:lnTo>
                      <a:pt x="867357" y="243548"/>
                    </a:lnTo>
                    <a:cubicBezTo>
                      <a:pt x="867357" y="252722"/>
                      <a:pt x="863712" y="261520"/>
                      <a:pt x="857225" y="268007"/>
                    </a:cubicBezTo>
                    <a:cubicBezTo>
                      <a:pt x="850738" y="274494"/>
                      <a:pt x="841940" y="278138"/>
                      <a:pt x="832766" y="278138"/>
                    </a:cubicBezTo>
                    <a:lnTo>
                      <a:pt x="34590" y="278138"/>
                    </a:lnTo>
                    <a:cubicBezTo>
                      <a:pt x="25416" y="278138"/>
                      <a:pt x="16618" y="274494"/>
                      <a:pt x="10131" y="268007"/>
                    </a:cubicBezTo>
                    <a:cubicBezTo>
                      <a:pt x="3644" y="261520"/>
                      <a:pt x="0" y="252722"/>
                      <a:pt x="0" y="243548"/>
                    </a:cubicBezTo>
                    <a:lnTo>
                      <a:pt x="0" y="34590"/>
                    </a:lnTo>
                    <a:cubicBezTo>
                      <a:pt x="0" y="25416"/>
                      <a:pt x="3644" y="16618"/>
                      <a:pt x="10131" y="10131"/>
                    </a:cubicBezTo>
                    <a:cubicBezTo>
                      <a:pt x="16618" y="3644"/>
                      <a:pt x="25416" y="0"/>
                      <a:pt x="34590" y="0"/>
                    </a:cubicBezTo>
                    <a:close/>
                  </a:path>
                </a:pathLst>
              </a:custGeom>
              <a:solidFill>
                <a:srgbClr val="EED995"/>
              </a:solidFill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82" name="TextBox 82">
                <a:extLst>
                  <a:ext uri="{FF2B5EF4-FFF2-40B4-BE49-F238E27FC236}">
                    <a16:creationId xmlns:a16="http://schemas.microsoft.com/office/drawing/2014/main" id="{9A6F7583-4D1D-E84C-E2FE-DE940EBB7DCD}"/>
                  </a:ext>
                </a:extLst>
              </p:cNvPr>
              <p:cNvSpPr txBox="1"/>
              <p:nvPr/>
            </p:nvSpPr>
            <p:spPr bwMode="auto">
              <a:xfrm>
                <a:off x="1606610" y="9863842"/>
                <a:ext cx="4209297" cy="50218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4213"/>
                  </a:lnSpc>
                  <a:defRPr/>
                </a:pPr>
                <a:r>
                  <a:rPr lang="de-DE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SIM-Karte, Kontakte</a:t>
                </a:r>
                <a:endParaRPr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2A71FDD6-F103-9EAD-A5D5-229BC4B90324}"/>
              </a:ext>
            </a:extLst>
          </p:cNvPr>
          <p:cNvGrpSpPr/>
          <p:nvPr/>
        </p:nvGrpSpPr>
        <p:grpSpPr>
          <a:xfrm>
            <a:off x="1562492" y="12798491"/>
            <a:ext cx="10796595" cy="943200"/>
            <a:chOff x="1562492" y="12245185"/>
            <a:chExt cx="10796595" cy="943200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6B4920E8-C7A8-911C-2886-9D078007923A}"/>
                </a:ext>
              </a:extLst>
            </p:cNvPr>
            <p:cNvGrpSpPr/>
            <p:nvPr/>
          </p:nvGrpSpPr>
          <p:grpSpPr>
            <a:xfrm>
              <a:off x="7235965" y="12245185"/>
              <a:ext cx="5123122" cy="943200"/>
              <a:chOff x="7255686" y="12220278"/>
              <a:chExt cx="5123122" cy="943200"/>
            </a:xfrm>
          </p:grpSpPr>
          <p:sp>
            <p:nvSpPr>
              <p:cNvPr id="18" name="Freeform 18">
                <a:extLst>
                  <a:ext uri="{FF2B5EF4-FFF2-40B4-BE49-F238E27FC236}">
                    <a16:creationId xmlns:a16="http://schemas.microsoft.com/office/drawing/2014/main" id="{C1BF8A66-AADF-61A3-2925-994B7C50AE14}"/>
                  </a:ext>
                </a:extLst>
              </p:cNvPr>
              <p:cNvSpPr/>
              <p:nvPr/>
            </p:nvSpPr>
            <p:spPr bwMode="auto">
              <a:xfrm>
                <a:off x="7260306" y="12220278"/>
                <a:ext cx="5118502" cy="943200"/>
              </a:xfrm>
              <a:custGeom>
                <a:avLst/>
                <a:gdLst/>
                <a:ahLst/>
                <a:cxnLst/>
                <a:rect l="l" t="t" r="r" b="b"/>
                <a:pathLst>
                  <a:path w="1054705" h="278138" extrusionOk="0">
                    <a:moveTo>
                      <a:pt x="28446" y="0"/>
                    </a:moveTo>
                    <a:lnTo>
                      <a:pt x="1026259" y="0"/>
                    </a:lnTo>
                    <a:cubicBezTo>
                      <a:pt x="1041969" y="0"/>
                      <a:pt x="1054705" y="12736"/>
                      <a:pt x="1054705" y="28446"/>
                    </a:cubicBezTo>
                    <a:lnTo>
                      <a:pt x="1054705" y="249692"/>
                    </a:lnTo>
                    <a:cubicBezTo>
                      <a:pt x="1054705" y="265402"/>
                      <a:pt x="1041969" y="278138"/>
                      <a:pt x="1026259" y="278138"/>
                    </a:cubicBezTo>
                    <a:lnTo>
                      <a:pt x="28446" y="278138"/>
                    </a:lnTo>
                    <a:cubicBezTo>
                      <a:pt x="20902" y="278138"/>
                      <a:pt x="13666" y="275141"/>
                      <a:pt x="8332" y="269806"/>
                    </a:cubicBezTo>
                    <a:cubicBezTo>
                      <a:pt x="2997" y="264472"/>
                      <a:pt x="0" y="257237"/>
                      <a:pt x="0" y="249692"/>
                    </a:cubicBezTo>
                    <a:lnTo>
                      <a:pt x="0" y="28446"/>
                    </a:lnTo>
                    <a:cubicBezTo>
                      <a:pt x="0" y="20902"/>
                      <a:pt x="2997" y="13666"/>
                      <a:pt x="8332" y="8332"/>
                    </a:cubicBezTo>
                    <a:cubicBezTo>
                      <a:pt x="13666" y="2997"/>
                      <a:pt x="20902" y="0"/>
                      <a:pt x="28446" y="0"/>
                    </a:cubicBezTo>
                    <a:close/>
                  </a:path>
                </a:pathLst>
              </a:custGeom>
              <a:solidFill>
                <a:srgbClr val="EED995"/>
              </a:solidFill>
            </p:spPr>
            <p:txBody>
              <a:bodyPr/>
              <a:lstStyle/>
              <a:p>
                <a:pPr>
                  <a:defRPr/>
                </a:pPr>
                <a:endParaRPr lang="de-DE" dirty="0"/>
              </a:p>
            </p:txBody>
          </p:sp>
          <p:sp>
            <p:nvSpPr>
              <p:cNvPr id="76" name="TextBox 76">
                <a:extLst>
                  <a:ext uri="{FF2B5EF4-FFF2-40B4-BE49-F238E27FC236}">
                    <a16:creationId xmlns:a16="http://schemas.microsoft.com/office/drawing/2014/main" id="{CF919D7A-25EF-06DA-53E3-316F2AA4FFF6}"/>
                  </a:ext>
                </a:extLst>
              </p:cNvPr>
              <p:cNvSpPr txBox="1"/>
              <p:nvPr/>
            </p:nvSpPr>
            <p:spPr bwMode="auto">
              <a:xfrm>
                <a:off x="7255686" y="12440079"/>
                <a:ext cx="5098781" cy="50359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1">
                  <a:lnSpc>
                    <a:spcPts val="4213"/>
                  </a:lnSpc>
                  <a:defRPr/>
                </a:pPr>
                <a:r>
                  <a:rPr lang="de-DE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Plastik</a:t>
                </a:r>
                <a:endParaRPr sz="29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8D125E4E-ED73-8EB2-90D4-5FC5EDF9CE90}"/>
                </a:ext>
              </a:extLst>
            </p:cNvPr>
            <p:cNvGrpSpPr/>
            <p:nvPr/>
          </p:nvGrpSpPr>
          <p:grpSpPr>
            <a:xfrm>
              <a:off x="1562492" y="12245185"/>
              <a:ext cx="4209297" cy="943200"/>
              <a:chOff x="1591396" y="12235448"/>
              <a:chExt cx="4209297" cy="1137003"/>
            </a:xfrm>
          </p:grpSpPr>
          <p:sp>
            <p:nvSpPr>
              <p:cNvPr id="60" name="Freeform 60">
                <a:extLst>
                  <a:ext uri="{FF2B5EF4-FFF2-40B4-BE49-F238E27FC236}">
                    <a16:creationId xmlns:a16="http://schemas.microsoft.com/office/drawing/2014/main" id="{0F8651BB-3720-970B-4ACB-793B484287D5}"/>
                  </a:ext>
                </a:extLst>
              </p:cNvPr>
              <p:cNvSpPr/>
              <p:nvPr/>
            </p:nvSpPr>
            <p:spPr bwMode="auto">
              <a:xfrm>
                <a:off x="1591396" y="12235448"/>
                <a:ext cx="4209297" cy="1137003"/>
              </a:xfrm>
              <a:custGeom>
                <a:avLst/>
                <a:gdLst/>
                <a:ahLst/>
                <a:cxnLst/>
                <a:rect l="l" t="t" r="r" b="b"/>
                <a:pathLst>
                  <a:path w="867357" h="278138" extrusionOk="0">
                    <a:moveTo>
                      <a:pt x="34590" y="0"/>
                    </a:moveTo>
                    <a:lnTo>
                      <a:pt x="832766" y="0"/>
                    </a:lnTo>
                    <a:cubicBezTo>
                      <a:pt x="841940" y="0"/>
                      <a:pt x="850738" y="3644"/>
                      <a:pt x="857225" y="10131"/>
                    </a:cubicBezTo>
                    <a:cubicBezTo>
                      <a:pt x="863712" y="16618"/>
                      <a:pt x="867357" y="25416"/>
                      <a:pt x="867357" y="34590"/>
                    </a:cubicBezTo>
                    <a:lnTo>
                      <a:pt x="867357" y="243548"/>
                    </a:lnTo>
                    <a:cubicBezTo>
                      <a:pt x="867357" y="252722"/>
                      <a:pt x="863712" y="261520"/>
                      <a:pt x="857225" y="268007"/>
                    </a:cubicBezTo>
                    <a:cubicBezTo>
                      <a:pt x="850738" y="274494"/>
                      <a:pt x="841940" y="278138"/>
                      <a:pt x="832766" y="278138"/>
                    </a:cubicBezTo>
                    <a:lnTo>
                      <a:pt x="34590" y="278138"/>
                    </a:lnTo>
                    <a:cubicBezTo>
                      <a:pt x="25416" y="278138"/>
                      <a:pt x="16618" y="274494"/>
                      <a:pt x="10131" y="268007"/>
                    </a:cubicBezTo>
                    <a:cubicBezTo>
                      <a:pt x="3644" y="261520"/>
                      <a:pt x="0" y="252722"/>
                      <a:pt x="0" y="243548"/>
                    </a:cubicBezTo>
                    <a:lnTo>
                      <a:pt x="0" y="34590"/>
                    </a:lnTo>
                    <a:cubicBezTo>
                      <a:pt x="0" y="25416"/>
                      <a:pt x="3644" y="16618"/>
                      <a:pt x="10131" y="10131"/>
                    </a:cubicBezTo>
                    <a:cubicBezTo>
                      <a:pt x="16618" y="3644"/>
                      <a:pt x="25416" y="0"/>
                      <a:pt x="34590" y="0"/>
                    </a:cubicBezTo>
                    <a:close/>
                  </a:path>
                </a:pathLst>
              </a:custGeom>
              <a:solidFill>
                <a:srgbClr val="EED995"/>
              </a:solidFill>
            </p:spPr>
            <p:txBody>
              <a:bodyPr/>
              <a:lstStyle/>
              <a:p>
                <a:pPr algn="ctr">
                  <a:defRPr/>
                </a:pPr>
                <a:endParaRPr lang="de-DE" dirty="0"/>
              </a:p>
            </p:txBody>
          </p:sp>
          <p:sp>
            <p:nvSpPr>
              <p:cNvPr id="83" name="TextBox 83">
                <a:extLst>
                  <a:ext uri="{FF2B5EF4-FFF2-40B4-BE49-F238E27FC236}">
                    <a16:creationId xmlns:a16="http://schemas.microsoft.com/office/drawing/2014/main" id="{3D58834C-CEFD-9D41-FE57-9F502F91D6ED}"/>
                  </a:ext>
                </a:extLst>
              </p:cNvPr>
              <p:cNvSpPr txBox="1"/>
              <p:nvPr/>
            </p:nvSpPr>
            <p:spPr bwMode="auto">
              <a:xfrm>
                <a:off x="1606610" y="12588506"/>
                <a:ext cx="4194083" cy="43088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defRPr/>
                </a:pPr>
                <a:r>
                  <a:rPr lang="de-DE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Lautsprecher, Mikrofone</a:t>
                </a:r>
                <a:endParaRPr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03384C00-F154-0DF6-1BD7-F223B0516D0D}"/>
              </a:ext>
            </a:extLst>
          </p:cNvPr>
          <p:cNvGrpSpPr/>
          <p:nvPr/>
        </p:nvGrpSpPr>
        <p:grpSpPr>
          <a:xfrm>
            <a:off x="1562491" y="15505811"/>
            <a:ext cx="10787185" cy="943667"/>
            <a:chOff x="1562491" y="15058287"/>
            <a:chExt cx="10787185" cy="943667"/>
          </a:xfrm>
        </p:grpSpPr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87CD0DBE-3703-42AD-305E-E1822405BED9}"/>
                </a:ext>
              </a:extLst>
            </p:cNvPr>
            <p:cNvGrpSpPr/>
            <p:nvPr/>
          </p:nvGrpSpPr>
          <p:grpSpPr>
            <a:xfrm>
              <a:off x="7231174" y="15058755"/>
              <a:ext cx="5118502" cy="943199"/>
              <a:chOff x="7259369" y="15051675"/>
              <a:chExt cx="5118502" cy="943199"/>
            </a:xfrm>
          </p:grpSpPr>
          <p:sp>
            <p:nvSpPr>
              <p:cNvPr id="24" name="Freeform 24">
                <a:extLst>
                  <a:ext uri="{FF2B5EF4-FFF2-40B4-BE49-F238E27FC236}">
                    <a16:creationId xmlns:a16="http://schemas.microsoft.com/office/drawing/2014/main" id="{BBB7D80E-39C7-99B3-B984-7A7028F29581}"/>
                  </a:ext>
                </a:extLst>
              </p:cNvPr>
              <p:cNvSpPr/>
              <p:nvPr/>
            </p:nvSpPr>
            <p:spPr bwMode="auto">
              <a:xfrm>
                <a:off x="7259369" y="15051675"/>
                <a:ext cx="5118502" cy="943199"/>
              </a:xfrm>
              <a:custGeom>
                <a:avLst/>
                <a:gdLst/>
                <a:ahLst/>
                <a:cxnLst/>
                <a:rect l="l" t="t" r="r" b="b"/>
                <a:pathLst>
                  <a:path w="1054705" h="278138" extrusionOk="0">
                    <a:moveTo>
                      <a:pt x="28446" y="0"/>
                    </a:moveTo>
                    <a:lnTo>
                      <a:pt x="1026259" y="0"/>
                    </a:lnTo>
                    <a:cubicBezTo>
                      <a:pt x="1041969" y="0"/>
                      <a:pt x="1054705" y="12736"/>
                      <a:pt x="1054705" y="28446"/>
                    </a:cubicBezTo>
                    <a:lnTo>
                      <a:pt x="1054705" y="249692"/>
                    </a:lnTo>
                    <a:cubicBezTo>
                      <a:pt x="1054705" y="265402"/>
                      <a:pt x="1041969" y="278138"/>
                      <a:pt x="1026259" y="278138"/>
                    </a:cubicBezTo>
                    <a:lnTo>
                      <a:pt x="28446" y="278138"/>
                    </a:lnTo>
                    <a:cubicBezTo>
                      <a:pt x="20902" y="278138"/>
                      <a:pt x="13666" y="275141"/>
                      <a:pt x="8332" y="269806"/>
                    </a:cubicBezTo>
                    <a:cubicBezTo>
                      <a:pt x="2997" y="264472"/>
                      <a:pt x="0" y="257237"/>
                      <a:pt x="0" y="249692"/>
                    </a:cubicBezTo>
                    <a:lnTo>
                      <a:pt x="0" y="28446"/>
                    </a:lnTo>
                    <a:cubicBezTo>
                      <a:pt x="0" y="20902"/>
                      <a:pt x="2997" y="13666"/>
                      <a:pt x="8332" y="8332"/>
                    </a:cubicBezTo>
                    <a:cubicBezTo>
                      <a:pt x="13666" y="2997"/>
                      <a:pt x="20902" y="0"/>
                      <a:pt x="28446" y="0"/>
                    </a:cubicBezTo>
                    <a:close/>
                  </a:path>
                </a:pathLst>
              </a:custGeom>
              <a:solidFill>
                <a:srgbClr val="EED995"/>
              </a:solidFill>
            </p:spPr>
            <p:txBody>
              <a:bodyPr/>
              <a:lstStyle/>
              <a:p>
                <a:pPr>
                  <a:defRPr/>
                </a:pPr>
                <a:endParaRPr lang="de-DE" dirty="0"/>
              </a:p>
            </p:txBody>
          </p:sp>
          <p:sp>
            <p:nvSpPr>
              <p:cNvPr id="78" name="TextBox 78">
                <a:extLst>
                  <a:ext uri="{FF2B5EF4-FFF2-40B4-BE49-F238E27FC236}">
                    <a16:creationId xmlns:a16="http://schemas.microsoft.com/office/drawing/2014/main" id="{EBDF147F-AB76-9622-7C4A-AE25149F7878}"/>
                  </a:ext>
                </a:extLst>
              </p:cNvPr>
              <p:cNvSpPr txBox="1"/>
              <p:nvPr/>
            </p:nvSpPr>
            <p:spPr bwMode="auto">
              <a:xfrm>
                <a:off x="7259369" y="15285220"/>
                <a:ext cx="5095098" cy="51232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1">
                  <a:lnSpc>
                    <a:spcPts val="4213"/>
                  </a:lnSpc>
                  <a:defRPr/>
                </a:pPr>
                <a:r>
                  <a:rPr lang="de-DE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Gold (~ 0,3 Gramm)</a:t>
                </a:r>
                <a:endParaRPr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9CD4B0DF-1426-5A4A-C9B8-635E4F5CDD3C}"/>
                </a:ext>
              </a:extLst>
            </p:cNvPr>
            <p:cNvGrpSpPr/>
            <p:nvPr/>
          </p:nvGrpSpPr>
          <p:grpSpPr>
            <a:xfrm>
              <a:off x="1562491" y="15058287"/>
              <a:ext cx="4209297" cy="943200"/>
              <a:chOff x="1606610" y="15051675"/>
              <a:chExt cx="4209297" cy="943200"/>
            </a:xfrm>
          </p:grpSpPr>
          <p:sp>
            <p:nvSpPr>
              <p:cNvPr id="68" name="Freeform 68">
                <a:extLst>
                  <a:ext uri="{FF2B5EF4-FFF2-40B4-BE49-F238E27FC236}">
                    <a16:creationId xmlns:a16="http://schemas.microsoft.com/office/drawing/2014/main" id="{B6DB6C8E-8B71-F89C-E514-287F90BBBC92}"/>
                  </a:ext>
                </a:extLst>
              </p:cNvPr>
              <p:cNvSpPr/>
              <p:nvPr/>
            </p:nvSpPr>
            <p:spPr bwMode="auto">
              <a:xfrm>
                <a:off x="1606610" y="15051675"/>
                <a:ext cx="4209297" cy="943200"/>
              </a:xfrm>
              <a:custGeom>
                <a:avLst/>
                <a:gdLst/>
                <a:ahLst/>
                <a:cxnLst/>
                <a:rect l="l" t="t" r="r" b="b"/>
                <a:pathLst>
                  <a:path w="858559" h="278138" extrusionOk="0">
                    <a:moveTo>
                      <a:pt x="34945" y="0"/>
                    </a:moveTo>
                    <a:lnTo>
                      <a:pt x="823614" y="0"/>
                    </a:lnTo>
                    <a:cubicBezTo>
                      <a:pt x="832882" y="0"/>
                      <a:pt x="841771" y="3682"/>
                      <a:pt x="848324" y="10235"/>
                    </a:cubicBezTo>
                    <a:cubicBezTo>
                      <a:pt x="854877" y="16788"/>
                      <a:pt x="858559" y="25677"/>
                      <a:pt x="858559" y="34945"/>
                    </a:cubicBezTo>
                    <a:lnTo>
                      <a:pt x="858559" y="243194"/>
                    </a:lnTo>
                    <a:cubicBezTo>
                      <a:pt x="858559" y="252461"/>
                      <a:pt x="854877" y="261350"/>
                      <a:pt x="848324" y="267903"/>
                    </a:cubicBezTo>
                    <a:cubicBezTo>
                      <a:pt x="841771" y="274456"/>
                      <a:pt x="832882" y="278138"/>
                      <a:pt x="823614" y="278138"/>
                    </a:cubicBezTo>
                    <a:lnTo>
                      <a:pt x="34945" y="278138"/>
                    </a:lnTo>
                    <a:cubicBezTo>
                      <a:pt x="25677" y="278138"/>
                      <a:pt x="16788" y="274456"/>
                      <a:pt x="10235" y="267903"/>
                    </a:cubicBezTo>
                    <a:cubicBezTo>
                      <a:pt x="3682" y="261350"/>
                      <a:pt x="0" y="252461"/>
                      <a:pt x="0" y="243194"/>
                    </a:cubicBezTo>
                    <a:lnTo>
                      <a:pt x="0" y="34945"/>
                    </a:lnTo>
                    <a:cubicBezTo>
                      <a:pt x="0" y="25677"/>
                      <a:pt x="3682" y="16788"/>
                      <a:pt x="10235" y="10235"/>
                    </a:cubicBezTo>
                    <a:cubicBezTo>
                      <a:pt x="16788" y="3682"/>
                      <a:pt x="25677" y="0"/>
                      <a:pt x="34945" y="0"/>
                    </a:cubicBezTo>
                    <a:close/>
                  </a:path>
                </a:pathLst>
              </a:custGeom>
              <a:solidFill>
                <a:srgbClr val="EED995"/>
              </a:solidFill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84" name="TextBox 84">
                <a:extLst>
                  <a:ext uri="{FF2B5EF4-FFF2-40B4-BE49-F238E27FC236}">
                    <a16:creationId xmlns:a16="http://schemas.microsoft.com/office/drawing/2014/main" id="{F62D26D4-847B-4D51-C897-6BCE7A09246B}"/>
                  </a:ext>
                </a:extLst>
              </p:cNvPr>
              <p:cNvSpPr txBox="1"/>
              <p:nvPr/>
            </p:nvSpPr>
            <p:spPr bwMode="auto">
              <a:xfrm>
                <a:off x="1649305" y="15271476"/>
                <a:ext cx="4166602" cy="50359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4213"/>
                  </a:lnSpc>
                  <a:defRPr/>
                </a:pPr>
                <a:r>
                  <a:rPr lang="de-DE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Hauptplatine</a:t>
                </a:r>
                <a:endParaRPr sz="29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85" name="Group 85">
            <a:extLst>
              <a:ext uri="{FF2B5EF4-FFF2-40B4-BE49-F238E27FC236}">
                <a16:creationId xmlns:a16="http://schemas.microsoft.com/office/drawing/2014/main" id="{FC6DCAB3-D003-9A1C-7A0F-54C8A34AE343}"/>
              </a:ext>
            </a:extLst>
          </p:cNvPr>
          <p:cNvGrpSpPr/>
          <p:nvPr/>
        </p:nvGrpSpPr>
        <p:grpSpPr bwMode="auto">
          <a:xfrm>
            <a:off x="5429250" y="9197097"/>
            <a:ext cx="1976338" cy="5536790"/>
            <a:chOff x="0" y="0"/>
            <a:chExt cx="3543300" cy="9906000"/>
          </a:xfrm>
        </p:grpSpPr>
        <p:sp>
          <p:nvSpPr>
            <p:cNvPr id="86" name="Freeform 86">
              <a:extLst>
                <a:ext uri="{FF2B5EF4-FFF2-40B4-BE49-F238E27FC236}">
                  <a16:creationId xmlns:a16="http://schemas.microsoft.com/office/drawing/2014/main" id="{80F84867-B213-06E9-3E5C-054ABE428BEB}"/>
                </a:ext>
              </a:extLst>
            </p:cNvPr>
            <p:cNvSpPr/>
            <p:nvPr/>
          </p:nvSpPr>
          <p:spPr bwMode="auto">
            <a:xfrm>
              <a:off x="49530" y="50800"/>
              <a:ext cx="3445510" cy="9819640"/>
            </a:xfrm>
            <a:custGeom>
              <a:avLst/>
              <a:gdLst/>
              <a:ahLst/>
              <a:cxnLst/>
              <a:rect l="l" t="t" r="r" b="b"/>
              <a:pathLst>
                <a:path w="3445510" h="9819640" extrusionOk="0">
                  <a:moveTo>
                    <a:pt x="31750" y="0"/>
                  </a:moveTo>
                  <a:cubicBezTo>
                    <a:pt x="506730" y="10160"/>
                    <a:pt x="558800" y="13970"/>
                    <a:pt x="596900" y="27940"/>
                  </a:cubicBezTo>
                  <a:cubicBezTo>
                    <a:pt x="622300" y="36830"/>
                    <a:pt x="628650" y="53340"/>
                    <a:pt x="655320" y="63500"/>
                  </a:cubicBezTo>
                  <a:cubicBezTo>
                    <a:pt x="701040" y="80010"/>
                    <a:pt x="782320" y="78740"/>
                    <a:pt x="854710" y="97790"/>
                  </a:cubicBezTo>
                  <a:cubicBezTo>
                    <a:pt x="946150" y="120650"/>
                    <a:pt x="1065530" y="165100"/>
                    <a:pt x="1158240" y="201930"/>
                  </a:cubicBezTo>
                  <a:cubicBezTo>
                    <a:pt x="1239520" y="233680"/>
                    <a:pt x="1327150" y="284480"/>
                    <a:pt x="1381760" y="302260"/>
                  </a:cubicBezTo>
                  <a:cubicBezTo>
                    <a:pt x="1410970" y="312420"/>
                    <a:pt x="1427480" y="304800"/>
                    <a:pt x="1452880" y="317500"/>
                  </a:cubicBezTo>
                  <a:cubicBezTo>
                    <a:pt x="1493520" y="337820"/>
                    <a:pt x="1544320" y="391160"/>
                    <a:pt x="1588770" y="440690"/>
                  </a:cubicBezTo>
                  <a:cubicBezTo>
                    <a:pt x="1643380" y="500380"/>
                    <a:pt x="1708150" y="582930"/>
                    <a:pt x="1750060" y="654050"/>
                  </a:cubicBezTo>
                  <a:cubicBezTo>
                    <a:pt x="1786890" y="715010"/>
                    <a:pt x="1817370" y="787400"/>
                    <a:pt x="1832610" y="835660"/>
                  </a:cubicBezTo>
                  <a:cubicBezTo>
                    <a:pt x="1841500" y="866140"/>
                    <a:pt x="1835150" y="881380"/>
                    <a:pt x="1845310" y="911860"/>
                  </a:cubicBezTo>
                  <a:cubicBezTo>
                    <a:pt x="1860550" y="961390"/>
                    <a:pt x="1920240" y="1051560"/>
                    <a:pt x="1935480" y="1101090"/>
                  </a:cubicBezTo>
                  <a:cubicBezTo>
                    <a:pt x="1945640" y="1131570"/>
                    <a:pt x="1939290" y="1149350"/>
                    <a:pt x="1948180" y="1178560"/>
                  </a:cubicBezTo>
                  <a:cubicBezTo>
                    <a:pt x="1960880" y="1217930"/>
                    <a:pt x="1998980" y="1272540"/>
                    <a:pt x="2011680" y="1314450"/>
                  </a:cubicBezTo>
                  <a:cubicBezTo>
                    <a:pt x="2021840" y="1347470"/>
                    <a:pt x="2018030" y="1370330"/>
                    <a:pt x="2026920" y="1408430"/>
                  </a:cubicBezTo>
                  <a:cubicBezTo>
                    <a:pt x="2040890" y="1466850"/>
                    <a:pt x="2078990" y="1550670"/>
                    <a:pt x="2099310" y="1630680"/>
                  </a:cubicBezTo>
                  <a:cubicBezTo>
                    <a:pt x="2122170" y="1720850"/>
                    <a:pt x="2143760" y="1832610"/>
                    <a:pt x="2155190" y="1924050"/>
                  </a:cubicBezTo>
                  <a:cubicBezTo>
                    <a:pt x="2165350" y="2002790"/>
                    <a:pt x="2160270" y="2073910"/>
                    <a:pt x="2169160" y="2146300"/>
                  </a:cubicBezTo>
                  <a:cubicBezTo>
                    <a:pt x="2178050" y="2214880"/>
                    <a:pt x="2197100" y="2275840"/>
                    <a:pt x="2205990" y="2346960"/>
                  </a:cubicBezTo>
                  <a:cubicBezTo>
                    <a:pt x="2216150" y="2428240"/>
                    <a:pt x="2213610" y="2537460"/>
                    <a:pt x="2222500" y="2608580"/>
                  </a:cubicBezTo>
                  <a:cubicBezTo>
                    <a:pt x="2228850" y="2659380"/>
                    <a:pt x="2241550" y="2678430"/>
                    <a:pt x="2246630" y="2736850"/>
                  </a:cubicBezTo>
                  <a:cubicBezTo>
                    <a:pt x="2259330" y="2865120"/>
                    <a:pt x="2236470" y="3182620"/>
                    <a:pt x="2249170" y="3348990"/>
                  </a:cubicBezTo>
                  <a:cubicBezTo>
                    <a:pt x="2258060" y="3465830"/>
                    <a:pt x="2282190" y="3540760"/>
                    <a:pt x="2291080" y="3643630"/>
                  </a:cubicBezTo>
                  <a:cubicBezTo>
                    <a:pt x="2301240" y="3757930"/>
                    <a:pt x="2293620" y="3919220"/>
                    <a:pt x="2305050" y="4004310"/>
                  </a:cubicBezTo>
                  <a:cubicBezTo>
                    <a:pt x="2311400" y="4052570"/>
                    <a:pt x="2322830" y="4062730"/>
                    <a:pt x="2329180" y="4114800"/>
                  </a:cubicBezTo>
                  <a:cubicBezTo>
                    <a:pt x="2343150" y="4241800"/>
                    <a:pt x="2317750" y="4644390"/>
                    <a:pt x="2331720" y="4773930"/>
                  </a:cubicBezTo>
                  <a:cubicBezTo>
                    <a:pt x="2338070" y="4828540"/>
                    <a:pt x="2350770" y="4845050"/>
                    <a:pt x="2355850" y="4890770"/>
                  </a:cubicBezTo>
                  <a:cubicBezTo>
                    <a:pt x="2363470" y="4956810"/>
                    <a:pt x="2354580" y="5067300"/>
                    <a:pt x="2362200" y="5132070"/>
                  </a:cubicBezTo>
                  <a:cubicBezTo>
                    <a:pt x="2367280" y="5175250"/>
                    <a:pt x="2378710" y="5185410"/>
                    <a:pt x="2385060" y="5240020"/>
                  </a:cubicBezTo>
                  <a:cubicBezTo>
                    <a:pt x="2402840" y="5403850"/>
                    <a:pt x="2374900" y="6023610"/>
                    <a:pt x="2387600" y="6230620"/>
                  </a:cubicBezTo>
                  <a:cubicBezTo>
                    <a:pt x="2392680" y="6324600"/>
                    <a:pt x="2405380" y="6337300"/>
                    <a:pt x="2411730" y="6436360"/>
                  </a:cubicBezTo>
                  <a:cubicBezTo>
                    <a:pt x="2426970" y="6690360"/>
                    <a:pt x="2399030" y="7476490"/>
                    <a:pt x="2411730" y="7800340"/>
                  </a:cubicBezTo>
                  <a:cubicBezTo>
                    <a:pt x="2418080" y="7980680"/>
                    <a:pt x="2420620" y="8098790"/>
                    <a:pt x="2443480" y="8219440"/>
                  </a:cubicBezTo>
                  <a:cubicBezTo>
                    <a:pt x="2461260" y="8313420"/>
                    <a:pt x="2505710" y="8389620"/>
                    <a:pt x="2518410" y="8465820"/>
                  </a:cubicBezTo>
                  <a:cubicBezTo>
                    <a:pt x="2528570" y="8528050"/>
                    <a:pt x="2518410" y="8597900"/>
                    <a:pt x="2524760" y="8638540"/>
                  </a:cubicBezTo>
                  <a:cubicBezTo>
                    <a:pt x="2528570" y="8661400"/>
                    <a:pt x="2531110" y="8665210"/>
                    <a:pt x="2540000" y="8691880"/>
                  </a:cubicBezTo>
                  <a:cubicBezTo>
                    <a:pt x="2567940" y="8774430"/>
                    <a:pt x="2719070" y="9112250"/>
                    <a:pt x="2738120" y="9192260"/>
                  </a:cubicBezTo>
                  <a:cubicBezTo>
                    <a:pt x="2744470" y="9216390"/>
                    <a:pt x="2736850" y="9220200"/>
                    <a:pt x="2743200" y="9241790"/>
                  </a:cubicBezTo>
                  <a:cubicBezTo>
                    <a:pt x="2755900" y="9288780"/>
                    <a:pt x="2805430" y="9399270"/>
                    <a:pt x="2846070" y="9456420"/>
                  </a:cubicBezTo>
                  <a:cubicBezTo>
                    <a:pt x="2879090" y="9503410"/>
                    <a:pt x="2934970" y="9536430"/>
                    <a:pt x="2959100" y="9569450"/>
                  </a:cubicBezTo>
                  <a:cubicBezTo>
                    <a:pt x="2974340" y="9589770"/>
                    <a:pt x="2970530" y="9606280"/>
                    <a:pt x="2988310" y="9624060"/>
                  </a:cubicBezTo>
                  <a:cubicBezTo>
                    <a:pt x="3017520" y="9654540"/>
                    <a:pt x="3082290" y="9695180"/>
                    <a:pt x="3144520" y="9711690"/>
                  </a:cubicBezTo>
                  <a:cubicBezTo>
                    <a:pt x="3220720" y="9732010"/>
                    <a:pt x="3375660" y="9705340"/>
                    <a:pt x="3415030" y="9719310"/>
                  </a:cubicBezTo>
                  <a:cubicBezTo>
                    <a:pt x="3427730" y="9723120"/>
                    <a:pt x="3432810" y="9728200"/>
                    <a:pt x="3437890" y="9735820"/>
                  </a:cubicBezTo>
                  <a:cubicBezTo>
                    <a:pt x="3442970" y="9745980"/>
                    <a:pt x="3445510" y="9766300"/>
                    <a:pt x="3441700" y="9777730"/>
                  </a:cubicBezTo>
                  <a:cubicBezTo>
                    <a:pt x="3439160" y="9786620"/>
                    <a:pt x="3431540" y="9794240"/>
                    <a:pt x="3423920" y="9799320"/>
                  </a:cubicBezTo>
                  <a:cubicBezTo>
                    <a:pt x="3416300" y="9804400"/>
                    <a:pt x="3404870" y="9806940"/>
                    <a:pt x="3395980" y="9804400"/>
                  </a:cubicBezTo>
                  <a:cubicBezTo>
                    <a:pt x="3384550" y="9801860"/>
                    <a:pt x="3366770" y="9791700"/>
                    <a:pt x="3361690" y="9781540"/>
                  </a:cubicBezTo>
                  <a:cubicBezTo>
                    <a:pt x="3356610" y="9771380"/>
                    <a:pt x="3357880" y="9751060"/>
                    <a:pt x="3361690" y="9740900"/>
                  </a:cubicBezTo>
                  <a:cubicBezTo>
                    <a:pt x="3365500" y="9732010"/>
                    <a:pt x="3373120" y="9724390"/>
                    <a:pt x="3382010" y="9720580"/>
                  </a:cubicBezTo>
                  <a:cubicBezTo>
                    <a:pt x="3393440" y="9716770"/>
                    <a:pt x="3413760" y="9715500"/>
                    <a:pt x="3423920" y="9723120"/>
                  </a:cubicBezTo>
                  <a:cubicBezTo>
                    <a:pt x="3435350" y="9732010"/>
                    <a:pt x="3445510" y="9758680"/>
                    <a:pt x="3442970" y="9772650"/>
                  </a:cubicBezTo>
                  <a:cubicBezTo>
                    <a:pt x="3440430" y="9785350"/>
                    <a:pt x="3431540" y="9795510"/>
                    <a:pt x="3415030" y="9803130"/>
                  </a:cubicBezTo>
                  <a:cubicBezTo>
                    <a:pt x="3378200" y="9819640"/>
                    <a:pt x="3267710" y="9812020"/>
                    <a:pt x="3200400" y="9804400"/>
                  </a:cubicBezTo>
                  <a:cubicBezTo>
                    <a:pt x="3139440" y="9798050"/>
                    <a:pt x="3074670" y="9789160"/>
                    <a:pt x="3027680" y="9766300"/>
                  </a:cubicBezTo>
                  <a:cubicBezTo>
                    <a:pt x="2989580" y="9747250"/>
                    <a:pt x="2965450" y="9721850"/>
                    <a:pt x="2934970" y="9691370"/>
                  </a:cubicBezTo>
                  <a:cubicBezTo>
                    <a:pt x="2898140" y="9654540"/>
                    <a:pt x="2858770" y="9596120"/>
                    <a:pt x="2829560" y="9555480"/>
                  </a:cubicBezTo>
                  <a:cubicBezTo>
                    <a:pt x="2806700" y="9523730"/>
                    <a:pt x="2794000" y="9504680"/>
                    <a:pt x="2773680" y="9467850"/>
                  </a:cubicBezTo>
                  <a:cubicBezTo>
                    <a:pt x="2743200" y="9411970"/>
                    <a:pt x="2688590" y="9301480"/>
                    <a:pt x="2674620" y="9250680"/>
                  </a:cubicBezTo>
                  <a:cubicBezTo>
                    <a:pt x="2667000" y="9225280"/>
                    <a:pt x="2673350" y="9215120"/>
                    <a:pt x="2667000" y="9192260"/>
                  </a:cubicBezTo>
                  <a:cubicBezTo>
                    <a:pt x="2655570" y="9154160"/>
                    <a:pt x="2618740" y="9100820"/>
                    <a:pt x="2598420" y="9046210"/>
                  </a:cubicBezTo>
                  <a:cubicBezTo>
                    <a:pt x="2574290" y="8980170"/>
                    <a:pt x="2556510" y="8882380"/>
                    <a:pt x="2534920" y="8820150"/>
                  </a:cubicBezTo>
                  <a:cubicBezTo>
                    <a:pt x="2519680" y="8774430"/>
                    <a:pt x="2498090" y="8738870"/>
                    <a:pt x="2486660" y="8705850"/>
                  </a:cubicBezTo>
                  <a:cubicBezTo>
                    <a:pt x="2477770" y="8681720"/>
                    <a:pt x="2473960" y="8667750"/>
                    <a:pt x="2468880" y="8639810"/>
                  </a:cubicBezTo>
                  <a:cubicBezTo>
                    <a:pt x="2461260" y="8591550"/>
                    <a:pt x="2467610" y="8511540"/>
                    <a:pt x="2456180" y="8444230"/>
                  </a:cubicBezTo>
                  <a:cubicBezTo>
                    <a:pt x="2443480" y="8371840"/>
                    <a:pt x="2402840" y="8296910"/>
                    <a:pt x="2391410" y="8220710"/>
                  </a:cubicBezTo>
                  <a:cubicBezTo>
                    <a:pt x="2379980" y="8145780"/>
                    <a:pt x="2395220" y="8059420"/>
                    <a:pt x="2390140" y="7992110"/>
                  </a:cubicBezTo>
                  <a:cubicBezTo>
                    <a:pt x="2386330" y="7938770"/>
                    <a:pt x="2372360" y="7919720"/>
                    <a:pt x="2367280" y="7848600"/>
                  </a:cubicBezTo>
                  <a:cubicBezTo>
                    <a:pt x="2352040" y="7645400"/>
                    <a:pt x="2372360" y="6936740"/>
                    <a:pt x="2369820" y="6672580"/>
                  </a:cubicBezTo>
                  <a:cubicBezTo>
                    <a:pt x="2368550" y="6537960"/>
                    <a:pt x="2369820" y="6449060"/>
                    <a:pt x="2362200" y="6367780"/>
                  </a:cubicBezTo>
                  <a:cubicBezTo>
                    <a:pt x="2357120" y="6313170"/>
                    <a:pt x="2344420" y="6296660"/>
                    <a:pt x="2339340" y="6230620"/>
                  </a:cubicBezTo>
                  <a:cubicBezTo>
                    <a:pt x="2326640" y="6069330"/>
                    <a:pt x="2350770" y="5589270"/>
                    <a:pt x="2339340" y="5389880"/>
                  </a:cubicBezTo>
                  <a:cubicBezTo>
                    <a:pt x="2332990" y="5279390"/>
                    <a:pt x="2316480" y="5217160"/>
                    <a:pt x="2311400" y="5133340"/>
                  </a:cubicBezTo>
                  <a:cubicBezTo>
                    <a:pt x="2306320" y="5053330"/>
                    <a:pt x="2315210" y="4961890"/>
                    <a:pt x="2308860" y="4895850"/>
                  </a:cubicBezTo>
                  <a:cubicBezTo>
                    <a:pt x="2305050" y="4848860"/>
                    <a:pt x="2293620" y="4828540"/>
                    <a:pt x="2288540" y="4773930"/>
                  </a:cubicBezTo>
                  <a:cubicBezTo>
                    <a:pt x="2278380" y="4659630"/>
                    <a:pt x="2292350" y="4384040"/>
                    <a:pt x="2284730" y="4241800"/>
                  </a:cubicBezTo>
                  <a:cubicBezTo>
                    <a:pt x="2279650" y="4146550"/>
                    <a:pt x="2265680" y="4085590"/>
                    <a:pt x="2260600" y="4004310"/>
                  </a:cubicBezTo>
                  <a:cubicBezTo>
                    <a:pt x="2255520" y="3919220"/>
                    <a:pt x="2264410" y="3839210"/>
                    <a:pt x="2258060" y="3742690"/>
                  </a:cubicBezTo>
                  <a:cubicBezTo>
                    <a:pt x="2250440" y="3624580"/>
                    <a:pt x="2219960" y="3495040"/>
                    <a:pt x="2209800" y="3348990"/>
                  </a:cubicBezTo>
                  <a:cubicBezTo>
                    <a:pt x="2197100" y="3168650"/>
                    <a:pt x="2213610" y="2868930"/>
                    <a:pt x="2202180" y="2740660"/>
                  </a:cubicBezTo>
                  <a:cubicBezTo>
                    <a:pt x="2197100" y="2680970"/>
                    <a:pt x="2185670" y="2660650"/>
                    <a:pt x="2180590" y="2609850"/>
                  </a:cubicBezTo>
                  <a:cubicBezTo>
                    <a:pt x="2172970" y="2538730"/>
                    <a:pt x="2176780" y="2433320"/>
                    <a:pt x="2166620" y="2353310"/>
                  </a:cubicBezTo>
                  <a:cubicBezTo>
                    <a:pt x="2157730" y="2280920"/>
                    <a:pt x="2136140" y="2217420"/>
                    <a:pt x="2127250" y="2147570"/>
                  </a:cubicBezTo>
                  <a:cubicBezTo>
                    <a:pt x="2118360" y="2076450"/>
                    <a:pt x="2124710" y="2009140"/>
                    <a:pt x="2115820" y="1932940"/>
                  </a:cubicBezTo>
                  <a:cubicBezTo>
                    <a:pt x="2104390" y="1842770"/>
                    <a:pt x="2082800" y="1733550"/>
                    <a:pt x="2059940" y="1643380"/>
                  </a:cubicBezTo>
                  <a:cubicBezTo>
                    <a:pt x="2038350" y="1562100"/>
                    <a:pt x="1998980" y="1471930"/>
                    <a:pt x="1985010" y="1414780"/>
                  </a:cubicBezTo>
                  <a:cubicBezTo>
                    <a:pt x="1977390" y="1380490"/>
                    <a:pt x="1981200" y="1362710"/>
                    <a:pt x="1972310" y="1332230"/>
                  </a:cubicBezTo>
                  <a:cubicBezTo>
                    <a:pt x="1959610" y="1290320"/>
                    <a:pt x="1916430" y="1226820"/>
                    <a:pt x="1903730" y="1187450"/>
                  </a:cubicBezTo>
                  <a:cubicBezTo>
                    <a:pt x="1896110" y="1162050"/>
                    <a:pt x="1901190" y="1148080"/>
                    <a:pt x="1892300" y="1120140"/>
                  </a:cubicBezTo>
                  <a:cubicBezTo>
                    <a:pt x="1875790" y="1070610"/>
                    <a:pt x="1809750" y="970280"/>
                    <a:pt x="1793240" y="922020"/>
                  </a:cubicBezTo>
                  <a:cubicBezTo>
                    <a:pt x="1784350" y="895350"/>
                    <a:pt x="1790700" y="883920"/>
                    <a:pt x="1781810" y="858520"/>
                  </a:cubicBezTo>
                  <a:cubicBezTo>
                    <a:pt x="1767840" y="815340"/>
                    <a:pt x="1739900" y="753110"/>
                    <a:pt x="1700530" y="692150"/>
                  </a:cubicBezTo>
                  <a:cubicBezTo>
                    <a:pt x="1640840" y="600710"/>
                    <a:pt x="1494790" y="410210"/>
                    <a:pt x="1437640" y="377190"/>
                  </a:cubicBezTo>
                  <a:cubicBezTo>
                    <a:pt x="1417320" y="365760"/>
                    <a:pt x="1405890" y="375920"/>
                    <a:pt x="1388110" y="369570"/>
                  </a:cubicBezTo>
                  <a:cubicBezTo>
                    <a:pt x="1363980" y="360680"/>
                    <a:pt x="1342390" y="336550"/>
                    <a:pt x="1310640" y="320040"/>
                  </a:cubicBezTo>
                  <a:cubicBezTo>
                    <a:pt x="1266190" y="297180"/>
                    <a:pt x="1210310" y="273050"/>
                    <a:pt x="1144270" y="248920"/>
                  </a:cubicBezTo>
                  <a:cubicBezTo>
                    <a:pt x="1049020" y="213360"/>
                    <a:pt x="872490" y="153670"/>
                    <a:pt x="788670" y="137160"/>
                  </a:cubicBezTo>
                  <a:cubicBezTo>
                    <a:pt x="744220" y="128270"/>
                    <a:pt x="712470" y="133350"/>
                    <a:pt x="683260" y="128270"/>
                  </a:cubicBezTo>
                  <a:cubicBezTo>
                    <a:pt x="660400" y="124460"/>
                    <a:pt x="641350" y="119380"/>
                    <a:pt x="624840" y="110490"/>
                  </a:cubicBezTo>
                  <a:cubicBezTo>
                    <a:pt x="610870" y="102870"/>
                    <a:pt x="607060" y="88900"/>
                    <a:pt x="589280" y="81280"/>
                  </a:cubicBezTo>
                  <a:cubicBezTo>
                    <a:pt x="557530" y="67310"/>
                    <a:pt x="504190" y="59690"/>
                    <a:pt x="441960" y="54610"/>
                  </a:cubicBezTo>
                  <a:cubicBezTo>
                    <a:pt x="339090" y="45720"/>
                    <a:pt x="76200" y="86360"/>
                    <a:pt x="24130" y="59690"/>
                  </a:cubicBezTo>
                  <a:cubicBezTo>
                    <a:pt x="7620" y="50800"/>
                    <a:pt x="0" y="36830"/>
                    <a:pt x="1270" y="26670"/>
                  </a:cubicBezTo>
                  <a:cubicBezTo>
                    <a:pt x="2540" y="16510"/>
                    <a:pt x="31750" y="0"/>
                    <a:pt x="31750" y="0"/>
                  </a:cubicBezTo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B026EE5A-D9FC-A2B8-F581-394FEBE50C91}"/>
              </a:ext>
            </a:extLst>
          </p:cNvPr>
          <p:cNvGrpSpPr/>
          <p:nvPr/>
        </p:nvGrpSpPr>
        <p:grpSpPr>
          <a:xfrm>
            <a:off x="1562493" y="11442177"/>
            <a:ext cx="10792996" cy="945853"/>
            <a:chOff x="1562493" y="10919122"/>
            <a:chExt cx="10792996" cy="945853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6D52A04A-1C22-C6B2-26A4-4B4789D3458A}"/>
                </a:ext>
              </a:extLst>
            </p:cNvPr>
            <p:cNvGrpSpPr/>
            <p:nvPr/>
          </p:nvGrpSpPr>
          <p:grpSpPr>
            <a:xfrm>
              <a:off x="1562493" y="10921775"/>
              <a:ext cx="4209297" cy="943200"/>
              <a:chOff x="1591396" y="10938736"/>
              <a:chExt cx="4209297" cy="943200"/>
            </a:xfrm>
          </p:grpSpPr>
          <p:sp>
            <p:nvSpPr>
              <p:cNvPr id="89" name="Freeform 56">
                <a:extLst>
                  <a:ext uri="{FF2B5EF4-FFF2-40B4-BE49-F238E27FC236}">
                    <a16:creationId xmlns:a16="http://schemas.microsoft.com/office/drawing/2014/main" id="{FE2B7494-E5BB-D5FA-CE1B-76083517E6EB}"/>
                  </a:ext>
                </a:extLst>
              </p:cNvPr>
              <p:cNvSpPr/>
              <p:nvPr/>
            </p:nvSpPr>
            <p:spPr bwMode="auto">
              <a:xfrm>
                <a:off x="1591396" y="10938736"/>
                <a:ext cx="4209297" cy="943200"/>
              </a:xfrm>
              <a:custGeom>
                <a:avLst/>
                <a:gdLst/>
                <a:ahLst/>
                <a:cxnLst/>
                <a:rect l="l" t="t" r="r" b="b"/>
                <a:pathLst>
                  <a:path w="867357" h="278138" extrusionOk="0">
                    <a:moveTo>
                      <a:pt x="34590" y="0"/>
                    </a:moveTo>
                    <a:lnTo>
                      <a:pt x="832766" y="0"/>
                    </a:lnTo>
                    <a:cubicBezTo>
                      <a:pt x="841940" y="0"/>
                      <a:pt x="850738" y="3644"/>
                      <a:pt x="857225" y="10131"/>
                    </a:cubicBezTo>
                    <a:cubicBezTo>
                      <a:pt x="863712" y="16618"/>
                      <a:pt x="867357" y="25416"/>
                      <a:pt x="867357" y="34590"/>
                    </a:cubicBezTo>
                    <a:lnTo>
                      <a:pt x="867357" y="243548"/>
                    </a:lnTo>
                    <a:cubicBezTo>
                      <a:pt x="867357" y="252722"/>
                      <a:pt x="863712" y="261520"/>
                      <a:pt x="857225" y="268007"/>
                    </a:cubicBezTo>
                    <a:cubicBezTo>
                      <a:pt x="850738" y="274494"/>
                      <a:pt x="841940" y="278138"/>
                      <a:pt x="832766" y="278138"/>
                    </a:cubicBezTo>
                    <a:lnTo>
                      <a:pt x="34590" y="278138"/>
                    </a:lnTo>
                    <a:cubicBezTo>
                      <a:pt x="25416" y="278138"/>
                      <a:pt x="16618" y="274494"/>
                      <a:pt x="10131" y="268007"/>
                    </a:cubicBezTo>
                    <a:cubicBezTo>
                      <a:pt x="3644" y="261520"/>
                      <a:pt x="0" y="252722"/>
                      <a:pt x="0" y="243548"/>
                    </a:cubicBezTo>
                    <a:lnTo>
                      <a:pt x="0" y="34590"/>
                    </a:lnTo>
                    <a:cubicBezTo>
                      <a:pt x="0" y="25416"/>
                      <a:pt x="3644" y="16618"/>
                      <a:pt x="10131" y="10131"/>
                    </a:cubicBezTo>
                    <a:cubicBezTo>
                      <a:pt x="16618" y="3644"/>
                      <a:pt x="25416" y="0"/>
                      <a:pt x="34590" y="0"/>
                    </a:cubicBezTo>
                    <a:close/>
                  </a:path>
                </a:pathLst>
              </a:custGeom>
              <a:solidFill>
                <a:srgbClr val="EED995"/>
              </a:solidFill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88" name="TextBox 58">
                <a:extLst>
                  <a:ext uri="{FF2B5EF4-FFF2-40B4-BE49-F238E27FC236}">
                    <a16:creationId xmlns:a16="http://schemas.microsoft.com/office/drawing/2014/main" id="{AFA3D0C3-8812-D47C-785D-52D47A4855FB}"/>
                  </a:ext>
                </a:extLst>
              </p:cNvPr>
              <p:cNvSpPr txBox="1"/>
              <p:nvPr/>
            </p:nvSpPr>
            <p:spPr bwMode="auto">
              <a:xfrm>
                <a:off x="1591396" y="11159242"/>
                <a:ext cx="4209297" cy="502189"/>
              </a:xfrm>
              <a:prstGeom prst="rect">
                <a:avLst/>
              </a:prstGeom>
              <a:grp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4213"/>
                  </a:lnSpc>
                  <a:defRPr/>
                </a:pPr>
                <a:r>
                  <a:rPr lang="de-DE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Abschirmplatte</a:t>
                </a:r>
                <a:endParaRPr sz="29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2B460F50-E82F-8628-2847-861869B0250C}"/>
                </a:ext>
              </a:extLst>
            </p:cNvPr>
            <p:cNvGrpSpPr/>
            <p:nvPr/>
          </p:nvGrpSpPr>
          <p:grpSpPr>
            <a:xfrm>
              <a:off x="7236987" y="10919122"/>
              <a:ext cx="5118502" cy="943200"/>
              <a:chOff x="7205427" y="10938736"/>
              <a:chExt cx="5118502" cy="943200"/>
            </a:xfrm>
          </p:grpSpPr>
          <p:sp>
            <p:nvSpPr>
              <p:cNvPr id="27" name="Freeform 15">
                <a:extLst>
                  <a:ext uri="{FF2B5EF4-FFF2-40B4-BE49-F238E27FC236}">
                    <a16:creationId xmlns:a16="http://schemas.microsoft.com/office/drawing/2014/main" id="{CBFB532B-9F14-F204-07E0-E9F7BA8307BA}"/>
                  </a:ext>
                </a:extLst>
              </p:cNvPr>
              <p:cNvSpPr/>
              <p:nvPr/>
            </p:nvSpPr>
            <p:spPr bwMode="auto">
              <a:xfrm>
                <a:off x="7205427" y="10938736"/>
                <a:ext cx="5118502" cy="943200"/>
              </a:xfrm>
              <a:custGeom>
                <a:avLst/>
                <a:gdLst/>
                <a:ahLst/>
                <a:cxnLst/>
                <a:rect l="l" t="t" r="r" b="b"/>
                <a:pathLst>
                  <a:path w="1054705" h="278138" extrusionOk="0">
                    <a:moveTo>
                      <a:pt x="28446" y="0"/>
                    </a:moveTo>
                    <a:lnTo>
                      <a:pt x="1026259" y="0"/>
                    </a:lnTo>
                    <a:cubicBezTo>
                      <a:pt x="1041969" y="0"/>
                      <a:pt x="1054705" y="12736"/>
                      <a:pt x="1054705" y="28446"/>
                    </a:cubicBezTo>
                    <a:lnTo>
                      <a:pt x="1054705" y="249692"/>
                    </a:lnTo>
                    <a:cubicBezTo>
                      <a:pt x="1054705" y="265402"/>
                      <a:pt x="1041969" y="278138"/>
                      <a:pt x="1026259" y="278138"/>
                    </a:cubicBezTo>
                    <a:lnTo>
                      <a:pt x="28446" y="278138"/>
                    </a:lnTo>
                    <a:cubicBezTo>
                      <a:pt x="20902" y="278138"/>
                      <a:pt x="13666" y="275141"/>
                      <a:pt x="8332" y="269806"/>
                    </a:cubicBezTo>
                    <a:cubicBezTo>
                      <a:pt x="2997" y="264472"/>
                      <a:pt x="0" y="257237"/>
                      <a:pt x="0" y="249692"/>
                    </a:cubicBezTo>
                    <a:lnTo>
                      <a:pt x="0" y="28446"/>
                    </a:lnTo>
                    <a:cubicBezTo>
                      <a:pt x="0" y="20902"/>
                      <a:pt x="2997" y="13666"/>
                      <a:pt x="8332" y="8332"/>
                    </a:cubicBezTo>
                    <a:cubicBezTo>
                      <a:pt x="13666" y="2997"/>
                      <a:pt x="20902" y="0"/>
                      <a:pt x="28446" y="0"/>
                    </a:cubicBezTo>
                    <a:close/>
                  </a:path>
                </a:pathLst>
              </a:custGeom>
              <a:solidFill>
                <a:srgbClr val="EED995"/>
              </a:solidFill>
            </p:spPr>
            <p:txBody>
              <a:bodyPr/>
              <a:lstStyle/>
              <a:p>
                <a:pPr>
                  <a:defRPr/>
                </a:pPr>
                <a:endParaRPr lang="de-DE" dirty="0"/>
              </a:p>
            </p:txBody>
          </p:sp>
          <p:sp>
            <p:nvSpPr>
              <p:cNvPr id="91" name="TextBox 75">
                <a:extLst>
                  <a:ext uri="{FF2B5EF4-FFF2-40B4-BE49-F238E27FC236}">
                    <a16:creationId xmlns:a16="http://schemas.microsoft.com/office/drawing/2014/main" id="{317BCBE9-C505-99AE-513B-9AC496502BCC}"/>
                  </a:ext>
                </a:extLst>
              </p:cNvPr>
              <p:cNvSpPr txBox="1"/>
              <p:nvPr/>
            </p:nvSpPr>
            <p:spPr bwMode="auto">
              <a:xfrm>
                <a:off x="7205427" y="11158537"/>
                <a:ext cx="5118502" cy="50359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1">
                  <a:lnSpc>
                    <a:spcPts val="4213"/>
                  </a:lnSpc>
                  <a:defRPr/>
                </a:pPr>
                <a:r>
                  <a:rPr lang="de-DE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Kupfer</a:t>
                </a:r>
                <a:endParaRPr sz="29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pic>
        <p:nvPicPr>
          <p:cNvPr id="93" name="Graphic 92" descr="Pencil with solid fill">
            <a:extLst>
              <a:ext uri="{FF2B5EF4-FFF2-40B4-BE49-F238E27FC236}">
                <a16:creationId xmlns:a16="http://schemas.microsoft.com/office/drawing/2014/main" id="{0370CF66-65C0-EF80-5898-8C93AB6ACD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30050" y="4691934"/>
            <a:ext cx="1778887" cy="1778887"/>
          </a:xfrm>
          <a:prstGeom prst="rect">
            <a:avLst/>
          </a:prstGeom>
        </p:spPr>
      </p:pic>
      <p:grpSp>
        <p:nvGrpSpPr>
          <p:cNvPr id="135" name="Group 134">
            <a:extLst>
              <a:ext uri="{FF2B5EF4-FFF2-40B4-BE49-F238E27FC236}">
                <a16:creationId xmlns:a16="http://schemas.microsoft.com/office/drawing/2014/main" id="{98F1651B-BD10-33D8-7C11-E4E4A9DF45EC}"/>
              </a:ext>
            </a:extLst>
          </p:cNvPr>
          <p:cNvGrpSpPr/>
          <p:nvPr/>
        </p:nvGrpSpPr>
        <p:grpSpPr>
          <a:xfrm>
            <a:off x="2343039" y="3182207"/>
            <a:ext cx="9724775" cy="1585659"/>
            <a:chOff x="2343039" y="3182207"/>
            <a:chExt cx="9724775" cy="1585659"/>
          </a:xfrm>
        </p:grpSpPr>
        <p:sp>
          <p:nvSpPr>
            <p:cNvPr id="132" name="Freeform 34">
              <a:extLst>
                <a:ext uri="{FF2B5EF4-FFF2-40B4-BE49-F238E27FC236}">
                  <a16:creationId xmlns:a16="http://schemas.microsoft.com/office/drawing/2014/main" id="{961E4400-F961-0C3B-7520-04CD1C7BBA8E}"/>
                </a:ext>
              </a:extLst>
            </p:cNvPr>
            <p:cNvSpPr/>
            <p:nvPr/>
          </p:nvSpPr>
          <p:spPr bwMode="auto">
            <a:xfrm>
              <a:off x="2343039" y="3182207"/>
              <a:ext cx="9724775" cy="1585659"/>
            </a:xfrm>
            <a:custGeom>
              <a:avLst/>
              <a:gdLst/>
              <a:ahLst/>
              <a:cxnLst/>
              <a:rect l="l" t="t" r="r" b="b"/>
              <a:pathLst>
                <a:path w="2101866" h="242717" extrusionOk="0">
                  <a:moveTo>
                    <a:pt x="46201" y="0"/>
                  </a:moveTo>
                  <a:lnTo>
                    <a:pt x="2055665" y="0"/>
                  </a:lnTo>
                  <a:cubicBezTo>
                    <a:pt x="2081181" y="0"/>
                    <a:pt x="2101866" y="20685"/>
                    <a:pt x="2101866" y="46201"/>
                  </a:cubicBezTo>
                  <a:lnTo>
                    <a:pt x="2101866" y="196516"/>
                  </a:lnTo>
                  <a:cubicBezTo>
                    <a:pt x="2101866" y="222033"/>
                    <a:pt x="2081181" y="242717"/>
                    <a:pt x="2055665" y="242717"/>
                  </a:cubicBezTo>
                  <a:lnTo>
                    <a:pt x="46201" y="242717"/>
                  </a:lnTo>
                  <a:cubicBezTo>
                    <a:pt x="33948" y="242717"/>
                    <a:pt x="22196" y="237850"/>
                    <a:pt x="13532" y="229185"/>
                  </a:cubicBezTo>
                  <a:cubicBezTo>
                    <a:pt x="4868" y="220521"/>
                    <a:pt x="0" y="208770"/>
                    <a:pt x="0" y="196516"/>
                  </a:cubicBezTo>
                  <a:lnTo>
                    <a:pt x="0" y="46201"/>
                  </a:lnTo>
                  <a:cubicBezTo>
                    <a:pt x="0" y="20685"/>
                    <a:pt x="20685" y="0"/>
                    <a:pt x="46201" y="0"/>
                  </a:cubicBezTo>
                  <a:close/>
                </a:path>
              </a:pathLst>
            </a:custGeom>
            <a:solidFill>
              <a:srgbClr val="FFFFFF">
                <a:alpha val="61176"/>
              </a:srgbClr>
            </a:solidFill>
            <a:ln w="19050">
              <a:solidFill>
                <a:srgbClr val="70AD47"/>
              </a:solidFill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34" name="TextBox 79">
              <a:extLst>
                <a:ext uri="{FF2B5EF4-FFF2-40B4-BE49-F238E27FC236}">
                  <a16:creationId xmlns:a16="http://schemas.microsoft.com/office/drawing/2014/main" id="{BE4B5C5B-7AF0-EDBF-449D-39BF7069A719}"/>
                </a:ext>
              </a:extLst>
            </p:cNvPr>
            <p:cNvSpPr txBox="1"/>
            <p:nvPr/>
          </p:nvSpPr>
          <p:spPr bwMode="auto">
            <a:xfrm>
              <a:off x="2538121" y="3328705"/>
              <a:ext cx="9334611" cy="13542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defRPr/>
              </a:pPr>
              <a:r>
                <a:rPr lang="de-DE" sz="3200" b="1" dirty="0">
                  <a:latin typeface="Calibri" panose="020F0502020204030204" pitchFamily="34" charset="0"/>
                  <a:cs typeface="Calibri" panose="020F0502020204030204" pitchFamily="34" charset="0"/>
                </a:rPr>
                <a:t>Deine Aufgabe: </a:t>
              </a:r>
            </a:p>
            <a:p>
              <a:pPr>
                <a:defRPr/>
              </a:pPr>
              <a:r>
                <a:rPr lang="de-DE" sz="28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Ordne die Bestandteile deines Smartphones den Rohstoffen zu.</a:t>
              </a:r>
              <a:endParaRPr sz="2800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defRPr/>
              </a:pPr>
              <a:r>
                <a:rPr lang="de-DE" sz="28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Vergleiche deine Lösung mit dem Lösungsblatt.</a:t>
              </a:r>
              <a:endParaRPr lang="en-US" sz="2800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817CB5A-1D6E-5480-BA27-16C56D41FA4B}"/>
              </a:ext>
            </a:extLst>
          </p:cNvPr>
          <p:cNvSpPr txBox="1"/>
          <p:nvPr/>
        </p:nvSpPr>
        <p:spPr bwMode="auto">
          <a:xfrm>
            <a:off x="7306446" y="14269809"/>
            <a:ext cx="4980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/>
            <a:r>
              <a:rPr lang="de-DE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 die einzelnen Komponenten mit der Platine zu verbinden</a:t>
            </a:r>
            <a:endParaRPr lang="de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8017DA-80E7-827F-7024-AAB09590C0D6}"/>
              </a:ext>
            </a:extLst>
          </p:cNvPr>
          <p:cNvSpPr txBox="1"/>
          <p:nvPr/>
        </p:nvSpPr>
        <p:spPr bwMode="auto">
          <a:xfrm>
            <a:off x="9301226" y="7398172"/>
            <a:ext cx="3062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Zur Abschirmung der Elektronik vor elektromagnetischer Strahlung</a:t>
            </a:r>
            <a:endParaRPr lang="de-DE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F0A361-05F8-DB68-7206-F2C0BBAD2030}"/>
              </a:ext>
            </a:extLst>
          </p:cNvPr>
          <p:cNvSpPr txBox="1"/>
          <p:nvPr/>
        </p:nvSpPr>
        <p:spPr bwMode="auto">
          <a:xfrm>
            <a:off x="8843867" y="11768979"/>
            <a:ext cx="21562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 Strom zu leiten</a:t>
            </a:r>
            <a:endParaRPr lang="de-DE" dirty="0"/>
          </a:p>
        </p:txBody>
      </p:sp>
      <p:sp>
        <p:nvSpPr>
          <p:cNvPr id="11" name="Freeform 82">
            <a:extLst>
              <a:ext uri="{FF2B5EF4-FFF2-40B4-BE49-F238E27FC236}">
                <a16:creationId xmlns:a16="http://schemas.microsoft.com/office/drawing/2014/main" id="{C898D367-50FF-4DB5-0FB8-8337DA0C3995}"/>
              </a:ext>
            </a:extLst>
          </p:cNvPr>
          <p:cNvSpPr/>
          <p:nvPr/>
        </p:nvSpPr>
        <p:spPr bwMode="auto">
          <a:xfrm>
            <a:off x="1606610" y="16757650"/>
            <a:ext cx="10743237" cy="1638611"/>
          </a:xfrm>
          <a:custGeom>
            <a:avLst/>
            <a:gdLst/>
            <a:ahLst/>
            <a:cxnLst/>
            <a:rect l="l" t="t" r="r" b="b"/>
            <a:pathLst>
              <a:path w="2207118" h="326835" extrusionOk="0">
                <a:moveTo>
                  <a:pt x="13593" y="0"/>
                </a:moveTo>
                <a:lnTo>
                  <a:pt x="2193525" y="0"/>
                </a:lnTo>
                <a:cubicBezTo>
                  <a:pt x="2197130" y="0"/>
                  <a:pt x="2200588" y="1432"/>
                  <a:pt x="2203137" y="3981"/>
                </a:cubicBezTo>
                <a:cubicBezTo>
                  <a:pt x="2205686" y="6531"/>
                  <a:pt x="2207118" y="9988"/>
                  <a:pt x="2207118" y="13593"/>
                </a:cubicBezTo>
                <a:lnTo>
                  <a:pt x="2207118" y="313241"/>
                </a:lnTo>
                <a:cubicBezTo>
                  <a:pt x="2207118" y="320749"/>
                  <a:pt x="2201033" y="326835"/>
                  <a:pt x="2193525" y="326835"/>
                </a:cubicBezTo>
                <a:lnTo>
                  <a:pt x="13593" y="326835"/>
                </a:lnTo>
                <a:cubicBezTo>
                  <a:pt x="6086" y="326835"/>
                  <a:pt x="0" y="320749"/>
                  <a:pt x="0" y="313241"/>
                </a:cubicBezTo>
                <a:lnTo>
                  <a:pt x="0" y="13593"/>
                </a:lnTo>
                <a:cubicBezTo>
                  <a:pt x="0" y="6086"/>
                  <a:pt x="6086" y="0"/>
                  <a:pt x="13593" y="0"/>
                </a:cubicBezTo>
                <a:close/>
              </a:path>
            </a:pathLst>
          </a:custGeom>
          <a:solidFill>
            <a:srgbClr val="EED995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3" name="TextBox 84">
            <a:extLst>
              <a:ext uri="{FF2B5EF4-FFF2-40B4-BE49-F238E27FC236}">
                <a16:creationId xmlns:a16="http://schemas.microsoft.com/office/drawing/2014/main" id="{4A1589E2-650D-9CB1-8FCD-E2CBE78C3207}"/>
              </a:ext>
            </a:extLst>
          </p:cNvPr>
          <p:cNvSpPr txBox="1"/>
          <p:nvPr/>
        </p:nvSpPr>
        <p:spPr bwMode="auto">
          <a:xfrm>
            <a:off x="1743602" y="16930624"/>
            <a:ext cx="10467448" cy="1292662"/>
          </a:xfrm>
          <a:prstGeom prst="rect">
            <a:avLst/>
          </a:prstGeom>
          <a:grpFill/>
        </p:spPr>
        <p:txBody>
          <a:bodyPr wrap="square" lIns="0" tIns="0" rIns="0" bIns="0" rtlCol="0" anchor="t">
            <a:spAutoFit/>
          </a:bodyPr>
          <a:lstStyle/>
          <a:p>
            <a:pPr>
              <a:defRPr/>
            </a:pPr>
            <a:r>
              <a:rPr lang="de-DE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Nickel kann sich in den Kontakten und Kondensatoren (Kondensatoren speichern die elektrischen Ladungen) wiederfinden. Nickel, </a:t>
            </a:r>
          </a:p>
          <a:p>
            <a:pPr>
              <a:defRPr/>
            </a:pPr>
            <a:r>
              <a:rPr lang="de-DE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Kobalt, Coltan und Lithium befinden sich im Smartphone-Akku.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Freeform 70">
            <a:extLst>
              <a:ext uri="{FF2B5EF4-FFF2-40B4-BE49-F238E27FC236}">
                <a16:creationId xmlns:a16="http://schemas.microsoft.com/office/drawing/2014/main" id="{B0C5836D-FA4A-C592-22AF-DB45C3F5C3D4}"/>
              </a:ext>
            </a:extLst>
          </p:cNvPr>
          <p:cNvSpPr/>
          <p:nvPr/>
        </p:nvSpPr>
        <p:spPr bwMode="auto">
          <a:xfrm>
            <a:off x="9772650" y="16190487"/>
            <a:ext cx="5337879" cy="3005563"/>
          </a:xfrm>
          <a:custGeom>
            <a:avLst/>
            <a:gdLst/>
            <a:ahLst/>
            <a:cxnLst/>
            <a:rect l="l" t="t" r="r" b="b"/>
            <a:pathLst>
              <a:path w="7247236" h="4080651" extrusionOk="0">
                <a:moveTo>
                  <a:pt x="0" y="0"/>
                </a:moveTo>
                <a:lnTo>
                  <a:pt x="7247236" y="0"/>
                </a:lnTo>
                <a:lnTo>
                  <a:pt x="7247236" y="4080651"/>
                </a:lnTo>
                <a:lnTo>
                  <a:pt x="0" y="408065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/>
          </a:blipFill>
        </p:spPr>
        <p:txBody>
          <a:bodyPr/>
          <a:lstStyle/>
          <a:p>
            <a:pPr>
              <a:defRPr/>
            </a:pPr>
            <a:endParaRPr lang="de-DE" dirty="0"/>
          </a:p>
        </p:txBody>
      </p:sp>
      <p:grpSp>
        <p:nvGrpSpPr>
          <p:cNvPr id="17" name="Group 91">
            <a:extLst>
              <a:ext uri="{FF2B5EF4-FFF2-40B4-BE49-F238E27FC236}">
                <a16:creationId xmlns:a16="http://schemas.microsoft.com/office/drawing/2014/main" id="{AA32A204-398D-ED22-9169-F2D2E524C902}"/>
              </a:ext>
            </a:extLst>
          </p:cNvPr>
          <p:cNvGrpSpPr/>
          <p:nvPr/>
        </p:nvGrpSpPr>
        <p:grpSpPr bwMode="auto">
          <a:xfrm>
            <a:off x="5456875" y="7928371"/>
            <a:ext cx="2031601" cy="3965405"/>
            <a:chOff x="0" y="0"/>
            <a:chExt cx="4834890" cy="6658610"/>
          </a:xfrm>
        </p:grpSpPr>
        <p:sp>
          <p:nvSpPr>
            <p:cNvPr id="19" name="Freeform 92">
              <a:extLst>
                <a:ext uri="{FF2B5EF4-FFF2-40B4-BE49-F238E27FC236}">
                  <a16:creationId xmlns:a16="http://schemas.microsoft.com/office/drawing/2014/main" id="{6300E088-BA3E-7911-3E27-14F66DC519DC}"/>
                </a:ext>
              </a:extLst>
            </p:cNvPr>
            <p:cNvSpPr/>
            <p:nvPr/>
          </p:nvSpPr>
          <p:spPr bwMode="auto">
            <a:xfrm>
              <a:off x="50800" y="49530"/>
              <a:ext cx="4733290" cy="6562090"/>
            </a:xfrm>
            <a:custGeom>
              <a:avLst/>
              <a:gdLst/>
              <a:ahLst/>
              <a:cxnLst/>
              <a:rect l="l" t="t" r="r" b="b"/>
              <a:pathLst>
                <a:path w="4733290" h="6562090" extrusionOk="0">
                  <a:moveTo>
                    <a:pt x="0" y="6526530"/>
                  </a:moveTo>
                  <a:cubicBezTo>
                    <a:pt x="198120" y="6149340"/>
                    <a:pt x="241300" y="5994400"/>
                    <a:pt x="298450" y="5862320"/>
                  </a:cubicBezTo>
                  <a:cubicBezTo>
                    <a:pt x="354330" y="5732780"/>
                    <a:pt x="400050" y="5626100"/>
                    <a:pt x="480060" y="5482590"/>
                  </a:cubicBezTo>
                  <a:cubicBezTo>
                    <a:pt x="593090" y="5280660"/>
                    <a:pt x="838200" y="4922520"/>
                    <a:pt x="935990" y="4780280"/>
                  </a:cubicBezTo>
                  <a:cubicBezTo>
                    <a:pt x="979170" y="4716780"/>
                    <a:pt x="993140" y="4693920"/>
                    <a:pt x="1035050" y="4645660"/>
                  </a:cubicBezTo>
                  <a:cubicBezTo>
                    <a:pt x="1090930" y="4582160"/>
                    <a:pt x="1165860" y="4531360"/>
                    <a:pt x="1249680" y="4437380"/>
                  </a:cubicBezTo>
                  <a:cubicBezTo>
                    <a:pt x="1397000" y="4272280"/>
                    <a:pt x="1694180" y="3840480"/>
                    <a:pt x="1811020" y="3714750"/>
                  </a:cubicBezTo>
                  <a:cubicBezTo>
                    <a:pt x="1856740" y="3665220"/>
                    <a:pt x="1878330" y="3663950"/>
                    <a:pt x="1915160" y="3620770"/>
                  </a:cubicBezTo>
                  <a:cubicBezTo>
                    <a:pt x="1971040" y="3554730"/>
                    <a:pt x="2019300" y="3444240"/>
                    <a:pt x="2096770" y="3342640"/>
                  </a:cubicBezTo>
                  <a:cubicBezTo>
                    <a:pt x="2203450" y="3201670"/>
                    <a:pt x="2357120" y="3061970"/>
                    <a:pt x="2509520" y="2866390"/>
                  </a:cubicBezTo>
                  <a:cubicBezTo>
                    <a:pt x="2729230" y="2584450"/>
                    <a:pt x="3067050" y="2044700"/>
                    <a:pt x="3261360" y="1794510"/>
                  </a:cubicBezTo>
                  <a:cubicBezTo>
                    <a:pt x="3371850" y="1652270"/>
                    <a:pt x="3453130" y="1582420"/>
                    <a:pt x="3538220" y="1471930"/>
                  </a:cubicBezTo>
                  <a:cubicBezTo>
                    <a:pt x="3620770" y="1365250"/>
                    <a:pt x="3674110" y="1263650"/>
                    <a:pt x="3765550" y="1143000"/>
                  </a:cubicBezTo>
                  <a:cubicBezTo>
                    <a:pt x="3886200" y="982980"/>
                    <a:pt x="4109720" y="736600"/>
                    <a:pt x="4211320" y="600710"/>
                  </a:cubicBezTo>
                  <a:cubicBezTo>
                    <a:pt x="4269740" y="523240"/>
                    <a:pt x="4290060" y="477520"/>
                    <a:pt x="4340860" y="412750"/>
                  </a:cubicBezTo>
                  <a:cubicBezTo>
                    <a:pt x="4401820" y="336550"/>
                    <a:pt x="4503420" y="219710"/>
                    <a:pt x="4556760" y="173990"/>
                  </a:cubicBezTo>
                  <a:cubicBezTo>
                    <a:pt x="4583430" y="151130"/>
                    <a:pt x="4602480" y="152400"/>
                    <a:pt x="4621530" y="130810"/>
                  </a:cubicBezTo>
                  <a:cubicBezTo>
                    <a:pt x="4648200" y="101600"/>
                    <a:pt x="4665980" y="21590"/>
                    <a:pt x="4688840" y="7620"/>
                  </a:cubicBezTo>
                  <a:cubicBezTo>
                    <a:pt x="4699000" y="1270"/>
                    <a:pt x="4712970" y="1270"/>
                    <a:pt x="4720590" y="5080"/>
                  </a:cubicBezTo>
                  <a:cubicBezTo>
                    <a:pt x="4726940" y="8890"/>
                    <a:pt x="4733290" y="17780"/>
                    <a:pt x="4733290" y="25400"/>
                  </a:cubicBezTo>
                  <a:cubicBezTo>
                    <a:pt x="4733290" y="34290"/>
                    <a:pt x="4721860" y="49530"/>
                    <a:pt x="4714240" y="52070"/>
                  </a:cubicBezTo>
                  <a:cubicBezTo>
                    <a:pt x="4706620" y="54610"/>
                    <a:pt x="4690110" y="48260"/>
                    <a:pt x="4685030" y="41910"/>
                  </a:cubicBezTo>
                  <a:cubicBezTo>
                    <a:pt x="4679950" y="35560"/>
                    <a:pt x="4678680" y="22860"/>
                    <a:pt x="4682490" y="16510"/>
                  </a:cubicBezTo>
                  <a:cubicBezTo>
                    <a:pt x="4686300" y="8890"/>
                    <a:pt x="4702810" y="0"/>
                    <a:pt x="4710430" y="1270"/>
                  </a:cubicBezTo>
                  <a:cubicBezTo>
                    <a:pt x="4719320" y="3810"/>
                    <a:pt x="4730750" y="19050"/>
                    <a:pt x="4732020" y="31750"/>
                  </a:cubicBezTo>
                  <a:cubicBezTo>
                    <a:pt x="4733290" y="54610"/>
                    <a:pt x="4709160" y="86360"/>
                    <a:pt x="4681220" y="124460"/>
                  </a:cubicBezTo>
                  <a:cubicBezTo>
                    <a:pt x="4624070" y="200660"/>
                    <a:pt x="4452620" y="340360"/>
                    <a:pt x="4373880" y="434340"/>
                  </a:cubicBezTo>
                  <a:cubicBezTo>
                    <a:pt x="4316730" y="504190"/>
                    <a:pt x="4298950" y="548640"/>
                    <a:pt x="4239260" y="627380"/>
                  </a:cubicBezTo>
                  <a:cubicBezTo>
                    <a:pt x="4136390" y="763270"/>
                    <a:pt x="3929380" y="991870"/>
                    <a:pt x="3797300" y="1164590"/>
                  </a:cubicBezTo>
                  <a:cubicBezTo>
                    <a:pt x="3680460" y="1316990"/>
                    <a:pt x="3577590" y="1487170"/>
                    <a:pt x="3482340" y="1605280"/>
                  </a:cubicBezTo>
                  <a:cubicBezTo>
                    <a:pt x="3413760" y="1690370"/>
                    <a:pt x="3373120" y="1714500"/>
                    <a:pt x="3293110" y="1814830"/>
                  </a:cubicBezTo>
                  <a:cubicBezTo>
                    <a:pt x="3120390" y="2030730"/>
                    <a:pt x="2758440" y="2608580"/>
                    <a:pt x="2538730" y="2890520"/>
                  </a:cubicBezTo>
                  <a:cubicBezTo>
                    <a:pt x="2387600" y="3084830"/>
                    <a:pt x="2235200" y="3221990"/>
                    <a:pt x="2128520" y="3362960"/>
                  </a:cubicBezTo>
                  <a:cubicBezTo>
                    <a:pt x="2049780" y="3467100"/>
                    <a:pt x="1997710" y="3582670"/>
                    <a:pt x="1940560" y="3648710"/>
                  </a:cubicBezTo>
                  <a:cubicBezTo>
                    <a:pt x="1905000" y="3690620"/>
                    <a:pt x="1878330" y="3699510"/>
                    <a:pt x="1841500" y="3738880"/>
                  </a:cubicBezTo>
                  <a:cubicBezTo>
                    <a:pt x="1784350" y="3798570"/>
                    <a:pt x="1717040" y="3886200"/>
                    <a:pt x="1640840" y="3982720"/>
                  </a:cubicBezTo>
                  <a:cubicBezTo>
                    <a:pt x="1536700" y="4116070"/>
                    <a:pt x="1385570" y="4342130"/>
                    <a:pt x="1276350" y="4465320"/>
                  </a:cubicBezTo>
                  <a:cubicBezTo>
                    <a:pt x="1200150" y="4550410"/>
                    <a:pt x="1120140" y="4605020"/>
                    <a:pt x="1065530" y="4667250"/>
                  </a:cubicBezTo>
                  <a:cubicBezTo>
                    <a:pt x="1023620" y="4714240"/>
                    <a:pt x="1004570" y="4749800"/>
                    <a:pt x="967740" y="4801870"/>
                  </a:cubicBezTo>
                  <a:cubicBezTo>
                    <a:pt x="918210" y="4871720"/>
                    <a:pt x="847090" y="4969510"/>
                    <a:pt x="795020" y="5052060"/>
                  </a:cubicBezTo>
                  <a:cubicBezTo>
                    <a:pt x="746760" y="5128260"/>
                    <a:pt x="707390" y="5215890"/>
                    <a:pt x="666750" y="5275580"/>
                  </a:cubicBezTo>
                  <a:cubicBezTo>
                    <a:pt x="636270" y="5320030"/>
                    <a:pt x="610870" y="5332730"/>
                    <a:pt x="577850" y="5384800"/>
                  </a:cubicBezTo>
                  <a:cubicBezTo>
                    <a:pt x="511810" y="5487670"/>
                    <a:pt x="403860" y="5716270"/>
                    <a:pt x="335280" y="5875020"/>
                  </a:cubicBezTo>
                  <a:cubicBezTo>
                    <a:pt x="273050" y="6017260"/>
                    <a:pt x="233680" y="6168390"/>
                    <a:pt x="179070" y="6289040"/>
                  </a:cubicBezTo>
                  <a:cubicBezTo>
                    <a:pt x="134620" y="6388100"/>
                    <a:pt x="76200" y="6527800"/>
                    <a:pt x="40640" y="6553200"/>
                  </a:cubicBezTo>
                  <a:cubicBezTo>
                    <a:pt x="29210" y="6562090"/>
                    <a:pt x="15240" y="6562090"/>
                    <a:pt x="8890" y="6558280"/>
                  </a:cubicBezTo>
                  <a:cubicBezTo>
                    <a:pt x="2540" y="6554470"/>
                    <a:pt x="0" y="6526530"/>
                    <a:pt x="0" y="6526530"/>
                  </a:cubicBezTo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23" name="Group 79">
            <a:extLst>
              <a:ext uri="{FF2B5EF4-FFF2-40B4-BE49-F238E27FC236}">
                <a16:creationId xmlns:a16="http://schemas.microsoft.com/office/drawing/2014/main" id="{5E8EC576-6A6C-C230-2A6D-6FAD7F98A8BE}"/>
              </a:ext>
            </a:extLst>
          </p:cNvPr>
          <p:cNvGrpSpPr/>
          <p:nvPr/>
        </p:nvGrpSpPr>
        <p:grpSpPr bwMode="auto">
          <a:xfrm>
            <a:off x="5345474" y="7746096"/>
            <a:ext cx="2254401" cy="2955840"/>
            <a:chOff x="0" y="0"/>
            <a:chExt cx="3196590" cy="4881880"/>
          </a:xfrm>
        </p:grpSpPr>
        <p:sp>
          <p:nvSpPr>
            <p:cNvPr id="26" name="Freeform 80">
              <a:extLst>
                <a:ext uri="{FF2B5EF4-FFF2-40B4-BE49-F238E27FC236}">
                  <a16:creationId xmlns:a16="http://schemas.microsoft.com/office/drawing/2014/main" id="{5A2C44A7-BAEE-C6D1-DD19-DA0638F99064}"/>
                </a:ext>
              </a:extLst>
            </p:cNvPr>
            <p:cNvSpPr/>
            <p:nvPr/>
          </p:nvSpPr>
          <p:spPr bwMode="auto">
            <a:xfrm>
              <a:off x="46990" y="50800"/>
              <a:ext cx="3100070" cy="4784090"/>
            </a:xfrm>
            <a:custGeom>
              <a:avLst/>
              <a:gdLst/>
              <a:ahLst/>
              <a:cxnLst/>
              <a:rect l="l" t="t" r="r" b="b"/>
              <a:pathLst>
                <a:path w="3100070" h="4784090" extrusionOk="0">
                  <a:moveTo>
                    <a:pt x="35560" y="0"/>
                  </a:moveTo>
                  <a:cubicBezTo>
                    <a:pt x="492760" y="167640"/>
                    <a:pt x="834390" y="346710"/>
                    <a:pt x="956310" y="427990"/>
                  </a:cubicBezTo>
                  <a:cubicBezTo>
                    <a:pt x="1009650" y="463550"/>
                    <a:pt x="1028700" y="494030"/>
                    <a:pt x="1064260" y="518160"/>
                  </a:cubicBezTo>
                  <a:cubicBezTo>
                    <a:pt x="1093470" y="538480"/>
                    <a:pt x="1121410" y="547370"/>
                    <a:pt x="1151890" y="568960"/>
                  </a:cubicBezTo>
                  <a:cubicBezTo>
                    <a:pt x="1189990" y="595630"/>
                    <a:pt x="1250950" y="641350"/>
                    <a:pt x="1272540" y="670560"/>
                  </a:cubicBezTo>
                  <a:cubicBezTo>
                    <a:pt x="1285240" y="687070"/>
                    <a:pt x="1278890" y="701040"/>
                    <a:pt x="1291590" y="716280"/>
                  </a:cubicBezTo>
                  <a:cubicBezTo>
                    <a:pt x="1310640" y="739140"/>
                    <a:pt x="1363980" y="755650"/>
                    <a:pt x="1391920" y="784860"/>
                  </a:cubicBezTo>
                  <a:cubicBezTo>
                    <a:pt x="1419860" y="814070"/>
                    <a:pt x="1430020" y="855980"/>
                    <a:pt x="1457960" y="894080"/>
                  </a:cubicBezTo>
                  <a:cubicBezTo>
                    <a:pt x="1493520" y="941070"/>
                    <a:pt x="1554480" y="988060"/>
                    <a:pt x="1595120" y="1041400"/>
                  </a:cubicBezTo>
                  <a:cubicBezTo>
                    <a:pt x="1637030" y="1097280"/>
                    <a:pt x="1676400" y="1162050"/>
                    <a:pt x="1708150" y="1223010"/>
                  </a:cubicBezTo>
                  <a:cubicBezTo>
                    <a:pt x="1737360" y="1278890"/>
                    <a:pt x="1746250" y="1324610"/>
                    <a:pt x="1781810" y="1389380"/>
                  </a:cubicBezTo>
                  <a:cubicBezTo>
                    <a:pt x="1838960" y="1493520"/>
                    <a:pt x="1957070" y="1633220"/>
                    <a:pt x="2038350" y="1772920"/>
                  </a:cubicBezTo>
                  <a:cubicBezTo>
                    <a:pt x="2128520" y="1927860"/>
                    <a:pt x="2258060" y="2178050"/>
                    <a:pt x="2293620" y="2282190"/>
                  </a:cubicBezTo>
                  <a:cubicBezTo>
                    <a:pt x="2307590" y="2325370"/>
                    <a:pt x="2299970" y="2339340"/>
                    <a:pt x="2311400" y="2377440"/>
                  </a:cubicBezTo>
                  <a:cubicBezTo>
                    <a:pt x="2329180" y="2437130"/>
                    <a:pt x="2381250" y="2532380"/>
                    <a:pt x="2405380" y="2603500"/>
                  </a:cubicBezTo>
                  <a:cubicBezTo>
                    <a:pt x="2425700" y="2663190"/>
                    <a:pt x="2438400" y="2711450"/>
                    <a:pt x="2448560" y="2774950"/>
                  </a:cubicBezTo>
                  <a:cubicBezTo>
                    <a:pt x="2461260" y="2853690"/>
                    <a:pt x="2453640" y="2961640"/>
                    <a:pt x="2467610" y="3044190"/>
                  </a:cubicBezTo>
                  <a:cubicBezTo>
                    <a:pt x="2479040" y="3116580"/>
                    <a:pt x="2508250" y="3177540"/>
                    <a:pt x="2519680" y="3243580"/>
                  </a:cubicBezTo>
                  <a:cubicBezTo>
                    <a:pt x="2531110" y="3307080"/>
                    <a:pt x="2527300" y="3366770"/>
                    <a:pt x="2538730" y="3435350"/>
                  </a:cubicBezTo>
                  <a:cubicBezTo>
                    <a:pt x="2551430" y="3515360"/>
                    <a:pt x="2584450" y="3614420"/>
                    <a:pt x="2597150" y="3694430"/>
                  </a:cubicBezTo>
                  <a:cubicBezTo>
                    <a:pt x="2607310" y="3763010"/>
                    <a:pt x="2602230" y="3815080"/>
                    <a:pt x="2613660" y="3886200"/>
                  </a:cubicBezTo>
                  <a:cubicBezTo>
                    <a:pt x="2628900" y="3980180"/>
                    <a:pt x="2667000" y="4137660"/>
                    <a:pt x="2691130" y="4206240"/>
                  </a:cubicBezTo>
                  <a:cubicBezTo>
                    <a:pt x="2702560" y="4240530"/>
                    <a:pt x="2710180" y="4263390"/>
                    <a:pt x="2725420" y="4279900"/>
                  </a:cubicBezTo>
                  <a:cubicBezTo>
                    <a:pt x="2736850" y="4292600"/>
                    <a:pt x="2753360" y="4291330"/>
                    <a:pt x="2764790" y="4305300"/>
                  </a:cubicBezTo>
                  <a:cubicBezTo>
                    <a:pt x="2781300" y="4324350"/>
                    <a:pt x="2782570" y="4359910"/>
                    <a:pt x="2802890" y="4392930"/>
                  </a:cubicBezTo>
                  <a:cubicBezTo>
                    <a:pt x="2834640" y="4446270"/>
                    <a:pt x="2923540" y="4538980"/>
                    <a:pt x="2950210" y="4583430"/>
                  </a:cubicBezTo>
                  <a:cubicBezTo>
                    <a:pt x="2962910" y="4605020"/>
                    <a:pt x="2960370" y="4624070"/>
                    <a:pt x="2973070" y="4635500"/>
                  </a:cubicBezTo>
                  <a:cubicBezTo>
                    <a:pt x="2985770" y="4646930"/>
                    <a:pt x="3009900" y="4640580"/>
                    <a:pt x="3026410" y="4652010"/>
                  </a:cubicBezTo>
                  <a:cubicBezTo>
                    <a:pt x="3049270" y="4667250"/>
                    <a:pt x="3081020" y="4707890"/>
                    <a:pt x="3091180" y="4725670"/>
                  </a:cubicBezTo>
                  <a:cubicBezTo>
                    <a:pt x="3096260" y="4734560"/>
                    <a:pt x="3098800" y="4738370"/>
                    <a:pt x="3098800" y="4745990"/>
                  </a:cubicBezTo>
                  <a:cubicBezTo>
                    <a:pt x="3098800" y="4754880"/>
                    <a:pt x="3093720" y="4768850"/>
                    <a:pt x="3086100" y="4775200"/>
                  </a:cubicBezTo>
                  <a:cubicBezTo>
                    <a:pt x="3078480" y="4781550"/>
                    <a:pt x="3063240" y="4784090"/>
                    <a:pt x="3054350" y="4780280"/>
                  </a:cubicBezTo>
                  <a:cubicBezTo>
                    <a:pt x="3044190" y="4776470"/>
                    <a:pt x="3031490" y="4756150"/>
                    <a:pt x="3031490" y="4745990"/>
                  </a:cubicBezTo>
                  <a:cubicBezTo>
                    <a:pt x="3031490" y="4737100"/>
                    <a:pt x="3040380" y="4724400"/>
                    <a:pt x="3048000" y="4719320"/>
                  </a:cubicBezTo>
                  <a:cubicBezTo>
                    <a:pt x="3055620" y="4714240"/>
                    <a:pt x="3072130" y="4711700"/>
                    <a:pt x="3079750" y="4716780"/>
                  </a:cubicBezTo>
                  <a:cubicBezTo>
                    <a:pt x="3088640" y="4721860"/>
                    <a:pt x="3100070" y="4742180"/>
                    <a:pt x="3098800" y="4753610"/>
                  </a:cubicBezTo>
                  <a:cubicBezTo>
                    <a:pt x="3097530" y="4763770"/>
                    <a:pt x="3087370" y="4775200"/>
                    <a:pt x="3079750" y="4779010"/>
                  </a:cubicBezTo>
                  <a:cubicBezTo>
                    <a:pt x="3073400" y="4782820"/>
                    <a:pt x="3067050" y="4784090"/>
                    <a:pt x="3058160" y="4780280"/>
                  </a:cubicBezTo>
                  <a:cubicBezTo>
                    <a:pt x="3031490" y="4771390"/>
                    <a:pt x="2959100" y="4707890"/>
                    <a:pt x="2923540" y="4662170"/>
                  </a:cubicBezTo>
                  <a:cubicBezTo>
                    <a:pt x="2889250" y="4617720"/>
                    <a:pt x="2871470" y="4536440"/>
                    <a:pt x="2846070" y="4512310"/>
                  </a:cubicBezTo>
                  <a:cubicBezTo>
                    <a:pt x="2833370" y="4500880"/>
                    <a:pt x="2819400" y="4504690"/>
                    <a:pt x="2807970" y="4495800"/>
                  </a:cubicBezTo>
                  <a:cubicBezTo>
                    <a:pt x="2795270" y="4485640"/>
                    <a:pt x="2785110" y="4472940"/>
                    <a:pt x="2773680" y="4455160"/>
                  </a:cubicBezTo>
                  <a:cubicBezTo>
                    <a:pt x="2757170" y="4428490"/>
                    <a:pt x="2747010" y="4384040"/>
                    <a:pt x="2727960" y="4347210"/>
                  </a:cubicBezTo>
                  <a:cubicBezTo>
                    <a:pt x="2705100" y="4304030"/>
                    <a:pt x="2658110" y="4255770"/>
                    <a:pt x="2642870" y="4212590"/>
                  </a:cubicBezTo>
                  <a:cubicBezTo>
                    <a:pt x="2630170" y="4177030"/>
                    <a:pt x="2639060" y="4137660"/>
                    <a:pt x="2631440" y="4108450"/>
                  </a:cubicBezTo>
                  <a:cubicBezTo>
                    <a:pt x="2625090" y="4086860"/>
                    <a:pt x="2613660" y="4077970"/>
                    <a:pt x="2606040" y="4053840"/>
                  </a:cubicBezTo>
                  <a:cubicBezTo>
                    <a:pt x="2593340" y="4014470"/>
                    <a:pt x="2581910" y="3945890"/>
                    <a:pt x="2574290" y="3888740"/>
                  </a:cubicBezTo>
                  <a:cubicBezTo>
                    <a:pt x="2566670" y="3829050"/>
                    <a:pt x="2569210" y="3771900"/>
                    <a:pt x="2559050" y="3705860"/>
                  </a:cubicBezTo>
                  <a:cubicBezTo>
                    <a:pt x="2546350" y="3624580"/>
                    <a:pt x="2513330" y="3519170"/>
                    <a:pt x="2500630" y="3437890"/>
                  </a:cubicBezTo>
                  <a:cubicBezTo>
                    <a:pt x="2490470" y="3371850"/>
                    <a:pt x="2494280" y="3317240"/>
                    <a:pt x="2482850" y="3255010"/>
                  </a:cubicBezTo>
                  <a:cubicBezTo>
                    <a:pt x="2471420" y="3187700"/>
                    <a:pt x="2440940" y="3119120"/>
                    <a:pt x="2429510" y="3045460"/>
                  </a:cubicBezTo>
                  <a:cubicBezTo>
                    <a:pt x="2416810" y="2964180"/>
                    <a:pt x="2424430" y="2862580"/>
                    <a:pt x="2411730" y="2786380"/>
                  </a:cubicBezTo>
                  <a:cubicBezTo>
                    <a:pt x="2401570" y="2724150"/>
                    <a:pt x="2390140" y="2679700"/>
                    <a:pt x="2369820" y="2620010"/>
                  </a:cubicBezTo>
                  <a:cubicBezTo>
                    <a:pt x="2345690" y="2547620"/>
                    <a:pt x="2288540" y="2444750"/>
                    <a:pt x="2272030" y="2385060"/>
                  </a:cubicBezTo>
                  <a:cubicBezTo>
                    <a:pt x="2261870" y="2350770"/>
                    <a:pt x="2269490" y="2335530"/>
                    <a:pt x="2259330" y="2301240"/>
                  </a:cubicBezTo>
                  <a:cubicBezTo>
                    <a:pt x="2241550" y="2242820"/>
                    <a:pt x="2189480" y="2151380"/>
                    <a:pt x="2148840" y="2072640"/>
                  </a:cubicBezTo>
                  <a:cubicBezTo>
                    <a:pt x="2104390" y="1985010"/>
                    <a:pt x="2059940" y="1898650"/>
                    <a:pt x="2001520" y="1800860"/>
                  </a:cubicBezTo>
                  <a:cubicBezTo>
                    <a:pt x="1929130" y="1680210"/>
                    <a:pt x="1800860" y="1511300"/>
                    <a:pt x="1743710" y="1408430"/>
                  </a:cubicBezTo>
                  <a:cubicBezTo>
                    <a:pt x="1708150" y="1346200"/>
                    <a:pt x="1696720" y="1299210"/>
                    <a:pt x="1670050" y="1250950"/>
                  </a:cubicBezTo>
                  <a:cubicBezTo>
                    <a:pt x="1645920" y="1207770"/>
                    <a:pt x="1628140" y="1176020"/>
                    <a:pt x="1595120" y="1132840"/>
                  </a:cubicBezTo>
                  <a:cubicBezTo>
                    <a:pt x="1549400" y="1071880"/>
                    <a:pt x="1454150" y="982980"/>
                    <a:pt x="1413510" y="924560"/>
                  </a:cubicBezTo>
                  <a:cubicBezTo>
                    <a:pt x="1388110" y="887730"/>
                    <a:pt x="1386840" y="854710"/>
                    <a:pt x="1361440" y="825500"/>
                  </a:cubicBezTo>
                  <a:cubicBezTo>
                    <a:pt x="1332230" y="792480"/>
                    <a:pt x="1264920" y="773430"/>
                    <a:pt x="1238250" y="741680"/>
                  </a:cubicBezTo>
                  <a:cubicBezTo>
                    <a:pt x="1217930" y="717550"/>
                    <a:pt x="1216660" y="680720"/>
                    <a:pt x="1200150" y="664210"/>
                  </a:cubicBezTo>
                  <a:cubicBezTo>
                    <a:pt x="1187450" y="652780"/>
                    <a:pt x="1176020" y="656590"/>
                    <a:pt x="1156970" y="645160"/>
                  </a:cubicBezTo>
                  <a:cubicBezTo>
                    <a:pt x="1111250" y="617220"/>
                    <a:pt x="998220" y="516890"/>
                    <a:pt x="935990" y="473710"/>
                  </a:cubicBezTo>
                  <a:cubicBezTo>
                    <a:pt x="892810" y="444500"/>
                    <a:pt x="855980" y="420370"/>
                    <a:pt x="821690" y="406400"/>
                  </a:cubicBezTo>
                  <a:cubicBezTo>
                    <a:pt x="796290" y="396240"/>
                    <a:pt x="775970" y="398780"/>
                    <a:pt x="753110" y="387350"/>
                  </a:cubicBezTo>
                  <a:cubicBezTo>
                    <a:pt x="725170" y="373380"/>
                    <a:pt x="702310" y="337820"/>
                    <a:pt x="670560" y="320040"/>
                  </a:cubicBezTo>
                  <a:cubicBezTo>
                    <a:pt x="637540" y="300990"/>
                    <a:pt x="594360" y="294640"/>
                    <a:pt x="557530" y="275590"/>
                  </a:cubicBezTo>
                  <a:cubicBezTo>
                    <a:pt x="518160" y="255270"/>
                    <a:pt x="483870" y="224790"/>
                    <a:pt x="443230" y="203200"/>
                  </a:cubicBezTo>
                  <a:cubicBezTo>
                    <a:pt x="400050" y="179070"/>
                    <a:pt x="358140" y="160020"/>
                    <a:pt x="302260" y="138430"/>
                  </a:cubicBezTo>
                  <a:cubicBezTo>
                    <a:pt x="224790" y="109220"/>
                    <a:pt x="49530" y="82550"/>
                    <a:pt x="16510" y="50800"/>
                  </a:cubicBezTo>
                  <a:cubicBezTo>
                    <a:pt x="5080" y="39370"/>
                    <a:pt x="0" y="25400"/>
                    <a:pt x="3810" y="16510"/>
                  </a:cubicBezTo>
                  <a:cubicBezTo>
                    <a:pt x="7620" y="7620"/>
                    <a:pt x="35560" y="0"/>
                    <a:pt x="35560" y="0"/>
                  </a:cubicBezTo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28" name="Group 83">
            <a:extLst>
              <a:ext uri="{FF2B5EF4-FFF2-40B4-BE49-F238E27FC236}">
                <a16:creationId xmlns:a16="http://schemas.microsoft.com/office/drawing/2014/main" id="{521E7C74-8625-5CCB-34EA-562F533EBDD4}"/>
              </a:ext>
            </a:extLst>
          </p:cNvPr>
          <p:cNvGrpSpPr/>
          <p:nvPr/>
        </p:nvGrpSpPr>
        <p:grpSpPr bwMode="auto">
          <a:xfrm>
            <a:off x="5564985" y="9076150"/>
            <a:ext cx="1988909" cy="4255552"/>
            <a:chOff x="0" y="0"/>
            <a:chExt cx="3378200" cy="6555740"/>
          </a:xfrm>
        </p:grpSpPr>
        <p:sp>
          <p:nvSpPr>
            <p:cNvPr id="29" name="Freeform 84">
              <a:extLst>
                <a:ext uri="{FF2B5EF4-FFF2-40B4-BE49-F238E27FC236}">
                  <a16:creationId xmlns:a16="http://schemas.microsoft.com/office/drawing/2014/main" id="{033D1338-AA3F-660E-EBDE-C2E92AE3AE95}"/>
                </a:ext>
              </a:extLst>
            </p:cNvPr>
            <p:cNvSpPr/>
            <p:nvPr/>
          </p:nvSpPr>
          <p:spPr bwMode="auto">
            <a:xfrm>
              <a:off x="50800" y="46990"/>
              <a:ext cx="3277870" cy="6461760"/>
            </a:xfrm>
            <a:custGeom>
              <a:avLst/>
              <a:gdLst/>
              <a:ahLst/>
              <a:cxnLst/>
              <a:rect l="l" t="t" r="r" b="b"/>
              <a:pathLst>
                <a:path w="3277870" h="6461760" extrusionOk="0">
                  <a:moveTo>
                    <a:pt x="0" y="6426200"/>
                  </a:moveTo>
                  <a:cubicBezTo>
                    <a:pt x="105410" y="6188710"/>
                    <a:pt x="215900" y="5984240"/>
                    <a:pt x="303530" y="5862320"/>
                  </a:cubicBezTo>
                  <a:cubicBezTo>
                    <a:pt x="375920" y="5761990"/>
                    <a:pt x="481330" y="5673090"/>
                    <a:pt x="529590" y="5605780"/>
                  </a:cubicBezTo>
                  <a:cubicBezTo>
                    <a:pt x="557530" y="5567680"/>
                    <a:pt x="554990" y="5548630"/>
                    <a:pt x="585470" y="5507990"/>
                  </a:cubicBezTo>
                  <a:cubicBezTo>
                    <a:pt x="648970" y="5422900"/>
                    <a:pt x="847090" y="5217160"/>
                    <a:pt x="925830" y="5144770"/>
                  </a:cubicBezTo>
                  <a:cubicBezTo>
                    <a:pt x="962660" y="5110480"/>
                    <a:pt x="977900" y="5109210"/>
                    <a:pt x="1013460" y="5074920"/>
                  </a:cubicBezTo>
                  <a:cubicBezTo>
                    <a:pt x="1088390" y="5002530"/>
                    <a:pt x="1228090" y="4841240"/>
                    <a:pt x="1329690" y="4706620"/>
                  </a:cubicBezTo>
                  <a:cubicBezTo>
                    <a:pt x="1440180" y="4560570"/>
                    <a:pt x="1568450" y="4356100"/>
                    <a:pt x="1644650" y="4226560"/>
                  </a:cubicBezTo>
                  <a:cubicBezTo>
                    <a:pt x="1694180" y="4141470"/>
                    <a:pt x="1718310" y="4088130"/>
                    <a:pt x="1758950" y="4010660"/>
                  </a:cubicBezTo>
                  <a:cubicBezTo>
                    <a:pt x="1805940" y="3919220"/>
                    <a:pt x="1882140" y="3787140"/>
                    <a:pt x="1908810" y="3712210"/>
                  </a:cubicBezTo>
                  <a:cubicBezTo>
                    <a:pt x="1924050" y="3670300"/>
                    <a:pt x="1916430" y="3652520"/>
                    <a:pt x="1931670" y="3610610"/>
                  </a:cubicBezTo>
                  <a:cubicBezTo>
                    <a:pt x="1959610" y="3535680"/>
                    <a:pt x="2058670" y="3401060"/>
                    <a:pt x="2090420" y="3312160"/>
                  </a:cubicBezTo>
                  <a:cubicBezTo>
                    <a:pt x="2113280" y="3246120"/>
                    <a:pt x="2105660" y="3197860"/>
                    <a:pt x="2125980" y="3131820"/>
                  </a:cubicBezTo>
                  <a:cubicBezTo>
                    <a:pt x="2152650" y="3042920"/>
                    <a:pt x="2231390" y="2912110"/>
                    <a:pt x="2252980" y="2833370"/>
                  </a:cubicBezTo>
                  <a:cubicBezTo>
                    <a:pt x="2265680" y="2785110"/>
                    <a:pt x="2258060" y="2757170"/>
                    <a:pt x="2268220" y="2711450"/>
                  </a:cubicBezTo>
                  <a:cubicBezTo>
                    <a:pt x="2280920" y="2651760"/>
                    <a:pt x="2306320" y="2560320"/>
                    <a:pt x="2330450" y="2506980"/>
                  </a:cubicBezTo>
                  <a:cubicBezTo>
                    <a:pt x="2348230" y="2468880"/>
                    <a:pt x="2371090" y="2457450"/>
                    <a:pt x="2387600" y="2416810"/>
                  </a:cubicBezTo>
                  <a:cubicBezTo>
                    <a:pt x="2414270" y="2348230"/>
                    <a:pt x="2416810" y="2226310"/>
                    <a:pt x="2444750" y="2118360"/>
                  </a:cubicBezTo>
                  <a:cubicBezTo>
                    <a:pt x="2479040" y="1987550"/>
                    <a:pt x="2546350" y="1837690"/>
                    <a:pt x="2584450" y="1687830"/>
                  </a:cubicBezTo>
                  <a:cubicBezTo>
                    <a:pt x="2625090" y="1527810"/>
                    <a:pt x="2637790" y="1329690"/>
                    <a:pt x="2675890" y="1186180"/>
                  </a:cubicBezTo>
                  <a:cubicBezTo>
                    <a:pt x="2706370" y="1074420"/>
                    <a:pt x="2745740" y="976630"/>
                    <a:pt x="2781300" y="894080"/>
                  </a:cubicBezTo>
                  <a:cubicBezTo>
                    <a:pt x="2809240" y="831850"/>
                    <a:pt x="2839720" y="795020"/>
                    <a:pt x="2865120" y="732790"/>
                  </a:cubicBezTo>
                  <a:cubicBezTo>
                    <a:pt x="2898140" y="655320"/>
                    <a:pt x="2909570" y="544830"/>
                    <a:pt x="2952750" y="462280"/>
                  </a:cubicBezTo>
                  <a:cubicBezTo>
                    <a:pt x="2994660" y="381000"/>
                    <a:pt x="3073400" y="318770"/>
                    <a:pt x="3119120" y="241300"/>
                  </a:cubicBezTo>
                  <a:cubicBezTo>
                    <a:pt x="3163570" y="167640"/>
                    <a:pt x="3192780" y="36830"/>
                    <a:pt x="3227070" y="11430"/>
                  </a:cubicBezTo>
                  <a:cubicBezTo>
                    <a:pt x="3241040" y="1270"/>
                    <a:pt x="3260090" y="0"/>
                    <a:pt x="3266440" y="6350"/>
                  </a:cubicBezTo>
                  <a:cubicBezTo>
                    <a:pt x="3272790" y="12700"/>
                    <a:pt x="3274060" y="38100"/>
                    <a:pt x="3268980" y="45720"/>
                  </a:cubicBezTo>
                  <a:cubicBezTo>
                    <a:pt x="3265170" y="52070"/>
                    <a:pt x="3252470" y="54610"/>
                    <a:pt x="3244850" y="53340"/>
                  </a:cubicBezTo>
                  <a:cubicBezTo>
                    <a:pt x="3235960" y="50800"/>
                    <a:pt x="3223260" y="39370"/>
                    <a:pt x="3221990" y="30480"/>
                  </a:cubicBezTo>
                  <a:cubicBezTo>
                    <a:pt x="3220720" y="22860"/>
                    <a:pt x="3224530" y="11430"/>
                    <a:pt x="3230880" y="6350"/>
                  </a:cubicBezTo>
                  <a:cubicBezTo>
                    <a:pt x="3237230" y="1270"/>
                    <a:pt x="3256280" y="0"/>
                    <a:pt x="3263900" y="3810"/>
                  </a:cubicBezTo>
                  <a:cubicBezTo>
                    <a:pt x="3270250" y="7620"/>
                    <a:pt x="3275330" y="16510"/>
                    <a:pt x="3276600" y="26670"/>
                  </a:cubicBezTo>
                  <a:cubicBezTo>
                    <a:pt x="3277870" y="43180"/>
                    <a:pt x="3266440" y="71120"/>
                    <a:pt x="3253740" y="93980"/>
                  </a:cubicBezTo>
                  <a:cubicBezTo>
                    <a:pt x="3237230" y="124460"/>
                    <a:pt x="3195320" y="154940"/>
                    <a:pt x="3177540" y="186690"/>
                  </a:cubicBezTo>
                  <a:cubicBezTo>
                    <a:pt x="3162300" y="213360"/>
                    <a:pt x="3166110" y="234950"/>
                    <a:pt x="3149600" y="265430"/>
                  </a:cubicBezTo>
                  <a:cubicBezTo>
                    <a:pt x="3120390" y="320040"/>
                    <a:pt x="3030220" y="396240"/>
                    <a:pt x="2989580" y="474980"/>
                  </a:cubicBezTo>
                  <a:cubicBezTo>
                    <a:pt x="2946400" y="557530"/>
                    <a:pt x="2929890" y="687070"/>
                    <a:pt x="2900680" y="753110"/>
                  </a:cubicBezTo>
                  <a:cubicBezTo>
                    <a:pt x="2882900" y="792480"/>
                    <a:pt x="2867660" y="802640"/>
                    <a:pt x="2848610" y="843280"/>
                  </a:cubicBezTo>
                  <a:cubicBezTo>
                    <a:pt x="2811780" y="920750"/>
                    <a:pt x="2749550" y="1061720"/>
                    <a:pt x="2712720" y="1191260"/>
                  </a:cubicBezTo>
                  <a:cubicBezTo>
                    <a:pt x="2669540" y="1343660"/>
                    <a:pt x="2660650" y="1541780"/>
                    <a:pt x="2620010" y="1703070"/>
                  </a:cubicBezTo>
                  <a:cubicBezTo>
                    <a:pt x="2581910" y="1851660"/>
                    <a:pt x="2517140" y="1995170"/>
                    <a:pt x="2482850" y="2125980"/>
                  </a:cubicBezTo>
                  <a:cubicBezTo>
                    <a:pt x="2453640" y="2236470"/>
                    <a:pt x="2448560" y="2368550"/>
                    <a:pt x="2420620" y="2437130"/>
                  </a:cubicBezTo>
                  <a:cubicBezTo>
                    <a:pt x="2405380" y="2475230"/>
                    <a:pt x="2379980" y="2489200"/>
                    <a:pt x="2366010" y="2519680"/>
                  </a:cubicBezTo>
                  <a:cubicBezTo>
                    <a:pt x="2350770" y="2551430"/>
                    <a:pt x="2343150" y="2580640"/>
                    <a:pt x="2332990" y="2622550"/>
                  </a:cubicBezTo>
                  <a:cubicBezTo>
                    <a:pt x="2317750" y="2682240"/>
                    <a:pt x="2312670" y="2768600"/>
                    <a:pt x="2288540" y="2847340"/>
                  </a:cubicBezTo>
                  <a:cubicBezTo>
                    <a:pt x="2259330" y="2938780"/>
                    <a:pt x="2190750" y="3048000"/>
                    <a:pt x="2162810" y="3136900"/>
                  </a:cubicBezTo>
                  <a:cubicBezTo>
                    <a:pt x="2141220" y="3206750"/>
                    <a:pt x="2150110" y="3262630"/>
                    <a:pt x="2124710" y="3331210"/>
                  </a:cubicBezTo>
                  <a:cubicBezTo>
                    <a:pt x="2092960" y="3420110"/>
                    <a:pt x="1997710" y="3544570"/>
                    <a:pt x="1968500" y="3619500"/>
                  </a:cubicBezTo>
                  <a:cubicBezTo>
                    <a:pt x="1951990" y="3663950"/>
                    <a:pt x="1958340" y="3685540"/>
                    <a:pt x="1941830" y="3731260"/>
                  </a:cubicBezTo>
                  <a:cubicBezTo>
                    <a:pt x="1913890" y="3808730"/>
                    <a:pt x="1838960" y="3939540"/>
                    <a:pt x="1791970" y="4030980"/>
                  </a:cubicBezTo>
                  <a:cubicBezTo>
                    <a:pt x="1751330" y="4109720"/>
                    <a:pt x="1727200" y="4163060"/>
                    <a:pt x="1676400" y="4248150"/>
                  </a:cubicBezTo>
                  <a:cubicBezTo>
                    <a:pt x="1598930" y="4378960"/>
                    <a:pt x="1469390" y="4583430"/>
                    <a:pt x="1358900" y="4730750"/>
                  </a:cubicBezTo>
                  <a:cubicBezTo>
                    <a:pt x="1256030" y="4866640"/>
                    <a:pt x="1112520" y="5034280"/>
                    <a:pt x="1037590" y="5105400"/>
                  </a:cubicBezTo>
                  <a:cubicBezTo>
                    <a:pt x="1003300" y="5138420"/>
                    <a:pt x="984250" y="5142230"/>
                    <a:pt x="955040" y="5170170"/>
                  </a:cubicBezTo>
                  <a:cubicBezTo>
                    <a:pt x="915670" y="5208270"/>
                    <a:pt x="864870" y="5283200"/>
                    <a:pt x="828040" y="5320030"/>
                  </a:cubicBezTo>
                  <a:cubicBezTo>
                    <a:pt x="802640" y="5345430"/>
                    <a:pt x="784860" y="5351780"/>
                    <a:pt x="759460" y="5377180"/>
                  </a:cubicBezTo>
                  <a:cubicBezTo>
                    <a:pt x="720090" y="5415280"/>
                    <a:pt x="657860" y="5482590"/>
                    <a:pt x="623570" y="5530850"/>
                  </a:cubicBezTo>
                  <a:cubicBezTo>
                    <a:pt x="596900" y="5567680"/>
                    <a:pt x="593090" y="5596890"/>
                    <a:pt x="562610" y="5637530"/>
                  </a:cubicBezTo>
                  <a:cubicBezTo>
                    <a:pt x="513080" y="5704840"/>
                    <a:pt x="408940" y="5784850"/>
                    <a:pt x="337820" y="5882640"/>
                  </a:cubicBezTo>
                  <a:cubicBezTo>
                    <a:pt x="251460" y="6002020"/>
                    <a:pt x="146050" y="6207760"/>
                    <a:pt x="97790" y="6311900"/>
                  </a:cubicBezTo>
                  <a:cubicBezTo>
                    <a:pt x="71120" y="6369050"/>
                    <a:pt x="67310" y="6428740"/>
                    <a:pt x="46990" y="6447790"/>
                  </a:cubicBezTo>
                  <a:cubicBezTo>
                    <a:pt x="36830" y="6457950"/>
                    <a:pt x="21590" y="6461760"/>
                    <a:pt x="13970" y="6457950"/>
                  </a:cubicBezTo>
                  <a:cubicBezTo>
                    <a:pt x="6350" y="6454140"/>
                    <a:pt x="0" y="6426200"/>
                    <a:pt x="0" y="6426200"/>
                  </a:cubicBezTo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30" name="Group 81">
            <a:extLst>
              <a:ext uri="{FF2B5EF4-FFF2-40B4-BE49-F238E27FC236}">
                <a16:creationId xmlns:a16="http://schemas.microsoft.com/office/drawing/2014/main" id="{9751F801-7F82-295B-2625-F70FE9C79D39}"/>
              </a:ext>
            </a:extLst>
          </p:cNvPr>
          <p:cNvGrpSpPr/>
          <p:nvPr/>
        </p:nvGrpSpPr>
        <p:grpSpPr bwMode="auto">
          <a:xfrm>
            <a:off x="5505450" y="11802202"/>
            <a:ext cx="1917629" cy="2911810"/>
            <a:chOff x="0" y="0"/>
            <a:chExt cx="2719070" cy="4649470"/>
          </a:xfrm>
        </p:grpSpPr>
        <p:sp>
          <p:nvSpPr>
            <p:cNvPr id="31" name="Freeform 82">
              <a:extLst>
                <a:ext uri="{FF2B5EF4-FFF2-40B4-BE49-F238E27FC236}">
                  <a16:creationId xmlns:a16="http://schemas.microsoft.com/office/drawing/2014/main" id="{C68B3EAF-DFE6-9958-1796-710ECD01A9F0}"/>
                </a:ext>
              </a:extLst>
            </p:cNvPr>
            <p:cNvSpPr/>
            <p:nvPr/>
          </p:nvSpPr>
          <p:spPr bwMode="auto">
            <a:xfrm>
              <a:off x="50800" y="49530"/>
              <a:ext cx="2623820" cy="4568190"/>
            </a:xfrm>
            <a:custGeom>
              <a:avLst/>
              <a:gdLst/>
              <a:ahLst/>
              <a:cxnLst/>
              <a:rect l="l" t="t" r="r" b="b"/>
              <a:pathLst>
                <a:path w="2623820" h="4568190" extrusionOk="0">
                  <a:moveTo>
                    <a:pt x="25400" y="4495800"/>
                  </a:moveTo>
                  <a:cubicBezTo>
                    <a:pt x="463550" y="4485640"/>
                    <a:pt x="565150" y="4462780"/>
                    <a:pt x="665480" y="4436110"/>
                  </a:cubicBezTo>
                  <a:cubicBezTo>
                    <a:pt x="764540" y="4410710"/>
                    <a:pt x="868680" y="4381500"/>
                    <a:pt x="956310" y="4339590"/>
                  </a:cubicBezTo>
                  <a:cubicBezTo>
                    <a:pt x="1036320" y="4301490"/>
                    <a:pt x="1112520" y="4249420"/>
                    <a:pt x="1172210" y="4203700"/>
                  </a:cubicBezTo>
                  <a:cubicBezTo>
                    <a:pt x="1220470" y="4165600"/>
                    <a:pt x="1245870" y="4140200"/>
                    <a:pt x="1295400" y="4089400"/>
                  </a:cubicBezTo>
                  <a:cubicBezTo>
                    <a:pt x="1381760" y="3999230"/>
                    <a:pt x="1541780" y="3830320"/>
                    <a:pt x="1630680" y="3695700"/>
                  </a:cubicBezTo>
                  <a:cubicBezTo>
                    <a:pt x="1710690" y="3575050"/>
                    <a:pt x="1764030" y="3453130"/>
                    <a:pt x="1813560" y="3323590"/>
                  </a:cubicBezTo>
                  <a:cubicBezTo>
                    <a:pt x="1864360" y="3191510"/>
                    <a:pt x="1893570" y="3004820"/>
                    <a:pt x="1929130" y="2910840"/>
                  </a:cubicBezTo>
                  <a:cubicBezTo>
                    <a:pt x="1948180" y="2860040"/>
                    <a:pt x="1972310" y="2833370"/>
                    <a:pt x="1985010" y="2797810"/>
                  </a:cubicBezTo>
                  <a:cubicBezTo>
                    <a:pt x="1996440" y="2768600"/>
                    <a:pt x="2001520" y="2749550"/>
                    <a:pt x="2006600" y="2712720"/>
                  </a:cubicBezTo>
                  <a:cubicBezTo>
                    <a:pt x="2016760" y="2646680"/>
                    <a:pt x="2011680" y="2538730"/>
                    <a:pt x="2021840" y="2430780"/>
                  </a:cubicBezTo>
                  <a:cubicBezTo>
                    <a:pt x="2035810" y="2286000"/>
                    <a:pt x="2077720" y="2098040"/>
                    <a:pt x="2090420" y="1921510"/>
                  </a:cubicBezTo>
                  <a:cubicBezTo>
                    <a:pt x="2104390" y="1732280"/>
                    <a:pt x="2085340" y="1475740"/>
                    <a:pt x="2096770" y="1332230"/>
                  </a:cubicBezTo>
                  <a:cubicBezTo>
                    <a:pt x="2103120" y="1249680"/>
                    <a:pt x="2112010" y="1202690"/>
                    <a:pt x="2127250" y="1136650"/>
                  </a:cubicBezTo>
                  <a:cubicBezTo>
                    <a:pt x="2142490" y="1068070"/>
                    <a:pt x="2175510" y="993140"/>
                    <a:pt x="2188210" y="930910"/>
                  </a:cubicBezTo>
                  <a:cubicBezTo>
                    <a:pt x="2198370" y="881380"/>
                    <a:pt x="2189480" y="833120"/>
                    <a:pt x="2202180" y="795020"/>
                  </a:cubicBezTo>
                  <a:cubicBezTo>
                    <a:pt x="2212340" y="763270"/>
                    <a:pt x="2237740" y="744220"/>
                    <a:pt x="2249170" y="713740"/>
                  </a:cubicBezTo>
                  <a:cubicBezTo>
                    <a:pt x="2261870" y="678180"/>
                    <a:pt x="2255520" y="629920"/>
                    <a:pt x="2273300" y="593090"/>
                  </a:cubicBezTo>
                  <a:cubicBezTo>
                    <a:pt x="2292350" y="552450"/>
                    <a:pt x="2344420" y="518160"/>
                    <a:pt x="2360930" y="482600"/>
                  </a:cubicBezTo>
                  <a:cubicBezTo>
                    <a:pt x="2373630" y="455930"/>
                    <a:pt x="2368550" y="433070"/>
                    <a:pt x="2378710" y="402590"/>
                  </a:cubicBezTo>
                  <a:cubicBezTo>
                    <a:pt x="2392680" y="360680"/>
                    <a:pt x="2420620" y="304800"/>
                    <a:pt x="2447290" y="256540"/>
                  </a:cubicBezTo>
                  <a:cubicBezTo>
                    <a:pt x="2475230" y="204470"/>
                    <a:pt x="2526030" y="148590"/>
                    <a:pt x="2545080" y="102870"/>
                  </a:cubicBezTo>
                  <a:cubicBezTo>
                    <a:pt x="2557780" y="71120"/>
                    <a:pt x="2548890" y="27940"/>
                    <a:pt x="2564130" y="13970"/>
                  </a:cubicBezTo>
                  <a:cubicBezTo>
                    <a:pt x="2574290" y="3810"/>
                    <a:pt x="2597150" y="1270"/>
                    <a:pt x="2606040" y="6350"/>
                  </a:cubicBezTo>
                  <a:cubicBezTo>
                    <a:pt x="2613660" y="10160"/>
                    <a:pt x="2617470" y="22860"/>
                    <a:pt x="2617470" y="30480"/>
                  </a:cubicBezTo>
                  <a:cubicBezTo>
                    <a:pt x="2617470" y="38100"/>
                    <a:pt x="2611120" y="49530"/>
                    <a:pt x="2604770" y="54610"/>
                  </a:cubicBezTo>
                  <a:cubicBezTo>
                    <a:pt x="2598420" y="59690"/>
                    <a:pt x="2584450" y="60960"/>
                    <a:pt x="2576830" y="57150"/>
                  </a:cubicBezTo>
                  <a:cubicBezTo>
                    <a:pt x="2569210" y="53340"/>
                    <a:pt x="2559050" y="35560"/>
                    <a:pt x="2560320" y="26670"/>
                  </a:cubicBezTo>
                  <a:cubicBezTo>
                    <a:pt x="2561590" y="17780"/>
                    <a:pt x="2575560" y="2540"/>
                    <a:pt x="2584450" y="1270"/>
                  </a:cubicBezTo>
                  <a:cubicBezTo>
                    <a:pt x="2593340" y="0"/>
                    <a:pt x="2609850" y="6350"/>
                    <a:pt x="2614930" y="17780"/>
                  </a:cubicBezTo>
                  <a:cubicBezTo>
                    <a:pt x="2623820" y="38100"/>
                    <a:pt x="2606040" y="93980"/>
                    <a:pt x="2589530" y="133350"/>
                  </a:cubicBezTo>
                  <a:cubicBezTo>
                    <a:pt x="2570480" y="179070"/>
                    <a:pt x="2528570" y="218440"/>
                    <a:pt x="2499360" y="273050"/>
                  </a:cubicBezTo>
                  <a:cubicBezTo>
                    <a:pt x="2463800" y="340360"/>
                    <a:pt x="2435860" y="448310"/>
                    <a:pt x="2399030" y="508000"/>
                  </a:cubicBezTo>
                  <a:cubicBezTo>
                    <a:pt x="2372360" y="549910"/>
                    <a:pt x="2334260" y="567690"/>
                    <a:pt x="2315210" y="605790"/>
                  </a:cubicBezTo>
                  <a:cubicBezTo>
                    <a:pt x="2296160" y="643890"/>
                    <a:pt x="2298700" y="701040"/>
                    <a:pt x="2284730" y="735330"/>
                  </a:cubicBezTo>
                  <a:cubicBezTo>
                    <a:pt x="2273300" y="762000"/>
                    <a:pt x="2254250" y="772160"/>
                    <a:pt x="2244090" y="800100"/>
                  </a:cubicBezTo>
                  <a:cubicBezTo>
                    <a:pt x="2231390" y="838200"/>
                    <a:pt x="2239010" y="895350"/>
                    <a:pt x="2227580" y="947420"/>
                  </a:cubicBezTo>
                  <a:cubicBezTo>
                    <a:pt x="2214880" y="1008380"/>
                    <a:pt x="2180590" y="1075690"/>
                    <a:pt x="2165350" y="1140460"/>
                  </a:cubicBezTo>
                  <a:cubicBezTo>
                    <a:pt x="2150110" y="1203960"/>
                    <a:pt x="2141220" y="1250950"/>
                    <a:pt x="2134870" y="1332230"/>
                  </a:cubicBezTo>
                  <a:cubicBezTo>
                    <a:pt x="2123440" y="1475740"/>
                    <a:pt x="2142490" y="1736090"/>
                    <a:pt x="2128520" y="1925320"/>
                  </a:cubicBezTo>
                  <a:cubicBezTo>
                    <a:pt x="2115820" y="2101850"/>
                    <a:pt x="2075180" y="2286000"/>
                    <a:pt x="2061210" y="2432050"/>
                  </a:cubicBezTo>
                  <a:cubicBezTo>
                    <a:pt x="2051050" y="2541270"/>
                    <a:pt x="2056130" y="2651760"/>
                    <a:pt x="2045970" y="2721610"/>
                  </a:cubicBezTo>
                  <a:cubicBezTo>
                    <a:pt x="2039620" y="2762250"/>
                    <a:pt x="2033270" y="2783840"/>
                    <a:pt x="2021840" y="2815590"/>
                  </a:cubicBezTo>
                  <a:cubicBezTo>
                    <a:pt x="2009140" y="2849880"/>
                    <a:pt x="1987550" y="2872740"/>
                    <a:pt x="1969770" y="2921000"/>
                  </a:cubicBezTo>
                  <a:cubicBezTo>
                    <a:pt x="1934210" y="3013710"/>
                    <a:pt x="1903730" y="3206750"/>
                    <a:pt x="1852930" y="3341370"/>
                  </a:cubicBezTo>
                  <a:cubicBezTo>
                    <a:pt x="1802130" y="3474720"/>
                    <a:pt x="1746250" y="3600450"/>
                    <a:pt x="1663700" y="3724910"/>
                  </a:cubicBezTo>
                  <a:cubicBezTo>
                    <a:pt x="1572260" y="3863340"/>
                    <a:pt x="1385570" y="4069080"/>
                    <a:pt x="1319530" y="4124960"/>
                  </a:cubicBezTo>
                  <a:cubicBezTo>
                    <a:pt x="1297940" y="4142740"/>
                    <a:pt x="1287780" y="4140200"/>
                    <a:pt x="1270000" y="4154170"/>
                  </a:cubicBezTo>
                  <a:cubicBezTo>
                    <a:pt x="1245870" y="4173220"/>
                    <a:pt x="1226820" y="4208780"/>
                    <a:pt x="1191260" y="4237990"/>
                  </a:cubicBezTo>
                  <a:cubicBezTo>
                    <a:pt x="1137920" y="4282440"/>
                    <a:pt x="1045210" y="4340860"/>
                    <a:pt x="971550" y="4377690"/>
                  </a:cubicBezTo>
                  <a:cubicBezTo>
                    <a:pt x="904240" y="4410710"/>
                    <a:pt x="848360" y="4427220"/>
                    <a:pt x="768350" y="4451350"/>
                  </a:cubicBezTo>
                  <a:cubicBezTo>
                    <a:pt x="656590" y="4484370"/>
                    <a:pt x="488950" y="4532630"/>
                    <a:pt x="358140" y="4547870"/>
                  </a:cubicBezTo>
                  <a:cubicBezTo>
                    <a:pt x="242570" y="4561840"/>
                    <a:pt x="72390" y="4568190"/>
                    <a:pt x="25400" y="4549140"/>
                  </a:cubicBezTo>
                  <a:cubicBezTo>
                    <a:pt x="10160" y="4542790"/>
                    <a:pt x="0" y="4533900"/>
                    <a:pt x="0" y="4525010"/>
                  </a:cubicBezTo>
                  <a:cubicBezTo>
                    <a:pt x="0" y="4516120"/>
                    <a:pt x="25400" y="4495800"/>
                    <a:pt x="25400" y="4495800"/>
                  </a:cubicBezTo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33" name="Group 85">
            <a:extLst>
              <a:ext uri="{FF2B5EF4-FFF2-40B4-BE49-F238E27FC236}">
                <a16:creationId xmlns:a16="http://schemas.microsoft.com/office/drawing/2014/main" id="{9B6D6CE3-0648-15B9-BE76-768A0F607924}"/>
              </a:ext>
            </a:extLst>
          </p:cNvPr>
          <p:cNvGrpSpPr/>
          <p:nvPr/>
        </p:nvGrpSpPr>
        <p:grpSpPr bwMode="auto">
          <a:xfrm>
            <a:off x="5541277" y="10574391"/>
            <a:ext cx="2023667" cy="5648470"/>
            <a:chOff x="0" y="0"/>
            <a:chExt cx="2538730" cy="9723120"/>
          </a:xfrm>
        </p:grpSpPr>
        <p:sp>
          <p:nvSpPr>
            <p:cNvPr id="34" name="Freeform 86">
              <a:extLst>
                <a:ext uri="{FF2B5EF4-FFF2-40B4-BE49-F238E27FC236}">
                  <a16:creationId xmlns:a16="http://schemas.microsoft.com/office/drawing/2014/main" id="{6D63438C-11F4-625C-4FE6-894D7838DCAD}"/>
                </a:ext>
              </a:extLst>
            </p:cNvPr>
            <p:cNvSpPr/>
            <p:nvPr/>
          </p:nvSpPr>
          <p:spPr bwMode="auto">
            <a:xfrm>
              <a:off x="43180" y="49530"/>
              <a:ext cx="2449830" cy="9624060"/>
            </a:xfrm>
            <a:custGeom>
              <a:avLst/>
              <a:gdLst/>
              <a:ahLst/>
              <a:cxnLst/>
              <a:rect l="l" t="t" r="r" b="b"/>
              <a:pathLst>
                <a:path w="2449830" h="9624060" extrusionOk="0">
                  <a:moveTo>
                    <a:pt x="55880" y="20320"/>
                  </a:moveTo>
                  <a:cubicBezTo>
                    <a:pt x="167640" y="402590"/>
                    <a:pt x="200660" y="598170"/>
                    <a:pt x="215900" y="711200"/>
                  </a:cubicBezTo>
                  <a:cubicBezTo>
                    <a:pt x="226060" y="783590"/>
                    <a:pt x="219710" y="825500"/>
                    <a:pt x="232410" y="891540"/>
                  </a:cubicBezTo>
                  <a:cubicBezTo>
                    <a:pt x="248920" y="974090"/>
                    <a:pt x="300990" y="1076960"/>
                    <a:pt x="318770" y="1165860"/>
                  </a:cubicBezTo>
                  <a:cubicBezTo>
                    <a:pt x="335280" y="1245870"/>
                    <a:pt x="328930" y="1329690"/>
                    <a:pt x="342900" y="1400810"/>
                  </a:cubicBezTo>
                  <a:cubicBezTo>
                    <a:pt x="355600" y="1463040"/>
                    <a:pt x="383540" y="1513840"/>
                    <a:pt x="394970" y="1572260"/>
                  </a:cubicBezTo>
                  <a:cubicBezTo>
                    <a:pt x="406400" y="1630680"/>
                    <a:pt x="402590" y="1690370"/>
                    <a:pt x="414020" y="1751330"/>
                  </a:cubicBezTo>
                  <a:cubicBezTo>
                    <a:pt x="426720" y="1818640"/>
                    <a:pt x="454660" y="1887220"/>
                    <a:pt x="467360" y="1958340"/>
                  </a:cubicBezTo>
                  <a:cubicBezTo>
                    <a:pt x="480060" y="2030730"/>
                    <a:pt x="472440" y="2122170"/>
                    <a:pt x="487680" y="2181860"/>
                  </a:cubicBezTo>
                  <a:cubicBezTo>
                    <a:pt x="497840" y="2223770"/>
                    <a:pt x="520700" y="2250440"/>
                    <a:pt x="530860" y="2286000"/>
                  </a:cubicBezTo>
                  <a:cubicBezTo>
                    <a:pt x="541020" y="2322830"/>
                    <a:pt x="546100" y="2345690"/>
                    <a:pt x="551180" y="2399030"/>
                  </a:cubicBezTo>
                  <a:cubicBezTo>
                    <a:pt x="563880" y="2526030"/>
                    <a:pt x="546100" y="2842260"/>
                    <a:pt x="565150" y="3049270"/>
                  </a:cubicBezTo>
                  <a:cubicBezTo>
                    <a:pt x="582930" y="3241040"/>
                    <a:pt x="637540" y="3426460"/>
                    <a:pt x="655320" y="3597910"/>
                  </a:cubicBezTo>
                  <a:cubicBezTo>
                    <a:pt x="670560" y="3746500"/>
                    <a:pt x="662940" y="3925570"/>
                    <a:pt x="674370" y="4018280"/>
                  </a:cubicBezTo>
                  <a:cubicBezTo>
                    <a:pt x="680720" y="4065270"/>
                    <a:pt x="690880" y="4081780"/>
                    <a:pt x="695960" y="4123690"/>
                  </a:cubicBezTo>
                  <a:cubicBezTo>
                    <a:pt x="703580" y="4183380"/>
                    <a:pt x="697230" y="4253230"/>
                    <a:pt x="708660" y="4345940"/>
                  </a:cubicBezTo>
                  <a:cubicBezTo>
                    <a:pt x="728980" y="4504690"/>
                    <a:pt x="801370" y="4792980"/>
                    <a:pt x="831850" y="4989830"/>
                  </a:cubicBezTo>
                  <a:cubicBezTo>
                    <a:pt x="857250" y="5153660"/>
                    <a:pt x="861060" y="5299710"/>
                    <a:pt x="886460" y="5444490"/>
                  </a:cubicBezTo>
                  <a:cubicBezTo>
                    <a:pt x="910590" y="5580380"/>
                    <a:pt x="952500" y="5694680"/>
                    <a:pt x="979170" y="5835650"/>
                  </a:cubicBezTo>
                  <a:cubicBezTo>
                    <a:pt x="1010920" y="5998210"/>
                    <a:pt x="1023620" y="6238240"/>
                    <a:pt x="1059180" y="6363970"/>
                  </a:cubicBezTo>
                  <a:cubicBezTo>
                    <a:pt x="1080770" y="6437630"/>
                    <a:pt x="1108710" y="6460490"/>
                    <a:pt x="1131570" y="6531610"/>
                  </a:cubicBezTo>
                  <a:cubicBezTo>
                    <a:pt x="1168400" y="6645910"/>
                    <a:pt x="1207770" y="6844030"/>
                    <a:pt x="1234440" y="6991350"/>
                  </a:cubicBezTo>
                  <a:cubicBezTo>
                    <a:pt x="1258570" y="7127240"/>
                    <a:pt x="1253490" y="7247890"/>
                    <a:pt x="1290320" y="7383780"/>
                  </a:cubicBezTo>
                  <a:cubicBezTo>
                    <a:pt x="1332230" y="7541260"/>
                    <a:pt x="1441450" y="7740650"/>
                    <a:pt x="1489710" y="7876540"/>
                  </a:cubicBezTo>
                  <a:cubicBezTo>
                    <a:pt x="1522730" y="7969250"/>
                    <a:pt x="1530350" y="8031480"/>
                    <a:pt x="1563370" y="8115300"/>
                  </a:cubicBezTo>
                  <a:cubicBezTo>
                    <a:pt x="1604010" y="8216900"/>
                    <a:pt x="1692910" y="8360410"/>
                    <a:pt x="1723390" y="8437880"/>
                  </a:cubicBezTo>
                  <a:cubicBezTo>
                    <a:pt x="1739900" y="8478520"/>
                    <a:pt x="1738630" y="8503920"/>
                    <a:pt x="1753870" y="8534400"/>
                  </a:cubicBezTo>
                  <a:cubicBezTo>
                    <a:pt x="1771650" y="8568690"/>
                    <a:pt x="1802130" y="8590280"/>
                    <a:pt x="1826260" y="8632190"/>
                  </a:cubicBezTo>
                  <a:cubicBezTo>
                    <a:pt x="1863090" y="8696960"/>
                    <a:pt x="1893570" y="8821420"/>
                    <a:pt x="1931670" y="8897620"/>
                  </a:cubicBezTo>
                  <a:cubicBezTo>
                    <a:pt x="1963420" y="8958580"/>
                    <a:pt x="2001520" y="9014460"/>
                    <a:pt x="2032000" y="9056370"/>
                  </a:cubicBezTo>
                  <a:cubicBezTo>
                    <a:pt x="2053590" y="9085580"/>
                    <a:pt x="2071370" y="9110980"/>
                    <a:pt x="2091690" y="9128760"/>
                  </a:cubicBezTo>
                  <a:cubicBezTo>
                    <a:pt x="2106930" y="9141460"/>
                    <a:pt x="2125980" y="9141460"/>
                    <a:pt x="2138680" y="9156700"/>
                  </a:cubicBezTo>
                  <a:cubicBezTo>
                    <a:pt x="2157730" y="9179560"/>
                    <a:pt x="2157730" y="9243060"/>
                    <a:pt x="2175510" y="9265920"/>
                  </a:cubicBezTo>
                  <a:cubicBezTo>
                    <a:pt x="2186940" y="9281160"/>
                    <a:pt x="2199640" y="9279890"/>
                    <a:pt x="2216150" y="9295130"/>
                  </a:cubicBezTo>
                  <a:cubicBezTo>
                    <a:pt x="2247900" y="9324340"/>
                    <a:pt x="2316480" y="9406890"/>
                    <a:pt x="2338070" y="9442450"/>
                  </a:cubicBezTo>
                  <a:cubicBezTo>
                    <a:pt x="2349500" y="9460230"/>
                    <a:pt x="2346960" y="9472930"/>
                    <a:pt x="2357120" y="9484360"/>
                  </a:cubicBezTo>
                  <a:cubicBezTo>
                    <a:pt x="2369820" y="9498330"/>
                    <a:pt x="2400300" y="9502140"/>
                    <a:pt x="2414270" y="9518650"/>
                  </a:cubicBezTo>
                  <a:cubicBezTo>
                    <a:pt x="2430780" y="9537700"/>
                    <a:pt x="2449830" y="9579610"/>
                    <a:pt x="2444750" y="9597390"/>
                  </a:cubicBezTo>
                  <a:cubicBezTo>
                    <a:pt x="2440940" y="9610090"/>
                    <a:pt x="2423160" y="9621520"/>
                    <a:pt x="2413000" y="9622790"/>
                  </a:cubicBezTo>
                  <a:cubicBezTo>
                    <a:pt x="2404110" y="9624060"/>
                    <a:pt x="2390140" y="9616440"/>
                    <a:pt x="2385060" y="9608820"/>
                  </a:cubicBezTo>
                  <a:cubicBezTo>
                    <a:pt x="2379980" y="9601200"/>
                    <a:pt x="2377440" y="9585960"/>
                    <a:pt x="2381250" y="9577070"/>
                  </a:cubicBezTo>
                  <a:cubicBezTo>
                    <a:pt x="2385060" y="9568180"/>
                    <a:pt x="2395220" y="9559290"/>
                    <a:pt x="2404110" y="9556750"/>
                  </a:cubicBezTo>
                  <a:cubicBezTo>
                    <a:pt x="2413000" y="9554210"/>
                    <a:pt x="2428240" y="9559290"/>
                    <a:pt x="2434590" y="9564370"/>
                  </a:cubicBezTo>
                  <a:cubicBezTo>
                    <a:pt x="2439670" y="9568180"/>
                    <a:pt x="2443480" y="9575800"/>
                    <a:pt x="2444750" y="9583420"/>
                  </a:cubicBezTo>
                  <a:cubicBezTo>
                    <a:pt x="2446020" y="9592310"/>
                    <a:pt x="2442210" y="9606280"/>
                    <a:pt x="2435860" y="9612630"/>
                  </a:cubicBezTo>
                  <a:cubicBezTo>
                    <a:pt x="2429510" y="9618980"/>
                    <a:pt x="2414270" y="9622790"/>
                    <a:pt x="2405380" y="9621520"/>
                  </a:cubicBezTo>
                  <a:cubicBezTo>
                    <a:pt x="2399030" y="9620250"/>
                    <a:pt x="2395220" y="9618980"/>
                    <a:pt x="2387600" y="9611360"/>
                  </a:cubicBezTo>
                  <a:cubicBezTo>
                    <a:pt x="2354580" y="9582150"/>
                    <a:pt x="2230120" y="9386570"/>
                    <a:pt x="2183130" y="9331960"/>
                  </a:cubicBezTo>
                  <a:cubicBezTo>
                    <a:pt x="2161540" y="9306560"/>
                    <a:pt x="2142490" y="9302750"/>
                    <a:pt x="2131060" y="9281160"/>
                  </a:cubicBezTo>
                  <a:cubicBezTo>
                    <a:pt x="2117090" y="9257030"/>
                    <a:pt x="2125980" y="9210040"/>
                    <a:pt x="2112010" y="9188450"/>
                  </a:cubicBezTo>
                  <a:cubicBezTo>
                    <a:pt x="2100580" y="9170670"/>
                    <a:pt x="2078990" y="9168130"/>
                    <a:pt x="2062480" y="9152890"/>
                  </a:cubicBezTo>
                  <a:cubicBezTo>
                    <a:pt x="2042160" y="9132570"/>
                    <a:pt x="2023110" y="9107170"/>
                    <a:pt x="2000250" y="9075420"/>
                  </a:cubicBezTo>
                  <a:cubicBezTo>
                    <a:pt x="1968500" y="9030970"/>
                    <a:pt x="1926590" y="8973820"/>
                    <a:pt x="1894840" y="8911590"/>
                  </a:cubicBezTo>
                  <a:cubicBezTo>
                    <a:pt x="1856740" y="8836660"/>
                    <a:pt x="1831340" y="8719820"/>
                    <a:pt x="1795780" y="8653780"/>
                  </a:cubicBezTo>
                  <a:cubicBezTo>
                    <a:pt x="1770380" y="8608060"/>
                    <a:pt x="1734820" y="8581390"/>
                    <a:pt x="1717040" y="8545830"/>
                  </a:cubicBezTo>
                  <a:cubicBezTo>
                    <a:pt x="1701800" y="8515350"/>
                    <a:pt x="1705610" y="8493760"/>
                    <a:pt x="1690370" y="8455660"/>
                  </a:cubicBezTo>
                  <a:cubicBezTo>
                    <a:pt x="1659890" y="8379460"/>
                    <a:pt x="1568450" y="8228330"/>
                    <a:pt x="1527810" y="8126730"/>
                  </a:cubicBezTo>
                  <a:cubicBezTo>
                    <a:pt x="1494790" y="8042910"/>
                    <a:pt x="1487170" y="7984490"/>
                    <a:pt x="1454150" y="7891780"/>
                  </a:cubicBezTo>
                  <a:cubicBezTo>
                    <a:pt x="1405890" y="7754620"/>
                    <a:pt x="1294130" y="7547610"/>
                    <a:pt x="1252220" y="7387590"/>
                  </a:cubicBezTo>
                  <a:cubicBezTo>
                    <a:pt x="1216660" y="7251700"/>
                    <a:pt x="1221740" y="7133590"/>
                    <a:pt x="1197610" y="7000240"/>
                  </a:cubicBezTo>
                  <a:cubicBezTo>
                    <a:pt x="1170940" y="6854190"/>
                    <a:pt x="1134110" y="6661150"/>
                    <a:pt x="1097280" y="6546850"/>
                  </a:cubicBezTo>
                  <a:cubicBezTo>
                    <a:pt x="1073150" y="6473190"/>
                    <a:pt x="1042670" y="6447790"/>
                    <a:pt x="1021080" y="6371590"/>
                  </a:cubicBezTo>
                  <a:cubicBezTo>
                    <a:pt x="984250" y="6244590"/>
                    <a:pt x="974090" y="6008370"/>
                    <a:pt x="942340" y="5845810"/>
                  </a:cubicBezTo>
                  <a:cubicBezTo>
                    <a:pt x="914400" y="5703570"/>
                    <a:pt x="872490" y="5585460"/>
                    <a:pt x="848360" y="5448300"/>
                  </a:cubicBezTo>
                  <a:cubicBezTo>
                    <a:pt x="822960" y="5303520"/>
                    <a:pt x="819150" y="5144770"/>
                    <a:pt x="795020" y="4997450"/>
                  </a:cubicBezTo>
                  <a:cubicBezTo>
                    <a:pt x="770890" y="4852670"/>
                    <a:pt x="728980" y="4720590"/>
                    <a:pt x="703580" y="4568190"/>
                  </a:cubicBezTo>
                  <a:cubicBezTo>
                    <a:pt x="674370" y="4396740"/>
                    <a:pt x="650240" y="4189730"/>
                    <a:pt x="636270" y="4019550"/>
                  </a:cubicBezTo>
                  <a:cubicBezTo>
                    <a:pt x="623570" y="3872230"/>
                    <a:pt x="632460" y="3752850"/>
                    <a:pt x="617220" y="3605530"/>
                  </a:cubicBezTo>
                  <a:cubicBezTo>
                    <a:pt x="599440" y="3432810"/>
                    <a:pt x="544830" y="3242310"/>
                    <a:pt x="527050" y="3049270"/>
                  </a:cubicBezTo>
                  <a:cubicBezTo>
                    <a:pt x="508000" y="2843530"/>
                    <a:pt x="524510" y="2528570"/>
                    <a:pt x="513080" y="2405380"/>
                  </a:cubicBezTo>
                  <a:cubicBezTo>
                    <a:pt x="508000" y="2354580"/>
                    <a:pt x="505460" y="2335530"/>
                    <a:pt x="495300" y="2299970"/>
                  </a:cubicBezTo>
                  <a:cubicBezTo>
                    <a:pt x="485140" y="2261870"/>
                    <a:pt x="459740" y="2230120"/>
                    <a:pt x="449580" y="2184400"/>
                  </a:cubicBezTo>
                  <a:cubicBezTo>
                    <a:pt x="435610" y="2124710"/>
                    <a:pt x="443230" y="2040890"/>
                    <a:pt x="431800" y="1969770"/>
                  </a:cubicBezTo>
                  <a:cubicBezTo>
                    <a:pt x="419100" y="1897380"/>
                    <a:pt x="388620" y="1821180"/>
                    <a:pt x="375920" y="1753870"/>
                  </a:cubicBezTo>
                  <a:cubicBezTo>
                    <a:pt x="365760" y="1695450"/>
                    <a:pt x="369570" y="1643380"/>
                    <a:pt x="358140" y="1586230"/>
                  </a:cubicBezTo>
                  <a:cubicBezTo>
                    <a:pt x="346710" y="1525270"/>
                    <a:pt x="317500" y="1466850"/>
                    <a:pt x="304800" y="1402080"/>
                  </a:cubicBezTo>
                  <a:cubicBezTo>
                    <a:pt x="290830" y="1332230"/>
                    <a:pt x="298450" y="1258570"/>
                    <a:pt x="281940" y="1181100"/>
                  </a:cubicBezTo>
                  <a:cubicBezTo>
                    <a:pt x="262890" y="1090930"/>
                    <a:pt x="208280" y="979170"/>
                    <a:pt x="191770" y="894080"/>
                  </a:cubicBezTo>
                  <a:cubicBezTo>
                    <a:pt x="179070" y="829310"/>
                    <a:pt x="186690" y="791210"/>
                    <a:pt x="177800" y="720090"/>
                  </a:cubicBezTo>
                  <a:cubicBezTo>
                    <a:pt x="162560" y="608330"/>
                    <a:pt x="130810" y="416560"/>
                    <a:pt x="97790" y="292100"/>
                  </a:cubicBezTo>
                  <a:cubicBezTo>
                    <a:pt x="71120" y="191770"/>
                    <a:pt x="0" y="67310"/>
                    <a:pt x="7620" y="26670"/>
                  </a:cubicBezTo>
                  <a:cubicBezTo>
                    <a:pt x="10160" y="12700"/>
                    <a:pt x="21590" y="2540"/>
                    <a:pt x="29210" y="1270"/>
                  </a:cubicBezTo>
                  <a:cubicBezTo>
                    <a:pt x="36830" y="0"/>
                    <a:pt x="55880" y="20320"/>
                    <a:pt x="55880" y="20320"/>
                  </a:cubicBezTo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44" name="Group 87">
            <a:extLst>
              <a:ext uri="{FF2B5EF4-FFF2-40B4-BE49-F238E27FC236}">
                <a16:creationId xmlns:a16="http://schemas.microsoft.com/office/drawing/2014/main" id="{78048DC2-6846-C87A-93F5-66E74E347E80}"/>
              </a:ext>
            </a:extLst>
          </p:cNvPr>
          <p:cNvGrpSpPr/>
          <p:nvPr/>
        </p:nvGrpSpPr>
        <p:grpSpPr bwMode="auto">
          <a:xfrm>
            <a:off x="5260270" y="6688422"/>
            <a:ext cx="8677557" cy="9896254"/>
            <a:chOff x="0" y="0"/>
            <a:chExt cx="8431530" cy="18192750"/>
          </a:xfrm>
        </p:grpSpPr>
        <p:sp>
          <p:nvSpPr>
            <p:cNvPr id="46" name="Freeform 88">
              <a:extLst>
                <a:ext uri="{FF2B5EF4-FFF2-40B4-BE49-F238E27FC236}">
                  <a16:creationId xmlns:a16="http://schemas.microsoft.com/office/drawing/2014/main" id="{B36C5D7A-E820-A169-7064-22C33E30C9E9}"/>
                </a:ext>
              </a:extLst>
            </p:cNvPr>
            <p:cNvSpPr/>
            <p:nvPr/>
          </p:nvSpPr>
          <p:spPr bwMode="auto">
            <a:xfrm>
              <a:off x="46990" y="41910"/>
              <a:ext cx="8371840" cy="18115280"/>
            </a:xfrm>
            <a:custGeom>
              <a:avLst/>
              <a:gdLst/>
              <a:ahLst/>
              <a:cxnLst/>
              <a:rect l="l" t="t" r="r" b="b"/>
              <a:pathLst>
                <a:path w="8371840" h="18115280" extrusionOk="0">
                  <a:moveTo>
                    <a:pt x="43180" y="17402810"/>
                  </a:moveTo>
                  <a:cubicBezTo>
                    <a:pt x="303530" y="17598390"/>
                    <a:pt x="323850" y="17608549"/>
                    <a:pt x="363220" y="17622520"/>
                  </a:cubicBezTo>
                  <a:cubicBezTo>
                    <a:pt x="416560" y="17641570"/>
                    <a:pt x="495300" y="17660620"/>
                    <a:pt x="563880" y="17672049"/>
                  </a:cubicBezTo>
                  <a:cubicBezTo>
                    <a:pt x="636270" y="17683479"/>
                    <a:pt x="693420" y="17686020"/>
                    <a:pt x="787400" y="17689829"/>
                  </a:cubicBezTo>
                  <a:cubicBezTo>
                    <a:pt x="944880" y="17696179"/>
                    <a:pt x="1231900" y="17679670"/>
                    <a:pt x="1421130" y="17694910"/>
                  </a:cubicBezTo>
                  <a:cubicBezTo>
                    <a:pt x="1576070" y="17707610"/>
                    <a:pt x="1744980" y="17741899"/>
                    <a:pt x="1842770" y="17759679"/>
                  </a:cubicBezTo>
                  <a:cubicBezTo>
                    <a:pt x="1894840" y="17769840"/>
                    <a:pt x="1920240" y="17772379"/>
                    <a:pt x="1962150" y="17786349"/>
                  </a:cubicBezTo>
                  <a:cubicBezTo>
                    <a:pt x="2011680" y="17801590"/>
                    <a:pt x="2062480" y="17838420"/>
                    <a:pt x="2118360" y="17852390"/>
                  </a:cubicBezTo>
                  <a:cubicBezTo>
                    <a:pt x="2178050" y="17867629"/>
                    <a:pt x="2244090" y="17856199"/>
                    <a:pt x="2308860" y="17872710"/>
                  </a:cubicBezTo>
                  <a:cubicBezTo>
                    <a:pt x="2381250" y="17890490"/>
                    <a:pt x="2443480" y="17933670"/>
                    <a:pt x="2531110" y="17960340"/>
                  </a:cubicBezTo>
                  <a:cubicBezTo>
                    <a:pt x="2649220" y="17995899"/>
                    <a:pt x="2791460" y="18032729"/>
                    <a:pt x="2957830" y="18051779"/>
                  </a:cubicBezTo>
                  <a:cubicBezTo>
                    <a:pt x="3182620" y="18077179"/>
                    <a:pt x="3573780" y="18072099"/>
                    <a:pt x="3764280" y="18061940"/>
                  </a:cubicBezTo>
                  <a:cubicBezTo>
                    <a:pt x="3869690" y="18055590"/>
                    <a:pt x="3930650" y="18046699"/>
                    <a:pt x="4008120" y="18031460"/>
                  </a:cubicBezTo>
                  <a:cubicBezTo>
                    <a:pt x="4081780" y="18017490"/>
                    <a:pt x="4147820" y="17990820"/>
                    <a:pt x="4220210" y="17975579"/>
                  </a:cubicBezTo>
                  <a:cubicBezTo>
                    <a:pt x="4295140" y="17959070"/>
                    <a:pt x="4375150" y="17959070"/>
                    <a:pt x="4448810" y="17936210"/>
                  </a:cubicBezTo>
                  <a:cubicBezTo>
                    <a:pt x="4523740" y="17913349"/>
                    <a:pt x="4613910" y="17870170"/>
                    <a:pt x="4668520" y="17839690"/>
                  </a:cubicBezTo>
                  <a:cubicBezTo>
                    <a:pt x="4705350" y="17819370"/>
                    <a:pt x="4723130" y="17797779"/>
                    <a:pt x="4753610" y="17779999"/>
                  </a:cubicBezTo>
                  <a:cubicBezTo>
                    <a:pt x="4785360" y="17760949"/>
                    <a:pt x="4819650" y="17754599"/>
                    <a:pt x="4857750" y="17731740"/>
                  </a:cubicBezTo>
                  <a:cubicBezTo>
                    <a:pt x="4911090" y="17701260"/>
                    <a:pt x="4979670" y="17649190"/>
                    <a:pt x="5039360" y="17602199"/>
                  </a:cubicBezTo>
                  <a:cubicBezTo>
                    <a:pt x="5101590" y="17552670"/>
                    <a:pt x="5162550" y="17500599"/>
                    <a:pt x="5220970" y="17439640"/>
                  </a:cubicBezTo>
                  <a:cubicBezTo>
                    <a:pt x="5284470" y="17372329"/>
                    <a:pt x="5337810" y="17302479"/>
                    <a:pt x="5402580" y="17211040"/>
                  </a:cubicBezTo>
                  <a:cubicBezTo>
                    <a:pt x="5491480" y="17086579"/>
                    <a:pt x="5614670" y="16897349"/>
                    <a:pt x="5693410" y="16750029"/>
                  </a:cubicBezTo>
                  <a:cubicBezTo>
                    <a:pt x="5760720" y="16624299"/>
                    <a:pt x="5806440" y="16508729"/>
                    <a:pt x="5855970" y="16388079"/>
                  </a:cubicBezTo>
                  <a:cubicBezTo>
                    <a:pt x="5904230" y="16269970"/>
                    <a:pt x="5966460" y="16120110"/>
                    <a:pt x="5989320" y="16035020"/>
                  </a:cubicBezTo>
                  <a:cubicBezTo>
                    <a:pt x="6002020" y="15988029"/>
                    <a:pt x="5994400" y="15960090"/>
                    <a:pt x="6008370" y="15924529"/>
                  </a:cubicBezTo>
                  <a:cubicBezTo>
                    <a:pt x="6023610" y="15883890"/>
                    <a:pt x="6054090" y="15864840"/>
                    <a:pt x="6082030" y="15806420"/>
                  </a:cubicBezTo>
                  <a:cubicBezTo>
                    <a:pt x="6149340" y="15664179"/>
                    <a:pt x="6252210" y="15271749"/>
                    <a:pt x="6338570" y="15041879"/>
                  </a:cubicBezTo>
                  <a:cubicBezTo>
                    <a:pt x="6410960" y="14848840"/>
                    <a:pt x="6492240" y="14688820"/>
                    <a:pt x="6555740" y="14513560"/>
                  </a:cubicBezTo>
                  <a:cubicBezTo>
                    <a:pt x="6616700" y="14345920"/>
                    <a:pt x="6675120" y="14154149"/>
                    <a:pt x="6711950" y="14015720"/>
                  </a:cubicBezTo>
                  <a:cubicBezTo>
                    <a:pt x="6738620" y="13917929"/>
                    <a:pt x="6739890" y="13844270"/>
                    <a:pt x="6769100" y="13762990"/>
                  </a:cubicBezTo>
                  <a:cubicBezTo>
                    <a:pt x="6799580" y="13679170"/>
                    <a:pt x="6849110" y="13616940"/>
                    <a:pt x="6891020" y="13521690"/>
                  </a:cubicBezTo>
                  <a:cubicBezTo>
                    <a:pt x="6946900" y="13392149"/>
                    <a:pt x="7018020" y="13211810"/>
                    <a:pt x="7063740" y="13050520"/>
                  </a:cubicBezTo>
                  <a:cubicBezTo>
                    <a:pt x="7110730" y="12889229"/>
                    <a:pt x="7137400" y="12683490"/>
                    <a:pt x="7169150" y="12555220"/>
                  </a:cubicBezTo>
                  <a:cubicBezTo>
                    <a:pt x="7189470" y="12472670"/>
                    <a:pt x="7211060" y="12429490"/>
                    <a:pt x="7226300" y="12354560"/>
                  </a:cubicBezTo>
                  <a:cubicBezTo>
                    <a:pt x="7244080" y="12263120"/>
                    <a:pt x="7242810" y="12153900"/>
                    <a:pt x="7260590" y="12042140"/>
                  </a:cubicBezTo>
                  <a:cubicBezTo>
                    <a:pt x="7282180" y="11910060"/>
                    <a:pt x="7336790" y="11718290"/>
                    <a:pt x="7353300" y="11614150"/>
                  </a:cubicBezTo>
                  <a:cubicBezTo>
                    <a:pt x="7362190" y="11554460"/>
                    <a:pt x="7358380" y="11527790"/>
                    <a:pt x="7367270" y="11473179"/>
                  </a:cubicBezTo>
                  <a:cubicBezTo>
                    <a:pt x="7379970" y="11394440"/>
                    <a:pt x="7400290" y="11300460"/>
                    <a:pt x="7428230" y="11188700"/>
                  </a:cubicBezTo>
                  <a:cubicBezTo>
                    <a:pt x="7470140" y="11024870"/>
                    <a:pt x="7551420" y="10798810"/>
                    <a:pt x="7607300" y="10586720"/>
                  </a:cubicBezTo>
                  <a:cubicBezTo>
                    <a:pt x="7668260" y="10351770"/>
                    <a:pt x="7730490" y="10067290"/>
                    <a:pt x="7776210" y="9837420"/>
                  </a:cubicBezTo>
                  <a:cubicBezTo>
                    <a:pt x="7814310" y="9643110"/>
                    <a:pt x="7837170" y="9439910"/>
                    <a:pt x="7866380" y="9298940"/>
                  </a:cubicBezTo>
                  <a:cubicBezTo>
                    <a:pt x="7885430" y="9207500"/>
                    <a:pt x="7905750" y="9156700"/>
                    <a:pt x="7923530" y="9072879"/>
                  </a:cubicBezTo>
                  <a:cubicBezTo>
                    <a:pt x="7945120" y="8971279"/>
                    <a:pt x="7955280" y="8849360"/>
                    <a:pt x="7979410" y="8732520"/>
                  </a:cubicBezTo>
                  <a:cubicBezTo>
                    <a:pt x="8006080" y="8608060"/>
                    <a:pt x="8060690" y="8450579"/>
                    <a:pt x="8079740" y="8348979"/>
                  </a:cubicBezTo>
                  <a:cubicBezTo>
                    <a:pt x="8092440" y="8284210"/>
                    <a:pt x="8087360" y="8253729"/>
                    <a:pt x="8098790" y="8186420"/>
                  </a:cubicBezTo>
                  <a:cubicBezTo>
                    <a:pt x="8116570" y="8075929"/>
                    <a:pt x="8173720" y="7862570"/>
                    <a:pt x="8191500" y="7749540"/>
                  </a:cubicBezTo>
                  <a:cubicBezTo>
                    <a:pt x="8202930" y="7678420"/>
                    <a:pt x="8204200" y="7649210"/>
                    <a:pt x="8209280" y="7573010"/>
                  </a:cubicBezTo>
                  <a:cubicBezTo>
                    <a:pt x="8218170" y="7434579"/>
                    <a:pt x="8208010" y="7185660"/>
                    <a:pt x="8220710" y="6982460"/>
                  </a:cubicBezTo>
                  <a:cubicBezTo>
                    <a:pt x="8233410" y="6765290"/>
                    <a:pt x="8272780" y="6600190"/>
                    <a:pt x="8288020" y="6308090"/>
                  </a:cubicBezTo>
                  <a:cubicBezTo>
                    <a:pt x="8315960" y="5773420"/>
                    <a:pt x="8333740" y="4403090"/>
                    <a:pt x="8295640" y="4032250"/>
                  </a:cubicBezTo>
                  <a:cubicBezTo>
                    <a:pt x="8282940" y="3911600"/>
                    <a:pt x="8260080" y="3887470"/>
                    <a:pt x="8244840" y="3793490"/>
                  </a:cubicBezTo>
                  <a:cubicBezTo>
                    <a:pt x="8223250" y="3661410"/>
                    <a:pt x="8201660" y="3442970"/>
                    <a:pt x="8192770" y="3313430"/>
                  </a:cubicBezTo>
                  <a:cubicBezTo>
                    <a:pt x="8186420" y="3224530"/>
                    <a:pt x="8195310" y="3167380"/>
                    <a:pt x="8186420" y="3088640"/>
                  </a:cubicBezTo>
                  <a:cubicBezTo>
                    <a:pt x="8177530" y="3001010"/>
                    <a:pt x="8153400" y="2922270"/>
                    <a:pt x="8135620" y="2811780"/>
                  </a:cubicBezTo>
                  <a:cubicBezTo>
                    <a:pt x="8110220" y="2650490"/>
                    <a:pt x="8088630" y="2341880"/>
                    <a:pt x="8056880" y="2209800"/>
                  </a:cubicBezTo>
                  <a:cubicBezTo>
                    <a:pt x="8040370" y="2142490"/>
                    <a:pt x="8017510" y="2108200"/>
                    <a:pt x="8004810" y="2059940"/>
                  </a:cubicBezTo>
                  <a:cubicBezTo>
                    <a:pt x="7993380" y="2015490"/>
                    <a:pt x="7995920" y="1978660"/>
                    <a:pt x="7981950" y="1930400"/>
                  </a:cubicBezTo>
                  <a:cubicBezTo>
                    <a:pt x="7962900" y="1864360"/>
                    <a:pt x="7905750" y="1765300"/>
                    <a:pt x="7887970" y="1701800"/>
                  </a:cubicBezTo>
                  <a:cubicBezTo>
                    <a:pt x="7875270" y="1657350"/>
                    <a:pt x="7882890" y="1630680"/>
                    <a:pt x="7868920" y="1587500"/>
                  </a:cubicBezTo>
                  <a:cubicBezTo>
                    <a:pt x="7848600" y="1525270"/>
                    <a:pt x="7804150" y="1441450"/>
                    <a:pt x="7758430" y="1372870"/>
                  </a:cubicBezTo>
                  <a:cubicBezTo>
                    <a:pt x="7708900" y="1300480"/>
                    <a:pt x="7613650" y="1219200"/>
                    <a:pt x="7580630" y="1164590"/>
                  </a:cubicBezTo>
                  <a:cubicBezTo>
                    <a:pt x="7561580" y="1134110"/>
                    <a:pt x="7570470" y="1118870"/>
                    <a:pt x="7548880" y="1087120"/>
                  </a:cubicBezTo>
                  <a:cubicBezTo>
                    <a:pt x="7496810" y="1009650"/>
                    <a:pt x="7264400" y="797560"/>
                    <a:pt x="7194550" y="741680"/>
                  </a:cubicBezTo>
                  <a:cubicBezTo>
                    <a:pt x="7169150" y="721360"/>
                    <a:pt x="7157720" y="713740"/>
                    <a:pt x="7137400" y="704850"/>
                  </a:cubicBezTo>
                  <a:cubicBezTo>
                    <a:pt x="7117080" y="695960"/>
                    <a:pt x="7094220" y="702310"/>
                    <a:pt x="7073900" y="690880"/>
                  </a:cubicBezTo>
                  <a:cubicBezTo>
                    <a:pt x="7047230" y="676910"/>
                    <a:pt x="7029450" y="640080"/>
                    <a:pt x="6995160" y="614680"/>
                  </a:cubicBezTo>
                  <a:cubicBezTo>
                    <a:pt x="6946900" y="577850"/>
                    <a:pt x="6871970" y="547370"/>
                    <a:pt x="6803390" y="502920"/>
                  </a:cubicBezTo>
                  <a:cubicBezTo>
                    <a:pt x="6719570" y="448310"/>
                    <a:pt x="6628130" y="361950"/>
                    <a:pt x="6532880" y="309880"/>
                  </a:cubicBezTo>
                  <a:cubicBezTo>
                    <a:pt x="6438900" y="257810"/>
                    <a:pt x="6332220" y="224790"/>
                    <a:pt x="6234430" y="190500"/>
                  </a:cubicBezTo>
                  <a:cubicBezTo>
                    <a:pt x="6144260" y="158750"/>
                    <a:pt x="6071870" y="127000"/>
                    <a:pt x="5970270" y="110490"/>
                  </a:cubicBezTo>
                  <a:cubicBezTo>
                    <a:pt x="5835650" y="88900"/>
                    <a:pt x="5617210" y="111760"/>
                    <a:pt x="5494020" y="95250"/>
                  </a:cubicBezTo>
                  <a:cubicBezTo>
                    <a:pt x="5414010" y="85090"/>
                    <a:pt x="5314950" y="71120"/>
                    <a:pt x="5297170" y="49530"/>
                  </a:cubicBezTo>
                  <a:cubicBezTo>
                    <a:pt x="5290820" y="41910"/>
                    <a:pt x="5292090" y="30480"/>
                    <a:pt x="5295900" y="24130"/>
                  </a:cubicBezTo>
                  <a:cubicBezTo>
                    <a:pt x="5299710" y="17780"/>
                    <a:pt x="5308600" y="8890"/>
                    <a:pt x="5316220" y="8890"/>
                  </a:cubicBezTo>
                  <a:cubicBezTo>
                    <a:pt x="5325110" y="8890"/>
                    <a:pt x="5346700" y="25400"/>
                    <a:pt x="5346700" y="34290"/>
                  </a:cubicBezTo>
                  <a:cubicBezTo>
                    <a:pt x="5346700" y="43180"/>
                    <a:pt x="5328920" y="62230"/>
                    <a:pt x="5320030" y="62230"/>
                  </a:cubicBezTo>
                  <a:cubicBezTo>
                    <a:pt x="5311140" y="62230"/>
                    <a:pt x="5293360" y="44450"/>
                    <a:pt x="5293360" y="35560"/>
                  </a:cubicBezTo>
                  <a:cubicBezTo>
                    <a:pt x="5293360" y="26670"/>
                    <a:pt x="5307330" y="12700"/>
                    <a:pt x="5322570" y="8890"/>
                  </a:cubicBezTo>
                  <a:cubicBezTo>
                    <a:pt x="5355590" y="0"/>
                    <a:pt x="5425440" y="39370"/>
                    <a:pt x="5495290" y="46990"/>
                  </a:cubicBezTo>
                  <a:cubicBezTo>
                    <a:pt x="5599430" y="58420"/>
                    <a:pt x="5763260" y="30480"/>
                    <a:pt x="5890260" y="49530"/>
                  </a:cubicBezTo>
                  <a:cubicBezTo>
                    <a:pt x="6014720" y="67310"/>
                    <a:pt x="6136640" y="116840"/>
                    <a:pt x="6250940" y="156210"/>
                  </a:cubicBezTo>
                  <a:cubicBezTo>
                    <a:pt x="6357620" y="193040"/>
                    <a:pt x="6457950" y="224790"/>
                    <a:pt x="6553200" y="276860"/>
                  </a:cubicBezTo>
                  <a:cubicBezTo>
                    <a:pt x="6649720" y="328930"/>
                    <a:pt x="6738620" y="414020"/>
                    <a:pt x="6823710" y="468630"/>
                  </a:cubicBezTo>
                  <a:cubicBezTo>
                    <a:pt x="6894830" y="514350"/>
                    <a:pt x="6977380" y="548640"/>
                    <a:pt x="7024370" y="585470"/>
                  </a:cubicBezTo>
                  <a:cubicBezTo>
                    <a:pt x="7053580" y="608330"/>
                    <a:pt x="7063740" y="636270"/>
                    <a:pt x="7087870" y="650240"/>
                  </a:cubicBezTo>
                  <a:cubicBezTo>
                    <a:pt x="7109460" y="662940"/>
                    <a:pt x="7137400" y="659130"/>
                    <a:pt x="7160260" y="669290"/>
                  </a:cubicBezTo>
                  <a:cubicBezTo>
                    <a:pt x="7183120" y="679450"/>
                    <a:pt x="7195820" y="688340"/>
                    <a:pt x="7223760" y="711200"/>
                  </a:cubicBezTo>
                  <a:cubicBezTo>
                    <a:pt x="7296150" y="770890"/>
                    <a:pt x="7533640" y="995680"/>
                    <a:pt x="7583170" y="1071880"/>
                  </a:cubicBezTo>
                  <a:cubicBezTo>
                    <a:pt x="7602220" y="1101090"/>
                    <a:pt x="7594600" y="1113790"/>
                    <a:pt x="7609840" y="1139190"/>
                  </a:cubicBezTo>
                  <a:cubicBezTo>
                    <a:pt x="7635240" y="1179830"/>
                    <a:pt x="7701280" y="1230630"/>
                    <a:pt x="7741920" y="1283970"/>
                  </a:cubicBezTo>
                  <a:cubicBezTo>
                    <a:pt x="7783830" y="1339850"/>
                    <a:pt x="7825740" y="1410970"/>
                    <a:pt x="7854950" y="1465580"/>
                  </a:cubicBezTo>
                  <a:cubicBezTo>
                    <a:pt x="7877810" y="1507490"/>
                    <a:pt x="7895590" y="1543050"/>
                    <a:pt x="7907020" y="1581150"/>
                  </a:cubicBezTo>
                  <a:cubicBezTo>
                    <a:pt x="7917180" y="1616710"/>
                    <a:pt x="7912100" y="1647190"/>
                    <a:pt x="7923530" y="1689100"/>
                  </a:cubicBezTo>
                  <a:cubicBezTo>
                    <a:pt x="7941310" y="1752600"/>
                    <a:pt x="7990840" y="1833880"/>
                    <a:pt x="8020050" y="1922780"/>
                  </a:cubicBezTo>
                  <a:cubicBezTo>
                    <a:pt x="8056880" y="2035810"/>
                    <a:pt x="8098790" y="2203450"/>
                    <a:pt x="8116570" y="2313940"/>
                  </a:cubicBezTo>
                  <a:cubicBezTo>
                    <a:pt x="8129270" y="2392680"/>
                    <a:pt x="8122920" y="2434590"/>
                    <a:pt x="8133080" y="2520950"/>
                  </a:cubicBezTo>
                  <a:cubicBezTo>
                    <a:pt x="8150860" y="2663190"/>
                    <a:pt x="8210550" y="2941320"/>
                    <a:pt x="8224520" y="3087370"/>
                  </a:cubicBezTo>
                  <a:cubicBezTo>
                    <a:pt x="8233410" y="3178810"/>
                    <a:pt x="8224520" y="3223260"/>
                    <a:pt x="8230870" y="3310890"/>
                  </a:cubicBezTo>
                  <a:cubicBezTo>
                    <a:pt x="8239760" y="3439160"/>
                    <a:pt x="8261350" y="3652520"/>
                    <a:pt x="8281670" y="3784600"/>
                  </a:cubicBezTo>
                  <a:cubicBezTo>
                    <a:pt x="8296910" y="3881120"/>
                    <a:pt x="8321040" y="3906520"/>
                    <a:pt x="8333740" y="4032250"/>
                  </a:cubicBezTo>
                  <a:cubicBezTo>
                    <a:pt x="8371840" y="4408170"/>
                    <a:pt x="8354060" y="5775960"/>
                    <a:pt x="8326120" y="6310630"/>
                  </a:cubicBezTo>
                  <a:cubicBezTo>
                    <a:pt x="8310880" y="6601460"/>
                    <a:pt x="8271510" y="6765289"/>
                    <a:pt x="8258810" y="6982460"/>
                  </a:cubicBezTo>
                  <a:cubicBezTo>
                    <a:pt x="8246110" y="7186929"/>
                    <a:pt x="8256270" y="7437120"/>
                    <a:pt x="8247380" y="7576820"/>
                  </a:cubicBezTo>
                  <a:cubicBezTo>
                    <a:pt x="8242300" y="7654289"/>
                    <a:pt x="8239760" y="7683500"/>
                    <a:pt x="8228330" y="7755890"/>
                  </a:cubicBezTo>
                  <a:cubicBezTo>
                    <a:pt x="8210550" y="7870190"/>
                    <a:pt x="8153400" y="8079740"/>
                    <a:pt x="8135620" y="8191500"/>
                  </a:cubicBezTo>
                  <a:cubicBezTo>
                    <a:pt x="8124190" y="8260079"/>
                    <a:pt x="8129270" y="8291829"/>
                    <a:pt x="8116570" y="8357870"/>
                  </a:cubicBezTo>
                  <a:cubicBezTo>
                    <a:pt x="8097520" y="8459470"/>
                    <a:pt x="8051800" y="8578850"/>
                    <a:pt x="8016240" y="8740140"/>
                  </a:cubicBezTo>
                  <a:cubicBezTo>
                    <a:pt x="7955280" y="9011920"/>
                    <a:pt x="7880350" y="9513570"/>
                    <a:pt x="7813040" y="9846310"/>
                  </a:cubicBezTo>
                  <a:cubicBezTo>
                    <a:pt x="7757160" y="10121900"/>
                    <a:pt x="7705090" y="10361929"/>
                    <a:pt x="7644130" y="10596879"/>
                  </a:cubicBezTo>
                  <a:cubicBezTo>
                    <a:pt x="7588250" y="10808970"/>
                    <a:pt x="7506970" y="11033760"/>
                    <a:pt x="7465060" y="11196320"/>
                  </a:cubicBezTo>
                  <a:cubicBezTo>
                    <a:pt x="7437120" y="11306810"/>
                    <a:pt x="7418070" y="11398250"/>
                    <a:pt x="7405370" y="11476989"/>
                  </a:cubicBezTo>
                  <a:cubicBezTo>
                    <a:pt x="7396480" y="11532870"/>
                    <a:pt x="7400290" y="11567160"/>
                    <a:pt x="7390130" y="11623039"/>
                  </a:cubicBezTo>
                  <a:cubicBezTo>
                    <a:pt x="7377430" y="11699239"/>
                    <a:pt x="7343140" y="11788139"/>
                    <a:pt x="7324090" y="11891010"/>
                  </a:cubicBezTo>
                  <a:cubicBezTo>
                    <a:pt x="7298690" y="12025629"/>
                    <a:pt x="7288530" y="12241529"/>
                    <a:pt x="7263130" y="12364720"/>
                  </a:cubicBezTo>
                  <a:cubicBezTo>
                    <a:pt x="7246620" y="12446000"/>
                    <a:pt x="7226300" y="12482829"/>
                    <a:pt x="7205980" y="12564110"/>
                  </a:cubicBezTo>
                  <a:cubicBezTo>
                    <a:pt x="7174230" y="12692379"/>
                    <a:pt x="7145020" y="12901929"/>
                    <a:pt x="7098030" y="13064490"/>
                  </a:cubicBezTo>
                  <a:cubicBezTo>
                    <a:pt x="7051040" y="13225779"/>
                    <a:pt x="6982460" y="13408660"/>
                    <a:pt x="6926580" y="13538199"/>
                  </a:cubicBezTo>
                  <a:cubicBezTo>
                    <a:pt x="6885940" y="13632179"/>
                    <a:pt x="6836410" y="13691870"/>
                    <a:pt x="6805930" y="13773149"/>
                  </a:cubicBezTo>
                  <a:cubicBezTo>
                    <a:pt x="6776720" y="13854429"/>
                    <a:pt x="6774180" y="13929360"/>
                    <a:pt x="6747510" y="14028420"/>
                  </a:cubicBezTo>
                  <a:cubicBezTo>
                    <a:pt x="6709410" y="14168120"/>
                    <a:pt x="6650990" y="14358620"/>
                    <a:pt x="6591300" y="14526260"/>
                  </a:cubicBezTo>
                  <a:cubicBezTo>
                    <a:pt x="6527800" y="14700249"/>
                    <a:pt x="6447790" y="14858999"/>
                    <a:pt x="6375400" y="15053310"/>
                  </a:cubicBezTo>
                  <a:cubicBezTo>
                    <a:pt x="6289040" y="15285720"/>
                    <a:pt x="6179820" y="15690849"/>
                    <a:pt x="6113780" y="15826740"/>
                  </a:cubicBezTo>
                  <a:cubicBezTo>
                    <a:pt x="6088380" y="15880079"/>
                    <a:pt x="6060440" y="15894049"/>
                    <a:pt x="6045200" y="15930879"/>
                  </a:cubicBezTo>
                  <a:cubicBezTo>
                    <a:pt x="6031230" y="15967710"/>
                    <a:pt x="6037580" y="15999460"/>
                    <a:pt x="6024880" y="16047720"/>
                  </a:cubicBezTo>
                  <a:cubicBezTo>
                    <a:pt x="6000750" y="16135349"/>
                    <a:pt x="5932170" y="16313149"/>
                    <a:pt x="5890260" y="16405860"/>
                  </a:cubicBezTo>
                  <a:cubicBezTo>
                    <a:pt x="5862320" y="16468090"/>
                    <a:pt x="5836920" y="16501110"/>
                    <a:pt x="5811520" y="16556990"/>
                  </a:cubicBezTo>
                  <a:cubicBezTo>
                    <a:pt x="5782310" y="16621760"/>
                    <a:pt x="5767070" y="16689070"/>
                    <a:pt x="5725160" y="16771620"/>
                  </a:cubicBezTo>
                  <a:cubicBezTo>
                    <a:pt x="5660390" y="16898620"/>
                    <a:pt x="5521960" y="17108170"/>
                    <a:pt x="5431790" y="17233899"/>
                  </a:cubicBezTo>
                  <a:cubicBezTo>
                    <a:pt x="5365750" y="17326610"/>
                    <a:pt x="5300980" y="17409160"/>
                    <a:pt x="5246370" y="17467579"/>
                  </a:cubicBezTo>
                  <a:cubicBezTo>
                    <a:pt x="5209540" y="17506949"/>
                    <a:pt x="5190490" y="17525999"/>
                    <a:pt x="5147310" y="17561560"/>
                  </a:cubicBezTo>
                  <a:cubicBezTo>
                    <a:pt x="5080000" y="17618710"/>
                    <a:pt x="4958080" y="17710149"/>
                    <a:pt x="4872990" y="17766029"/>
                  </a:cubicBezTo>
                  <a:cubicBezTo>
                    <a:pt x="4805680" y="17810479"/>
                    <a:pt x="4749800" y="17840960"/>
                    <a:pt x="4682490" y="17873979"/>
                  </a:cubicBezTo>
                  <a:cubicBezTo>
                    <a:pt x="4611370" y="17909540"/>
                    <a:pt x="4546600" y="17943829"/>
                    <a:pt x="4457700" y="17973040"/>
                  </a:cubicBezTo>
                  <a:cubicBezTo>
                    <a:pt x="4335780" y="18012410"/>
                    <a:pt x="4137660" y="18047970"/>
                    <a:pt x="4010660" y="18069560"/>
                  </a:cubicBezTo>
                  <a:cubicBezTo>
                    <a:pt x="3916680" y="18086070"/>
                    <a:pt x="3870960" y="18093690"/>
                    <a:pt x="3764280" y="18100040"/>
                  </a:cubicBezTo>
                  <a:cubicBezTo>
                    <a:pt x="3572510" y="18110199"/>
                    <a:pt x="3180080" y="18115279"/>
                    <a:pt x="2952750" y="18089879"/>
                  </a:cubicBezTo>
                  <a:cubicBezTo>
                    <a:pt x="2783840" y="18070829"/>
                    <a:pt x="2633980" y="18031460"/>
                    <a:pt x="2515870" y="17995899"/>
                  </a:cubicBezTo>
                  <a:cubicBezTo>
                    <a:pt x="2432050" y="17970499"/>
                    <a:pt x="2376170" y="17931129"/>
                    <a:pt x="2306320" y="17913349"/>
                  </a:cubicBezTo>
                  <a:cubicBezTo>
                    <a:pt x="2239010" y="17896840"/>
                    <a:pt x="2161540" y="17903190"/>
                    <a:pt x="2104390" y="17891760"/>
                  </a:cubicBezTo>
                  <a:cubicBezTo>
                    <a:pt x="2061210" y="17882870"/>
                    <a:pt x="2020570" y="17870170"/>
                    <a:pt x="1993900" y="17856199"/>
                  </a:cubicBezTo>
                  <a:cubicBezTo>
                    <a:pt x="1976120" y="17847310"/>
                    <a:pt x="1976120" y="17835879"/>
                    <a:pt x="1951990" y="17825720"/>
                  </a:cubicBezTo>
                  <a:cubicBezTo>
                    <a:pt x="1875790" y="17793970"/>
                    <a:pt x="1606550" y="17749520"/>
                    <a:pt x="1421130" y="17733010"/>
                  </a:cubicBezTo>
                  <a:cubicBezTo>
                    <a:pt x="1219200" y="17715229"/>
                    <a:pt x="943610" y="17736820"/>
                    <a:pt x="784860" y="17730470"/>
                  </a:cubicBezTo>
                  <a:cubicBezTo>
                    <a:pt x="689610" y="17726660"/>
                    <a:pt x="629920" y="17724120"/>
                    <a:pt x="554990" y="17712690"/>
                  </a:cubicBezTo>
                  <a:cubicBezTo>
                    <a:pt x="482600" y="17701260"/>
                    <a:pt x="401320" y="17682210"/>
                    <a:pt x="344170" y="17661890"/>
                  </a:cubicBezTo>
                  <a:cubicBezTo>
                    <a:pt x="302260" y="17647920"/>
                    <a:pt x="279400" y="17636490"/>
                    <a:pt x="240030" y="17613629"/>
                  </a:cubicBezTo>
                  <a:cubicBezTo>
                    <a:pt x="185420" y="17581879"/>
                    <a:pt x="90170" y="17515840"/>
                    <a:pt x="49530" y="17481549"/>
                  </a:cubicBezTo>
                  <a:cubicBezTo>
                    <a:pt x="27940" y="17463770"/>
                    <a:pt x="8890" y="17449799"/>
                    <a:pt x="3810" y="17434560"/>
                  </a:cubicBezTo>
                  <a:cubicBezTo>
                    <a:pt x="0" y="17423129"/>
                    <a:pt x="2540" y="17405349"/>
                    <a:pt x="8890" y="17400270"/>
                  </a:cubicBezTo>
                  <a:cubicBezTo>
                    <a:pt x="15240" y="17395190"/>
                    <a:pt x="43180" y="17402810"/>
                    <a:pt x="43180" y="17402810"/>
                  </a:cubicBezTo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47" name="Group 89">
            <a:extLst>
              <a:ext uri="{FF2B5EF4-FFF2-40B4-BE49-F238E27FC236}">
                <a16:creationId xmlns:a16="http://schemas.microsoft.com/office/drawing/2014/main" id="{8EA600EF-1575-2187-5C33-94F4CA1069DF}"/>
              </a:ext>
            </a:extLst>
          </p:cNvPr>
          <p:cNvGrpSpPr/>
          <p:nvPr/>
        </p:nvGrpSpPr>
        <p:grpSpPr bwMode="auto">
          <a:xfrm>
            <a:off x="1162050" y="6662743"/>
            <a:ext cx="6289926" cy="6463597"/>
            <a:chOff x="0" y="0"/>
            <a:chExt cx="9194800" cy="12147550"/>
          </a:xfrm>
        </p:grpSpPr>
        <p:sp>
          <p:nvSpPr>
            <p:cNvPr id="49" name="Freeform 90">
              <a:extLst>
                <a:ext uri="{FF2B5EF4-FFF2-40B4-BE49-F238E27FC236}">
                  <a16:creationId xmlns:a16="http://schemas.microsoft.com/office/drawing/2014/main" id="{AEDFD255-8153-E280-330F-1DD2EC85A91C}"/>
                </a:ext>
              </a:extLst>
            </p:cNvPr>
            <p:cNvSpPr/>
            <p:nvPr/>
          </p:nvSpPr>
          <p:spPr bwMode="auto">
            <a:xfrm>
              <a:off x="26670" y="48260"/>
              <a:ext cx="9119870" cy="12061190"/>
            </a:xfrm>
            <a:custGeom>
              <a:avLst/>
              <a:gdLst/>
              <a:ahLst/>
              <a:cxnLst/>
              <a:rect l="l" t="t" r="r" b="b"/>
              <a:pathLst>
                <a:path w="9119870" h="12061190" extrusionOk="0">
                  <a:moveTo>
                    <a:pt x="721360" y="44450"/>
                  </a:moveTo>
                  <a:cubicBezTo>
                    <a:pt x="537210" y="274320"/>
                    <a:pt x="488950" y="388620"/>
                    <a:pt x="467360" y="457200"/>
                  </a:cubicBezTo>
                  <a:cubicBezTo>
                    <a:pt x="453390" y="500380"/>
                    <a:pt x="458470" y="521970"/>
                    <a:pt x="447040" y="568960"/>
                  </a:cubicBezTo>
                  <a:cubicBezTo>
                    <a:pt x="426720" y="651510"/>
                    <a:pt x="374650" y="791210"/>
                    <a:pt x="345440" y="904240"/>
                  </a:cubicBezTo>
                  <a:cubicBezTo>
                    <a:pt x="316230" y="1017270"/>
                    <a:pt x="294640" y="1122680"/>
                    <a:pt x="270510" y="1245870"/>
                  </a:cubicBezTo>
                  <a:cubicBezTo>
                    <a:pt x="242570" y="1390650"/>
                    <a:pt x="207010" y="1574800"/>
                    <a:pt x="191770" y="1722120"/>
                  </a:cubicBezTo>
                  <a:cubicBezTo>
                    <a:pt x="177800" y="1846580"/>
                    <a:pt x="184150" y="1968500"/>
                    <a:pt x="173990" y="2071370"/>
                  </a:cubicBezTo>
                  <a:cubicBezTo>
                    <a:pt x="166370" y="2153920"/>
                    <a:pt x="149860" y="2202180"/>
                    <a:pt x="143510" y="2293620"/>
                  </a:cubicBezTo>
                  <a:cubicBezTo>
                    <a:pt x="132080" y="2442210"/>
                    <a:pt x="146050" y="2724150"/>
                    <a:pt x="135890" y="2876550"/>
                  </a:cubicBezTo>
                  <a:cubicBezTo>
                    <a:pt x="129540" y="2975610"/>
                    <a:pt x="113030" y="3006090"/>
                    <a:pt x="105410" y="3121660"/>
                  </a:cubicBezTo>
                  <a:cubicBezTo>
                    <a:pt x="87630" y="3397250"/>
                    <a:pt x="116840" y="4304030"/>
                    <a:pt x="99060" y="4526280"/>
                  </a:cubicBezTo>
                  <a:cubicBezTo>
                    <a:pt x="93980" y="4596130"/>
                    <a:pt x="82550" y="4603750"/>
                    <a:pt x="77470" y="4662170"/>
                  </a:cubicBezTo>
                  <a:cubicBezTo>
                    <a:pt x="67310" y="4763770"/>
                    <a:pt x="67310" y="4895850"/>
                    <a:pt x="63500" y="5082540"/>
                  </a:cubicBezTo>
                  <a:cubicBezTo>
                    <a:pt x="57150" y="5457190"/>
                    <a:pt x="35560" y="6567170"/>
                    <a:pt x="62230" y="6770370"/>
                  </a:cubicBezTo>
                  <a:cubicBezTo>
                    <a:pt x="68580" y="6816090"/>
                    <a:pt x="78740" y="6817360"/>
                    <a:pt x="83820" y="6852920"/>
                  </a:cubicBezTo>
                  <a:cubicBezTo>
                    <a:pt x="93980" y="6916420"/>
                    <a:pt x="83820" y="7043420"/>
                    <a:pt x="97790" y="7120890"/>
                  </a:cubicBezTo>
                  <a:cubicBezTo>
                    <a:pt x="109220" y="7183120"/>
                    <a:pt x="137160" y="7233920"/>
                    <a:pt x="149860" y="7285990"/>
                  </a:cubicBezTo>
                  <a:cubicBezTo>
                    <a:pt x="161290" y="7332980"/>
                    <a:pt x="157480" y="7374890"/>
                    <a:pt x="170180" y="7420610"/>
                  </a:cubicBezTo>
                  <a:cubicBezTo>
                    <a:pt x="185420" y="7472680"/>
                    <a:pt x="227330" y="7526020"/>
                    <a:pt x="240030" y="7580630"/>
                  </a:cubicBezTo>
                  <a:cubicBezTo>
                    <a:pt x="252730" y="7631430"/>
                    <a:pt x="240030" y="7683500"/>
                    <a:pt x="248920" y="7735570"/>
                  </a:cubicBezTo>
                  <a:cubicBezTo>
                    <a:pt x="259080" y="7792720"/>
                    <a:pt x="283210" y="7838440"/>
                    <a:pt x="298450" y="7908290"/>
                  </a:cubicBezTo>
                  <a:cubicBezTo>
                    <a:pt x="321310" y="8012430"/>
                    <a:pt x="331470" y="8215630"/>
                    <a:pt x="355600" y="8304530"/>
                  </a:cubicBezTo>
                  <a:cubicBezTo>
                    <a:pt x="368300" y="8351520"/>
                    <a:pt x="384810" y="8368030"/>
                    <a:pt x="397510" y="8409940"/>
                  </a:cubicBezTo>
                  <a:cubicBezTo>
                    <a:pt x="415290" y="8468360"/>
                    <a:pt x="421640" y="8547100"/>
                    <a:pt x="448310" y="8623300"/>
                  </a:cubicBezTo>
                  <a:cubicBezTo>
                    <a:pt x="481330" y="8717280"/>
                    <a:pt x="541020" y="8851900"/>
                    <a:pt x="591820" y="8926830"/>
                  </a:cubicBezTo>
                  <a:cubicBezTo>
                    <a:pt x="627380" y="8978900"/>
                    <a:pt x="683260" y="9014460"/>
                    <a:pt x="703580" y="9043670"/>
                  </a:cubicBezTo>
                  <a:cubicBezTo>
                    <a:pt x="713740" y="9058910"/>
                    <a:pt x="711200" y="9070340"/>
                    <a:pt x="721360" y="9081770"/>
                  </a:cubicBezTo>
                  <a:cubicBezTo>
                    <a:pt x="734060" y="9095740"/>
                    <a:pt x="762000" y="9098280"/>
                    <a:pt x="775970" y="9114790"/>
                  </a:cubicBezTo>
                  <a:cubicBezTo>
                    <a:pt x="792480" y="9135110"/>
                    <a:pt x="791210" y="9171940"/>
                    <a:pt x="807720" y="9199880"/>
                  </a:cubicBezTo>
                  <a:cubicBezTo>
                    <a:pt x="826770" y="9231630"/>
                    <a:pt x="871220" y="9265920"/>
                    <a:pt x="887730" y="9292590"/>
                  </a:cubicBezTo>
                  <a:cubicBezTo>
                    <a:pt x="897890" y="9309100"/>
                    <a:pt x="897890" y="9324340"/>
                    <a:pt x="908050" y="9337040"/>
                  </a:cubicBezTo>
                  <a:cubicBezTo>
                    <a:pt x="918210" y="9348470"/>
                    <a:pt x="937260" y="9351010"/>
                    <a:pt x="947420" y="9364980"/>
                  </a:cubicBezTo>
                  <a:cubicBezTo>
                    <a:pt x="960120" y="9381490"/>
                    <a:pt x="958850" y="9405620"/>
                    <a:pt x="975360" y="9436100"/>
                  </a:cubicBezTo>
                  <a:cubicBezTo>
                    <a:pt x="1008380" y="9498330"/>
                    <a:pt x="1101090" y="9641840"/>
                    <a:pt x="1162050" y="9707880"/>
                  </a:cubicBezTo>
                  <a:cubicBezTo>
                    <a:pt x="1203960" y="9753600"/>
                    <a:pt x="1254760" y="9773920"/>
                    <a:pt x="1286510" y="9808210"/>
                  </a:cubicBezTo>
                  <a:cubicBezTo>
                    <a:pt x="1311910" y="9834880"/>
                    <a:pt x="1320800" y="9867900"/>
                    <a:pt x="1344930" y="9888220"/>
                  </a:cubicBezTo>
                  <a:cubicBezTo>
                    <a:pt x="1366520" y="9907270"/>
                    <a:pt x="1402080" y="9912350"/>
                    <a:pt x="1421130" y="9927590"/>
                  </a:cubicBezTo>
                  <a:cubicBezTo>
                    <a:pt x="1435100" y="9939020"/>
                    <a:pt x="1435100" y="9949180"/>
                    <a:pt x="1451610" y="9964420"/>
                  </a:cubicBezTo>
                  <a:cubicBezTo>
                    <a:pt x="1488440" y="9997440"/>
                    <a:pt x="1620520" y="10059670"/>
                    <a:pt x="1658620" y="10101580"/>
                  </a:cubicBezTo>
                  <a:cubicBezTo>
                    <a:pt x="1680210" y="10124440"/>
                    <a:pt x="1675130" y="10147300"/>
                    <a:pt x="1694180" y="10167620"/>
                  </a:cubicBezTo>
                  <a:cubicBezTo>
                    <a:pt x="1720850" y="10196830"/>
                    <a:pt x="1771650" y="10214610"/>
                    <a:pt x="1816100" y="10247630"/>
                  </a:cubicBezTo>
                  <a:cubicBezTo>
                    <a:pt x="1874520" y="10292080"/>
                    <a:pt x="1959610" y="10386060"/>
                    <a:pt x="2011680" y="10416540"/>
                  </a:cubicBezTo>
                  <a:cubicBezTo>
                    <a:pt x="2039620" y="10433050"/>
                    <a:pt x="2058670" y="10427970"/>
                    <a:pt x="2084070" y="10441940"/>
                  </a:cubicBezTo>
                  <a:cubicBezTo>
                    <a:pt x="2120900" y="10462260"/>
                    <a:pt x="2161540" y="10511790"/>
                    <a:pt x="2207260" y="10541000"/>
                  </a:cubicBezTo>
                  <a:cubicBezTo>
                    <a:pt x="2255520" y="10571480"/>
                    <a:pt x="2312670" y="10582910"/>
                    <a:pt x="2367280" y="10617200"/>
                  </a:cubicBezTo>
                  <a:cubicBezTo>
                    <a:pt x="2433320" y="10659110"/>
                    <a:pt x="2518410" y="10756900"/>
                    <a:pt x="2570480" y="10786110"/>
                  </a:cubicBezTo>
                  <a:cubicBezTo>
                    <a:pt x="2597150" y="10801350"/>
                    <a:pt x="2613660" y="10796270"/>
                    <a:pt x="2637790" y="10810240"/>
                  </a:cubicBezTo>
                  <a:cubicBezTo>
                    <a:pt x="2673350" y="10830560"/>
                    <a:pt x="2721610" y="10891520"/>
                    <a:pt x="2757170" y="10909300"/>
                  </a:cubicBezTo>
                  <a:cubicBezTo>
                    <a:pt x="2781300" y="10920730"/>
                    <a:pt x="2802890" y="10914380"/>
                    <a:pt x="2823210" y="10924540"/>
                  </a:cubicBezTo>
                  <a:cubicBezTo>
                    <a:pt x="2844800" y="10935970"/>
                    <a:pt x="2860040" y="10967720"/>
                    <a:pt x="2880360" y="10979150"/>
                  </a:cubicBezTo>
                  <a:cubicBezTo>
                    <a:pt x="2898140" y="10989310"/>
                    <a:pt x="2912110" y="10984230"/>
                    <a:pt x="2937510" y="10994390"/>
                  </a:cubicBezTo>
                  <a:cubicBezTo>
                    <a:pt x="3001010" y="11018520"/>
                    <a:pt x="3176270" y="11106150"/>
                    <a:pt x="3251200" y="11150600"/>
                  </a:cubicBezTo>
                  <a:cubicBezTo>
                    <a:pt x="3296920" y="11177270"/>
                    <a:pt x="3312160" y="11196320"/>
                    <a:pt x="3355340" y="11220450"/>
                  </a:cubicBezTo>
                  <a:cubicBezTo>
                    <a:pt x="3418840" y="11256010"/>
                    <a:pt x="3517900" y="11299190"/>
                    <a:pt x="3597910" y="11333480"/>
                  </a:cubicBezTo>
                  <a:cubicBezTo>
                    <a:pt x="3672840" y="11366500"/>
                    <a:pt x="3742690" y="11395710"/>
                    <a:pt x="3818890" y="11422380"/>
                  </a:cubicBezTo>
                  <a:cubicBezTo>
                    <a:pt x="3898900" y="11450320"/>
                    <a:pt x="3980180" y="11466830"/>
                    <a:pt x="4069080" y="11498580"/>
                  </a:cubicBezTo>
                  <a:cubicBezTo>
                    <a:pt x="4174490" y="11536680"/>
                    <a:pt x="4292600" y="11610340"/>
                    <a:pt x="4410710" y="11643360"/>
                  </a:cubicBezTo>
                  <a:cubicBezTo>
                    <a:pt x="4528820" y="11677650"/>
                    <a:pt x="4676140" y="11677650"/>
                    <a:pt x="4779010" y="11700510"/>
                  </a:cubicBezTo>
                  <a:cubicBezTo>
                    <a:pt x="4855210" y="11718290"/>
                    <a:pt x="4908550" y="11746230"/>
                    <a:pt x="4974590" y="11758930"/>
                  </a:cubicBezTo>
                  <a:cubicBezTo>
                    <a:pt x="5040630" y="11771630"/>
                    <a:pt x="5111750" y="11765280"/>
                    <a:pt x="5175250" y="11777980"/>
                  </a:cubicBezTo>
                  <a:cubicBezTo>
                    <a:pt x="5234940" y="11790680"/>
                    <a:pt x="5280660" y="11817350"/>
                    <a:pt x="5346700" y="11833860"/>
                  </a:cubicBezTo>
                  <a:cubicBezTo>
                    <a:pt x="5433060" y="11855450"/>
                    <a:pt x="5547360" y="11873230"/>
                    <a:pt x="5651500" y="11883390"/>
                  </a:cubicBezTo>
                  <a:cubicBezTo>
                    <a:pt x="5758180" y="11893550"/>
                    <a:pt x="5869940" y="11883390"/>
                    <a:pt x="5977890" y="11891010"/>
                  </a:cubicBezTo>
                  <a:cubicBezTo>
                    <a:pt x="6085840" y="11898630"/>
                    <a:pt x="6146800" y="11917680"/>
                    <a:pt x="6299200" y="11925300"/>
                  </a:cubicBezTo>
                  <a:cubicBezTo>
                    <a:pt x="6676390" y="11945620"/>
                    <a:pt x="7937500" y="11904980"/>
                    <a:pt x="8265160" y="11927840"/>
                  </a:cubicBezTo>
                  <a:cubicBezTo>
                    <a:pt x="8375650" y="11935460"/>
                    <a:pt x="8403590" y="11951970"/>
                    <a:pt x="8484870" y="11958320"/>
                  </a:cubicBezTo>
                  <a:cubicBezTo>
                    <a:pt x="8583930" y="11965940"/>
                    <a:pt x="8735060" y="11950700"/>
                    <a:pt x="8815070" y="11960860"/>
                  </a:cubicBezTo>
                  <a:cubicBezTo>
                    <a:pt x="8862060" y="11967210"/>
                    <a:pt x="8884920" y="11982450"/>
                    <a:pt x="8926830" y="11988800"/>
                  </a:cubicBezTo>
                  <a:cubicBezTo>
                    <a:pt x="8977630" y="11996420"/>
                    <a:pt x="9072880" y="11976100"/>
                    <a:pt x="9099550" y="11993880"/>
                  </a:cubicBezTo>
                  <a:cubicBezTo>
                    <a:pt x="9113520" y="12002770"/>
                    <a:pt x="9119870" y="12023090"/>
                    <a:pt x="9117330" y="12031980"/>
                  </a:cubicBezTo>
                  <a:cubicBezTo>
                    <a:pt x="9114790" y="12040870"/>
                    <a:pt x="9095740" y="12051030"/>
                    <a:pt x="9086850" y="12048490"/>
                  </a:cubicBezTo>
                  <a:cubicBezTo>
                    <a:pt x="9076690" y="12045950"/>
                    <a:pt x="9061450" y="12024360"/>
                    <a:pt x="9062720" y="12015470"/>
                  </a:cubicBezTo>
                  <a:cubicBezTo>
                    <a:pt x="9063990" y="12006580"/>
                    <a:pt x="9086850" y="11991340"/>
                    <a:pt x="9097010" y="11992610"/>
                  </a:cubicBezTo>
                  <a:cubicBezTo>
                    <a:pt x="9104630" y="11992610"/>
                    <a:pt x="9114790" y="12002770"/>
                    <a:pt x="9117330" y="12010390"/>
                  </a:cubicBezTo>
                  <a:cubicBezTo>
                    <a:pt x="9119870" y="12019280"/>
                    <a:pt x="9117330" y="12035790"/>
                    <a:pt x="9107170" y="12043410"/>
                  </a:cubicBezTo>
                  <a:cubicBezTo>
                    <a:pt x="9083040" y="12061190"/>
                    <a:pt x="8971280" y="12048490"/>
                    <a:pt x="8917940" y="12039600"/>
                  </a:cubicBezTo>
                  <a:cubicBezTo>
                    <a:pt x="8877300" y="12033250"/>
                    <a:pt x="8859520" y="12015470"/>
                    <a:pt x="8813800" y="12007850"/>
                  </a:cubicBezTo>
                  <a:cubicBezTo>
                    <a:pt x="8735060" y="11995150"/>
                    <a:pt x="8580120" y="12005310"/>
                    <a:pt x="8481060" y="11996420"/>
                  </a:cubicBezTo>
                  <a:cubicBezTo>
                    <a:pt x="8401050" y="11988800"/>
                    <a:pt x="8373110" y="11973560"/>
                    <a:pt x="8265160" y="11965940"/>
                  </a:cubicBezTo>
                  <a:cubicBezTo>
                    <a:pt x="7938770" y="11943080"/>
                    <a:pt x="6623050" y="11973560"/>
                    <a:pt x="6297930" y="11963400"/>
                  </a:cubicBezTo>
                  <a:cubicBezTo>
                    <a:pt x="6191250" y="11959590"/>
                    <a:pt x="6142990" y="11958320"/>
                    <a:pt x="6084570" y="11950700"/>
                  </a:cubicBezTo>
                  <a:cubicBezTo>
                    <a:pt x="6042660" y="11945620"/>
                    <a:pt x="6023610" y="11934190"/>
                    <a:pt x="5977890" y="11929110"/>
                  </a:cubicBezTo>
                  <a:cubicBezTo>
                    <a:pt x="5897880" y="11920220"/>
                    <a:pt x="5755640" y="11931650"/>
                    <a:pt x="5647690" y="11921490"/>
                  </a:cubicBezTo>
                  <a:cubicBezTo>
                    <a:pt x="5541010" y="11911330"/>
                    <a:pt x="5420360" y="11891010"/>
                    <a:pt x="5334000" y="11869420"/>
                  </a:cubicBezTo>
                  <a:cubicBezTo>
                    <a:pt x="5270500" y="11854180"/>
                    <a:pt x="5231130" y="11828780"/>
                    <a:pt x="5172710" y="11816080"/>
                  </a:cubicBezTo>
                  <a:cubicBezTo>
                    <a:pt x="5107940" y="11802110"/>
                    <a:pt x="5040630" y="11808460"/>
                    <a:pt x="4961890" y="11794490"/>
                  </a:cubicBezTo>
                  <a:cubicBezTo>
                    <a:pt x="4856480" y="11776710"/>
                    <a:pt x="4702810" y="11723370"/>
                    <a:pt x="4598670" y="11704320"/>
                  </a:cubicBezTo>
                  <a:cubicBezTo>
                    <a:pt x="4522470" y="11690350"/>
                    <a:pt x="4471670" y="11699240"/>
                    <a:pt x="4396740" y="11678920"/>
                  </a:cubicBezTo>
                  <a:cubicBezTo>
                    <a:pt x="4296410" y="11652250"/>
                    <a:pt x="4173220" y="11577320"/>
                    <a:pt x="4057650" y="11534140"/>
                  </a:cubicBezTo>
                  <a:cubicBezTo>
                    <a:pt x="3939540" y="11489690"/>
                    <a:pt x="3813810" y="11461750"/>
                    <a:pt x="3694430" y="11416030"/>
                  </a:cubicBezTo>
                  <a:cubicBezTo>
                    <a:pt x="3572510" y="11369040"/>
                    <a:pt x="3413760" y="11299190"/>
                    <a:pt x="3332480" y="11253470"/>
                  </a:cubicBezTo>
                  <a:cubicBezTo>
                    <a:pt x="3288030" y="11229340"/>
                    <a:pt x="3279140" y="11212830"/>
                    <a:pt x="3234690" y="11187430"/>
                  </a:cubicBezTo>
                  <a:cubicBezTo>
                    <a:pt x="3150870" y="11139170"/>
                    <a:pt x="2915920" y="11054080"/>
                    <a:pt x="2853690" y="11008360"/>
                  </a:cubicBezTo>
                  <a:cubicBezTo>
                    <a:pt x="2829560" y="10990580"/>
                    <a:pt x="2828290" y="10972800"/>
                    <a:pt x="2810510" y="10961370"/>
                  </a:cubicBezTo>
                  <a:cubicBezTo>
                    <a:pt x="2790190" y="10948670"/>
                    <a:pt x="2762250" y="10955020"/>
                    <a:pt x="2736850" y="10941050"/>
                  </a:cubicBezTo>
                  <a:cubicBezTo>
                    <a:pt x="2701290" y="10922000"/>
                    <a:pt x="2659380" y="10867390"/>
                    <a:pt x="2623820" y="10845800"/>
                  </a:cubicBezTo>
                  <a:cubicBezTo>
                    <a:pt x="2597150" y="10830560"/>
                    <a:pt x="2576830" y="10834370"/>
                    <a:pt x="2546350" y="10816590"/>
                  </a:cubicBezTo>
                  <a:cubicBezTo>
                    <a:pt x="2494280" y="10786110"/>
                    <a:pt x="2415540" y="10695940"/>
                    <a:pt x="2350770" y="10654030"/>
                  </a:cubicBezTo>
                  <a:cubicBezTo>
                    <a:pt x="2296160" y="10618470"/>
                    <a:pt x="2233930" y="10605770"/>
                    <a:pt x="2185670" y="10575290"/>
                  </a:cubicBezTo>
                  <a:cubicBezTo>
                    <a:pt x="2141220" y="10547350"/>
                    <a:pt x="2105660" y="10500360"/>
                    <a:pt x="2068830" y="10480040"/>
                  </a:cubicBezTo>
                  <a:cubicBezTo>
                    <a:pt x="2040890" y="10464800"/>
                    <a:pt x="2018030" y="10469880"/>
                    <a:pt x="1986280" y="10452100"/>
                  </a:cubicBezTo>
                  <a:cubicBezTo>
                    <a:pt x="1931670" y="10421620"/>
                    <a:pt x="1847850" y="10331450"/>
                    <a:pt x="1786890" y="10285730"/>
                  </a:cubicBezTo>
                  <a:cubicBezTo>
                    <a:pt x="1738630" y="10248900"/>
                    <a:pt x="1675130" y="10223500"/>
                    <a:pt x="1651000" y="10194290"/>
                  </a:cubicBezTo>
                  <a:cubicBezTo>
                    <a:pt x="1637030" y="10177780"/>
                    <a:pt x="1643380" y="10160000"/>
                    <a:pt x="1629410" y="10144760"/>
                  </a:cubicBezTo>
                  <a:cubicBezTo>
                    <a:pt x="1605280" y="10119360"/>
                    <a:pt x="1536700" y="10102850"/>
                    <a:pt x="1496060" y="10074910"/>
                  </a:cubicBezTo>
                  <a:cubicBezTo>
                    <a:pt x="1457960" y="10048240"/>
                    <a:pt x="1421130" y="10001250"/>
                    <a:pt x="1391920" y="9983470"/>
                  </a:cubicBezTo>
                  <a:cubicBezTo>
                    <a:pt x="1374140" y="9973310"/>
                    <a:pt x="1362710" y="9977120"/>
                    <a:pt x="1346200" y="9965690"/>
                  </a:cubicBezTo>
                  <a:cubicBezTo>
                    <a:pt x="1316990" y="9945370"/>
                    <a:pt x="1277620" y="9889490"/>
                    <a:pt x="1242060" y="9856470"/>
                  </a:cubicBezTo>
                  <a:cubicBezTo>
                    <a:pt x="1207770" y="9825990"/>
                    <a:pt x="1169670" y="9812020"/>
                    <a:pt x="1136650" y="9775190"/>
                  </a:cubicBezTo>
                  <a:cubicBezTo>
                    <a:pt x="1092200" y="9725660"/>
                    <a:pt x="1046480" y="9620250"/>
                    <a:pt x="1009650" y="9573260"/>
                  </a:cubicBezTo>
                  <a:cubicBezTo>
                    <a:pt x="986790" y="9544050"/>
                    <a:pt x="966470" y="9535160"/>
                    <a:pt x="948690" y="9509760"/>
                  </a:cubicBezTo>
                  <a:cubicBezTo>
                    <a:pt x="929640" y="9481820"/>
                    <a:pt x="925830" y="9447530"/>
                    <a:pt x="902970" y="9413240"/>
                  </a:cubicBezTo>
                  <a:cubicBezTo>
                    <a:pt x="871220" y="9366250"/>
                    <a:pt x="801370" y="9312910"/>
                    <a:pt x="767080" y="9263380"/>
                  </a:cubicBezTo>
                  <a:cubicBezTo>
                    <a:pt x="739140" y="9222740"/>
                    <a:pt x="731520" y="9179560"/>
                    <a:pt x="704850" y="9142730"/>
                  </a:cubicBezTo>
                  <a:cubicBezTo>
                    <a:pt x="676910" y="9104630"/>
                    <a:pt x="617220" y="9069070"/>
                    <a:pt x="600710" y="9037320"/>
                  </a:cubicBezTo>
                  <a:cubicBezTo>
                    <a:pt x="590550" y="9018270"/>
                    <a:pt x="598170" y="8997950"/>
                    <a:pt x="589280" y="8983980"/>
                  </a:cubicBezTo>
                  <a:cubicBezTo>
                    <a:pt x="580390" y="8971280"/>
                    <a:pt x="561340" y="8968740"/>
                    <a:pt x="549910" y="8957310"/>
                  </a:cubicBezTo>
                  <a:cubicBezTo>
                    <a:pt x="535940" y="8943340"/>
                    <a:pt x="525780" y="8928100"/>
                    <a:pt x="515620" y="8905240"/>
                  </a:cubicBezTo>
                  <a:cubicBezTo>
                    <a:pt x="500380" y="8870950"/>
                    <a:pt x="495300" y="8816340"/>
                    <a:pt x="477520" y="8766810"/>
                  </a:cubicBezTo>
                  <a:cubicBezTo>
                    <a:pt x="454660" y="8703310"/>
                    <a:pt x="403860" y="8622030"/>
                    <a:pt x="383540" y="8559800"/>
                  </a:cubicBezTo>
                  <a:cubicBezTo>
                    <a:pt x="368300" y="8511540"/>
                    <a:pt x="370840" y="8468360"/>
                    <a:pt x="358140" y="8425180"/>
                  </a:cubicBezTo>
                  <a:cubicBezTo>
                    <a:pt x="346710" y="8384540"/>
                    <a:pt x="322580" y="8350250"/>
                    <a:pt x="312420" y="8307070"/>
                  </a:cubicBezTo>
                  <a:cubicBezTo>
                    <a:pt x="300990" y="8258810"/>
                    <a:pt x="307340" y="8204200"/>
                    <a:pt x="299720" y="8147050"/>
                  </a:cubicBezTo>
                  <a:cubicBezTo>
                    <a:pt x="290830" y="8078470"/>
                    <a:pt x="275590" y="7992110"/>
                    <a:pt x="257810" y="7920990"/>
                  </a:cubicBezTo>
                  <a:cubicBezTo>
                    <a:pt x="242570" y="7856220"/>
                    <a:pt x="212090" y="7796530"/>
                    <a:pt x="201930" y="7738110"/>
                  </a:cubicBezTo>
                  <a:cubicBezTo>
                    <a:pt x="193040" y="7688580"/>
                    <a:pt x="204470" y="7644130"/>
                    <a:pt x="194310" y="7594600"/>
                  </a:cubicBezTo>
                  <a:cubicBezTo>
                    <a:pt x="182880" y="7539990"/>
                    <a:pt x="140970" y="7477760"/>
                    <a:pt x="128270" y="7424420"/>
                  </a:cubicBezTo>
                  <a:cubicBezTo>
                    <a:pt x="116840" y="7379970"/>
                    <a:pt x="123190" y="7343140"/>
                    <a:pt x="113030" y="7297420"/>
                  </a:cubicBezTo>
                  <a:cubicBezTo>
                    <a:pt x="101600" y="7242810"/>
                    <a:pt x="71120" y="7186930"/>
                    <a:pt x="59690" y="7122160"/>
                  </a:cubicBezTo>
                  <a:cubicBezTo>
                    <a:pt x="45720" y="7044690"/>
                    <a:pt x="54610" y="6926580"/>
                    <a:pt x="45720" y="6861810"/>
                  </a:cubicBezTo>
                  <a:cubicBezTo>
                    <a:pt x="40640" y="6823710"/>
                    <a:pt x="30480" y="6819900"/>
                    <a:pt x="24130" y="6770370"/>
                  </a:cubicBezTo>
                  <a:cubicBezTo>
                    <a:pt x="0" y="6558280"/>
                    <a:pt x="19050" y="5457190"/>
                    <a:pt x="25400" y="5081270"/>
                  </a:cubicBezTo>
                  <a:cubicBezTo>
                    <a:pt x="29210" y="4893310"/>
                    <a:pt x="30480" y="4757420"/>
                    <a:pt x="40640" y="4657090"/>
                  </a:cubicBezTo>
                  <a:cubicBezTo>
                    <a:pt x="45720" y="4601210"/>
                    <a:pt x="55880" y="4592320"/>
                    <a:pt x="60960" y="4526280"/>
                  </a:cubicBezTo>
                  <a:cubicBezTo>
                    <a:pt x="76200" y="4330700"/>
                    <a:pt x="55880" y="3633470"/>
                    <a:pt x="62230" y="3352800"/>
                  </a:cubicBezTo>
                  <a:cubicBezTo>
                    <a:pt x="66040" y="3195320"/>
                    <a:pt x="67310" y="3070860"/>
                    <a:pt x="77470" y="2984500"/>
                  </a:cubicBezTo>
                  <a:cubicBezTo>
                    <a:pt x="82550" y="2937510"/>
                    <a:pt x="92710" y="2926080"/>
                    <a:pt x="97790" y="2876550"/>
                  </a:cubicBezTo>
                  <a:cubicBezTo>
                    <a:pt x="107950" y="2774950"/>
                    <a:pt x="96520" y="2529840"/>
                    <a:pt x="100330" y="2401570"/>
                  </a:cubicBezTo>
                  <a:cubicBezTo>
                    <a:pt x="102870" y="2312670"/>
                    <a:pt x="106680" y="2239010"/>
                    <a:pt x="114300" y="2178050"/>
                  </a:cubicBezTo>
                  <a:cubicBezTo>
                    <a:pt x="119380" y="2134870"/>
                    <a:pt x="129540" y="2117090"/>
                    <a:pt x="135890" y="2070100"/>
                  </a:cubicBezTo>
                  <a:cubicBezTo>
                    <a:pt x="146050" y="1986280"/>
                    <a:pt x="143510" y="1826260"/>
                    <a:pt x="153670" y="1715770"/>
                  </a:cubicBezTo>
                  <a:cubicBezTo>
                    <a:pt x="162560" y="1616710"/>
                    <a:pt x="172720" y="1545590"/>
                    <a:pt x="191770" y="1437640"/>
                  </a:cubicBezTo>
                  <a:cubicBezTo>
                    <a:pt x="218440" y="1285240"/>
                    <a:pt x="270510" y="1033780"/>
                    <a:pt x="307340" y="892810"/>
                  </a:cubicBezTo>
                  <a:cubicBezTo>
                    <a:pt x="331470" y="802640"/>
                    <a:pt x="355600" y="746760"/>
                    <a:pt x="375920" y="671830"/>
                  </a:cubicBezTo>
                  <a:cubicBezTo>
                    <a:pt x="396240" y="596900"/>
                    <a:pt x="401320" y="520700"/>
                    <a:pt x="426720" y="441960"/>
                  </a:cubicBezTo>
                  <a:cubicBezTo>
                    <a:pt x="455930" y="354330"/>
                    <a:pt x="509270" y="236220"/>
                    <a:pt x="544830" y="172720"/>
                  </a:cubicBezTo>
                  <a:cubicBezTo>
                    <a:pt x="566420" y="135890"/>
                    <a:pt x="580390" y="115570"/>
                    <a:pt x="604520" y="88900"/>
                  </a:cubicBezTo>
                  <a:cubicBezTo>
                    <a:pt x="629920" y="58420"/>
                    <a:pt x="673100" y="7620"/>
                    <a:pt x="695960" y="2540"/>
                  </a:cubicBezTo>
                  <a:cubicBezTo>
                    <a:pt x="707390" y="0"/>
                    <a:pt x="720090" y="5080"/>
                    <a:pt x="723900" y="11430"/>
                  </a:cubicBezTo>
                  <a:cubicBezTo>
                    <a:pt x="728980" y="17780"/>
                    <a:pt x="721360" y="44450"/>
                    <a:pt x="721360" y="44450"/>
                  </a:cubicBezTo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</p:grpSp>
      <p:pic>
        <p:nvPicPr>
          <p:cNvPr id="51" name="Grafik 2" descr="Abzeichen Tick1 mit einfarbiger Füllung">
            <a:extLst>
              <a:ext uri="{FF2B5EF4-FFF2-40B4-BE49-F238E27FC236}">
                <a16:creationId xmlns:a16="http://schemas.microsoft.com/office/drawing/2014/main" id="{D88929C8-760D-0062-D8B1-5FF3E9B13E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 bwMode="auto">
          <a:xfrm>
            <a:off x="12505441" y="450850"/>
            <a:ext cx="1489814" cy="1489814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EE7B686B-CF13-C871-6611-3ADB5BB7F71C}"/>
              </a:ext>
            </a:extLst>
          </p:cNvPr>
          <p:cNvSpPr txBox="1"/>
          <p:nvPr/>
        </p:nvSpPr>
        <p:spPr bwMode="auto">
          <a:xfrm>
            <a:off x="12417914" y="1804883"/>
            <a:ext cx="1577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Lösung zu Seite 4/5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8E05EA-DB00-8FF0-EE59-A8A557DEC0F3}"/>
              </a:ext>
            </a:extLst>
          </p:cNvPr>
          <p:cNvSpPr txBox="1"/>
          <p:nvPr/>
        </p:nvSpPr>
        <p:spPr bwMode="auto">
          <a:xfrm>
            <a:off x="6277450" y="19339740"/>
            <a:ext cx="24700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 für Lehrende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083E75-012D-1411-135D-3C4F8535878F}"/>
              </a:ext>
            </a:extLst>
          </p:cNvPr>
          <p:cNvSpPr txBox="1"/>
          <p:nvPr/>
        </p:nvSpPr>
        <p:spPr bwMode="auto">
          <a:xfrm>
            <a:off x="10077450" y="19077729"/>
            <a:ext cx="39018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basierend auf Materialien von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Sankofi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(PH Wien, 2024) im EU-geförderten Projekt Teacher Academy Project – Teaching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Sustainability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(TAP-TS).</a:t>
            </a:r>
          </a:p>
        </p:txBody>
      </p:sp>
      <p:sp>
        <p:nvSpPr>
          <p:cNvPr id="8" name="TextBox 81">
            <a:extLst>
              <a:ext uri="{FF2B5EF4-FFF2-40B4-BE49-F238E27FC236}">
                <a16:creationId xmlns:a16="http://schemas.microsoft.com/office/drawing/2014/main" id="{933D7FF3-9D69-E906-5C97-60FFEBDA4EC8}"/>
              </a:ext>
            </a:extLst>
          </p:cNvPr>
          <p:cNvSpPr txBox="1"/>
          <p:nvPr/>
        </p:nvSpPr>
        <p:spPr bwMode="auto">
          <a:xfrm>
            <a:off x="1288187" y="5277154"/>
            <a:ext cx="4800600" cy="5756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01"/>
              </a:lnSpc>
              <a:defRPr/>
            </a:pPr>
            <a:r>
              <a:rPr lang="de-DE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Bestandteile eines Smartphones</a:t>
            </a:r>
            <a:endParaRPr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367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018FA32B-BCB6-30FA-A2AC-D6C7CA19EF69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Freeform 10">
            <a:extLst>
              <a:ext uri="{FF2B5EF4-FFF2-40B4-BE49-F238E27FC236}">
                <a16:creationId xmlns:a16="http://schemas.microsoft.com/office/drawing/2014/main" id="{B0AC028F-6FF9-CD36-1587-7DA38ED7EF48}"/>
              </a:ext>
            </a:extLst>
          </p:cNvPr>
          <p:cNvSpPr/>
          <p:nvPr/>
        </p:nvSpPr>
        <p:spPr bwMode="auto">
          <a:xfrm>
            <a:off x="-1175557" y="2443895"/>
            <a:ext cx="7505991" cy="4226346"/>
          </a:xfrm>
          <a:custGeom>
            <a:avLst/>
            <a:gdLst/>
            <a:ahLst/>
            <a:cxnLst/>
            <a:rect l="l" t="t" r="r" b="b"/>
            <a:pathLst>
              <a:path w="7982242" h="4494506" extrusionOk="0">
                <a:moveTo>
                  <a:pt x="0" y="0"/>
                </a:moveTo>
                <a:lnTo>
                  <a:pt x="7982242" y="0"/>
                </a:lnTo>
                <a:lnTo>
                  <a:pt x="7982242" y="4494506"/>
                </a:lnTo>
                <a:lnTo>
                  <a:pt x="0" y="44945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/>
          </a:blip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7527C35D-36E6-DEB0-4338-0950AE98BD2D}"/>
              </a:ext>
            </a:extLst>
          </p:cNvPr>
          <p:cNvSpPr txBox="1"/>
          <p:nvPr/>
        </p:nvSpPr>
        <p:spPr bwMode="auto">
          <a:xfrm>
            <a:off x="-3291" y="718050"/>
            <a:ext cx="13281141" cy="9656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372"/>
              </a:lnSpc>
              <a:defRPr/>
            </a:pPr>
            <a:r>
              <a:rPr lang="de-DE" sz="7500" dirty="0">
                <a:solidFill>
                  <a:srgbClr val="09592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HINTERGRUNDINFORMATION</a:t>
            </a:r>
            <a:endParaRPr sz="7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9B15D49-54FA-F225-95A4-2AA28CC3AF10}"/>
              </a:ext>
            </a:extLst>
          </p:cNvPr>
          <p:cNvSpPr/>
          <p:nvPr/>
        </p:nvSpPr>
        <p:spPr>
          <a:xfrm>
            <a:off x="4781550" y="2701446"/>
            <a:ext cx="8915400" cy="3693003"/>
          </a:xfrm>
          <a:prstGeom prst="roundRect">
            <a:avLst/>
          </a:prstGeom>
          <a:solidFill>
            <a:srgbClr val="FFFFFF">
              <a:alpha val="61176"/>
            </a:srgbClr>
          </a:solidFill>
          <a:ln>
            <a:solidFill>
              <a:srgbClr val="70AD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Welche Rohstoffe in digitalen Geräten verbaut sind ist teilweise sehr unterschiedlich angegeben. Die Ursache dafür sind die schwere Ermittlung und in Bezug auf das Smartphone die verschiedenen Smartphone-Modelle. Aus diesem Grund möchten wir im Folgenden noch eine weitere Analyse vorstellen. Die Analyse ist von </a:t>
            </a:r>
            <a:r>
              <a:rPr lang="de-DE" sz="28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Bookhagen</a:t>
            </a:r>
            <a:r>
              <a:rPr lang="de-DE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und Bastian (2020) veröffentlicht worden.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C6D45E3-5BA8-47D4-D005-292B00C3D95C}"/>
              </a:ext>
            </a:extLst>
          </p:cNvPr>
          <p:cNvSpPr/>
          <p:nvPr/>
        </p:nvSpPr>
        <p:spPr>
          <a:xfrm>
            <a:off x="3219450" y="7331171"/>
            <a:ext cx="8420100" cy="3581400"/>
          </a:xfrm>
          <a:prstGeom prst="roundRect">
            <a:avLst/>
          </a:prstGeom>
          <a:solidFill>
            <a:srgbClr val="FFFFFF">
              <a:alpha val="61176"/>
            </a:srgbClr>
          </a:solidFill>
          <a:ln>
            <a:solidFill>
              <a:srgbClr val="70AD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Analysevorgehen der Autorinnen:</a:t>
            </a:r>
          </a:p>
          <a:p>
            <a:r>
              <a:rPr lang="de-DE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Die Analyse betrachtet drei repräsentative Smartphone-Modell für den Zeitraum 2012 bis 2017. Die Smartphones wurden manuell zerlegt und zudem wurden die Teile nasschemisch analysiert.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CD2F81A-D8E6-FF2A-9F74-199C02DED5D8}"/>
              </a:ext>
            </a:extLst>
          </p:cNvPr>
          <p:cNvSpPr/>
          <p:nvPr/>
        </p:nvSpPr>
        <p:spPr>
          <a:xfrm>
            <a:off x="323850" y="11433887"/>
            <a:ext cx="13373100" cy="6494474"/>
          </a:xfrm>
          <a:prstGeom prst="roundRect">
            <a:avLst/>
          </a:prstGeom>
          <a:solidFill>
            <a:srgbClr val="FFFFFF">
              <a:alpha val="61176"/>
            </a:srgbClr>
          </a:solidFill>
          <a:ln>
            <a:solidFill>
              <a:srgbClr val="70AD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Ergebnisse: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Durchschnittliches Gewicht eines Smartphones ohne Akku 110 g, davon sind 51% des Smartphone-Gewichts quantifiziert worden. (S.2)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Vom quantifizierbaren Gewicht sind: 45% des Smartphone-Gewichts aus Metall, </a:t>
            </a:r>
            <a:br>
              <a:rPr lang="de-DE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de-DE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32% des Gewichts aus Glas, 17% des Gewichts aus Kunststoff und 6% des Gewichts aus Materialverbund. (S.2)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Die Bestandteile der Leiterplatte (in dieser sind viele Metalle enthalten) konnten die Metalle, 83% ihres Gewichts ausmachen bestimmt werden, der Rest besteht aus Kunststoff und Keramiken. (S.2)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 Rahmen der Analyse sind 66 Elemente festgestellt worden, wovon 53 erkannt wurden. (S.2)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Eisen, Silizium, Magnesium, Aluminium, Kupfer, Nickel und Chrom gemeinsam mit Zinn, Zink und Strontium machen 93% des Gewichts der 53 erkannten Metallen aus. (S. 2f)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516DEF5-7701-F832-8645-DDA1CA413C96}"/>
              </a:ext>
            </a:extLst>
          </p:cNvPr>
          <p:cNvSpPr txBox="1"/>
          <p:nvPr/>
        </p:nvSpPr>
        <p:spPr>
          <a:xfrm>
            <a:off x="8858250" y="19066986"/>
            <a:ext cx="5143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Quelle: https://www.deutsche-rohstoffagentur.de/DE/Gemeinsames/Produkte/Downloads/Commodity_Top_News/Rohstoffwirtschaft/65_smartphones.html </a:t>
            </a:r>
          </a:p>
        </p:txBody>
      </p:sp>
      <p:pic>
        <p:nvPicPr>
          <p:cNvPr id="2" name="Grafik 1" descr="Lehrer mit einfarbiger Füllung">
            <a:extLst>
              <a:ext uri="{FF2B5EF4-FFF2-40B4-BE49-F238E27FC236}">
                <a16:creationId xmlns:a16="http://schemas.microsoft.com/office/drawing/2014/main" id="{79C09417-F341-371F-0137-B6172F19AD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12515218" y="450850"/>
            <a:ext cx="1490400" cy="1490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446B33-906F-94BC-80F3-23CF6764186E}"/>
              </a:ext>
            </a:extLst>
          </p:cNvPr>
          <p:cNvSpPr txBox="1"/>
          <p:nvPr/>
        </p:nvSpPr>
        <p:spPr bwMode="auto">
          <a:xfrm>
            <a:off x="12287250" y="1668918"/>
            <a:ext cx="1869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für Lehrende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E6886C-58E3-3788-72C7-86B26D214980}"/>
              </a:ext>
            </a:extLst>
          </p:cNvPr>
          <p:cNvSpPr txBox="1"/>
          <p:nvPr/>
        </p:nvSpPr>
        <p:spPr bwMode="auto">
          <a:xfrm>
            <a:off x="6277450" y="19339740"/>
            <a:ext cx="24700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 für Lehrende</a:t>
            </a:r>
          </a:p>
        </p:txBody>
      </p:sp>
    </p:spTree>
    <p:extLst>
      <p:ext uri="{BB962C8B-B14F-4D97-AF65-F5344CB8AC3E}">
        <p14:creationId xmlns:p14="http://schemas.microsoft.com/office/powerpoint/2010/main" val="4057803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2756940-6AED-CA94-323E-6A596DB2BC87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TextBox 23">
            <a:extLst>
              <a:ext uri="{FF2B5EF4-FFF2-40B4-BE49-F238E27FC236}">
                <a16:creationId xmlns:a16="http://schemas.microsoft.com/office/drawing/2014/main" id="{FBCC56AB-5374-9C39-1AB5-DD0228753396}"/>
              </a:ext>
            </a:extLst>
          </p:cNvPr>
          <p:cNvSpPr txBox="1"/>
          <p:nvPr/>
        </p:nvSpPr>
        <p:spPr bwMode="auto">
          <a:xfrm>
            <a:off x="-3291" y="718050"/>
            <a:ext cx="13281141" cy="9656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372"/>
              </a:lnSpc>
              <a:defRPr/>
            </a:pPr>
            <a:r>
              <a:rPr lang="de-DE" sz="7500" dirty="0">
                <a:solidFill>
                  <a:srgbClr val="09592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HINTERGRUNDINFORMATION</a:t>
            </a:r>
            <a:endParaRPr sz="7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37D902-766F-E085-7AAF-9267BDBBC1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675" t="2250" r="1839"/>
          <a:stretch/>
        </p:blipFill>
        <p:spPr>
          <a:xfrm>
            <a:off x="2914650" y="2988224"/>
            <a:ext cx="7915799" cy="71355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E81957-EAC6-BA2D-F4E3-8960F2C8509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38" r="753"/>
          <a:stretch/>
        </p:blipFill>
        <p:spPr>
          <a:xfrm>
            <a:off x="2000249" y="10966450"/>
            <a:ext cx="8763001" cy="741297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DDA3108-90A1-5610-19FA-EFA22E8E882E}"/>
              </a:ext>
            </a:extLst>
          </p:cNvPr>
          <p:cNvSpPr/>
          <p:nvPr/>
        </p:nvSpPr>
        <p:spPr>
          <a:xfrm>
            <a:off x="10991851" y="3037561"/>
            <a:ext cx="2895599" cy="7086198"/>
          </a:xfrm>
          <a:prstGeom prst="roundRect">
            <a:avLst/>
          </a:prstGeom>
          <a:solidFill>
            <a:srgbClr val="FFFFFF">
              <a:alpha val="61176"/>
            </a:srgbClr>
          </a:solidFill>
          <a:ln>
            <a:solidFill>
              <a:srgbClr val="70AD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Die enthaltenen Elemente eines Smartphones (quantifizierbare sind eingefärbt, nicht quantifizierbare sind unterstrichen und nicht enthaltene Elemente sind weiß hinterlegt (</a:t>
            </a:r>
            <a:r>
              <a:rPr lang="de-DE" sz="28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Bookhagen</a:t>
            </a:r>
            <a:r>
              <a:rPr lang="de-DE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&amp; Bastian, 2020, S.3).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2C7B376-D111-B330-84E8-E0883C0736E5}"/>
              </a:ext>
            </a:extLst>
          </p:cNvPr>
          <p:cNvSpPr/>
          <p:nvPr/>
        </p:nvSpPr>
        <p:spPr bwMode="auto">
          <a:xfrm>
            <a:off x="10991851" y="11195050"/>
            <a:ext cx="2895599" cy="7086198"/>
          </a:xfrm>
          <a:prstGeom prst="roundRect">
            <a:avLst/>
          </a:prstGeom>
          <a:solidFill>
            <a:srgbClr val="FFFFFF">
              <a:alpha val="61176"/>
            </a:srgbClr>
          </a:solidFill>
          <a:ln>
            <a:solidFill>
              <a:srgbClr val="70AD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Durchschnitt-</a:t>
            </a:r>
            <a:r>
              <a:rPr lang="de-DE" sz="28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liche</a:t>
            </a:r>
            <a:r>
              <a:rPr lang="de-DE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Zusammen-setzung von Smartphones (links); Metallgehalte in Smartphones von 12 Metallen (</a:t>
            </a:r>
            <a:r>
              <a:rPr lang="de-DE" sz="28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Bookhagen</a:t>
            </a:r>
            <a:r>
              <a:rPr lang="de-DE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&amp; Bastian, 2020, S.5).</a:t>
            </a:r>
          </a:p>
        </p:txBody>
      </p:sp>
      <p:pic>
        <p:nvPicPr>
          <p:cNvPr id="4" name="Grafik 1" descr="Lehrer mit einfarbiger Füllung">
            <a:extLst>
              <a:ext uri="{FF2B5EF4-FFF2-40B4-BE49-F238E27FC236}">
                <a16:creationId xmlns:a16="http://schemas.microsoft.com/office/drawing/2014/main" id="{C5457982-D28D-1315-058E-72115C740D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 bwMode="auto">
          <a:xfrm>
            <a:off x="12473250" y="450850"/>
            <a:ext cx="1490400" cy="1490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1237BC-E0F1-B388-F4AC-4B72EFAD1FE2}"/>
              </a:ext>
            </a:extLst>
          </p:cNvPr>
          <p:cNvSpPr txBox="1"/>
          <p:nvPr/>
        </p:nvSpPr>
        <p:spPr bwMode="auto">
          <a:xfrm>
            <a:off x="12245282" y="1668918"/>
            <a:ext cx="1869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für Lehrende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7FCE38-0D17-D7E2-E0EE-0EE22531F492}"/>
              </a:ext>
            </a:extLst>
          </p:cNvPr>
          <p:cNvSpPr txBox="1"/>
          <p:nvPr/>
        </p:nvSpPr>
        <p:spPr bwMode="auto">
          <a:xfrm>
            <a:off x="6277450" y="19339740"/>
            <a:ext cx="24700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 für Lehrende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C825C8-A91B-401A-16A4-A8F4BA1E6874}"/>
              </a:ext>
            </a:extLst>
          </p:cNvPr>
          <p:cNvSpPr txBox="1"/>
          <p:nvPr/>
        </p:nvSpPr>
        <p:spPr bwMode="auto">
          <a:xfrm>
            <a:off x="8858250" y="19066986"/>
            <a:ext cx="5143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Quelle: https://www.deutsche-rohstoffagentur.de/DE/Gemeinsames/Produkte/Downloads/Commodity_Top_News/Rohstoffwirtschaft/65_smartphones.html </a:t>
            </a:r>
          </a:p>
        </p:txBody>
      </p:sp>
    </p:spTree>
    <p:extLst>
      <p:ext uri="{BB962C8B-B14F-4D97-AF65-F5344CB8AC3E}">
        <p14:creationId xmlns:p14="http://schemas.microsoft.com/office/powerpoint/2010/main" val="1736536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7AE82-1E3D-AAA2-2DC7-762843F766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40AF2DE9-0749-F453-1B1A-43D287B31C46}"/>
              </a:ext>
            </a:extLst>
          </p:cNvPr>
          <p:cNvSpPr txBox="1"/>
          <p:nvPr/>
        </p:nvSpPr>
        <p:spPr>
          <a:xfrm>
            <a:off x="0" y="720000"/>
            <a:ext cx="142113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500" dirty="0">
                <a:latin typeface="Calibri" panose="020F0502020204030204" pitchFamily="34" charset="0"/>
                <a:cs typeface="Calibri" panose="020F0502020204030204" pitchFamily="34" charset="0"/>
              </a:rPr>
              <a:t>Hinweis für Lehrende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FAE57D-8C75-65DB-7AB6-D97C73045D7B}"/>
              </a:ext>
            </a:extLst>
          </p:cNvPr>
          <p:cNvSpPr txBox="1"/>
          <p:nvPr/>
        </p:nvSpPr>
        <p:spPr>
          <a:xfrm>
            <a:off x="895351" y="2736850"/>
            <a:ext cx="12420599" cy="1178784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de-DE" sz="3200" b="1" dirty="0">
                <a:latin typeface="Calibri" panose="020F0502020204030204" pitchFamily="34" charset="0"/>
                <a:cs typeface="Calibri" panose="020F0502020204030204" pitchFamily="34" charset="0"/>
              </a:rPr>
              <a:t>Herstellung der bunten Holzwürfel:</a:t>
            </a:r>
          </a:p>
          <a:p>
            <a:endParaRPr lang="de-D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Was wird benötigt: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viele kleine Holzwürfel in der Größe 1x1x1cm bis maximal 2x2x2cm (pro Set werden 100 Holzwürfel benötigt, diese gibt es im Bastelbedarf zu kaufen)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Pinsel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die Farben: mintgrün, blau, gelb, braun, orange, schwarz, </a:t>
            </a:r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gold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silber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, weiß und grau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eine Unterlage zum Trocknen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pro Set eine kleine Box, Tasche etc., um die Holzwürfel am Ende zu sammeln (gibt es oft ebenfalls im Bastelbedarf zu kaufen</a:t>
            </a:r>
          </a:p>
          <a:p>
            <a:endParaRPr lang="de-DE" sz="28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Vorgehen: </a:t>
            </a:r>
          </a:p>
          <a:p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Pro Farbe werden eine bestimmte Anzahl an Würfeln benötigt. Im Folgenden die Anzahl für 1 Set:</a:t>
            </a:r>
          </a:p>
          <a:p>
            <a:pPr marL="342900" indent="-342900">
              <a:buAutoNum type="arabicPeriod"/>
            </a:pP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Malen Sie 56 Holzwürfel mintgrün an.</a:t>
            </a:r>
          </a:p>
          <a:p>
            <a:pPr marL="342900" indent="-342900">
              <a:buAutoNum type="arabicPeriod"/>
            </a:pP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Malen Sie 16 Holzwürfel blau an.</a:t>
            </a:r>
          </a:p>
          <a:p>
            <a:pPr marL="342900" indent="-342900">
              <a:buAutoNum type="arabicPeriod"/>
            </a:pP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Malen Sie 3 Holzwürfel gelb an.</a:t>
            </a:r>
          </a:p>
          <a:p>
            <a:pPr marL="342900" indent="-342900">
              <a:buAutoNum type="arabicPeriod"/>
            </a:pP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Malen Sie 15 Holzwürfel braun an.</a:t>
            </a:r>
          </a:p>
          <a:p>
            <a:pPr marL="342900" indent="-342900">
              <a:buAutoNum type="arabicPeriod"/>
            </a:pP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Malen Sie 3 Holzwürfel orange an.</a:t>
            </a:r>
          </a:p>
          <a:p>
            <a:pPr marL="342900" indent="-342900">
              <a:buAutoNum type="arabicPeriod"/>
            </a:pP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Malen Sie 3 Holzwürfel schwarz an.</a:t>
            </a:r>
          </a:p>
          <a:p>
            <a:pPr marL="342900" indent="-342900">
              <a:buAutoNum type="arabicPeriod"/>
            </a:pP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Malen Sie 1 Holzwürfel </a:t>
            </a:r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gold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silber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an.</a:t>
            </a:r>
          </a:p>
          <a:p>
            <a:pPr marL="342900" indent="-342900">
              <a:buAutoNum type="arabicPeriod"/>
            </a:pP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Malen Sie 2 Holzwürfel weiß an.</a:t>
            </a:r>
          </a:p>
          <a:p>
            <a:pPr marL="342900" indent="-342900">
              <a:buAutoNum type="arabicPeriod"/>
            </a:pP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Malen Sie 1 Holzwürfel grau an.</a:t>
            </a:r>
          </a:p>
          <a:p>
            <a:endParaRPr lang="de-D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Wenn alle Seiten angemalt und alle Würfel trocken sind, packen Sie alle zu einem Set zusammen. </a:t>
            </a:r>
          </a:p>
        </p:txBody>
      </p:sp>
      <p:pic>
        <p:nvPicPr>
          <p:cNvPr id="11" name="Grafik 1" descr="Lehrer mit einfarbiger Füllung">
            <a:extLst>
              <a:ext uri="{FF2B5EF4-FFF2-40B4-BE49-F238E27FC236}">
                <a16:creationId xmlns:a16="http://schemas.microsoft.com/office/drawing/2014/main" id="{E14D2325-F508-9DFA-7A9D-9C95F2290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12473250" y="450850"/>
            <a:ext cx="1490400" cy="1490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A8A1B14-4785-5766-FE24-AEC5AB06CAE3}"/>
              </a:ext>
            </a:extLst>
          </p:cNvPr>
          <p:cNvSpPr txBox="1"/>
          <p:nvPr/>
        </p:nvSpPr>
        <p:spPr bwMode="auto">
          <a:xfrm>
            <a:off x="12245282" y="1668918"/>
            <a:ext cx="1869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für Lehrende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8B378F-B378-A9AB-CC2F-4C09C2C9BA77}"/>
              </a:ext>
            </a:extLst>
          </p:cNvPr>
          <p:cNvSpPr txBox="1"/>
          <p:nvPr/>
        </p:nvSpPr>
        <p:spPr bwMode="auto">
          <a:xfrm>
            <a:off x="6277450" y="19339740"/>
            <a:ext cx="24700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 für Lehrende</a:t>
            </a:r>
          </a:p>
        </p:txBody>
      </p:sp>
    </p:spTree>
    <p:extLst>
      <p:ext uri="{BB962C8B-B14F-4D97-AF65-F5344CB8AC3E}">
        <p14:creationId xmlns:p14="http://schemas.microsoft.com/office/powerpoint/2010/main" val="2433527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3" name="Freeform 33"/>
          <p:cNvSpPr/>
          <p:nvPr/>
        </p:nvSpPr>
        <p:spPr bwMode="auto">
          <a:xfrm rot="16200000">
            <a:off x="8260358" y="7776260"/>
            <a:ext cx="4570500" cy="5464482"/>
          </a:xfrm>
          <a:prstGeom prst="rect">
            <a:avLst/>
          </a:prstGeom>
          <a:solidFill>
            <a:srgbClr val="FFFFFF">
              <a:alpha val="61176"/>
            </a:srgbClr>
          </a:solidFill>
          <a:ln w="76200">
            <a:solidFill>
              <a:srgbClr val="09592B"/>
            </a:solidFill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grpSp>
        <p:nvGrpSpPr>
          <p:cNvPr id="2" name="Group 2"/>
          <p:cNvGrpSpPr>
            <a:grpSpLocks noChangeAspect="1"/>
          </p:cNvGrpSpPr>
          <p:nvPr/>
        </p:nvGrpSpPr>
        <p:grpSpPr bwMode="auto">
          <a:xfrm>
            <a:off x="1238250" y="7385050"/>
            <a:ext cx="5358117" cy="10601956"/>
            <a:chOff x="0" y="0"/>
            <a:chExt cx="2620010" cy="5184140"/>
          </a:xfrm>
        </p:grpSpPr>
        <p:sp>
          <p:nvSpPr>
            <p:cNvPr id="3" name="Freeform 3"/>
            <p:cNvSpPr/>
            <p:nvPr/>
          </p:nvSpPr>
          <p:spPr bwMode="auto">
            <a:xfrm>
              <a:off x="53340" y="25400"/>
              <a:ext cx="2513329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 extrusionOk="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" name="Freeform 4"/>
            <p:cNvSpPr/>
            <p:nvPr/>
          </p:nvSpPr>
          <p:spPr bwMode="auto"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 extrusionOk="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3"/>
              <a:srcRect l="23808" r="23808"/>
              <a:stretch/>
            </a:blipFill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" name="Freeform 5"/>
            <p:cNvSpPr/>
            <p:nvPr/>
          </p:nvSpPr>
          <p:spPr bwMode="auto"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 extrusionOk="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 extrusionOk="0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 extrusionOk="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 extrusionOk="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 extrusionOk="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 extrusionOk="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 extrusionOk="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25" name="Group 25"/>
          <p:cNvGrpSpPr/>
          <p:nvPr/>
        </p:nvGrpSpPr>
        <p:grpSpPr bwMode="auto">
          <a:xfrm rot="-5400000">
            <a:off x="6023105" y="389471"/>
            <a:ext cx="2342756" cy="9626465"/>
            <a:chOff x="0" y="0"/>
            <a:chExt cx="1384167" cy="8537738"/>
          </a:xfrm>
          <a:solidFill>
            <a:srgbClr val="FFFFFF">
              <a:alpha val="61176"/>
            </a:srgbClr>
          </a:solidFill>
        </p:grpSpPr>
        <p:sp>
          <p:nvSpPr>
            <p:cNvPr id="26" name="Freeform 26"/>
            <p:cNvSpPr/>
            <p:nvPr/>
          </p:nvSpPr>
          <p:spPr bwMode="auto">
            <a:xfrm>
              <a:off x="0" y="0"/>
              <a:ext cx="1384167" cy="8537739"/>
            </a:xfrm>
            <a:prstGeom prst="roundRect">
              <a:avLst/>
            </a:prstGeom>
            <a:grpFill/>
            <a:ln w="19050">
              <a:solidFill>
                <a:srgbClr val="70AD47"/>
              </a:solidFill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27" name="Freeform 27"/>
          <p:cNvSpPr/>
          <p:nvPr/>
        </p:nvSpPr>
        <p:spPr bwMode="auto">
          <a:xfrm>
            <a:off x="-976356" y="4706621"/>
            <a:ext cx="4820950" cy="2714499"/>
          </a:xfrm>
          <a:custGeom>
            <a:avLst/>
            <a:gdLst/>
            <a:ahLst/>
            <a:cxnLst/>
            <a:rect l="l" t="t" r="r" b="b"/>
            <a:pathLst>
              <a:path w="5126837" h="2886733" extrusionOk="0">
                <a:moveTo>
                  <a:pt x="0" y="0"/>
                </a:moveTo>
                <a:lnTo>
                  <a:pt x="5126837" y="0"/>
                </a:lnTo>
                <a:lnTo>
                  <a:pt x="5126837" y="2886733"/>
                </a:lnTo>
                <a:lnTo>
                  <a:pt x="0" y="28867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/>
          </a:blip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8" name="Freeform 28"/>
          <p:cNvSpPr/>
          <p:nvPr/>
        </p:nvSpPr>
        <p:spPr bwMode="auto">
          <a:xfrm>
            <a:off x="6455269" y="12719050"/>
            <a:ext cx="6634761" cy="3735789"/>
          </a:xfrm>
          <a:custGeom>
            <a:avLst/>
            <a:gdLst/>
            <a:ahLst/>
            <a:cxnLst/>
            <a:rect l="l" t="t" r="r" b="b"/>
            <a:pathLst>
              <a:path w="7055733" h="3972823" extrusionOk="0">
                <a:moveTo>
                  <a:pt x="0" y="0"/>
                </a:moveTo>
                <a:lnTo>
                  <a:pt x="7055733" y="0"/>
                </a:lnTo>
                <a:lnTo>
                  <a:pt x="7055733" y="3972823"/>
                </a:lnTo>
                <a:lnTo>
                  <a:pt x="0" y="397282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/>
          </a:blip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1" name="TextBox 31"/>
          <p:cNvSpPr txBox="1"/>
          <p:nvPr/>
        </p:nvSpPr>
        <p:spPr bwMode="auto">
          <a:xfrm>
            <a:off x="8193314" y="8317118"/>
            <a:ext cx="4779735" cy="4308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defRPr/>
            </a:pPr>
            <a:r>
              <a:rPr lang="de-DE" sz="2800" b="1" spc="-65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Als nächsten Schritt </a:t>
            </a:r>
          </a:p>
          <a:p>
            <a:pPr>
              <a:defRPr/>
            </a:pPr>
            <a:r>
              <a:rPr lang="de-DE" sz="2800" b="1" spc="-65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besprecht die folgenden Fragen:</a:t>
            </a:r>
            <a:endParaRPr sz="2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de-DE" sz="2800" spc="-65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Welche Rohstoffe könnten genutzt werden, um Smartphones nachhaltiger zu machen?</a:t>
            </a:r>
            <a:endParaRPr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de-DE" sz="2800" spc="-65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Könnte ein Smartphone beispielsweise nur aus Holz bestehen? Warum oder warum nicht?</a:t>
            </a:r>
            <a:endParaRPr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1" name="Freeform 41" hidden="1"/>
          <p:cNvSpPr/>
          <p:nvPr/>
        </p:nvSpPr>
        <p:spPr bwMode="auto">
          <a:xfrm rot="-988367">
            <a:off x="8457013" y="6480743"/>
            <a:ext cx="2346778" cy="2346778"/>
          </a:xfrm>
          <a:custGeom>
            <a:avLst/>
            <a:gdLst/>
            <a:ahLst/>
            <a:cxnLst/>
            <a:rect l="l" t="t" r="r" b="b"/>
            <a:pathLst>
              <a:path w="2495680" h="2495680" extrusionOk="0">
                <a:moveTo>
                  <a:pt x="0" y="0"/>
                </a:moveTo>
                <a:lnTo>
                  <a:pt x="2495680" y="0"/>
                </a:lnTo>
                <a:lnTo>
                  <a:pt x="2495680" y="2495680"/>
                </a:lnTo>
                <a:lnTo>
                  <a:pt x="0" y="249568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/>
          </a:blip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2" name="Freeform 42" hidden="1"/>
          <p:cNvSpPr/>
          <p:nvPr/>
        </p:nvSpPr>
        <p:spPr bwMode="auto">
          <a:xfrm rot="2248597">
            <a:off x="380034" y="16021310"/>
            <a:ext cx="2346778" cy="2346778"/>
          </a:xfrm>
          <a:custGeom>
            <a:avLst/>
            <a:gdLst/>
            <a:ahLst/>
            <a:cxnLst/>
            <a:rect l="l" t="t" r="r" b="b"/>
            <a:pathLst>
              <a:path w="2495680" h="2495680" extrusionOk="0">
                <a:moveTo>
                  <a:pt x="0" y="0"/>
                </a:moveTo>
                <a:lnTo>
                  <a:pt x="2495680" y="0"/>
                </a:lnTo>
                <a:lnTo>
                  <a:pt x="2495680" y="2495681"/>
                </a:lnTo>
                <a:lnTo>
                  <a:pt x="0" y="249568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/>
          </a:blipFill>
        </p:spPr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3" name="Freeform 43" hidden="1"/>
          <p:cNvSpPr/>
          <p:nvPr/>
        </p:nvSpPr>
        <p:spPr bwMode="auto">
          <a:xfrm rot="2254684">
            <a:off x="10457217" y="4943472"/>
            <a:ext cx="1853544" cy="1853544"/>
          </a:xfrm>
          <a:custGeom>
            <a:avLst/>
            <a:gdLst/>
            <a:ahLst/>
            <a:cxnLst/>
            <a:rect l="l" t="t" r="r" b="b"/>
            <a:pathLst>
              <a:path w="1971150" h="1971150" extrusionOk="0">
                <a:moveTo>
                  <a:pt x="0" y="0"/>
                </a:moveTo>
                <a:lnTo>
                  <a:pt x="1971150" y="0"/>
                </a:lnTo>
                <a:lnTo>
                  <a:pt x="1971150" y="1971150"/>
                </a:lnTo>
                <a:lnTo>
                  <a:pt x="0" y="197115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/>
          </a:blip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4" name="TextBox 44"/>
          <p:cNvSpPr txBox="1"/>
          <p:nvPr/>
        </p:nvSpPr>
        <p:spPr bwMode="auto">
          <a:xfrm>
            <a:off x="933450" y="717965"/>
            <a:ext cx="12344399" cy="27794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372"/>
              </a:lnSpc>
              <a:defRPr/>
            </a:pPr>
            <a:r>
              <a:rPr lang="de-DE" sz="7500" dirty="0">
                <a:solidFill>
                  <a:srgbClr val="09592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 IST IM INNEREN DEINES SMARTPHONES?</a:t>
            </a:r>
            <a:endParaRPr sz="7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3410"/>
              </a:lnSpc>
              <a:defRPr/>
            </a:pPr>
            <a:r>
              <a:rPr lang="de-DE" sz="3500" dirty="0">
                <a:solidFill>
                  <a:srgbClr val="09592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AUS WELCHEN ROHSTOFFEN BESTEHT EIN SMARTPHONE EIGENTLICH?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TextBox 45"/>
          <p:cNvSpPr txBox="1"/>
          <p:nvPr/>
        </p:nvSpPr>
        <p:spPr bwMode="auto">
          <a:xfrm>
            <a:off x="1607100" y="8129462"/>
            <a:ext cx="4604917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defRPr/>
            </a:pPr>
            <a:r>
              <a:rPr lang="de-DE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Deine Aufgabe:</a:t>
            </a:r>
            <a:endParaRPr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Freeform 13"/>
          <p:cNvSpPr/>
          <p:nvPr/>
        </p:nvSpPr>
        <p:spPr bwMode="auto">
          <a:xfrm>
            <a:off x="1766905" y="8688598"/>
            <a:ext cx="4322101" cy="1058652"/>
          </a:xfrm>
          <a:custGeom>
            <a:avLst/>
            <a:gdLst/>
            <a:ahLst/>
            <a:cxnLst/>
            <a:rect l="l" t="t" r="r" b="b"/>
            <a:pathLst>
              <a:path w="2916221" h="988510" extrusionOk="0">
                <a:moveTo>
                  <a:pt x="2791761" y="988510"/>
                </a:moveTo>
                <a:lnTo>
                  <a:pt x="124460" y="988510"/>
                </a:lnTo>
                <a:cubicBezTo>
                  <a:pt x="55880" y="988510"/>
                  <a:pt x="0" y="932630"/>
                  <a:pt x="0" y="86405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791761" y="0"/>
                </a:lnTo>
                <a:cubicBezTo>
                  <a:pt x="2860341" y="0"/>
                  <a:pt x="2916221" y="55880"/>
                  <a:pt x="2916221" y="124460"/>
                </a:cubicBezTo>
                <a:lnTo>
                  <a:pt x="2916221" y="864050"/>
                </a:lnTo>
                <a:cubicBezTo>
                  <a:pt x="2916221" y="932630"/>
                  <a:pt x="2860341" y="988510"/>
                  <a:pt x="2791761" y="988510"/>
                </a:cubicBezTo>
                <a:close/>
              </a:path>
            </a:pathLst>
          </a:custGeom>
          <a:solidFill>
            <a:srgbClr val="008037">
              <a:alpha val="74902"/>
            </a:srgbClr>
          </a:solidFill>
        </p:spPr>
        <p:txBody>
          <a:bodyPr/>
          <a:lstStyle/>
          <a:p>
            <a:pPr>
              <a:defRPr/>
            </a:pPr>
            <a:r>
              <a:rPr lang="de-DE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Vor dir liegen Gruppen mit jeweils 100 bunten Würfeln.</a:t>
            </a:r>
          </a:p>
        </p:txBody>
      </p:sp>
      <p:sp>
        <p:nvSpPr>
          <p:cNvPr id="15" name="Freeform 15"/>
          <p:cNvSpPr/>
          <p:nvPr/>
        </p:nvSpPr>
        <p:spPr bwMode="auto">
          <a:xfrm>
            <a:off x="1766906" y="9782489"/>
            <a:ext cx="4322101" cy="2176108"/>
          </a:xfrm>
          <a:custGeom>
            <a:avLst/>
            <a:gdLst/>
            <a:ahLst/>
            <a:cxnLst/>
            <a:rect l="l" t="t" r="r" b="b"/>
            <a:pathLst>
              <a:path w="2963136" h="789419" extrusionOk="0">
                <a:moveTo>
                  <a:pt x="2838676" y="789419"/>
                </a:moveTo>
                <a:lnTo>
                  <a:pt x="124460" y="789419"/>
                </a:lnTo>
                <a:cubicBezTo>
                  <a:pt x="55880" y="789419"/>
                  <a:pt x="0" y="733539"/>
                  <a:pt x="0" y="664959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838676" y="0"/>
                </a:lnTo>
                <a:cubicBezTo>
                  <a:pt x="2907256" y="0"/>
                  <a:pt x="2963136" y="55880"/>
                  <a:pt x="2963136" y="124460"/>
                </a:cubicBezTo>
                <a:lnTo>
                  <a:pt x="2963136" y="664959"/>
                </a:lnTo>
                <a:cubicBezTo>
                  <a:pt x="2963136" y="733539"/>
                  <a:pt x="2907256" y="789419"/>
                  <a:pt x="2838676" y="789419"/>
                </a:cubicBezTo>
                <a:close/>
              </a:path>
            </a:pathLst>
          </a:custGeom>
          <a:solidFill>
            <a:srgbClr val="008037">
              <a:alpha val="74902"/>
            </a:srgbClr>
          </a:solidFill>
        </p:spPr>
        <p:txBody>
          <a:bodyPr/>
          <a:lstStyle/>
          <a:p>
            <a:pPr>
              <a:defRPr/>
            </a:pPr>
            <a:r>
              <a:rPr lang="de-DE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Erkunde die Würfel-Gruppen. Welchen Rohstoff symbolisieren diese Würfel-Gruppen in deinem Smartphone?</a:t>
            </a:r>
          </a:p>
          <a:p>
            <a:pPr>
              <a:defRPr/>
            </a:pPr>
            <a:endParaRPr lang="de-DE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Freeform 24"/>
          <p:cNvSpPr/>
          <p:nvPr/>
        </p:nvSpPr>
        <p:spPr bwMode="auto">
          <a:xfrm>
            <a:off x="1766905" y="11993836"/>
            <a:ext cx="4322101" cy="2556255"/>
          </a:xfrm>
          <a:custGeom>
            <a:avLst/>
            <a:gdLst/>
            <a:ahLst/>
            <a:cxnLst/>
            <a:rect l="l" t="t" r="r" b="b"/>
            <a:pathLst>
              <a:path w="4292155" h="2314485" extrusionOk="0">
                <a:moveTo>
                  <a:pt x="4167695" y="2314485"/>
                </a:moveTo>
                <a:lnTo>
                  <a:pt x="124460" y="2314485"/>
                </a:lnTo>
                <a:cubicBezTo>
                  <a:pt x="55880" y="2314485"/>
                  <a:pt x="0" y="2258605"/>
                  <a:pt x="0" y="219002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4167695" y="0"/>
                </a:lnTo>
                <a:cubicBezTo>
                  <a:pt x="4236275" y="0"/>
                  <a:pt x="4292155" y="55880"/>
                  <a:pt x="4292155" y="124460"/>
                </a:cubicBezTo>
                <a:lnTo>
                  <a:pt x="4292155" y="2190025"/>
                </a:lnTo>
                <a:cubicBezTo>
                  <a:pt x="4292155" y="2258605"/>
                  <a:pt x="4236275" y="2314485"/>
                  <a:pt x="4167695" y="2314485"/>
                </a:cubicBezTo>
                <a:close/>
              </a:path>
            </a:pathLst>
          </a:custGeom>
          <a:solidFill>
            <a:srgbClr val="008037">
              <a:alpha val="74902"/>
            </a:srgbClr>
          </a:solidFill>
        </p:spPr>
        <p:txBody>
          <a:bodyPr/>
          <a:lstStyle/>
          <a:p>
            <a:pPr>
              <a:defRPr/>
            </a:pPr>
            <a:r>
              <a:rPr lang="de-DE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Schau dir die beigefügten Diagramme an. Sortiere dann die Würfel nach ihrer Farbe. Versuche danach die Würfel-Gruppen den Rohstoffen zuzuordnen.</a:t>
            </a:r>
          </a:p>
          <a:p>
            <a:pPr>
              <a:defRPr/>
            </a:pPr>
            <a:endParaRPr lang="de-DE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49"/>
          <p:cNvSpPr txBox="1"/>
          <p:nvPr/>
        </p:nvSpPr>
        <p:spPr bwMode="auto">
          <a:xfrm>
            <a:off x="2657000" y="4146061"/>
            <a:ext cx="9074964" cy="2165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22"/>
              </a:lnSpc>
              <a:defRPr/>
            </a:pPr>
            <a:r>
              <a:rPr lang="de-DE" sz="3200" b="1" spc="-6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</a:t>
            </a:r>
            <a:endParaRPr lang="de-DE" sz="2400" b="1" spc="-65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de-DE" sz="2800" spc="-65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Smartphones sind unsere täglichen Begleiter. Aber aus welchen Rohstoffen bestehen sie? Warum sind manche Rohstoffe so wertvoll? Und wie viel steckt von welchem Material in einem Smartphone?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0" name="Freeform 30"/>
          <p:cNvSpPr/>
          <p:nvPr/>
        </p:nvSpPr>
        <p:spPr bwMode="auto">
          <a:xfrm>
            <a:off x="1766905" y="14585330"/>
            <a:ext cx="4322101" cy="3004831"/>
          </a:xfrm>
          <a:custGeom>
            <a:avLst/>
            <a:gdLst/>
            <a:ahLst/>
            <a:cxnLst/>
            <a:rect l="l" t="t" r="r" b="b"/>
            <a:pathLst>
              <a:path w="2963136" h="1511484" extrusionOk="0">
                <a:moveTo>
                  <a:pt x="2838676" y="1511484"/>
                </a:moveTo>
                <a:lnTo>
                  <a:pt x="124460" y="1511484"/>
                </a:lnTo>
                <a:cubicBezTo>
                  <a:pt x="55880" y="1511484"/>
                  <a:pt x="0" y="1455604"/>
                  <a:pt x="0" y="138702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838676" y="0"/>
                </a:lnTo>
                <a:cubicBezTo>
                  <a:pt x="2907256" y="0"/>
                  <a:pt x="2963136" y="55880"/>
                  <a:pt x="2963136" y="124460"/>
                </a:cubicBezTo>
                <a:lnTo>
                  <a:pt x="2963136" y="1387024"/>
                </a:lnTo>
                <a:cubicBezTo>
                  <a:pt x="2963136" y="1455604"/>
                  <a:pt x="2907256" y="1511484"/>
                  <a:pt x="2838676" y="1511484"/>
                </a:cubicBezTo>
                <a:close/>
              </a:path>
            </a:pathLst>
          </a:custGeom>
          <a:solidFill>
            <a:srgbClr val="008037">
              <a:alpha val="74902"/>
            </a:srgbClr>
          </a:solidFill>
        </p:spPr>
        <p:txBody>
          <a:bodyPr/>
          <a:lstStyle/>
          <a:p>
            <a:pPr>
              <a:defRPr/>
            </a:pPr>
            <a:r>
              <a:rPr lang="de-DE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Vergleiche deine Ergebnisse mit der Lösung. Liegst du mit deinen Antworten richtig? Die Diagramme sind von 2015. Diskutiere – haben sich die Rohstoffe verändert?</a:t>
            </a:r>
          </a:p>
          <a:p>
            <a:pPr>
              <a:defRPr/>
            </a:pPr>
            <a:endParaRPr lang="de-DE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7B123C-E62F-C0CF-0C0E-5F737162E578}"/>
              </a:ext>
            </a:extLst>
          </p:cNvPr>
          <p:cNvSpPr txBox="1"/>
          <p:nvPr/>
        </p:nvSpPr>
        <p:spPr bwMode="auto">
          <a:xfrm>
            <a:off x="6545818" y="19356303"/>
            <a:ext cx="1119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Seite 1/5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A308B1-B44D-EEE9-691E-CB904D89830D}"/>
              </a:ext>
            </a:extLst>
          </p:cNvPr>
          <p:cNvSpPr txBox="1"/>
          <p:nvPr/>
        </p:nvSpPr>
        <p:spPr bwMode="auto">
          <a:xfrm>
            <a:off x="10153650" y="19079304"/>
            <a:ext cx="39018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basierend auf Materialien von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Szucsich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(PH Wien, 2024) im EU-geförderten Projekt Teacher Academy Project – Teaching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Sustainability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(TAP-TS).</a:t>
            </a:r>
          </a:p>
          <a:p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DCEC14-0AB4-D2D5-0BB9-C488DA79A112}"/>
              </a:ext>
            </a:extLst>
          </p:cNvPr>
          <p:cNvSpPr/>
          <p:nvPr/>
        </p:nvSpPr>
        <p:spPr>
          <a:xfrm>
            <a:off x="10128583" y="6735269"/>
            <a:ext cx="1152305" cy="1004614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1060450" contourW="19050">
            <a:bevelT w="82550" h="44450" prst="angle"/>
            <a:bevelB w="82550" h="44450" prst="angle"/>
            <a:contourClr>
              <a:schemeClr val="tx1">
                <a:lumMod val="50000"/>
                <a:lumOff val="50000"/>
              </a:schemeClr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00C821-6578-4FED-9121-131B792701EA}"/>
              </a:ext>
            </a:extLst>
          </p:cNvPr>
          <p:cNvSpPr/>
          <p:nvPr/>
        </p:nvSpPr>
        <p:spPr bwMode="auto">
          <a:xfrm>
            <a:off x="12339758" y="7332066"/>
            <a:ext cx="1152305" cy="100461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1060450" contourW="19050">
            <a:bevelT w="82550" h="44450" prst="angle"/>
            <a:bevelB w="82550" h="44450" prst="angle"/>
            <a:contourClr>
              <a:schemeClr val="tx1">
                <a:lumMod val="50000"/>
                <a:lumOff val="50000"/>
              </a:schemeClr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EE338B1-4122-7716-9A1A-E63159D6E192}"/>
              </a:ext>
            </a:extLst>
          </p:cNvPr>
          <p:cNvSpPr/>
          <p:nvPr/>
        </p:nvSpPr>
        <p:spPr bwMode="auto">
          <a:xfrm>
            <a:off x="12282080" y="5740825"/>
            <a:ext cx="1152305" cy="1004614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1060450" contourW="19050">
            <a:bevelT w="82550" h="44450" prst="angle"/>
            <a:bevelB w="82550" h="44450" prst="angle"/>
            <a:contourClr>
              <a:schemeClr val="tx1">
                <a:lumMod val="50000"/>
                <a:lumOff val="50000"/>
              </a:schemeClr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40AE005-7F86-AAF9-3AF5-C49025EA25F8}"/>
              </a:ext>
            </a:extLst>
          </p:cNvPr>
          <p:cNvSpPr/>
          <p:nvPr/>
        </p:nvSpPr>
        <p:spPr bwMode="auto">
          <a:xfrm>
            <a:off x="8218400" y="17416105"/>
            <a:ext cx="1152305" cy="1004614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1060450" contourW="19050">
            <a:bevelT w="82550" h="44450" prst="angle"/>
            <a:bevelB w="82550" h="44450" prst="angle"/>
            <a:contourClr>
              <a:schemeClr val="tx1">
                <a:lumMod val="50000"/>
                <a:lumOff val="50000"/>
              </a:schemeClr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7148629-56B2-1A13-ADE4-BFF1AC3796D8}"/>
              </a:ext>
            </a:extLst>
          </p:cNvPr>
          <p:cNvSpPr/>
          <p:nvPr/>
        </p:nvSpPr>
        <p:spPr bwMode="auto">
          <a:xfrm>
            <a:off x="10331589" y="16224250"/>
            <a:ext cx="1152305" cy="100461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1060450" contourW="19050">
            <a:bevelT w="82550" h="44450" prst="angle"/>
            <a:bevelB w="82550" h="44450" prst="angle"/>
            <a:extrusionClr>
              <a:schemeClr val="bg1"/>
            </a:extrusionClr>
            <a:contourClr>
              <a:schemeClr val="tx1">
                <a:lumMod val="50000"/>
                <a:lumOff val="50000"/>
              </a:schemeClr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44EF6B5-627D-497D-ED52-9B42AD7ACFC0}"/>
              </a:ext>
            </a:extLst>
          </p:cNvPr>
          <p:cNvSpPr/>
          <p:nvPr/>
        </p:nvSpPr>
        <p:spPr bwMode="auto">
          <a:xfrm>
            <a:off x="10430540" y="17605336"/>
            <a:ext cx="1152305" cy="10046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1060450" contourW="19050">
            <a:bevelT w="82550" h="44450" prst="angle"/>
            <a:bevelB w="82550" h="44450" prst="angle"/>
            <a:contourClr>
              <a:schemeClr val="tx1">
                <a:lumMod val="50000"/>
                <a:lumOff val="50000"/>
              </a:schemeClr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1AC0DEF-FF5B-5FA4-16A3-02C8FF51C25F}"/>
              </a:ext>
            </a:extLst>
          </p:cNvPr>
          <p:cNvSpPr/>
          <p:nvPr/>
        </p:nvSpPr>
        <p:spPr bwMode="auto">
          <a:xfrm>
            <a:off x="12444395" y="14864863"/>
            <a:ext cx="1152305" cy="10046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1060450" contourW="19050">
            <a:bevelT w="82550" h="44450" prst="angle"/>
            <a:bevelB w="82550" h="44450" prst="angle"/>
            <a:contourClr>
              <a:schemeClr val="tx1">
                <a:lumMod val="50000"/>
                <a:lumOff val="50000"/>
              </a:schemeClr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D84742A-4491-C783-087C-E01334BD684A}"/>
              </a:ext>
            </a:extLst>
          </p:cNvPr>
          <p:cNvSpPr/>
          <p:nvPr/>
        </p:nvSpPr>
        <p:spPr bwMode="auto">
          <a:xfrm>
            <a:off x="12642680" y="17565157"/>
            <a:ext cx="1152305" cy="100461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1060450" contourW="19050">
            <a:bevelT w="82550" h="44450" prst="angle"/>
            <a:bevelB w="82550" h="44450" prst="angle"/>
            <a:contourClr>
              <a:schemeClr val="tx1">
                <a:lumMod val="50000"/>
                <a:lumOff val="50000"/>
              </a:schemeClr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8267D51-8E42-342D-58CC-85CDA7D952F2}"/>
              </a:ext>
            </a:extLst>
          </p:cNvPr>
          <p:cNvSpPr/>
          <p:nvPr/>
        </p:nvSpPr>
        <p:spPr bwMode="auto">
          <a:xfrm>
            <a:off x="12577482" y="16215010"/>
            <a:ext cx="1152305" cy="1004614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1060450" contourW="19050">
            <a:bevelT w="82550" h="44450" prst="angle"/>
            <a:bevelB w="82550" h="44450" prst="angle"/>
            <a:contourClr>
              <a:schemeClr val="tx1">
                <a:lumMod val="50000"/>
                <a:lumOff val="50000"/>
              </a:schemeClr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10" name="Group 109">
            <a:extLst>
              <a:ext uri="{FF2B5EF4-FFF2-40B4-BE49-F238E27FC236}">
                <a16:creationId xmlns:a16="http://schemas.microsoft.com/office/drawing/2014/main" id="{B7024BC4-37B9-3540-2290-158CA2ED4FA5}"/>
              </a:ext>
            </a:extLst>
          </p:cNvPr>
          <p:cNvGrpSpPr/>
          <p:nvPr/>
        </p:nvGrpSpPr>
        <p:grpSpPr>
          <a:xfrm>
            <a:off x="3140896" y="3270250"/>
            <a:ext cx="7940246" cy="1993986"/>
            <a:chOff x="3153389" y="2769900"/>
            <a:chExt cx="7940246" cy="1748486"/>
          </a:xfrm>
        </p:grpSpPr>
        <p:sp>
          <p:nvSpPr>
            <p:cNvPr id="3" name="Freeform 3"/>
            <p:cNvSpPr/>
            <p:nvPr/>
          </p:nvSpPr>
          <p:spPr bwMode="auto">
            <a:xfrm>
              <a:off x="3153389" y="2769900"/>
              <a:ext cx="7940246" cy="1748486"/>
            </a:xfrm>
            <a:custGeom>
              <a:avLst/>
              <a:gdLst/>
              <a:ahLst/>
              <a:cxnLst/>
              <a:rect l="l" t="t" r="r" b="b"/>
              <a:pathLst>
                <a:path w="1742509" h="333188" extrusionOk="0">
                  <a:moveTo>
                    <a:pt x="55729" y="0"/>
                  </a:moveTo>
                  <a:lnTo>
                    <a:pt x="1686780" y="0"/>
                  </a:lnTo>
                  <a:cubicBezTo>
                    <a:pt x="1701560" y="0"/>
                    <a:pt x="1715735" y="5871"/>
                    <a:pt x="1726186" y="16323"/>
                  </a:cubicBezTo>
                  <a:cubicBezTo>
                    <a:pt x="1736637" y="26774"/>
                    <a:pt x="1742509" y="40949"/>
                    <a:pt x="1742509" y="55729"/>
                  </a:cubicBezTo>
                  <a:lnTo>
                    <a:pt x="1742509" y="277459"/>
                  </a:lnTo>
                  <a:cubicBezTo>
                    <a:pt x="1742509" y="308238"/>
                    <a:pt x="1717558" y="333188"/>
                    <a:pt x="1686780" y="333188"/>
                  </a:cubicBezTo>
                  <a:lnTo>
                    <a:pt x="55729" y="333188"/>
                  </a:lnTo>
                  <a:cubicBezTo>
                    <a:pt x="40949" y="333188"/>
                    <a:pt x="26774" y="327317"/>
                    <a:pt x="16323" y="316866"/>
                  </a:cubicBezTo>
                  <a:cubicBezTo>
                    <a:pt x="5871" y="306414"/>
                    <a:pt x="0" y="292240"/>
                    <a:pt x="0" y="277459"/>
                  </a:cubicBezTo>
                  <a:lnTo>
                    <a:pt x="0" y="55729"/>
                  </a:lnTo>
                  <a:cubicBezTo>
                    <a:pt x="0" y="40949"/>
                    <a:pt x="5871" y="26774"/>
                    <a:pt x="16323" y="16323"/>
                  </a:cubicBezTo>
                  <a:cubicBezTo>
                    <a:pt x="26774" y="5871"/>
                    <a:pt x="40949" y="0"/>
                    <a:pt x="55729" y="0"/>
                  </a:cubicBezTo>
                  <a:close/>
                </a:path>
              </a:pathLst>
            </a:custGeom>
            <a:solidFill>
              <a:srgbClr val="FFFFFF">
                <a:alpha val="61176"/>
              </a:srgbClr>
            </a:solidFill>
            <a:ln w="19050">
              <a:solidFill>
                <a:srgbClr val="70AD47"/>
              </a:solidFill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" name="TextBox 5"/>
            <p:cNvSpPr txBox="1"/>
            <p:nvPr/>
          </p:nvSpPr>
          <p:spPr bwMode="auto">
            <a:xfrm>
              <a:off x="3441400" y="2830183"/>
              <a:ext cx="7364223" cy="15653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defRPr/>
              </a:pPr>
              <a:r>
                <a:rPr lang="de-DE" sz="3200" b="1" dirty="0">
                  <a:latin typeface="Calibri" panose="020F0502020204030204" pitchFamily="34" charset="0"/>
                  <a:cs typeface="Calibri" panose="020F0502020204030204" pitchFamily="34" charset="0"/>
                </a:rPr>
                <a:t>Deine Aufgabe:</a:t>
              </a:r>
            </a:p>
            <a:p>
              <a:pPr>
                <a:defRPr/>
              </a:pPr>
              <a:r>
                <a:rPr lang="de-DE" sz="28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Trage die Anzahl und die Farbe der Würfel ein.</a:t>
              </a:r>
              <a:endParaRPr sz="2800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defRPr/>
              </a:pPr>
              <a:r>
                <a:rPr lang="de-DE" sz="28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100 Würfel = alle Rohstoffe in einem Smartphone</a:t>
              </a:r>
              <a:endParaRPr sz="2800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defRPr/>
              </a:pPr>
              <a:r>
                <a:rPr lang="de-DE" sz="28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1 Würfel entspricht 1% der Rohstoffe</a:t>
              </a:r>
              <a:endParaRPr sz="2800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26" name="Freeform 26"/>
          <p:cNvSpPr/>
          <p:nvPr/>
        </p:nvSpPr>
        <p:spPr bwMode="auto">
          <a:xfrm>
            <a:off x="7101686" y="10932657"/>
            <a:ext cx="5118502" cy="943198"/>
          </a:xfrm>
          <a:custGeom>
            <a:avLst/>
            <a:gdLst/>
            <a:ahLst/>
            <a:cxnLst/>
            <a:rect l="l" t="t" r="r" b="b"/>
            <a:pathLst>
              <a:path w="1054705" h="278138" extrusionOk="0">
                <a:moveTo>
                  <a:pt x="28446" y="0"/>
                </a:moveTo>
                <a:lnTo>
                  <a:pt x="1026259" y="0"/>
                </a:lnTo>
                <a:cubicBezTo>
                  <a:pt x="1041969" y="0"/>
                  <a:pt x="1054705" y="12736"/>
                  <a:pt x="1054705" y="28446"/>
                </a:cubicBezTo>
                <a:lnTo>
                  <a:pt x="1054705" y="249692"/>
                </a:lnTo>
                <a:cubicBezTo>
                  <a:pt x="1054705" y="265402"/>
                  <a:pt x="1041969" y="278138"/>
                  <a:pt x="1026259" y="278138"/>
                </a:cubicBezTo>
                <a:lnTo>
                  <a:pt x="28446" y="278138"/>
                </a:lnTo>
                <a:cubicBezTo>
                  <a:pt x="20902" y="278138"/>
                  <a:pt x="13666" y="275141"/>
                  <a:pt x="8332" y="269806"/>
                </a:cubicBezTo>
                <a:cubicBezTo>
                  <a:pt x="2997" y="264472"/>
                  <a:pt x="0" y="257237"/>
                  <a:pt x="0" y="249692"/>
                </a:cubicBezTo>
                <a:lnTo>
                  <a:pt x="0" y="28446"/>
                </a:lnTo>
                <a:cubicBezTo>
                  <a:pt x="0" y="20902"/>
                  <a:pt x="2997" y="13666"/>
                  <a:pt x="8332" y="8332"/>
                </a:cubicBezTo>
                <a:cubicBezTo>
                  <a:pt x="13666" y="2997"/>
                  <a:pt x="20902" y="0"/>
                  <a:pt x="28446" y="0"/>
                </a:cubicBezTo>
                <a:close/>
              </a:path>
            </a:pathLst>
          </a:custGeom>
          <a:solidFill>
            <a:srgbClr val="EED995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8" name="TextBox 28"/>
          <p:cNvSpPr txBox="1"/>
          <p:nvPr/>
        </p:nvSpPr>
        <p:spPr bwMode="auto">
          <a:xfrm>
            <a:off x="7101686" y="11152457"/>
            <a:ext cx="5118502" cy="503599"/>
          </a:xfrm>
          <a:prstGeom prst="rect">
            <a:avLst/>
          </a:prstGeom>
          <a:grpFill/>
        </p:spPr>
        <p:txBody>
          <a:bodyPr wrap="square" lIns="0" tIns="0" rIns="0" bIns="0" rtlCol="0" anchor="t">
            <a:spAutoFit/>
          </a:bodyPr>
          <a:lstStyle/>
          <a:p>
            <a:pPr lvl="1">
              <a:lnSpc>
                <a:spcPts val="4213"/>
              </a:lnSpc>
              <a:defRPr/>
            </a:pPr>
            <a:r>
              <a:rPr lang="de-DE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Kupfer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Freeform 30"/>
          <p:cNvSpPr/>
          <p:nvPr/>
        </p:nvSpPr>
        <p:spPr bwMode="auto">
          <a:xfrm>
            <a:off x="4576915" y="10929956"/>
            <a:ext cx="2208957" cy="943198"/>
          </a:xfrm>
          <a:custGeom>
            <a:avLst/>
            <a:gdLst/>
            <a:ahLst/>
            <a:cxnLst/>
            <a:rect l="l" t="t" r="r" b="b"/>
            <a:pathLst>
              <a:path w="455172" h="278138" extrusionOk="0">
                <a:moveTo>
                  <a:pt x="65914" y="0"/>
                </a:moveTo>
                <a:lnTo>
                  <a:pt x="389258" y="0"/>
                </a:lnTo>
                <a:cubicBezTo>
                  <a:pt x="425661" y="0"/>
                  <a:pt x="455172" y="29510"/>
                  <a:pt x="455172" y="65914"/>
                </a:cubicBezTo>
                <a:lnTo>
                  <a:pt x="455172" y="212225"/>
                </a:lnTo>
                <a:cubicBezTo>
                  <a:pt x="455172" y="229706"/>
                  <a:pt x="448227" y="246471"/>
                  <a:pt x="435866" y="258832"/>
                </a:cubicBezTo>
                <a:cubicBezTo>
                  <a:pt x="423505" y="271194"/>
                  <a:pt x="406740" y="278138"/>
                  <a:pt x="389258" y="278138"/>
                </a:cubicBezTo>
                <a:lnTo>
                  <a:pt x="65914" y="278138"/>
                </a:lnTo>
                <a:cubicBezTo>
                  <a:pt x="48432" y="278138"/>
                  <a:pt x="31667" y="271194"/>
                  <a:pt x="19306" y="258832"/>
                </a:cubicBezTo>
                <a:cubicBezTo>
                  <a:pt x="6944" y="246471"/>
                  <a:pt x="0" y="229706"/>
                  <a:pt x="0" y="212225"/>
                </a:cubicBezTo>
                <a:lnTo>
                  <a:pt x="0" y="65914"/>
                </a:lnTo>
                <a:cubicBezTo>
                  <a:pt x="0" y="48432"/>
                  <a:pt x="6944" y="31667"/>
                  <a:pt x="19306" y="19306"/>
                </a:cubicBezTo>
                <a:cubicBezTo>
                  <a:pt x="31667" y="6944"/>
                  <a:pt x="48432" y="0"/>
                  <a:pt x="65914" y="0"/>
                </a:cubicBezTo>
                <a:close/>
              </a:path>
            </a:pathLst>
          </a:custGeom>
          <a:solidFill>
            <a:srgbClr val="EED995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7FBF01F8-574B-AD8E-E148-18FBFE7CDCF0}"/>
              </a:ext>
            </a:extLst>
          </p:cNvPr>
          <p:cNvGrpSpPr/>
          <p:nvPr/>
        </p:nvGrpSpPr>
        <p:grpSpPr>
          <a:xfrm>
            <a:off x="1915280" y="12286899"/>
            <a:ext cx="10276226" cy="947941"/>
            <a:chOff x="1915280" y="12200851"/>
            <a:chExt cx="10276226" cy="947941"/>
          </a:xfrm>
        </p:grpSpPr>
        <p:sp>
          <p:nvSpPr>
            <p:cNvPr id="11" name="Freeform 11"/>
            <p:cNvSpPr/>
            <p:nvPr/>
          </p:nvSpPr>
          <p:spPr bwMode="auto">
            <a:xfrm>
              <a:off x="1915280" y="12205593"/>
              <a:ext cx="2208957" cy="943199"/>
            </a:xfrm>
            <a:custGeom>
              <a:avLst/>
              <a:gdLst/>
              <a:ahLst/>
              <a:cxnLst/>
              <a:rect l="l" t="t" r="r" b="b"/>
              <a:pathLst>
                <a:path w="455172" h="278138" extrusionOk="0">
                  <a:moveTo>
                    <a:pt x="65914" y="0"/>
                  </a:moveTo>
                  <a:lnTo>
                    <a:pt x="389258" y="0"/>
                  </a:lnTo>
                  <a:cubicBezTo>
                    <a:pt x="425661" y="0"/>
                    <a:pt x="455172" y="29510"/>
                    <a:pt x="455172" y="65914"/>
                  </a:cubicBezTo>
                  <a:lnTo>
                    <a:pt x="455172" y="212225"/>
                  </a:lnTo>
                  <a:cubicBezTo>
                    <a:pt x="455172" y="229706"/>
                    <a:pt x="448227" y="246471"/>
                    <a:pt x="435866" y="258832"/>
                  </a:cubicBezTo>
                  <a:cubicBezTo>
                    <a:pt x="423505" y="271194"/>
                    <a:pt x="406740" y="278138"/>
                    <a:pt x="389258" y="278138"/>
                  </a:cubicBezTo>
                  <a:lnTo>
                    <a:pt x="65914" y="278138"/>
                  </a:lnTo>
                  <a:cubicBezTo>
                    <a:pt x="48432" y="278138"/>
                    <a:pt x="31667" y="271194"/>
                    <a:pt x="19306" y="258832"/>
                  </a:cubicBezTo>
                  <a:cubicBezTo>
                    <a:pt x="6944" y="246471"/>
                    <a:pt x="0" y="229706"/>
                    <a:pt x="0" y="212225"/>
                  </a:cubicBezTo>
                  <a:lnTo>
                    <a:pt x="0" y="65914"/>
                  </a:lnTo>
                  <a:cubicBezTo>
                    <a:pt x="0" y="48432"/>
                    <a:pt x="6944" y="31667"/>
                    <a:pt x="19306" y="19306"/>
                  </a:cubicBezTo>
                  <a:cubicBezTo>
                    <a:pt x="31667" y="6944"/>
                    <a:pt x="48432" y="0"/>
                    <a:pt x="65914" y="0"/>
                  </a:cubicBezTo>
                  <a:close/>
                </a:path>
              </a:pathLst>
            </a:custGeom>
            <a:solidFill>
              <a:srgbClr val="EED995"/>
            </a:solidFill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3" name="Freeform 33"/>
            <p:cNvSpPr/>
            <p:nvPr/>
          </p:nvSpPr>
          <p:spPr bwMode="auto">
            <a:xfrm>
              <a:off x="4554838" y="12205593"/>
              <a:ext cx="2208957" cy="943199"/>
            </a:xfrm>
            <a:custGeom>
              <a:avLst/>
              <a:gdLst/>
              <a:ahLst/>
              <a:cxnLst/>
              <a:rect l="l" t="t" r="r" b="b"/>
              <a:pathLst>
                <a:path w="455172" h="278138" extrusionOk="0">
                  <a:moveTo>
                    <a:pt x="65914" y="0"/>
                  </a:moveTo>
                  <a:lnTo>
                    <a:pt x="389258" y="0"/>
                  </a:lnTo>
                  <a:cubicBezTo>
                    <a:pt x="425661" y="0"/>
                    <a:pt x="455172" y="29510"/>
                    <a:pt x="455172" y="65914"/>
                  </a:cubicBezTo>
                  <a:lnTo>
                    <a:pt x="455172" y="212225"/>
                  </a:lnTo>
                  <a:cubicBezTo>
                    <a:pt x="455172" y="229706"/>
                    <a:pt x="448227" y="246471"/>
                    <a:pt x="435866" y="258832"/>
                  </a:cubicBezTo>
                  <a:cubicBezTo>
                    <a:pt x="423505" y="271194"/>
                    <a:pt x="406740" y="278138"/>
                    <a:pt x="389258" y="278138"/>
                  </a:cubicBezTo>
                  <a:lnTo>
                    <a:pt x="65914" y="278138"/>
                  </a:lnTo>
                  <a:cubicBezTo>
                    <a:pt x="48432" y="278138"/>
                    <a:pt x="31667" y="271194"/>
                    <a:pt x="19306" y="258832"/>
                  </a:cubicBezTo>
                  <a:cubicBezTo>
                    <a:pt x="6944" y="246471"/>
                    <a:pt x="0" y="229706"/>
                    <a:pt x="0" y="212225"/>
                  </a:cubicBezTo>
                  <a:lnTo>
                    <a:pt x="0" y="65914"/>
                  </a:lnTo>
                  <a:cubicBezTo>
                    <a:pt x="0" y="48432"/>
                    <a:pt x="6944" y="31667"/>
                    <a:pt x="19306" y="19306"/>
                  </a:cubicBezTo>
                  <a:cubicBezTo>
                    <a:pt x="31667" y="6944"/>
                    <a:pt x="48432" y="0"/>
                    <a:pt x="65914" y="0"/>
                  </a:cubicBezTo>
                  <a:close/>
                </a:path>
              </a:pathLst>
            </a:custGeom>
            <a:solidFill>
              <a:srgbClr val="EED995"/>
            </a:solidFill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8" name="Freeform 48"/>
            <p:cNvSpPr/>
            <p:nvPr/>
          </p:nvSpPr>
          <p:spPr bwMode="auto">
            <a:xfrm>
              <a:off x="7073004" y="12200851"/>
              <a:ext cx="5118502" cy="943201"/>
            </a:xfrm>
            <a:custGeom>
              <a:avLst/>
              <a:gdLst/>
              <a:ahLst/>
              <a:cxnLst/>
              <a:rect l="l" t="t" r="r" b="b"/>
              <a:pathLst>
                <a:path w="1054705" h="278138" extrusionOk="0">
                  <a:moveTo>
                    <a:pt x="28446" y="0"/>
                  </a:moveTo>
                  <a:lnTo>
                    <a:pt x="1026259" y="0"/>
                  </a:lnTo>
                  <a:cubicBezTo>
                    <a:pt x="1041969" y="0"/>
                    <a:pt x="1054705" y="12736"/>
                    <a:pt x="1054705" y="28446"/>
                  </a:cubicBezTo>
                  <a:lnTo>
                    <a:pt x="1054705" y="249692"/>
                  </a:lnTo>
                  <a:cubicBezTo>
                    <a:pt x="1054705" y="265402"/>
                    <a:pt x="1041969" y="278138"/>
                    <a:pt x="1026259" y="278138"/>
                  </a:cubicBezTo>
                  <a:lnTo>
                    <a:pt x="28446" y="278138"/>
                  </a:lnTo>
                  <a:cubicBezTo>
                    <a:pt x="20902" y="278138"/>
                    <a:pt x="13666" y="275141"/>
                    <a:pt x="8332" y="269806"/>
                  </a:cubicBezTo>
                  <a:cubicBezTo>
                    <a:pt x="2997" y="264472"/>
                    <a:pt x="0" y="257237"/>
                    <a:pt x="0" y="249692"/>
                  </a:cubicBezTo>
                  <a:lnTo>
                    <a:pt x="0" y="28446"/>
                  </a:lnTo>
                  <a:cubicBezTo>
                    <a:pt x="0" y="20902"/>
                    <a:pt x="2997" y="13666"/>
                    <a:pt x="8332" y="8332"/>
                  </a:cubicBezTo>
                  <a:cubicBezTo>
                    <a:pt x="13666" y="2997"/>
                    <a:pt x="20902" y="0"/>
                    <a:pt x="28446" y="0"/>
                  </a:cubicBezTo>
                  <a:close/>
                </a:path>
              </a:pathLst>
            </a:custGeom>
            <a:solidFill>
              <a:srgbClr val="EED995"/>
            </a:solidFill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0" name="TextBox 50"/>
            <p:cNvSpPr txBox="1"/>
            <p:nvPr/>
          </p:nvSpPr>
          <p:spPr bwMode="auto">
            <a:xfrm>
              <a:off x="7073004" y="12420652"/>
              <a:ext cx="5118500" cy="503599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lvl="1">
                <a:lnSpc>
                  <a:spcPts val="4213"/>
                </a:lnSpc>
                <a:defRPr/>
              </a:pPr>
              <a:r>
                <a:rPr lang="de-DE" sz="29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Aluminium</a:t>
              </a:r>
              <a:endParaRPr sz="29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1D57E231-B972-5A77-BC0E-5FCCB9B7CB92}"/>
              </a:ext>
            </a:extLst>
          </p:cNvPr>
          <p:cNvGrpSpPr/>
          <p:nvPr/>
        </p:nvGrpSpPr>
        <p:grpSpPr>
          <a:xfrm>
            <a:off x="1915280" y="13586535"/>
            <a:ext cx="10281154" cy="955449"/>
            <a:chOff x="1915280" y="13481838"/>
            <a:chExt cx="10281154" cy="955449"/>
          </a:xfrm>
        </p:grpSpPr>
        <p:sp>
          <p:nvSpPr>
            <p:cNvPr id="14" name="Freeform 14"/>
            <p:cNvSpPr/>
            <p:nvPr/>
          </p:nvSpPr>
          <p:spPr bwMode="auto">
            <a:xfrm>
              <a:off x="1915280" y="13494088"/>
              <a:ext cx="2208957" cy="943199"/>
            </a:xfrm>
            <a:custGeom>
              <a:avLst/>
              <a:gdLst/>
              <a:ahLst/>
              <a:cxnLst/>
              <a:rect l="l" t="t" r="r" b="b"/>
              <a:pathLst>
                <a:path w="455172" h="278138" extrusionOk="0">
                  <a:moveTo>
                    <a:pt x="65914" y="0"/>
                  </a:moveTo>
                  <a:lnTo>
                    <a:pt x="389258" y="0"/>
                  </a:lnTo>
                  <a:cubicBezTo>
                    <a:pt x="425661" y="0"/>
                    <a:pt x="455172" y="29510"/>
                    <a:pt x="455172" y="65914"/>
                  </a:cubicBezTo>
                  <a:lnTo>
                    <a:pt x="455172" y="212225"/>
                  </a:lnTo>
                  <a:cubicBezTo>
                    <a:pt x="455172" y="229706"/>
                    <a:pt x="448227" y="246471"/>
                    <a:pt x="435866" y="258832"/>
                  </a:cubicBezTo>
                  <a:cubicBezTo>
                    <a:pt x="423505" y="271194"/>
                    <a:pt x="406740" y="278138"/>
                    <a:pt x="389258" y="278138"/>
                  </a:cubicBezTo>
                  <a:lnTo>
                    <a:pt x="65914" y="278138"/>
                  </a:lnTo>
                  <a:cubicBezTo>
                    <a:pt x="48432" y="278138"/>
                    <a:pt x="31667" y="271194"/>
                    <a:pt x="19306" y="258832"/>
                  </a:cubicBezTo>
                  <a:cubicBezTo>
                    <a:pt x="6944" y="246471"/>
                    <a:pt x="0" y="229706"/>
                    <a:pt x="0" y="212225"/>
                  </a:cubicBezTo>
                  <a:lnTo>
                    <a:pt x="0" y="65914"/>
                  </a:lnTo>
                  <a:cubicBezTo>
                    <a:pt x="0" y="48432"/>
                    <a:pt x="6944" y="31667"/>
                    <a:pt x="19306" y="19306"/>
                  </a:cubicBezTo>
                  <a:cubicBezTo>
                    <a:pt x="31667" y="6944"/>
                    <a:pt x="48432" y="0"/>
                    <a:pt x="65914" y="0"/>
                  </a:cubicBezTo>
                  <a:close/>
                </a:path>
              </a:pathLst>
            </a:custGeom>
            <a:solidFill>
              <a:srgbClr val="EED995"/>
            </a:solidFill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6" name="Freeform 36"/>
            <p:cNvSpPr/>
            <p:nvPr/>
          </p:nvSpPr>
          <p:spPr bwMode="auto">
            <a:xfrm>
              <a:off x="4555041" y="13481838"/>
              <a:ext cx="2208957" cy="943199"/>
            </a:xfrm>
            <a:custGeom>
              <a:avLst/>
              <a:gdLst/>
              <a:ahLst/>
              <a:cxnLst/>
              <a:rect l="l" t="t" r="r" b="b"/>
              <a:pathLst>
                <a:path w="455172" h="278138" extrusionOk="0">
                  <a:moveTo>
                    <a:pt x="65914" y="0"/>
                  </a:moveTo>
                  <a:lnTo>
                    <a:pt x="389258" y="0"/>
                  </a:lnTo>
                  <a:cubicBezTo>
                    <a:pt x="425661" y="0"/>
                    <a:pt x="455172" y="29510"/>
                    <a:pt x="455172" y="65914"/>
                  </a:cubicBezTo>
                  <a:lnTo>
                    <a:pt x="455172" y="212225"/>
                  </a:lnTo>
                  <a:cubicBezTo>
                    <a:pt x="455172" y="229706"/>
                    <a:pt x="448227" y="246471"/>
                    <a:pt x="435866" y="258832"/>
                  </a:cubicBezTo>
                  <a:cubicBezTo>
                    <a:pt x="423505" y="271194"/>
                    <a:pt x="406740" y="278138"/>
                    <a:pt x="389258" y="278138"/>
                  </a:cubicBezTo>
                  <a:lnTo>
                    <a:pt x="65914" y="278138"/>
                  </a:lnTo>
                  <a:cubicBezTo>
                    <a:pt x="48432" y="278138"/>
                    <a:pt x="31667" y="271194"/>
                    <a:pt x="19306" y="258832"/>
                  </a:cubicBezTo>
                  <a:cubicBezTo>
                    <a:pt x="6944" y="246471"/>
                    <a:pt x="0" y="229706"/>
                    <a:pt x="0" y="212225"/>
                  </a:cubicBezTo>
                  <a:lnTo>
                    <a:pt x="0" y="65914"/>
                  </a:lnTo>
                  <a:cubicBezTo>
                    <a:pt x="0" y="48432"/>
                    <a:pt x="6944" y="31667"/>
                    <a:pt x="19306" y="19306"/>
                  </a:cubicBezTo>
                  <a:cubicBezTo>
                    <a:pt x="31667" y="6944"/>
                    <a:pt x="48432" y="0"/>
                    <a:pt x="65914" y="0"/>
                  </a:cubicBezTo>
                  <a:close/>
                </a:path>
              </a:pathLst>
            </a:custGeom>
            <a:solidFill>
              <a:srgbClr val="EED995"/>
            </a:solidFill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2" name="Freeform 52"/>
            <p:cNvSpPr/>
            <p:nvPr/>
          </p:nvSpPr>
          <p:spPr bwMode="auto">
            <a:xfrm>
              <a:off x="7067982" y="13494086"/>
              <a:ext cx="5118502" cy="943201"/>
            </a:xfrm>
            <a:custGeom>
              <a:avLst/>
              <a:gdLst/>
              <a:ahLst/>
              <a:cxnLst/>
              <a:rect l="l" t="t" r="r" b="b"/>
              <a:pathLst>
                <a:path w="1054705" h="278138" extrusionOk="0">
                  <a:moveTo>
                    <a:pt x="28446" y="0"/>
                  </a:moveTo>
                  <a:lnTo>
                    <a:pt x="1026259" y="0"/>
                  </a:lnTo>
                  <a:cubicBezTo>
                    <a:pt x="1041969" y="0"/>
                    <a:pt x="1054705" y="12736"/>
                    <a:pt x="1054705" y="28446"/>
                  </a:cubicBezTo>
                  <a:lnTo>
                    <a:pt x="1054705" y="249692"/>
                  </a:lnTo>
                  <a:cubicBezTo>
                    <a:pt x="1054705" y="265402"/>
                    <a:pt x="1041969" y="278138"/>
                    <a:pt x="1026259" y="278138"/>
                  </a:cubicBezTo>
                  <a:lnTo>
                    <a:pt x="28446" y="278138"/>
                  </a:lnTo>
                  <a:cubicBezTo>
                    <a:pt x="20902" y="278138"/>
                    <a:pt x="13666" y="275141"/>
                    <a:pt x="8332" y="269806"/>
                  </a:cubicBezTo>
                  <a:cubicBezTo>
                    <a:pt x="2997" y="264472"/>
                    <a:pt x="0" y="257237"/>
                    <a:pt x="0" y="249692"/>
                  </a:cubicBezTo>
                  <a:lnTo>
                    <a:pt x="0" y="28446"/>
                  </a:lnTo>
                  <a:cubicBezTo>
                    <a:pt x="0" y="20902"/>
                    <a:pt x="2997" y="13666"/>
                    <a:pt x="8332" y="8332"/>
                  </a:cubicBezTo>
                  <a:cubicBezTo>
                    <a:pt x="13666" y="2997"/>
                    <a:pt x="20902" y="0"/>
                    <a:pt x="28446" y="0"/>
                  </a:cubicBezTo>
                  <a:close/>
                </a:path>
              </a:pathLst>
            </a:custGeom>
            <a:solidFill>
              <a:srgbClr val="EED995"/>
            </a:solidFill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4" name="TextBox 54"/>
            <p:cNvSpPr txBox="1"/>
            <p:nvPr/>
          </p:nvSpPr>
          <p:spPr bwMode="auto">
            <a:xfrm>
              <a:off x="7067982" y="13713887"/>
              <a:ext cx="5128452" cy="503599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lvl="1">
                <a:lnSpc>
                  <a:spcPts val="4213"/>
                </a:lnSpc>
                <a:defRPr/>
              </a:pPr>
              <a:r>
                <a:rPr lang="en-US" sz="29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Eisen</a:t>
              </a:r>
              <a:endParaRPr sz="29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2E869C3F-B464-355D-2468-856FAF20D52D}"/>
              </a:ext>
            </a:extLst>
          </p:cNvPr>
          <p:cNvGrpSpPr/>
          <p:nvPr/>
        </p:nvGrpSpPr>
        <p:grpSpPr>
          <a:xfrm>
            <a:off x="1910219" y="14893679"/>
            <a:ext cx="10276265" cy="944502"/>
            <a:chOff x="1910219" y="14771636"/>
            <a:chExt cx="10276265" cy="944502"/>
          </a:xfrm>
        </p:grpSpPr>
        <p:sp>
          <p:nvSpPr>
            <p:cNvPr id="17" name="Freeform 17"/>
            <p:cNvSpPr/>
            <p:nvPr/>
          </p:nvSpPr>
          <p:spPr bwMode="auto">
            <a:xfrm>
              <a:off x="1910219" y="14771636"/>
              <a:ext cx="2208957" cy="943199"/>
            </a:xfrm>
            <a:custGeom>
              <a:avLst/>
              <a:gdLst/>
              <a:ahLst/>
              <a:cxnLst/>
              <a:rect l="l" t="t" r="r" b="b"/>
              <a:pathLst>
                <a:path w="455172" h="278138" extrusionOk="0">
                  <a:moveTo>
                    <a:pt x="65914" y="0"/>
                  </a:moveTo>
                  <a:lnTo>
                    <a:pt x="389258" y="0"/>
                  </a:lnTo>
                  <a:cubicBezTo>
                    <a:pt x="425661" y="0"/>
                    <a:pt x="455172" y="29510"/>
                    <a:pt x="455172" y="65914"/>
                  </a:cubicBezTo>
                  <a:lnTo>
                    <a:pt x="455172" y="212225"/>
                  </a:lnTo>
                  <a:cubicBezTo>
                    <a:pt x="455172" y="229706"/>
                    <a:pt x="448227" y="246471"/>
                    <a:pt x="435866" y="258832"/>
                  </a:cubicBezTo>
                  <a:cubicBezTo>
                    <a:pt x="423505" y="271194"/>
                    <a:pt x="406740" y="278138"/>
                    <a:pt x="389258" y="278138"/>
                  </a:cubicBezTo>
                  <a:lnTo>
                    <a:pt x="65914" y="278138"/>
                  </a:lnTo>
                  <a:cubicBezTo>
                    <a:pt x="48432" y="278138"/>
                    <a:pt x="31667" y="271194"/>
                    <a:pt x="19306" y="258832"/>
                  </a:cubicBezTo>
                  <a:cubicBezTo>
                    <a:pt x="6944" y="246471"/>
                    <a:pt x="0" y="229706"/>
                    <a:pt x="0" y="212225"/>
                  </a:cubicBezTo>
                  <a:lnTo>
                    <a:pt x="0" y="65914"/>
                  </a:lnTo>
                  <a:cubicBezTo>
                    <a:pt x="0" y="48432"/>
                    <a:pt x="6944" y="31667"/>
                    <a:pt x="19306" y="19306"/>
                  </a:cubicBezTo>
                  <a:cubicBezTo>
                    <a:pt x="31667" y="6944"/>
                    <a:pt x="48432" y="0"/>
                    <a:pt x="65914" y="0"/>
                  </a:cubicBezTo>
                  <a:close/>
                </a:path>
              </a:pathLst>
            </a:custGeom>
            <a:solidFill>
              <a:srgbClr val="EED995"/>
            </a:solidFill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" name="Freeform 39"/>
            <p:cNvSpPr/>
            <p:nvPr/>
          </p:nvSpPr>
          <p:spPr bwMode="auto">
            <a:xfrm>
              <a:off x="4549987" y="14772939"/>
              <a:ext cx="2208957" cy="943199"/>
            </a:xfrm>
            <a:custGeom>
              <a:avLst/>
              <a:gdLst/>
              <a:ahLst/>
              <a:cxnLst/>
              <a:rect l="l" t="t" r="r" b="b"/>
              <a:pathLst>
                <a:path w="455172" h="278138" extrusionOk="0">
                  <a:moveTo>
                    <a:pt x="65914" y="0"/>
                  </a:moveTo>
                  <a:lnTo>
                    <a:pt x="389258" y="0"/>
                  </a:lnTo>
                  <a:cubicBezTo>
                    <a:pt x="425661" y="0"/>
                    <a:pt x="455172" y="29510"/>
                    <a:pt x="455172" y="65914"/>
                  </a:cubicBezTo>
                  <a:lnTo>
                    <a:pt x="455172" y="212225"/>
                  </a:lnTo>
                  <a:cubicBezTo>
                    <a:pt x="455172" y="229706"/>
                    <a:pt x="448227" y="246471"/>
                    <a:pt x="435866" y="258832"/>
                  </a:cubicBezTo>
                  <a:cubicBezTo>
                    <a:pt x="423505" y="271194"/>
                    <a:pt x="406740" y="278138"/>
                    <a:pt x="389258" y="278138"/>
                  </a:cubicBezTo>
                  <a:lnTo>
                    <a:pt x="65914" y="278138"/>
                  </a:lnTo>
                  <a:cubicBezTo>
                    <a:pt x="48432" y="278138"/>
                    <a:pt x="31667" y="271194"/>
                    <a:pt x="19306" y="258832"/>
                  </a:cubicBezTo>
                  <a:cubicBezTo>
                    <a:pt x="6944" y="246471"/>
                    <a:pt x="0" y="229706"/>
                    <a:pt x="0" y="212225"/>
                  </a:cubicBezTo>
                  <a:lnTo>
                    <a:pt x="0" y="65914"/>
                  </a:lnTo>
                  <a:cubicBezTo>
                    <a:pt x="0" y="48432"/>
                    <a:pt x="6944" y="31667"/>
                    <a:pt x="19306" y="19306"/>
                  </a:cubicBezTo>
                  <a:cubicBezTo>
                    <a:pt x="31667" y="6944"/>
                    <a:pt x="48432" y="0"/>
                    <a:pt x="65914" y="0"/>
                  </a:cubicBezTo>
                  <a:close/>
                </a:path>
              </a:pathLst>
            </a:custGeom>
            <a:solidFill>
              <a:srgbClr val="EED995"/>
            </a:solidFill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6" name="Freeform 56"/>
            <p:cNvSpPr/>
            <p:nvPr/>
          </p:nvSpPr>
          <p:spPr bwMode="auto">
            <a:xfrm>
              <a:off x="7067982" y="14771636"/>
              <a:ext cx="5118502" cy="943199"/>
            </a:xfrm>
            <a:custGeom>
              <a:avLst/>
              <a:gdLst/>
              <a:ahLst/>
              <a:cxnLst/>
              <a:rect l="l" t="t" r="r" b="b"/>
              <a:pathLst>
                <a:path w="1054705" h="278138" extrusionOk="0">
                  <a:moveTo>
                    <a:pt x="28446" y="0"/>
                  </a:moveTo>
                  <a:lnTo>
                    <a:pt x="1026259" y="0"/>
                  </a:lnTo>
                  <a:cubicBezTo>
                    <a:pt x="1041969" y="0"/>
                    <a:pt x="1054705" y="12736"/>
                    <a:pt x="1054705" y="28446"/>
                  </a:cubicBezTo>
                  <a:lnTo>
                    <a:pt x="1054705" y="249692"/>
                  </a:lnTo>
                  <a:cubicBezTo>
                    <a:pt x="1054705" y="265402"/>
                    <a:pt x="1041969" y="278138"/>
                    <a:pt x="1026259" y="278138"/>
                  </a:cubicBezTo>
                  <a:lnTo>
                    <a:pt x="28446" y="278138"/>
                  </a:lnTo>
                  <a:cubicBezTo>
                    <a:pt x="20902" y="278138"/>
                    <a:pt x="13666" y="275141"/>
                    <a:pt x="8332" y="269806"/>
                  </a:cubicBezTo>
                  <a:cubicBezTo>
                    <a:pt x="2997" y="264472"/>
                    <a:pt x="0" y="257237"/>
                    <a:pt x="0" y="249692"/>
                  </a:cubicBezTo>
                  <a:lnTo>
                    <a:pt x="0" y="28446"/>
                  </a:lnTo>
                  <a:cubicBezTo>
                    <a:pt x="0" y="20902"/>
                    <a:pt x="2997" y="13666"/>
                    <a:pt x="8332" y="8332"/>
                  </a:cubicBezTo>
                  <a:cubicBezTo>
                    <a:pt x="13666" y="2997"/>
                    <a:pt x="20902" y="0"/>
                    <a:pt x="28446" y="0"/>
                  </a:cubicBezTo>
                  <a:close/>
                </a:path>
              </a:pathLst>
            </a:custGeom>
            <a:solidFill>
              <a:srgbClr val="EED995"/>
            </a:solidFill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8" name="TextBox 58"/>
            <p:cNvSpPr txBox="1"/>
            <p:nvPr/>
          </p:nvSpPr>
          <p:spPr bwMode="auto">
            <a:xfrm>
              <a:off x="7067982" y="14991436"/>
              <a:ext cx="5093936" cy="503599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lvl="1">
                <a:lnSpc>
                  <a:spcPts val="4213"/>
                </a:lnSpc>
                <a:defRPr/>
              </a:pPr>
              <a:r>
                <a:rPr lang="de-DE" sz="29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Gold, Silber und andere</a:t>
              </a:r>
              <a:endParaRPr sz="29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97EABD65-033F-A398-CBB9-73576FB529F3}"/>
              </a:ext>
            </a:extLst>
          </p:cNvPr>
          <p:cNvGrpSpPr/>
          <p:nvPr/>
        </p:nvGrpSpPr>
        <p:grpSpPr>
          <a:xfrm>
            <a:off x="1910218" y="16189876"/>
            <a:ext cx="10300831" cy="945142"/>
            <a:chOff x="1910218" y="16010229"/>
            <a:chExt cx="10300831" cy="945142"/>
          </a:xfrm>
        </p:grpSpPr>
        <p:sp>
          <p:nvSpPr>
            <p:cNvPr id="20" name="Freeform 20"/>
            <p:cNvSpPr/>
            <p:nvPr/>
          </p:nvSpPr>
          <p:spPr bwMode="auto">
            <a:xfrm>
              <a:off x="1910218" y="16010229"/>
              <a:ext cx="2208957" cy="943199"/>
            </a:xfrm>
            <a:custGeom>
              <a:avLst/>
              <a:gdLst/>
              <a:ahLst/>
              <a:cxnLst/>
              <a:rect l="l" t="t" r="r" b="b"/>
              <a:pathLst>
                <a:path w="455172" h="278138" extrusionOk="0">
                  <a:moveTo>
                    <a:pt x="65914" y="0"/>
                  </a:moveTo>
                  <a:lnTo>
                    <a:pt x="389258" y="0"/>
                  </a:lnTo>
                  <a:cubicBezTo>
                    <a:pt x="425661" y="0"/>
                    <a:pt x="455172" y="29510"/>
                    <a:pt x="455172" y="65914"/>
                  </a:cubicBezTo>
                  <a:lnTo>
                    <a:pt x="455172" y="212225"/>
                  </a:lnTo>
                  <a:cubicBezTo>
                    <a:pt x="455172" y="229706"/>
                    <a:pt x="448227" y="246471"/>
                    <a:pt x="435866" y="258832"/>
                  </a:cubicBezTo>
                  <a:cubicBezTo>
                    <a:pt x="423505" y="271194"/>
                    <a:pt x="406740" y="278138"/>
                    <a:pt x="389258" y="278138"/>
                  </a:cubicBezTo>
                  <a:lnTo>
                    <a:pt x="65914" y="278138"/>
                  </a:lnTo>
                  <a:cubicBezTo>
                    <a:pt x="48432" y="278138"/>
                    <a:pt x="31667" y="271194"/>
                    <a:pt x="19306" y="258832"/>
                  </a:cubicBezTo>
                  <a:cubicBezTo>
                    <a:pt x="6944" y="246471"/>
                    <a:pt x="0" y="229706"/>
                    <a:pt x="0" y="212225"/>
                  </a:cubicBezTo>
                  <a:lnTo>
                    <a:pt x="0" y="65914"/>
                  </a:lnTo>
                  <a:cubicBezTo>
                    <a:pt x="0" y="48432"/>
                    <a:pt x="6944" y="31667"/>
                    <a:pt x="19306" y="19306"/>
                  </a:cubicBezTo>
                  <a:cubicBezTo>
                    <a:pt x="31667" y="6944"/>
                    <a:pt x="48432" y="0"/>
                    <a:pt x="65914" y="0"/>
                  </a:cubicBezTo>
                  <a:close/>
                </a:path>
              </a:pathLst>
            </a:custGeom>
            <a:solidFill>
              <a:srgbClr val="EED995"/>
            </a:solidFill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2" name="Freeform 42"/>
            <p:cNvSpPr/>
            <p:nvPr/>
          </p:nvSpPr>
          <p:spPr bwMode="auto">
            <a:xfrm>
              <a:off x="4549987" y="16012113"/>
              <a:ext cx="2208957" cy="943199"/>
            </a:xfrm>
            <a:custGeom>
              <a:avLst/>
              <a:gdLst/>
              <a:ahLst/>
              <a:cxnLst/>
              <a:rect l="l" t="t" r="r" b="b"/>
              <a:pathLst>
                <a:path w="455172" h="278138" extrusionOk="0">
                  <a:moveTo>
                    <a:pt x="65914" y="0"/>
                  </a:moveTo>
                  <a:lnTo>
                    <a:pt x="389258" y="0"/>
                  </a:lnTo>
                  <a:cubicBezTo>
                    <a:pt x="425661" y="0"/>
                    <a:pt x="455172" y="29510"/>
                    <a:pt x="455172" y="65914"/>
                  </a:cubicBezTo>
                  <a:lnTo>
                    <a:pt x="455172" y="212225"/>
                  </a:lnTo>
                  <a:cubicBezTo>
                    <a:pt x="455172" y="229706"/>
                    <a:pt x="448227" y="246471"/>
                    <a:pt x="435866" y="258832"/>
                  </a:cubicBezTo>
                  <a:cubicBezTo>
                    <a:pt x="423505" y="271194"/>
                    <a:pt x="406740" y="278138"/>
                    <a:pt x="389258" y="278138"/>
                  </a:cubicBezTo>
                  <a:lnTo>
                    <a:pt x="65914" y="278138"/>
                  </a:lnTo>
                  <a:cubicBezTo>
                    <a:pt x="48432" y="278138"/>
                    <a:pt x="31667" y="271194"/>
                    <a:pt x="19306" y="258832"/>
                  </a:cubicBezTo>
                  <a:cubicBezTo>
                    <a:pt x="6944" y="246471"/>
                    <a:pt x="0" y="229706"/>
                    <a:pt x="0" y="212225"/>
                  </a:cubicBezTo>
                  <a:lnTo>
                    <a:pt x="0" y="65914"/>
                  </a:lnTo>
                  <a:cubicBezTo>
                    <a:pt x="0" y="48432"/>
                    <a:pt x="6944" y="31667"/>
                    <a:pt x="19306" y="19306"/>
                  </a:cubicBezTo>
                  <a:cubicBezTo>
                    <a:pt x="31667" y="6944"/>
                    <a:pt x="48432" y="0"/>
                    <a:pt x="65914" y="0"/>
                  </a:cubicBezTo>
                  <a:close/>
                </a:path>
              </a:pathLst>
            </a:custGeom>
            <a:solidFill>
              <a:srgbClr val="EED995"/>
            </a:solidFill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0" name="Freeform 60"/>
            <p:cNvSpPr/>
            <p:nvPr/>
          </p:nvSpPr>
          <p:spPr bwMode="auto">
            <a:xfrm>
              <a:off x="7078515" y="16012172"/>
              <a:ext cx="5118502" cy="943199"/>
            </a:xfrm>
            <a:custGeom>
              <a:avLst/>
              <a:gdLst/>
              <a:ahLst/>
              <a:cxnLst/>
              <a:rect l="l" t="t" r="r" b="b"/>
              <a:pathLst>
                <a:path w="1054705" h="278138" extrusionOk="0">
                  <a:moveTo>
                    <a:pt x="28446" y="0"/>
                  </a:moveTo>
                  <a:lnTo>
                    <a:pt x="1026259" y="0"/>
                  </a:lnTo>
                  <a:cubicBezTo>
                    <a:pt x="1041969" y="0"/>
                    <a:pt x="1054705" y="12736"/>
                    <a:pt x="1054705" y="28446"/>
                  </a:cubicBezTo>
                  <a:lnTo>
                    <a:pt x="1054705" y="249692"/>
                  </a:lnTo>
                  <a:cubicBezTo>
                    <a:pt x="1054705" y="265402"/>
                    <a:pt x="1041969" y="278138"/>
                    <a:pt x="1026259" y="278138"/>
                  </a:cubicBezTo>
                  <a:lnTo>
                    <a:pt x="28446" y="278138"/>
                  </a:lnTo>
                  <a:cubicBezTo>
                    <a:pt x="20902" y="278138"/>
                    <a:pt x="13666" y="275141"/>
                    <a:pt x="8332" y="269806"/>
                  </a:cubicBezTo>
                  <a:cubicBezTo>
                    <a:pt x="2997" y="264472"/>
                    <a:pt x="0" y="257237"/>
                    <a:pt x="0" y="249692"/>
                  </a:cubicBezTo>
                  <a:lnTo>
                    <a:pt x="0" y="28446"/>
                  </a:lnTo>
                  <a:cubicBezTo>
                    <a:pt x="0" y="20902"/>
                    <a:pt x="2997" y="13666"/>
                    <a:pt x="8332" y="8332"/>
                  </a:cubicBezTo>
                  <a:cubicBezTo>
                    <a:pt x="13666" y="2997"/>
                    <a:pt x="20902" y="0"/>
                    <a:pt x="28446" y="0"/>
                  </a:cubicBezTo>
                  <a:close/>
                </a:path>
              </a:pathLst>
            </a:custGeom>
            <a:solidFill>
              <a:srgbClr val="EED995"/>
            </a:solidFill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2" name="TextBox 62"/>
            <p:cNvSpPr txBox="1"/>
            <p:nvPr/>
          </p:nvSpPr>
          <p:spPr bwMode="auto">
            <a:xfrm>
              <a:off x="7067982" y="16231972"/>
              <a:ext cx="5143067" cy="503599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lvl="1">
                <a:lnSpc>
                  <a:spcPts val="4213"/>
                </a:lnSpc>
                <a:defRPr/>
              </a:pPr>
              <a:r>
                <a:rPr lang="de-DE" sz="29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Nickel</a:t>
              </a:r>
              <a:endParaRPr sz="29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FD504723-342F-775A-4C8E-5F4219528880}"/>
              </a:ext>
            </a:extLst>
          </p:cNvPr>
          <p:cNvGrpSpPr/>
          <p:nvPr/>
        </p:nvGrpSpPr>
        <p:grpSpPr>
          <a:xfrm>
            <a:off x="1910217" y="17486712"/>
            <a:ext cx="10286800" cy="947338"/>
            <a:chOff x="1910217" y="17220461"/>
            <a:chExt cx="10286800" cy="947338"/>
          </a:xfrm>
        </p:grpSpPr>
        <p:sp>
          <p:nvSpPr>
            <p:cNvPr id="23" name="Freeform 23"/>
            <p:cNvSpPr/>
            <p:nvPr/>
          </p:nvSpPr>
          <p:spPr bwMode="auto">
            <a:xfrm>
              <a:off x="1910217" y="17224600"/>
              <a:ext cx="2208957" cy="943199"/>
            </a:xfrm>
            <a:custGeom>
              <a:avLst/>
              <a:gdLst/>
              <a:ahLst/>
              <a:cxnLst/>
              <a:rect l="l" t="t" r="r" b="b"/>
              <a:pathLst>
                <a:path w="455172" h="278138" extrusionOk="0">
                  <a:moveTo>
                    <a:pt x="65914" y="0"/>
                  </a:moveTo>
                  <a:lnTo>
                    <a:pt x="389258" y="0"/>
                  </a:lnTo>
                  <a:cubicBezTo>
                    <a:pt x="425661" y="0"/>
                    <a:pt x="455172" y="29510"/>
                    <a:pt x="455172" y="65914"/>
                  </a:cubicBezTo>
                  <a:lnTo>
                    <a:pt x="455172" y="212225"/>
                  </a:lnTo>
                  <a:cubicBezTo>
                    <a:pt x="455172" y="229706"/>
                    <a:pt x="448227" y="246471"/>
                    <a:pt x="435866" y="258832"/>
                  </a:cubicBezTo>
                  <a:cubicBezTo>
                    <a:pt x="423505" y="271194"/>
                    <a:pt x="406740" y="278138"/>
                    <a:pt x="389258" y="278138"/>
                  </a:cubicBezTo>
                  <a:lnTo>
                    <a:pt x="65914" y="278138"/>
                  </a:lnTo>
                  <a:cubicBezTo>
                    <a:pt x="48432" y="278138"/>
                    <a:pt x="31667" y="271194"/>
                    <a:pt x="19306" y="258832"/>
                  </a:cubicBezTo>
                  <a:cubicBezTo>
                    <a:pt x="6944" y="246471"/>
                    <a:pt x="0" y="229706"/>
                    <a:pt x="0" y="212225"/>
                  </a:cubicBezTo>
                  <a:lnTo>
                    <a:pt x="0" y="65914"/>
                  </a:lnTo>
                  <a:cubicBezTo>
                    <a:pt x="0" y="48432"/>
                    <a:pt x="6944" y="31667"/>
                    <a:pt x="19306" y="19306"/>
                  </a:cubicBezTo>
                  <a:cubicBezTo>
                    <a:pt x="31667" y="6944"/>
                    <a:pt x="48432" y="0"/>
                    <a:pt x="65914" y="0"/>
                  </a:cubicBezTo>
                  <a:close/>
                </a:path>
              </a:pathLst>
            </a:custGeom>
            <a:solidFill>
              <a:srgbClr val="EED995"/>
            </a:solidFill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5" name="Freeform 45"/>
            <p:cNvSpPr/>
            <p:nvPr/>
          </p:nvSpPr>
          <p:spPr bwMode="auto">
            <a:xfrm>
              <a:off x="4549987" y="17224600"/>
              <a:ext cx="2208957" cy="943199"/>
            </a:xfrm>
            <a:custGeom>
              <a:avLst/>
              <a:gdLst/>
              <a:ahLst/>
              <a:cxnLst/>
              <a:rect l="l" t="t" r="r" b="b"/>
              <a:pathLst>
                <a:path w="455172" h="278138" extrusionOk="0">
                  <a:moveTo>
                    <a:pt x="65914" y="0"/>
                  </a:moveTo>
                  <a:lnTo>
                    <a:pt x="389258" y="0"/>
                  </a:lnTo>
                  <a:cubicBezTo>
                    <a:pt x="425661" y="0"/>
                    <a:pt x="455172" y="29510"/>
                    <a:pt x="455172" y="65914"/>
                  </a:cubicBezTo>
                  <a:lnTo>
                    <a:pt x="455172" y="212225"/>
                  </a:lnTo>
                  <a:cubicBezTo>
                    <a:pt x="455172" y="229706"/>
                    <a:pt x="448227" y="246471"/>
                    <a:pt x="435866" y="258832"/>
                  </a:cubicBezTo>
                  <a:cubicBezTo>
                    <a:pt x="423505" y="271194"/>
                    <a:pt x="406740" y="278138"/>
                    <a:pt x="389258" y="278138"/>
                  </a:cubicBezTo>
                  <a:lnTo>
                    <a:pt x="65914" y="278138"/>
                  </a:lnTo>
                  <a:cubicBezTo>
                    <a:pt x="48432" y="278138"/>
                    <a:pt x="31667" y="271194"/>
                    <a:pt x="19306" y="258832"/>
                  </a:cubicBezTo>
                  <a:cubicBezTo>
                    <a:pt x="6944" y="246471"/>
                    <a:pt x="0" y="229706"/>
                    <a:pt x="0" y="212225"/>
                  </a:cubicBezTo>
                  <a:lnTo>
                    <a:pt x="0" y="65914"/>
                  </a:lnTo>
                  <a:cubicBezTo>
                    <a:pt x="0" y="48432"/>
                    <a:pt x="6944" y="31667"/>
                    <a:pt x="19306" y="19306"/>
                  </a:cubicBezTo>
                  <a:cubicBezTo>
                    <a:pt x="31667" y="6944"/>
                    <a:pt x="48432" y="0"/>
                    <a:pt x="65914" y="0"/>
                  </a:cubicBezTo>
                  <a:close/>
                </a:path>
              </a:pathLst>
            </a:custGeom>
            <a:solidFill>
              <a:srgbClr val="EED995"/>
            </a:solidFill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4" name="Freeform 64"/>
            <p:cNvSpPr/>
            <p:nvPr/>
          </p:nvSpPr>
          <p:spPr bwMode="auto">
            <a:xfrm>
              <a:off x="7078515" y="17220461"/>
              <a:ext cx="5118502" cy="944039"/>
            </a:xfrm>
            <a:custGeom>
              <a:avLst/>
              <a:gdLst/>
              <a:ahLst/>
              <a:cxnLst/>
              <a:rect l="l" t="t" r="r" b="b"/>
              <a:pathLst>
                <a:path w="1054705" h="278138" extrusionOk="0">
                  <a:moveTo>
                    <a:pt x="28446" y="0"/>
                  </a:moveTo>
                  <a:lnTo>
                    <a:pt x="1026259" y="0"/>
                  </a:lnTo>
                  <a:cubicBezTo>
                    <a:pt x="1041969" y="0"/>
                    <a:pt x="1054705" y="12736"/>
                    <a:pt x="1054705" y="28446"/>
                  </a:cubicBezTo>
                  <a:lnTo>
                    <a:pt x="1054705" y="249692"/>
                  </a:lnTo>
                  <a:cubicBezTo>
                    <a:pt x="1054705" y="265402"/>
                    <a:pt x="1041969" y="278138"/>
                    <a:pt x="1026259" y="278138"/>
                  </a:cubicBezTo>
                  <a:lnTo>
                    <a:pt x="28446" y="278138"/>
                  </a:lnTo>
                  <a:cubicBezTo>
                    <a:pt x="20902" y="278138"/>
                    <a:pt x="13666" y="275141"/>
                    <a:pt x="8332" y="269806"/>
                  </a:cubicBezTo>
                  <a:cubicBezTo>
                    <a:pt x="2997" y="264472"/>
                    <a:pt x="0" y="257237"/>
                    <a:pt x="0" y="249692"/>
                  </a:cubicBezTo>
                  <a:lnTo>
                    <a:pt x="0" y="28446"/>
                  </a:lnTo>
                  <a:cubicBezTo>
                    <a:pt x="0" y="20902"/>
                    <a:pt x="2997" y="13666"/>
                    <a:pt x="8332" y="8332"/>
                  </a:cubicBezTo>
                  <a:cubicBezTo>
                    <a:pt x="13666" y="2997"/>
                    <a:pt x="20902" y="0"/>
                    <a:pt x="28446" y="0"/>
                  </a:cubicBezTo>
                  <a:close/>
                </a:path>
              </a:pathLst>
            </a:custGeom>
            <a:solidFill>
              <a:srgbClr val="EED995"/>
            </a:solidFill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6" name="TextBox 66"/>
            <p:cNvSpPr txBox="1"/>
            <p:nvPr/>
          </p:nvSpPr>
          <p:spPr bwMode="auto">
            <a:xfrm>
              <a:off x="7077932" y="17440681"/>
              <a:ext cx="5118502" cy="503599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lvl="1">
                <a:lnSpc>
                  <a:spcPts val="4213"/>
                </a:lnSpc>
                <a:defRPr/>
              </a:pPr>
              <a:r>
                <a:rPr lang="de-DE" sz="29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Zinn</a:t>
              </a:r>
              <a:endParaRPr sz="29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970B8BBF-8E36-650A-F199-4C7625320965}"/>
              </a:ext>
            </a:extLst>
          </p:cNvPr>
          <p:cNvGrpSpPr/>
          <p:nvPr/>
        </p:nvGrpSpPr>
        <p:grpSpPr>
          <a:xfrm>
            <a:off x="1915281" y="6213249"/>
            <a:ext cx="10295769" cy="943201"/>
            <a:chOff x="1915281" y="6045355"/>
            <a:chExt cx="10295769" cy="943201"/>
          </a:xfrm>
        </p:grpSpPr>
        <p:sp>
          <p:nvSpPr>
            <p:cNvPr id="69" name="Freeform 69"/>
            <p:cNvSpPr/>
            <p:nvPr/>
          </p:nvSpPr>
          <p:spPr bwMode="auto">
            <a:xfrm>
              <a:off x="7084506" y="6045355"/>
              <a:ext cx="5118500" cy="943200"/>
            </a:xfrm>
            <a:custGeom>
              <a:avLst/>
              <a:gdLst/>
              <a:ahLst/>
              <a:cxnLst/>
              <a:rect l="l" t="t" r="r" b="b"/>
              <a:pathLst>
                <a:path w="1054705" h="278138" extrusionOk="0">
                  <a:moveTo>
                    <a:pt x="28446" y="0"/>
                  </a:moveTo>
                  <a:lnTo>
                    <a:pt x="1026259" y="0"/>
                  </a:lnTo>
                  <a:cubicBezTo>
                    <a:pt x="1041969" y="0"/>
                    <a:pt x="1054705" y="12736"/>
                    <a:pt x="1054705" y="28446"/>
                  </a:cubicBezTo>
                  <a:lnTo>
                    <a:pt x="1054705" y="249692"/>
                  </a:lnTo>
                  <a:cubicBezTo>
                    <a:pt x="1054705" y="265402"/>
                    <a:pt x="1041969" y="278138"/>
                    <a:pt x="1026259" y="278138"/>
                  </a:cubicBezTo>
                  <a:lnTo>
                    <a:pt x="28446" y="278138"/>
                  </a:lnTo>
                  <a:cubicBezTo>
                    <a:pt x="20902" y="278138"/>
                    <a:pt x="13666" y="275141"/>
                    <a:pt x="8332" y="269806"/>
                  </a:cubicBezTo>
                  <a:cubicBezTo>
                    <a:pt x="2997" y="264472"/>
                    <a:pt x="0" y="257237"/>
                    <a:pt x="0" y="249692"/>
                  </a:cubicBezTo>
                  <a:lnTo>
                    <a:pt x="0" y="28446"/>
                  </a:lnTo>
                  <a:cubicBezTo>
                    <a:pt x="0" y="20902"/>
                    <a:pt x="2997" y="13666"/>
                    <a:pt x="8332" y="8332"/>
                  </a:cubicBezTo>
                  <a:cubicBezTo>
                    <a:pt x="13666" y="2997"/>
                    <a:pt x="20902" y="0"/>
                    <a:pt x="28446" y="0"/>
                  </a:cubicBezTo>
                  <a:close/>
                </a:path>
              </a:pathLst>
            </a:custGeom>
            <a:solidFill>
              <a:srgbClr val="EED995"/>
            </a:solidFill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2" name="Freeform 72"/>
            <p:cNvSpPr/>
            <p:nvPr/>
          </p:nvSpPr>
          <p:spPr bwMode="auto">
            <a:xfrm>
              <a:off x="1915281" y="6045356"/>
              <a:ext cx="2208956" cy="943199"/>
            </a:xfrm>
            <a:custGeom>
              <a:avLst/>
              <a:gdLst/>
              <a:ahLst/>
              <a:cxnLst/>
              <a:rect l="l" t="t" r="r" b="b"/>
              <a:pathLst>
                <a:path w="455172" h="278138" extrusionOk="0">
                  <a:moveTo>
                    <a:pt x="65914" y="0"/>
                  </a:moveTo>
                  <a:lnTo>
                    <a:pt x="389258" y="0"/>
                  </a:lnTo>
                  <a:cubicBezTo>
                    <a:pt x="425661" y="0"/>
                    <a:pt x="455172" y="29510"/>
                    <a:pt x="455172" y="65914"/>
                  </a:cubicBezTo>
                  <a:lnTo>
                    <a:pt x="455172" y="212225"/>
                  </a:lnTo>
                  <a:cubicBezTo>
                    <a:pt x="455172" y="229706"/>
                    <a:pt x="448227" y="246471"/>
                    <a:pt x="435866" y="258832"/>
                  </a:cubicBezTo>
                  <a:cubicBezTo>
                    <a:pt x="423505" y="271194"/>
                    <a:pt x="406740" y="278138"/>
                    <a:pt x="389258" y="278138"/>
                  </a:cubicBezTo>
                  <a:lnTo>
                    <a:pt x="65914" y="278138"/>
                  </a:lnTo>
                  <a:cubicBezTo>
                    <a:pt x="48432" y="278138"/>
                    <a:pt x="31667" y="271194"/>
                    <a:pt x="19306" y="258832"/>
                  </a:cubicBezTo>
                  <a:cubicBezTo>
                    <a:pt x="6944" y="246471"/>
                    <a:pt x="0" y="229706"/>
                    <a:pt x="0" y="212225"/>
                  </a:cubicBezTo>
                  <a:lnTo>
                    <a:pt x="0" y="65914"/>
                  </a:lnTo>
                  <a:cubicBezTo>
                    <a:pt x="0" y="48432"/>
                    <a:pt x="6944" y="31667"/>
                    <a:pt x="19306" y="19306"/>
                  </a:cubicBezTo>
                  <a:cubicBezTo>
                    <a:pt x="31667" y="6944"/>
                    <a:pt x="48432" y="0"/>
                    <a:pt x="65914" y="0"/>
                  </a:cubicBezTo>
                  <a:close/>
                </a:path>
              </a:pathLst>
            </a:custGeom>
            <a:solidFill>
              <a:srgbClr val="EED995"/>
            </a:solidFill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6" name="Freeform 76"/>
            <p:cNvSpPr/>
            <p:nvPr/>
          </p:nvSpPr>
          <p:spPr bwMode="auto">
            <a:xfrm>
              <a:off x="4555041" y="6045356"/>
              <a:ext cx="2208956" cy="943200"/>
            </a:xfrm>
            <a:custGeom>
              <a:avLst/>
              <a:gdLst/>
              <a:ahLst/>
              <a:cxnLst/>
              <a:rect l="l" t="t" r="r" b="b"/>
              <a:pathLst>
                <a:path w="455172" h="278138" extrusionOk="0">
                  <a:moveTo>
                    <a:pt x="65914" y="0"/>
                  </a:moveTo>
                  <a:lnTo>
                    <a:pt x="389258" y="0"/>
                  </a:lnTo>
                  <a:cubicBezTo>
                    <a:pt x="425661" y="0"/>
                    <a:pt x="455172" y="29510"/>
                    <a:pt x="455172" y="65914"/>
                  </a:cubicBezTo>
                  <a:lnTo>
                    <a:pt x="455172" y="212225"/>
                  </a:lnTo>
                  <a:cubicBezTo>
                    <a:pt x="455172" y="229706"/>
                    <a:pt x="448227" y="246471"/>
                    <a:pt x="435866" y="258832"/>
                  </a:cubicBezTo>
                  <a:cubicBezTo>
                    <a:pt x="423505" y="271194"/>
                    <a:pt x="406740" y="278138"/>
                    <a:pt x="389258" y="278138"/>
                  </a:cubicBezTo>
                  <a:lnTo>
                    <a:pt x="65914" y="278138"/>
                  </a:lnTo>
                  <a:cubicBezTo>
                    <a:pt x="48432" y="278138"/>
                    <a:pt x="31667" y="271194"/>
                    <a:pt x="19306" y="258832"/>
                  </a:cubicBezTo>
                  <a:cubicBezTo>
                    <a:pt x="6944" y="246471"/>
                    <a:pt x="0" y="229706"/>
                    <a:pt x="0" y="212225"/>
                  </a:cubicBezTo>
                  <a:lnTo>
                    <a:pt x="0" y="65914"/>
                  </a:lnTo>
                  <a:cubicBezTo>
                    <a:pt x="0" y="48432"/>
                    <a:pt x="6944" y="31667"/>
                    <a:pt x="19306" y="19306"/>
                  </a:cubicBezTo>
                  <a:cubicBezTo>
                    <a:pt x="31667" y="6944"/>
                    <a:pt x="48432" y="0"/>
                    <a:pt x="65914" y="0"/>
                  </a:cubicBezTo>
                  <a:close/>
                </a:path>
              </a:pathLst>
            </a:custGeom>
            <a:solidFill>
              <a:srgbClr val="EED995"/>
            </a:solidFill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8" name="TextBox 78"/>
            <p:cNvSpPr txBox="1"/>
            <p:nvPr/>
          </p:nvSpPr>
          <p:spPr bwMode="auto">
            <a:xfrm>
              <a:off x="7078515" y="6262379"/>
              <a:ext cx="5132535" cy="503599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lvl="1">
                <a:lnSpc>
                  <a:spcPts val="4213"/>
                </a:lnSpc>
                <a:defRPr/>
              </a:pPr>
              <a:r>
                <a:rPr lang="de-DE" sz="29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Plastik</a:t>
              </a:r>
              <a:endParaRPr sz="29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AD935D06-D73F-3D57-B5BB-7700735E5828}"/>
              </a:ext>
            </a:extLst>
          </p:cNvPr>
          <p:cNvGrpSpPr/>
          <p:nvPr/>
        </p:nvGrpSpPr>
        <p:grpSpPr>
          <a:xfrm>
            <a:off x="1915281" y="7508145"/>
            <a:ext cx="10288127" cy="954057"/>
            <a:chOff x="1915281" y="7271945"/>
            <a:chExt cx="10288127" cy="954057"/>
          </a:xfrm>
        </p:grpSpPr>
        <p:sp>
          <p:nvSpPr>
            <p:cNvPr id="80" name="Freeform 80"/>
            <p:cNvSpPr/>
            <p:nvPr/>
          </p:nvSpPr>
          <p:spPr bwMode="auto">
            <a:xfrm>
              <a:off x="1915281" y="7271945"/>
              <a:ext cx="2208957" cy="943199"/>
            </a:xfrm>
            <a:custGeom>
              <a:avLst/>
              <a:gdLst/>
              <a:ahLst/>
              <a:cxnLst/>
              <a:rect l="l" t="t" r="r" b="b"/>
              <a:pathLst>
                <a:path w="455172" h="278138" extrusionOk="0">
                  <a:moveTo>
                    <a:pt x="65914" y="0"/>
                  </a:moveTo>
                  <a:lnTo>
                    <a:pt x="389258" y="0"/>
                  </a:lnTo>
                  <a:cubicBezTo>
                    <a:pt x="425661" y="0"/>
                    <a:pt x="455172" y="29510"/>
                    <a:pt x="455172" y="65914"/>
                  </a:cubicBezTo>
                  <a:lnTo>
                    <a:pt x="455172" y="212225"/>
                  </a:lnTo>
                  <a:cubicBezTo>
                    <a:pt x="455172" y="229706"/>
                    <a:pt x="448227" y="246471"/>
                    <a:pt x="435866" y="258832"/>
                  </a:cubicBezTo>
                  <a:cubicBezTo>
                    <a:pt x="423505" y="271194"/>
                    <a:pt x="406740" y="278138"/>
                    <a:pt x="389258" y="278138"/>
                  </a:cubicBezTo>
                  <a:lnTo>
                    <a:pt x="65914" y="278138"/>
                  </a:lnTo>
                  <a:cubicBezTo>
                    <a:pt x="48432" y="278138"/>
                    <a:pt x="31667" y="271194"/>
                    <a:pt x="19306" y="258832"/>
                  </a:cubicBezTo>
                  <a:cubicBezTo>
                    <a:pt x="6944" y="246471"/>
                    <a:pt x="0" y="229706"/>
                    <a:pt x="0" y="212225"/>
                  </a:cubicBezTo>
                  <a:lnTo>
                    <a:pt x="0" y="65914"/>
                  </a:lnTo>
                  <a:cubicBezTo>
                    <a:pt x="0" y="48432"/>
                    <a:pt x="6944" y="31667"/>
                    <a:pt x="19306" y="19306"/>
                  </a:cubicBezTo>
                  <a:cubicBezTo>
                    <a:pt x="31667" y="6944"/>
                    <a:pt x="48432" y="0"/>
                    <a:pt x="65914" y="0"/>
                  </a:cubicBezTo>
                  <a:close/>
                </a:path>
              </a:pathLst>
            </a:custGeom>
            <a:solidFill>
              <a:srgbClr val="EED995"/>
            </a:solidFill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86" name="Freeform 86"/>
            <p:cNvSpPr/>
            <p:nvPr/>
          </p:nvSpPr>
          <p:spPr bwMode="auto">
            <a:xfrm>
              <a:off x="4555041" y="7282803"/>
              <a:ext cx="2208957" cy="943199"/>
            </a:xfrm>
            <a:custGeom>
              <a:avLst/>
              <a:gdLst/>
              <a:ahLst/>
              <a:cxnLst/>
              <a:rect l="l" t="t" r="r" b="b"/>
              <a:pathLst>
                <a:path w="455172" h="278138" extrusionOk="0">
                  <a:moveTo>
                    <a:pt x="65914" y="0"/>
                  </a:moveTo>
                  <a:lnTo>
                    <a:pt x="389258" y="0"/>
                  </a:lnTo>
                  <a:cubicBezTo>
                    <a:pt x="425661" y="0"/>
                    <a:pt x="455172" y="29510"/>
                    <a:pt x="455172" y="65914"/>
                  </a:cubicBezTo>
                  <a:lnTo>
                    <a:pt x="455172" y="212225"/>
                  </a:lnTo>
                  <a:cubicBezTo>
                    <a:pt x="455172" y="229706"/>
                    <a:pt x="448227" y="246471"/>
                    <a:pt x="435866" y="258832"/>
                  </a:cubicBezTo>
                  <a:cubicBezTo>
                    <a:pt x="423505" y="271194"/>
                    <a:pt x="406740" y="278138"/>
                    <a:pt x="389258" y="278138"/>
                  </a:cubicBezTo>
                  <a:lnTo>
                    <a:pt x="65914" y="278138"/>
                  </a:lnTo>
                  <a:cubicBezTo>
                    <a:pt x="48432" y="278138"/>
                    <a:pt x="31667" y="271194"/>
                    <a:pt x="19306" y="258832"/>
                  </a:cubicBezTo>
                  <a:cubicBezTo>
                    <a:pt x="6944" y="246471"/>
                    <a:pt x="0" y="229706"/>
                    <a:pt x="0" y="212225"/>
                  </a:cubicBezTo>
                  <a:lnTo>
                    <a:pt x="0" y="65914"/>
                  </a:lnTo>
                  <a:cubicBezTo>
                    <a:pt x="0" y="48432"/>
                    <a:pt x="6944" y="31667"/>
                    <a:pt x="19306" y="19306"/>
                  </a:cubicBezTo>
                  <a:cubicBezTo>
                    <a:pt x="31667" y="6944"/>
                    <a:pt x="48432" y="0"/>
                    <a:pt x="65914" y="0"/>
                  </a:cubicBezTo>
                  <a:close/>
                </a:path>
              </a:pathLst>
            </a:custGeom>
            <a:solidFill>
              <a:srgbClr val="EED995"/>
            </a:solidFill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89" name="Freeform 89"/>
            <p:cNvSpPr/>
            <p:nvPr/>
          </p:nvSpPr>
          <p:spPr bwMode="auto">
            <a:xfrm>
              <a:off x="7084907" y="7271945"/>
              <a:ext cx="5118501" cy="943199"/>
            </a:xfrm>
            <a:custGeom>
              <a:avLst/>
              <a:gdLst/>
              <a:ahLst/>
              <a:cxnLst/>
              <a:rect l="l" t="t" r="r" b="b"/>
              <a:pathLst>
                <a:path w="1054705" h="278138" extrusionOk="0">
                  <a:moveTo>
                    <a:pt x="28446" y="0"/>
                  </a:moveTo>
                  <a:lnTo>
                    <a:pt x="1026259" y="0"/>
                  </a:lnTo>
                  <a:cubicBezTo>
                    <a:pt x="1041969" y="0"/>
                    <a:pt x="1054705" y="12736"/>
                    <a:pt x="1054705" y="28446"/>
                  </a:cubicBezTo>
                  <a:lnTo>
                    <a:pt x="1054705" y="249692"/>
                  </a:lnTo>
                  <a:cubicBezTo>
                    <a:pt x="1054705" y="265402"/>
                    <a:pt x="1041969" y="278138"/>
                    <a:pt x="1026259" y="278138"/>
                  </a:cubicBezTo>
                  <a:lnTo>
                    <a:pt x="28446" y="278138"/>
                  </a:lnTo>
                  <a:cubicBezTo>
                    <a:pt x="20902" y="278138"/>
                    <a:pt x="13666" y="275141"/>
                    <a:pt x="8332" y="269806"/>
                  </a:cubicBezTo>
                  <a:cubicBezTo>
                    <a:pt x="2997" y="264472"/>
                    <a:pt x="0" y="257237"/>
                    <a:pt x="0" y="249692"/>
                  </a:cubicBezTo>
                  <a:lnTo>
                    <a:pt x="0" y="28446"/>
                  </a:lnTo>
                  <a:cubicBezTo>
                    <a:pt x="0" y="20902"/>
                    <a:pt x="2997" y="13666"/>
                    <a:pt x="8332" y="8332"/>
                  </a:cubicBezTo>
                  <a:cubicBezTo>
                    <a:pt x="13666" y="2997"/>
                    <a:pt x="20902" y="0"/>
                    <a:pt x="28446" y="0"/>
                  </a:cubicBezTo>
                  <a:close/>
                </a:path>
              </a:pathLst>
            </a:custGeom>
            <a:solidFill>
              <a:srgbClr val="EED995"/>
            </a:solidFill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1" name="TextBox 91"/>
            <p:cNvSpPr txBox="1"/>
            <p:nvPr/>
          </p:nvSpPr>
          <p:spPr bwMode="auto">
            <a:xfrm>
              <a:off x="7080824" y="7490260"/>
              <a:ext cx="5118501" cy="503599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lvl="1">
                <a:lnSpc>
                  <a:spcPts val="4213"/>
                </a:lnSpc>
                <a:defRPr/>
              </a:pPr>
              <a:r>
                <a:rPr lang="de-DE" sz="29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Glas und Keramik</a:t>
              </a:r>
              <a:endParaRPr sz="29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9" name="TextBox 99"/>
          <p:cNvSpPr txBox="1"/>
          <p:nvPr/>
        </p:nvSpPr>
        <p:spPr bwMode="auto">
          <a:xfrm>
            <a:off x="1858590" y="5416799"/>
            <a:ext cx="2344294" cy="749051"/>
          </a:xfrm>
          <a:prstGeom prst="rect">
            <a:avLst/>
          </a:prstGeom>
          <a:grp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96"/>
              </a:lnSpc>
              <a:defRPr/>
            </a:pPr>
            <a:r>
              <a:rPr lang="de-DE" sz="29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Anzahl an Würfeln</a:t>
            </a:r>
            <a:endParaRPr sz="29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TextBox 100"/>
          <p:cNvSpPr txBox="1"/>
          <p:nvPr/>
        </p:nvSpPr>
        <p:spPr bwMode="auto">
          <a:xfrm>
            <a:off x="5184170" y="5608117"/>
            <a:ext cx="940589" cy="377155"/>
          </a:xfrm>
          <a:prstGeom prst="rect">
            <a:avLst/>
          </a:prstGeom>
          <a:grp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95"/>
              </a:lnSpc>
              <a:defRPr/>
            </a:pPr>
            <a:r>
              <a:rPr lang="de-DE" sz="29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Farbe</a:t>
            </a:r>
            <a:endParaRPr sz="29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0D99EDCF-A142-73CB-066B-5E6C520FDD97}"/>
              </a:ext>
            </a:extLst>
          </p:cNvPr>
          <p:cNvGrpSpPr/>
          <p:nvPr/>
        </p:nvGrpSpPr>
        <p:grpSpPr>
          <a:xfrm>
            <a:off x="1915281" y="8813897"/>
            <a:ext cx="10281735" cy="943200"/>
            <a:chOff x="1915281" y="8586412"/>
            <a:chExt cx="10281735" cy="943200"/>
          </a:xfrm>
        </p:grpSpPr>
        <p:sp>
          <p:nvSpPr>
            <p:cNvPr id="83" name="Freeform 83"/>
            <p:cNvSpPr/>
            <p:nvPr/>
          </p:nvSpPr>
          <p:spPr bwMode="auto">
            <a:xfrm>
              <a:off x="1915281" y="8586413"/>
              <a:ext cx="2208956" cy="943199"/>
            </a:xfrm>
            <a:custGeom>
              <a:avLst/>
              <a:gdLst/>
              <a:ahLst/>
              <a:cxnLst/>
              <a:rect l="l" t="t" r="r" b="b"/>
              <a:pathLst>
                <a:path w="455172" h="278138" extrusionOk="0">
                  <a:moveTo>
                    <a:pt x="65914" y="0"/>
                  </a:moveTo>
                  <a:lnTo>
                    <a:pt x="389258" y="0"/>
                  </a:lnTo>
                  <a:cubicBezTo>
                    <a:pt x="425661" y="0"/>
                    <a:pt x="455172" y="29510"/>
                    <a:pt x="455172" y="65914"/>
                  </a:cubicBezTo>
                  <a:lnTo>
                    <a:pt x="455172" y="212225"/>
                  </a:lnTo>
                  <a:cubicBezTo>
                    <a:pt x="455172" y="229706"/>
                    <a:pt x="448227" y="246471"/>
                    <a:pt x="435866" y="258832"/>
                  </a:cubicBezTo>
                  <a:cubicBezTo>
                    <a:pt x="423505" y="271194"/>
                    <a:pt x="406740" y="278138"/>
                    <a:pt x="389258" y="278138"/>
                  </a:cubicBezTo>
                  <a:lnTo>
                    <a:pt x="65914" y="278138"/>
                  </a:lnTo>
                  <a:cubicBezTo>
                    <a:pt x="48432" y="278138"/>
                    <a:pt x="31667" y="271194"/>
                    <a:pt x="19306" y="258832"/>
                  </a:cubicBezTo>
                  <a:cubicBezTo>
                    <a:pt x="6944" y="246471"/>
                    <a:pt x="0" y="229706"/>
                    <a:pt x="0" y="212225"/>
                  </a:cubicBezTo>
                  <a:lnTo>
                    <a:pt x="0" y="65914"/>
                  </a:lnTo>
                  <a:cubicBezTo>
                    <a:pt x="0" y="48432"/>
                    <a:pt x="6944" y="31667"/>
                    <a:pt x="19306" y="19306"/>
                  </a:cubicBezTo>
                  <a:cubicBezTo>
                    <a:pt x="31667" y="6944"/>
                    <a:pt x="48432" y="0"/>
                    <a:pt x="65914" y="0"/>
                  </a:cubicBezTo>
                  <a:close/>
                </a:path>
              </a:pathLst>
            </a:custGeom>
            <a:solidFill>
              <a:srgbClr val="EED995"/>
            </a:solidFill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3" name="Freeform 93"/>
            <p:cNvSpPr/>
            <p:nvPr/>
          </p:nvSpPr>
          <p:spPr bwMode="auto">
            <a:xfrm>
              <a:off x="7078515" y="8586412"/>
              <a:ext cx="5118500" cy="943199"/>
            </a:xfrm>
            <a:custGeom>
              <a:avLst/>
              <a:gdLst/>
              <a:ahLst/>
              <a:cxnLst/>
              <a:rect l="l" t="t" r="r" b="b"/>
              <a:pathLst>
                <a:path w="1054705" h="278138" extrusionOk="0">
                  <a:moveTo>
                    <a:pt x="28446" y="0"/>
                  </a:moveTo>
                  <a:lnTo>
                    <a:pt x="1026259" y="0"/>
                  </a:lnTo>
                  <a:cubicBezTo>
                    <a:pt x="1041969" y="0"/>
                    <a:pt x="1054705" y="12736"/>
                    <a:pt x="1054705" y="28446"/>
                  </a:cubicBezTo>
                  <a:lnTo>
                    <a:pt x="1054705" y="249692"/>
                  </a:lnTo>
                  <a:cubicBezTo>
                    <a:pt x="1054705" y="265402"/>
                    <a:pt x="1041969" y="278138"/>
                    <a:pt x="1026259" y="278138"/>
                  </a:cubicBezTo>
                  <a:lnTo>
                    <a:pt x="28446" y="278138"/>
                  </a:lnTo>
                  <a:cubicBezTo>
                    <a:pt x="20902" y="278138"/>
                    <a:pt x="13666" y="275141"/>
                    <a:pt x="8332" y="269806"/>
                  </a:cubicBezTo>
                  <a:cubicBezTo>
                    <a:pt x="2997" y="264472"/>
                    <a:pt x="0" y="257237"/>
                    <a:pt x="0" y="249692"/>
                  </a:cubicBezTo>
                  <a:lnTo>
                    <a:pt x="0" y="28446"/>
                  </a:lnTo>
                  <a:cubicBezTo>
                    <a:pt x="0" y="20902"/>
                    <a:pt x="2997" y="13666"/>
                    <a:pt x="8332" y="8332"/>
                  </a:cubicBezTo>
                  <a:cubicBezTo>
                    <a:pt x="13666" y="2997"/>
                    <a:pt x="20902" y="0"/>
                    <a:pt x="28446" y="0"/>
                  </a:cubicBezTo>
                  <a:close/>
                </a:path>
              </a:pathLst>
            </a:custGeom>
            <a:solidFill>
              <a:srgbClr val="EED995"/>
            </a:solidFill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5" name="TextBox 95"/>
            <p:cNvSpPr txBox="1"/>
            <p:nvPr/>
          </p:nvSpPr>
          <p:spPr bwMode="auto">
            <a:xfrm>
              <a:off x="7078516" y="8804419"/>
              <a:ext cx="5118500" cy="503599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lvl="1">
                <a:lnSpc>
                  <a:spcPts val="4213"/>
                </a:lnSpc>
                <a:defRPr/>
              </a:pPr>
              <a:r>
                <a:rPr lang="de-DE" sz="29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Anderes</a:t>
              </a:r>
              <a:endParaRPr sz="29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7" name="Freeform 97"/>
            <p:cNvSpPr/>
            <p:nvPr/>
          </p:nvSpPr>
          <p:spPr bwMode="auto">
            <a:xfrm>
              <a:off x="4555041" y="8586412"/>
              <a:ext cx="2208957" cy="943199"/>
            </a:xfrm>
            <a:custGeom>
              <a:avLst/>
              <a:gdLst/>
              <a:ahLst/>
              <a:cxnLst/>
              <a:rect l="l" t="t" r="r" b="b"/>
              <a:pathLst>
                <a:path w="455172" h="278138" extrusionOk="0">
                  <a:moveTo>
                    <a:pt x="65914" y="0"/>
                  </a:moveTo>
                  <a:lnTo>
                    <a:pt x="389258" y="0"/>
                  </a:lnTo>
                  <a:cubicBezTo>
                    <a:pt x="425661" y="0"/>
                    <a:pt x="455172" y="29510"/>
                    <a:pt x="455172" y="65914"/>
                  </a:cubicBezTo>
                  <a:lnTo>
                    <a:pt x="455172" y="212225"/>
                  </a:lnTo>
                  <a:cubicBezTo>
                    <a:pt x="455172" y="229706"/>
                    <a:pt x="448227" y="246471"/>
                    <a:pt x="435866" y="258832"/>
                  </a:cubicBezTo>
                  <a:cubicBezTo>
                    <a:pt x="423505" y="271194"/>
                    <a:pt x="406740" y="278138"/>
                    <a:pt x="389258" y="278138"/>
                  </a:cubicBezTo>
                  <a:lnTo>
                    <a:pt x="65914" y="278138"/>
                  </a:lnTo>
                  <a:cubicBezTo>
                    <a:pt x="48432" y="278138"/>
                    <a:pt x="31667" y="271194"/>
                    <a:pt x="19306" y="258832"/>
                  </a:cubicBezTo>
                  <a:cubicBezTo>
                    <a:pt x="6944" y="246471"/>
                    <a:pt x="0" y="229706"/>
                    <a:pt x="0" y="212225"/>
                  </a:cubicBezTo>
                  <a:lnTo>
                    <a:pt x="0" y="65914"/>
                  </a:lnTo>
                  <a:cubicBezTo>
                    <a:pt x="0" y="48432"/>
                    <a:pt x="6944" y="31667"/>
                    <a:pt x="19306" y="19306"/>
                  </a:cubicBezTo>
                  <a:cubicBezTo>
                    <a:pt x="31667" y="6944"/>
                    <a:pt x="48432" y="0"/>
                    <a:pt x="65914" y="0"/>
                  </a:cubicBezTo>
                  <a:close/>
                </a:path>
              </a:pathLst>
            </a:custGeom>
            <a:solidFill>
              <a:srgbClr val="EED995"/>
            </a:solidFill>
          </p:spPr>
          <p:txBody>
            <a:bodyPr/>
            <a:lstStyle/>
            <a:p>
              <a:pPr>
                <a:defRPr/>
              </a:pPr>
              <a:endParaRPr lang="de-DE" dirty="0"/>
            </a:p>
          </p:txBody>
        </p:sp>
        <p:sp>
          <p:nvSpPr>
            <p:cNvPr id="101" name="TextBox 101"/>
            <p:cNvSpPr txBox="1"/>
            <p:nvPr/>
          </p:nvSpPr>
          <p:spPr bwMode="auto">
            <a:xfrm>
              <a:off x="2863552" y="8803584"/>
              <a:ext cx="315444" cy="508857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13"/>
                </a:lnSpc>
                <a:defRPr/>
              </a:pPr>
              <a:r>
                <a:rPr lang="en-US" sz="29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3000" dirty="0">
                  <a:solidFill>
                    <a:srgbClr val="000000"/>
                  </a:solidFill>
                  <a:latin typeface="Open Sans"/>
                </a:rPr>
                <a:t> </a:t>
              </a:r>
              <a:endParaRPr dirty="0"/>
            </a:p>
          </p:txBody>
        </p:sp>
      </p:grpSp>
      <p:grpSp>
        <p:nvGrpSpPr>
          <p:cNvPr id="102" name="Group 102"/>
          <p:cNvGrpSpPr/>
          <p:nvPr/>
        </p:nvGrpSpPr>
        <p:grpSpPr bwMode="auto">
          <a:xfrm>
            <a:off x="2719683" y="10108792"/>
            <a:ext cx="10024768" cy="528817"/>
            <a:chOff x="0" y="-57150"/>
            <a:chExt cx="14214446" cy="749828"/>
          </a:xfrm>
        </p:grpSpPr>
        <p:sp>
          <p:nvSpPr>
            <p:cNvPr id="103" name="TextBox 103"/>
            <p:cNvSpPr txBox="1"/>
            <p:nvPr/>
          </p:nvSpPr>
          <p:spPr bwMode="auto">
            <a:xfrm>
              <a:off x="4058078" y="-57150"/>
              <a:ext cx="10156368" cy="713981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212"/>
                </a:lnSpc>
                <a:defRPr/>
              </a:pPr>
              <a:r>
                <a:rPr lang="de-DE" sz="29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Es beinhaltet 25 Metalle. Darunter sind …</a:t>
              </a:r>
              <a:endParaRPr sz="29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" name="TextBox 104"/>
            <p:cNvSpPr txBox="1"/>
            <p:nvPr/>
          </p:nvSpPr>
          <p:spPr bwMode="auto">
            <a:xfrm>
              <a:off x="0" y="-28848"/>
              <a:ext cx="750491" cy="721526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13"/>
                </a:lnSpc>
                <a:defRPr/>
              </a:pPr>
              <a:r>
                <a:rPr lang="en-US" sz="29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25</a:t>
              </a:r>
              <a:r>
                <a:rPr lang="en-US" sz="3000" dirty="0">
                  <a:solidFill>
                    <a:srgbClr val="000000"/>
                  </a:solidFill>
                  <a:latin typeface="Open Sans"/>
                </a:rPr>
                <a:t> </a:t>
              </a:r>
              <a:endParaRPr dirty="0"/>
            </a:p>
          </p:txBody>
        </p:sp>
      </p:grpSp>
      <p:sp>
        <p:nvSpPr>
          <p:cNvPr id="111" name="TextBox 111"/>
          <p:cNvSpPr txBox="1"/>
          <p:nvPr/>
        </p:nvSpPr>
        <p:spPr bwMode="auto">
          <a:xfrm>
            <a:off x="-3291" y="911580"/>
            <a:ext cx="13982544" cy="19146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372"/>
              </a:lnSpc>
              <a:defRPr/>
            </a:pPr>
            <a:r>
              <a:rPr lang="de-DE" sz="7500" dirty="0">
                <a:solidFill>
                  <a:srgbClr val="09592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 IST IM INNEREN DEINES SMARTPHONES?</a:t>
            </a:r>
            <a:endParaRPr sz="7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C0AF7726-7502-C3F6-1D28-63D9DAB2E494}"/>
              </a:ext>
            </a:extLst>
          </p:cNvPr>
          <p:cNvSpPr txBox="1"/>
          <p:nvPr/>
        </p:nvSpPr>
        <p:spPr bwMode="auto">
          <a:xfrm>
            <a:off x="6545818" y="19356303"/>
            <a:ext cx="1119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Seite 2/5</a:t>
            </a:r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27A0EB61-9DD3-0A32-C1C3-23EAA4B5C238}"/>
              </a:ext>
            </a:extLst>
          </p:cNvPr>
          <p:cNvGrpSpPr/>
          <p:nvPr/>
        </p:nvGrpSpPr>
        <p:grpSpPr>
          <a:xfrm>
            <a:off x="1915281" y="10989304"/>
            <a:ext cx="10276227" cy="945900"/>
            <a:chOff x="1915281" y="10929956"/>
            <a:chExt cx="10276227" cy="945900"/>
          </a:xfrm>
        </p:grpSpPr>
        <p:sp>
          <p:nvSpPr>
            <p:cNvPr id="8" name="Freeform 8"/>
            <p:cNvSpPr/>
            <p:nvPr/>
          </p:nvSpPr>
          <p:spPr bwMode="auto">
            <a:xfrm>
              <a:off x="1915281" y="10929956"/>
              <a:ext cx="2208957" cy="943198"/>
            </a:xfrm>
            <a:custGeom>
              <a:avLst/>
              <a:gdLst/>
              <a:ahLst/>
              <a:cxnLst/>
              <a:rect l="l" t="t" r="r" b="b"/>
              <a:pathLst>
                <a:path w="455172" h="278138" extrusionOk="0">
                  <a:moveTo>
                    <a:pt x="65914" y="0"/>
                  </a:moveTo>
                  <a:lnTo>
                    <a:pt x="389258" y="0"/>
                  </a:lnTo>
                  <a:cubicBezTo>
                    <a:pt x="425661" y="0"/>
                    <a:pt x="455172" y="29510"/>
                    <a:pt x="455172" y="65914"/>
                  </a:cubicBezTo>
                  <a:lnTo>
                    <a:pt x="455172" y="212225"/>
                  </a:lnTo>
                  <a:cubicBezTo>
                    <a:pt x="455172" y="229706"/>
                    <a:pt x="448227" y="246471"/>
                    <a:pt x="435866" y="258832"/>
                  </a:cubicBezTo>
                  <a:cubicBezTo>
                    <a:pt x="423505" y="271194"/>
                    <a:pt x="406740" y="278138"/>
                    <a:pt x="389258" y="278138"/>
                  </a:cubicBezTo>
                  <a:lnTo>
                    <a:pt x="65914" y="278138"/>
                  </a:lnTo>
                  <a:cubicBezTo>
                    <a:pt x="48432" y="278138"/>
                    <a:pt x="31667" y="271194"/>
                    <a:pt x="19306" y="258832"/>
                  </a:cubicBezTo>
                  <a:cubicBezTo>
                    <a:pt x="6944" y="246471"/>
                    <a:pt x="0" y="229706"/>
                    <a:pt x="0" y="212225"/>
                  </a:cubicBezTo>
                  <a:lnTo>
                    <a:pt x="0" y="65914"/>
                  </a:lnTo>
                  <a:cubicBezTo>
                    <a:pt x="0" y="48432"/>
                    <a:pt x="6944" y="31667"/>
                    <a:pt x="19306" y="19306"/>
                  </a:cubicBezTo>
                  <a:cubicBezTo>
                    <a:pt x="31667" y="6944"/>
                    <a:pt x="48432" y="0"/>
                    <a:pt x="65914" y="0"/>
                  </a:cubicBezTo>
                  <a:close/>
                </a:path>
              </a:pathLst>
            </a:custGeom>
            <a:solidFill>
              <a:srgbClr val="EED995"/>
            </a:solidFill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16" name="Freeform 26">
              <a:extLst>
                <a:ext uri="{FF2B5EF4-FFF2-40B4-BE49-F238E27FC236}">
                  <a16:creationId xmlns:a16="http://schemas.microsoft.com/office/drawing/2014/main" id="{1946E8BF-3DA8-BB69-2E89-ADAFA6284D84}"/>
                </a:ext>
              </a:extLst>
            </p:cNvPr>
            <p:cNvSpPr/>
            <p:nvPr/>
          </p:nvSpPr>
          <p:spPr bwMode="auto">
            <a:xfrm>
              <a:off x="7073006" y="10932658"/>
              <a:ext cx="5118500" cy="943198"/>
            </a:xfrm>
            <a:custGeom>
              <a:avLst/>
              <a:gdLst/>
              <a:ahLst/>
              <a:cxnLst/>
              <a:rect l="l" t="t" r="r" b="b"/>
              <a:pathLst>
                <a:path w="1054705" h="278138" extrusionOk="0">
                  <a:moveTo>
                    <a:pt x="28446" y="0"/>
                  </a:moveTo>
                  <a:lnTo>
                    <a:pt x="1026259" y="0"/>
                  </a:lnTo>
                  <a:cubicBezTo>
                    <a:pt x="1041969" y="0"/>
                    <a:pt x="1054705" y="12736"/>
                    <a:pt x="1054705" y="28446"/>
                  </a:cubicBezTo>
                  <a:lnTo>
                    <a:pt x="1054705" y="249692"/>
                  </a:lnTo>
                  <a:cubicBezTo>
                    <a:pt x="1054705" y="265402"/>
                    <a:pt x="1041969" y="278138"/>
                    <a:pt x="1026259" y="278138"/>
                  </a:cubicBezTo>
                  <a:lnTo>
                    <a:pt x="28446" y="278138"/>
                  </a:lnTo>
                  <a:cubicBezTo>
                    <a:pt x="20902" y="278138"/>
                    <a:pt x="13666" y="275141"/>
                    <a:pt x="8332" y="269806"/>
                  </a:cubicBezTo>
                  <a:cubicBezTo>
                    <a:pt x="2997" y="264472"/>
                    <a:pt x="0" y="257237"/>
                    <a:pt x="0" y="249692"/>
                  </a:cubicBezTo>
                  <a:lnTo>
                    <a:pt x="0" y="28446"/>
                  </a:lnTo>
                  <a:cubicBezTo>
                    <a:pt x="0" y="20902"/>
                    <a:pt x="2997" y="13666"/>
                    <a:pt x="8332" y="8332"/>
                  </a:cubicBezTo>
                  <a:cubicBezTo>
                    <a:pt x="13666" y="2997"/>
                    <a:pt x="20902" y="0"/>
                    <a:pt x="28446" y="0"/>
                  </a:cubicBezTo>
                  <a:close/>
                </a:path>
              </a:pathLst>
            </a:custGeom>
            <a:solidFill>
              <a:srgbClr val="EED995"/>
            </a:solidFill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17" name="TextBox 28">
              <a:extLst>
                <a:ext uri="{FF2B5EF4-FFF2-40B4-BE49-F238E27FC236}">
                  <a16:creationId xmlns:a16="http://schemas.microsoft.com/office/drawing/2014/main" id="{165B59ED-DC7F-46DD-E74D-D632BE3074EB}"/>
                </a:ext>
              </a:extLst>
            </p:cNvPr>
            <p:cNvSpPr txBox="1"/>
            <p:nvPr/>
          </p:nvSpPr>
          <p:spPr bwMode="auto">
            <a:xfrm>
              <a:off x="7073006" y="11152458"/>
              <a:ext cx="5118502" cy="503599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lvl="1">
                <a:lnSpc>
                  <a:spcPts val="4213"/>
                </a:lnSpc>
                <a:defRPr/>
              </a:pPr>
              <a:r>
                <a:rPr lang="de-DE" sz="30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Kupfer</a:t>
              </a: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8" name="Freeform 30">
              <a:extLst>
                <a:ext uri="{FF2B5EF4-FFF2-40B4-BE49-F238E27FC236}">
                  <a16:creationId xmlns:a16="http://schemas.microsoft.com/office/drawing/2014/main" id="{297DE973-68D7-FFEA-780F-FCDC9D06B5C1}"/>
                </a:ext>
              </a:extLst>
            </p:cNvPr>
            <p:cNvSpPr/>
            <p:nvPr/>
          </p:nvSpPr>
          <p:spPr bwMode="auto">
            <a:xfrm>
              <a:off x="4554838" y="10929956"/>
              <a:ext cx="2208957" cy="943198"/>
            </a:xfrm>
            <a:custGeom>
              <a:avLst/>
              <a:gdLst/>
              <a:ahLst/>
              <a:cxnLst/>
              <a:rect l="l" t="t" r="r" b="b"/>
              <a:pathLst>
                <a:path w="455172" h="278138" extrusionOk="0">
                  <a:moveTo>
                    <a:pt x="65914" y="0"/>
                  </a:moveTo>
                  <a:lnTo>
                    <a:pt x="389258" y="0"/>
                  </a:lnTo>
                  <a:cubicBezTo>
                    <a:pt x="425661" y="0"/>
                    <a:pt x="455172" y="29510"/>
                    <a:pt x="455172" y="65914"/>
                  </a:cubicBezTo>
                  <a:lnTo>
                    <a:pt x="455172" y="212225"/>
                  </a:lnTo>
                  <a:cubicBezTo>
                    <a:pt x="455172" y="229706"/>
                    <a:pt x="448227" y="246471"/>
                    <a:pt x="435866" y="258832"/>
                  </a:cubicBezTo>
                  <a:cubicBezTo>
                    <a:pt x="423505" y="271194"/>
                    <a:pt x="406740" y="278138"/>
                    <a:pt x="389258" y="278138"/>
                  </a:cubicBezTo>
                  <a:lnTo>
                    <a:pt x="65914" y="278138"/>
                  </a:lnTo>
                  <a:cubicBezTo>
                    <a:pt x="48432" y="278138"/>
                    <a:pt x="31667" y="271194"/>
                    <a:pt x="19306" y="258832"/>
                  </a:cubicBezTo>
                  <a:cubicBezTo>
                    <a:pt x="6944" y="246471"/>
                    <a:pt x="0" y="229706"/>
                    <a:pt x="0" y="212225"/>
                  </a:cubicBezTo>
                  <a:lnTo>
                    <a:pt x="0" y="65914"/>
                  </a:lnTo>
                  <a:cubicBezTo>
                    <a:pt x="0" y="48432"/>
                    <a:pt x="6944" y="31667"/>
                    <a:pt x="19306" y="19306"/>
                  </a:cubicBezTo>
                  <a:cubicBezTo>
                    <a:pt x="31667" y="6944"/>
                    <a:pt x="48432" y="0"/>
                    <a:pt x="65914" y="0"/>
                  </a:cubicBezTo>
                  <a:close/>
                </a:path>
              </a:pathLst>
            </a:custGeom>
            <a:solidFill>
              <a:srgbClr val="EED995"/>
            </a:solidFill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2" name="Freeform 74">
            <a:extLst>
              <a:ext uri="{FF2B5EF4-FFF2-40B4-BE49-F238E27FC236}">
                <a16:creationId xmlns:a16="http://schemas.microsoft.com/office/drawing/2014/main" id="{11BDEA02-DAD0-28C5-2293-E18FE7F5601A}"/>
              </a:ext>
            </a:extLst>
          </p:cNvPr>
          <p:cNvSpPr/>
          <p:nvPr/>
        </p:nvSpPr>
        <p:spPr bwMode="auto">
          <a:xfrm flipH="1">
            <a:off x="9286877" y="3382291"/>
            <a:ext cx="4975078" cy="2801283"/>
          </a:xfrm>
          <a:custGeom>
            <a:avLst/>
            <a:gdLst/>
            <a:ahLst/>
            <a:cxnLst/>
            <a:rect l="l" t="t" r="r" b="b"/>
            <a:pathLst>
              <a:path w="7054325" h="3972030" extrusionOk="0">
                <a:moveTo>
                  <a:pt x="7054325" y="0"/>
                </a:moveTo>
                <a:lnTo>
                  <a:pt x="0" y="0"/>
                </a:lnTo>
                <a:lnTo>
                  <a:pt x="0" y="3972030"/>
                </a:lnTo>
                <a:lnTo>
                  <a:pt x="7054325" y="3972030"/>
                </a:lnTo>
                <a:lnTo>
                  <a:pt x="7054325" y="0"/>
                </a:lnTo>
                <a:close/>
              </a:path>
            </a:pathLst>
          </a:custGeom>
          <a:blipFill>
            <a:blip r:embed="rId3"/>
            <a:stretch/>
          </a:blipFill>
        </p:spPr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85474B-C807-9670-4BAB-8CE6ED023E39}"/>
              </a:ext>
            </a:extLst>
          </p:cNvPr>
          <p:cNvSpPr txBox="1"/>
          <p:nvPr/>
        </p:nvSpPr>
        <p:spPr bwMode="auto">
          <a:xfrm>
            <a:off x="10153650" y="19079304"/>
            <a:ext cx="39018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basierend auf Materialien von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Szucsich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(PH Wien, 2024) im EU-geförderten Projekt Teacher Academy Project – Teaching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Sustainability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(TAP-TS).</a:t>
            </a:r>
          </a:p>
          <a:p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1"/>
          <p:cNvSpPr/>
          <p:nvPr/>
        </p:nvSpPr>
        <p:spPr bwMode="auto">
          <a:xfrm>
            <a:off x="2149500" y="4504368"/>
            <a:ext cx="9912300" cy="13981916"/>
          </a:xfrm>
          <a:custGeom>
            <a:avLst/>
            <a:gdLst/>
            <a:ahLst/>
            <a:cxnLst/>
            <a:rect l="l" t="t" r="r" b="b"/>
            <a:pathLst>
              <a:path w="11941892" h="16844782" extrusionOk="0">
                <a:moveTo>
                  <a:pt x="0" y="0"/>
                </a:moveTo>
                <a:lnTo>
                  <a:pt x="11941892" y="0"/>
                </a:lnTo>
                <a:lnTo>
                  <a:pt x="11941892" y="16844782"/>
                </a:lnTo>
                <a:lnTo>
                  <a:pt x="0" y="168447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/>
          </a:blip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2"/>
          <p:cNvSpPr/>
          <p:nvPr/>
        </p:nvSpPr>
        <p:spPr bwMode="auto">
          <a:xfrm flipH="1">
            <a:off x="10400607" y="4274038"/>
            <a:ext cx="4975078" cy="2801282"/>
          </a:xfrm>
          <a:custGeom>
            <a:avLst/>
            <a:gdLst/>
            <a:ahLst/>
            <a:cxnLst/>
            <a:rect l="l" t="t" r="r" b="b"/>
            <a:pathLst>
              <a:path w="5290744" h="2979022" extrusionOk="0">
                <a:moveTo>
                  <a:pt x="5290744" y="0"/>
                </a:moveTo>
                <a:lnTo>
                  <a:pt x="0" y="0"/>
                </a:lnTo>
                <a:lnTo>
                  <a:pt x="0" y="2979022"/>
                </a:lnTo>
                <a:lnTo>
                  <a:pt x="5290744" y="2979022"/>
                </a:lnTo>
                <a:lnTo>
                  <a:pt x="5290744" y="0"/>
                </a:lnTo>
                <a:close/>
              </a:path>
            </a:pathLst>
          </a:custGeom>
          <a:blipFill>
            <a:blip r:embed="rId4"/>
            <a:stretch/>
          </a:blipFill>
        </p:spPr>
        <p:txBody>
          <a:bodyPr/>
          <a:lstStyle/>
          <a:p>
            <a:pPr>
              <a:defRPr/>
            </a:pPr>
            <a:endParaRPr lang="de-DE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6323E54-EB24-3768-5501-C176CD62970C}"/>
              </a:ext>
            </a:extLst>
          </p:cNvPr>
          <p:cNvGrpSpPr/>
          <p:nvPr/>
        </p:nvGrpSpPr>
        <p:grpSpPr>
          <a:xfrm>
            <a:off x="1590626" y="3190061"/>
            <a:ext cx="11030049" cy="967121"/>
            <a:chOff x="1590622" y="3190061"/>
            <a:chExt cx="11030049" cy="967121"/>
          </a:xfrm>
        </p:grpSpPr>
        <p:sp>
          <p:nvSpPr>
            <p:cNvPr id="3" name="Freeform 3"/>
            <p:cNvSpPr/>
            <p:nvPr/>
          </p:nvSpPr>
          <p:spPr bwMode="auto">
            <a:xfrm>
              <a:off x="1590622" y="3190061"/>
              <a:ext cx="11030049" cy="949356"/>
            </a:xfrm>
            <a:custGeom>
              <a:avLst/>
              <a:gdLst/>
              <a:ahLst/>
              <a:cxnLst/>
              <a:rect l="l" t="t" r="r" b="b"/>
              <a:pathLst>
                <a:path w="2101866" h="180907" extrusionOk="0">
                  <a:moveTo>
                    <a:pt x="46201" y="0"/>
                  </a:moveTo>
                  <a:lnTo>
                    <a:pt x="2055665" y="0"/>
                  </a:lnTo>
                  <a:cubicBezTo>
                    <a:pt x="2081181" y="0"/>
                    <a:pt x="2101866" y="20685"/>
                    <a:pt x="2101866" y="46201"/>
                  </a:cubicBezTo>
                  <a:lnTo>
                    <a:pt x="2101866" y="134706"/>
                  </a:lnTo>
                  <a:cubicBezTo>
                    <a:pt x="2101866" y="146960"/>
                    <a:pt x="2096998" y="158711"/>
                    <a:pt x="2088334" y="167376"/>
                  </a:cubicBezTo>
                  <a:cubicBezTo>
                    <a:pt x="2079669" y="176040"/>
                    <a:pt x="2067918" y="180907"/>
                    <a:pt x="2055665" y="180907"/>
                  </a:cubicBezTo>
                  <a:lnTo>
                    <a:pt x="46201" y="180907"/>
                  </a:lnTo>
                  <a:cubicBezTo>
                    <a:pt x="20685" y="180907"/>
                    <a:pt x="0" y="160223"/>
                    <a:pt x="0" y="134706"/>
                  </a:cubicBezTo>
                  <a:lnTo>
                    <a:pt x="0" y="46201"/>
                  </a:lnTo>
                  <a:cubicBezTo>
                    <a:pt x="0" y="20685"/>
                    <a:pt x="20685" y="0"/>
                    <a:pt x="46201" y="0"/>
                  </a:cubicBezTo>
                  <a:close/>
                </a:path>
              </a:pathLst>
            </a:custGeom>
            <a:solidFill>
              <a:srgbClr val="FFFFFF">
                <a:alpha val="61176"/>
              </a:srgbClr>
            </a:solidFill>
            <a:ln w="19050">
              <a:solidFill>
                <a:srgbClr val="70AD47"/>
              </a:solidFill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6" name="TextBox 16"/>
            <p:cNvSpPr txBox="1"/>
            <p:nvPr/>
          </p:nvSpPr>
          <p:spPr bwMode="auto">
            <a:xfrm>
              <a:off x="1858097" y="3233852"/>
              <a:ext cx="10505349" cy="9233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defRPr/>
              </a:pPr>
              <a:r>
                <a:rPr lang="de-DE" sz="3200" b="1" dirty="0">
                  <a:latin typeface="Calibri" panose="020F0502020204030204" pitchFamily="34" charset="0"/>
                  <a:cs typeface="Calibri" panose="020F0502020204030204" pitchFamily="34" charset="0"/>
                </a:rPr>
                <a:t>Deine Aufgabe:</a:t>
              </a:r>
            </a:p>
            <a:p>
              <a:pPr>
                <a:defRPr/>
              </a:pPr>
              <a:r>
                <a:rPr lang="de-DE" sz="28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Ordne die Bestandteile deines Smartphones den Rohstoffen zu!</a:t>
              </a:r>
              <a:endParaRPr sz="2800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17" name="TextBox 17"/>
          <p:cNvSpPr txBox="1"/>
          <p:nvPr/>
        </p:nvSpPr>
        <p:spPr bwMode="auto">
          <a:xfrm>
            <a:off x="-3291" y="720000"/>
            <a:ext cx="13982544" cy="19146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372"/>
              </a:lnSpc>
              <a:defRPr/>
            </a:pPr>
            <a:r>
              <a:rPr lang="de-DE" sz="7500" dirty="0">
                <a:solidFill>
                  <a:srgbClr val="09592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 IST IM INNEREN DEINES SMARTPHONES?</a:t>
            </a:r>
            <a:endParaRPr lang="en-US" sz="6600" dirty="0">
              <a:solidFill>
                <a:srgbClr val="09592B"/>
              </a:solidFill>
              <a:latin typeface="Londrina Solid Bold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904442-779F-DCA6-AEAD-BB2BD2DABFF9}"/>
              </a:ext>
            </a:extLst>
          </p:cNvPr>
          <p:cNvSpPr txBox="1"/>
          <p:nvPr/>
        </p:nvSpPr>
        <p:spPr bwMode="auto">
          <a:xfrm>
            <a:off x="8401050" y="19079304"/>
            <a:ext cx="56544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basierend auf Materialien von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Szucsich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(PH Wien, 2024) im EU-geförderten Projekt Teacher Academy Project – Teaching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Sustainability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(TAP-TS).</a:t>
            </a:r>
          </a:p>
          <a:p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Bildquelle: 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https://oeha.phwien.ac.at/</a:t>
            </a:r>
          </a:p>
          <a:p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43B2FC-3F2D-E555-904E-16EA32E5D014}"/>
              </a:ext>
            </a:extLst>
          </p:cNvPr>
          <p:cNvSpPr txBox="1"/>
          <p:nvPr/>
        </p:nvSpPr>
        <p:spPr bwMode="auto">
          <a:xfrm>
            <a:off x="6545818" y="19356303"/>
            <a:ext cx="1119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Seite 3/5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" name="TextBox 32"/>
          <p:cNvSpPr txBox="1"/>
          <p:nvPr/>
        </p:nvSpPr>
        <p:spPr bwMode="auto">
          <a:xfrm>
            <a:off x="-3291" y="719296"/>
            <a:ext cx="13982544" cy="19146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372"/>
              </a:lnSpc>
              <a:defRPr/>
            </a:pPr>
            <a:r>
              <a:rPr lang="de-DE" sz="7500" dirty="0">
                <a:solidFill>
                  <a:srgbClr val="09592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 IST IM INNEREN DEINES SMARTPHONES?</a:t>
            </a:r>
            <a:endParaRPr sz="7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5"/>
          <p:cNvSpPr txBox="1"/>
          <p:nvPr/>
        </p:nvSpPr>
        <p:spPr bwMode="auto">
          <a:xfrm>
            <a:off x="7231345" y="14774326"/>
            <a:ext cx="5118502" cy="1627159"/>
          </a:xfrm>
          <a:prstGeom prst="rect">
            <a:avLst/>
          </a:prstGeom>
          <a:grpFill/>
        </p:spPr>
        <p:txBody>
          <a:bodyPr lIns="47769" tIns="47769" rIns="47769" bIns="47769" rtlCol="0" anchor="ctr"/>
          <a:lstStyle/>
          <a:p>
            <a:pPr algn="ctr">
              <a:lnSpc>
                <a:spcPts val="3818"/>
              </a:lnSpc>
              <a:spcBef>
                <a:spcPts val="0"/>
              </a:spcBef>
              <a:defRPr/>
            </a:pPr>
            <a:endParaRPr/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2FB525BB-5357-BEC6-882C-E386C296FDEB}"/>
              </a:ext>
            </a:extLst>
          </p:cNvPr>
          <p:cNvGrpSpPr/>
          <p:nvPr/>
        </p:nvGrpSpPr>
        <p:grpSpPr>
          <a:xfrm>
            <a:off x="1563915" y="6594250"/>
            <a:ext cx="10801142" cy="943200"/>
            <a:chOff x="1563915" y="5722540"/>
            <a:chExt cx="10801142" cy="943200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D766D357-242A-AB35-91F4-1F0CBF9EF776}"/>
                </a:ext>
              </a:extLst>
            </p:cNvPr>
            <p:cNvGrpSpPr/>
            <p:nvPr/>
          </p:nvGrpSpPr>
          <p:grpSpPr>
            <a:xfrm>
              <a:off x="1563915" y="5722540"/>
              <a:ext cx="4209297" cy="943199"/>
              <a:chOff x="1563915" y="5722540"/>
              <a:chExt cx="4209297" cy="943199"/>
            </a:xfrm>
          </p:grpSpPr>
          <p:sp>
            <p:nvSpPr>
              <p:cNvPr id="38" name="Freeform 38"/>
              <p:cNvSpPr/>
              <p:nvPr/>
            </p:nvSpPr>
            <p:spPr bwMode="auto">
              <a:xfrm>
                <a:off x="1563915" y="5722540"/>
                <a:ext cx="4209297" cy="943199"/>
              </a:xfrm>
              <a:custGeom>
                <a:avLst/>
                <a:gdLst/>
                <a:ahLst/>
                <a:cxnLst/>
                <a:rect l="l" t="t" r="r" b="b"/>
                <a:pathLst>
                  <a:path w="867357" h="278138" extrusionOk="0">
                    <a:moveTo>
                      <a:pt x="34590" y="0"/>
                    </a:moveTo>
                    <a:lnTo>
                      <a:pt x="832766" y="0"/>
                    </a:lnTo>
                    <a:cubicBezTo>
                      <a:pt x="841940" y="0"/>
                      <a:pt x="850738" y="3644"/>
                      <a:pt x="857225" y="10131"/>
                    </a:cubicBezTo>
                    <a:cubicBezTo>
                      <a:pt x="863712" y="16618"/>
                      <a:pt x="867357" y="25416"/>
                      <a:pt x="867357" y="34590"/>
                    </a:cubicBezTo>
                    <a:lnTo>
                      <a:pt x="867357" y="243548"/>
                    </a:lnTo>
                    <a:cubicBezTo>
                      <a:pt x="867357" y="252722"/>
                      <a:pt x="863712" y="261520"/>
                      <a:pt x="857225" y="268007"/>
                    </a:cubicBezTo>
                    <a:cubicBezTo>
                      <a:pt x="850738" y="274494"/>
                      <a:pt x="841940" y="278138"/>
                      <a:pt x="832766" y="278138"/>
                    </a:cubicBezTo>
                    <a:lnTo>
                      <a:pt x="34590" y="278138"/>
                    </a:lnTo>
                    <a:cubicBezTo>
                      <a:pt x="25416" y="278138"/>
                      <a:pt x="16618" y="274494"/>
                      <a:pt x="10131" y="268007"/>
                    </a:cubicBezTo>
                    <a:cubicBezTo>
                      <a:pt x="3644" y="261520"/>
                      <a:pt x="0" y="252722"/>
                      <a:pt x="0" y="243548"/>
                    </a:cubicBezTo>
                    <a:lnTo>
                      <a:pt x="0" y="34590"/>
                    </a:lnTo>
                    <a:cubicBezTo>
                      <a:pt x="0" y="25416"/>
                      <a:pt x="3644" y="16618"/>
                      <a:pt x="10131" y="10131"/>
                    </a:cubicBezTo>
                    <a:cubicBezTo>
                      <a:pt x="16618" y="3644"/>
                      <a:pt x="25416" y="0"/>
                      <a:pt x="34590" y="0"/>
                    </a:cubicBezTo>
                    <a:close/>
                  </a:path>
                </a:pathLst>
              </a:custGeom>
              <a:solidFill>
                <a:srgbClr val="EED995"/>
              </a:solidFill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0" name="TextBox 40"/>
              <p:cNvSpPr txBox="1"/>
              <p:nvPr/>
            </p:nvSpPr>
            <p:spPr bwMode="auto">
              <a:xfrm>
                <a:off x="1563915" y="5943045"/>
                <a:ext cx="4209297" cy="502189"/>
              </a:xfrm>
              <a:prstGeom prst="rect">
                <a:avLst/>
              </a:prstGeom>
              <a:grp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4213"/>
                  </a:lnSpc>
                  <a:defRPr/>
                </a:pPr>
                <a:r>
                  <a:rPr lang="de-DE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Smartphonerahmen, Cover</a:t>
                </a:r>
                <a:endParaRPr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DABFC88A-3B49-19A9-5007-74DD52E97C2A}"/>
                </a:ext>
              </a:extLst>
            </p:cNvPr>
            <p:cNvGrpSpPr/>
            <p:nvPr/>
          </p:nvGrpSpPr>
          <p:grpSpPr>
            <a:xfrm>
              <a:off x="7237315" y="5722540"/>
              <a:ext cx="5127742" cy="943200"/>
              <a:chOff x="7251067" y="5722540"/>
              <a:chExt cx="5127742" cy="943200"/>
            </a:xfrm>
          </p:grpSpPr>
          <p:sp>
            <p:nvSpPr>
              <p:cNvPr id="3" name="Freeform 3"/>
              <p:cNvSpPr/>
              <p:nvPr/>
            </p:nvSpPr>
            <p:spPr bwMode="auto">
              <a:xfrm>
                <a:off x="7251067" y="5722540"/>
                <a:ext cx="5118502" cy="943200"/>
              </a:xfrm>
              <a:custGeom>
                <a:avLst/>
                <a:gdLst/>
                <a:ahLst/>
                <a:cxnLst/>
                <a:rect l="l" t="t" r="r" b="b"/>
                <a:pathLst>
                  <a:path w="1054705" h="278138" extrusionOk="0">
                    <a:moveTo>
                      <a:pt x="28446" y="0"/>
                    </a:moveTo>
                    <a:lnTo>
                      <a:pt x="1026259" y="0"/>
                    </a:lnTo>
                    <a:cubicBezTo>
                      <a:pt x="1041969" y="0"/>
                      <a:pt x="1054705" y="12736"/>
                      <a:pt x="1054705" y="28446"/>
                    </a:cubicBezTo>
                    <a:lnTo>
                      <a:pt x="1054705" y="249692"/>
                    </a:lnTo>
                    <a:cubicBezTo>
                      <a:pt x="1054705" y="265402"/>
                      <a:pt x="1041969" y="278138"/>
                      <a:pt x="1026259" y="278138"/>
                    </a:cubicBezTo>
                    <a:lnTo>
                      <a:pt x="28446" y="278138"/>
                    </a:lnTo>
                    <a:cubicBezTo>
                      <a:pt x="20902" y="278138"/>
                      <a:pt x="13666" y="275141"/>
                      <a:pt x="8332" y="269806"/>
                    </a:cubicBezTo>
                    <a:cubicBezTo>
                      <a:pt x="2997" y="264472"/>
                      <a:pt x="0" y="257237"/>
                      <a:pt x="0" y="249692"/>
                    </a:cubicBezTo>
                    <a:lnTo>
                      <a:pt x="0" y="28446"/>
                    </a:lnTo>
                    <a:cubicBezTo>
                      <a:pt x="0" y="20902"/>
                      <a:pt x="2997" y="13666"/>
                      <a:pt x="8332" y="8332"/>
                    </a:cubicBezTo>
                    <a:cubicBezTo>
                      <a:pt x="13666" y="2997"/>
                      <a:pt x="20902" y="0"/>
                      <a:pt x="28446" y="0"/>
                    </a:cubicBezTo>
                    <a:close/>
                  </a:path>
                </a:pathLst>
              </a:custGeom>
              <a:solidFill>
                <a:srgbClr val="EED995"/>
              </a:solidFill>
            </p:spPr>
            <p:txBody>
              <a:bodyPr/>
              <a:lstStyle/>
              <a:p>
                <a:pPr>
                  <a:defRPr/>
                </a:pPr>
                <a:endParaRPr lang="de-DE" dirty="0"/>
              </a:p>
            </p:txBody>
          </p:sp>
          <p:sp>
            <p:nvSpPr>
              <p:cNvPr id="71" name="TextBox 71"/>
              <p:cNvSpPr txBox="1"/>
              <p:nvPr/>
            </p:nvSpPr>
            <p:spPr bwMode="auto">
              <a:xfrm>
                <a:off x="7251067" y="5942341"/>
                <a:ext cx="5127742" cy="50359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1">
                  <a:lnSpc>
                    <a:spcPts val="4213"/>
                  </a:lnSpc>
                  <a:defRPr/>
                </a:pPr>
                <a:r>
                  <a:rPr lang="de-DE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Silber</a:t>
                </a:r>
                <a:endParaRPr sz="29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360B4103-6DF0-7202-D042-9E2F4F587634}"/>
              </a:ext>
            </a:extLst>
          </p:cNvPr>
          <p:cNvGrpSpPr/>
          <p:nvPr/>
        </p:nvGrpSpPr>
        <p:grpSpPr>
          <a:xfrm>
            <a:off x="1563913" y="7947911"/>
            <a:ext cx="10795174" cy="945603"/>
            <a:chOff x="1563913" y="7050133"/>
            <a:chExt cx="10795174" cy="945603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3226921C-61A8-BEB2-C33E-49B3A78D14ED}"/>
                </a:ext>
              </a:extLst>
            </p:cNvPr>
            <p:cNvGrpSpPr/>
            <p:nvPr/>
          </p:nvGrpSpPr>
          <p:grpSpPr>
            <a:xfrm>
              <a:off x="1563913" y="7052536"/>
              <a:ext cx="4209297" cy="943200"/>
              <a:chOff x="1563915" y="7052536"/>
              <a:chExt cx="4209297" cy="943200"/>
            </a:xfrm>
          </p:grpSpPr>
          <p:sp>
            <p:nvSpPr>
              <p:cNvPr id="43" name="Freeform 43"/>
              <p:cNvSpPr/>
              <p:nvPr/>
            </p:nvSpPr>
            <p:spPr bwMode="auto">
              <a:xfrm>
                <a:off x="1563915" y="7052536"/>
                <a:ext cx="4209297" cy="943200"/>
              </a:xfrm>
              <a:custGeom>
                <a:avLst/>
                <a:gdLst/>
                <a:ahLst/>
                <a:cxnLst/>
                <a:rect l="l" t="t" r="r" b="b"/>
                <a:pathLst>
                  <a:path w="867357" h="278138" extrusionOk="0">
                    <a:moveTo>
                      <a:pt x="34590" y="0"/>
                    </a:moveTo>
                    <a:lnTo>
                      <a:pt x="832766" y="0"/>
                    </a:lnTo>
                    <a:cubicBezTo>
                      <a:pt x="841940" y="0"/>
                      <a:pt x="850738" y="3644"/>
                      <a:pt x="857225" y="10131"/>
                    </a:cubicBezTo>
                    <a:cubicBezTo>
                      <a:pt x="863712" y="16618"/>
                      <a:pt x="867357" y="25416"/>
                      <a:pt x="867357" y="34590"/>
                    </a:cubicBezTo>
                    <a:lnTo>
                      <a:pt x="867357" y="243548"/>
                    </a:lnTo>
                    <a:cubicBezTo>
                      <a:pt x="867357" y="252722"/>
                      <a:pt x="863712" y="261520"/>
                      <a:pt x="857225" y="268007"/>
                    </a:cubicBezTo>
                    <a:cubicBezTo>
                      <a:pt x="850738" y="274494"/>
                      <a:pt x="841940" y="278138"/>
                      <a:pt x="832766" y="278138"/>
                    </a:cubicBezTo>
                    <a:lnTo>
                      <a:pt x="34590" y="278138"/>
                    </a:lnTo>
                    <a:cubicBezTo>
                      <a:pt x="25416" y="278138"/>
                      <a:pt x="16618" y="274494"/>
                      <a:pt x="10131" y="268007"/>
                    </a:cubicBezTo>
                    <a:cubicBezTo>
                      <a:pt x="3644" y="261520"/>
                      <a:pt x="0" y="252722"/>
                      <a:pt x="0" y="243548"/>
                    </a:cubicBezTo>
                    <a:lnTo>
                      <a:pt x="0" y="34590"/>
                    </a:lnTo>
                    <a:cubicBezTo>
                      <a:pt x="0" y="25416"/>
                      <a:pt x="3644" y="16618"/>
                      <a:pt x="10131" y="10131"/>
                    </a:cubicBezTo>
                    <a:cubicBezTo>
                      <a:pt x="16618" y="3644"/>
                      <a:pt x="25416" y="0"/>
                      <a:pt x="34590" y="0"/>
                    </a:cubicBezTo>
                    <a:close/>
                  </a:path>
                </a:pathLst>
              </a:custGeom>
              <a:solidFill>
                <a:srgbClr val="EED995"/>
              </a:solidFill>
            </p:spPr>
            <p:txBody>
              <a:bodyPr/>
              <a:lstStyle/>
              <a:p>
                <a:pPr>
                  <a:defRPr/>
                </a:pPr>
                <a:endParaRPr lang="de-DE" dirty="0"/>
              </a:p>
            </p:txBody>
          </p:sp>
          <p:sp>
            <p:nvSpPr>
              <p:cNvPr id="45" name="TextBox 45"/>
              <p:cNvSpPr txBox="1"/>
              <p:nvPr/>
            </p:nvSpPr>
            <p:spPr bwMode="auto">
              <a:xfrm>
                <a:off x="1563915" y="7273042"/>
                <a:ext cx="4209297" cy="502189"/>
              </a:xfrm>
              <a:prstGeom prst="rect">
                <a:avLst/>
              </a:prstGeom>
              <a:grp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4213"/>
                  </a:lnSpc>
                  <a:defRPr/>
                </a:pPr>
                <a:r>
                  <a:rPr lang="de-DE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Bildschirm</a:t>
                </a:r>
                <a:endParaRPr sz="29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31C02752-4DA3-C39E-5086-375DD8D9A1DB}"/>
                </a:ext>
              </a:extLst>
            </p:cNvPr>
            <p:cNvGrpSpPr/>
            <p:nvPr/>
          </p:nvGrpSpPr>
          <p:grpSpPr>
            <a:xfrm>
              <a:off x="7231345" y="7050133"/>
              <a:ext cx="5127742" cy="943200"/>
              <a:chOff x="7251067" y="7052536"/>
              <a:chExt cx="5127742" cy="943200"/>
            </a:xfrm>
          </p:grpSpPr>
          <p:sp>
            <p:nvSpPr>
              <p:cNvPr id="6" name="Freeform 6"/>
              <p:cNvSpPr/>
              <p:nvPr/>
            </p:nvSpPr>
            <p:spPr bwMode="auto">
              <a:xfrm>
                <a:off x="7255687" y="7052536"/>
                <a:ext cx="5118502" cy="943200"/>
              </a:xfrm>
              <a:custGeom>
                <a:avLst/>
                <a:gdLst/>
                <a:ahLst/>
                <a:cxnLst/>
                <a:rect l="l" t="t" r="r" b="b"/>
                <a:pathLst>
                  <a:path w="1054705" h="278138" extrusionOk="0">
                    <a:moveTo>
                      <a:pt x="28446" y="0"/>
                    </a:moveTo>
                    <a:lnTo>
                      <a:pt x="1026259" y="0"/>
                    </a:lnTo>
                    <a:cubicBezTo>
                      <a:pt x="1041969" y="0"/>
                      <a:pt x="1054705" y="12736"/>
                      <a:pt x="1054705" y="28446"/>
                    </a:cubicBezTo>
                    <a:lnTo>
                      <a:pt x="1054705" y="249692"/>
                    </a:lnTo>
                    <a:cubicBezTo>
                      <a:pt x="1054705" y="265402"/>
                      <a:pt x="1041969" y="278138"/>
                      <a:pt x="1026259" y="278138"/>
                    </a:cubicBezTo>
                    <a:lnTo>
                      <a:pt x="28446" y="278138"/>
                    </a:lnTo>
                    <a:cubicBezTo>
                      <a:pt x="20902" y="278138"/>
                      <a:pt x="13666" y="275141"/>
                      <a:pt x="8332" y="269806"/>
                    </a:cubicBezTo>
                    <a:cubicBezTo>
                      <a:pt x="2997" y="264472"/>
                      <a:pt x="0" y="257237"/>
                      <a:pt x="0" y="249692"/>
                    </a:cubicBezTo>
                    <a:lnTo>
                      <a:pt x="0" y="28446"/>
                    </a:lnTo>
                    <a:cubicBezTo>
                      <a:pt x="0" y="20902"/>
                      <a:pt x="2997" y="13666"/>
                      <a:pt x="8332" y="8332"/>
                    </a:cubicBezTo>
                    <a:cubicBezTo>
                      <a:pt x="13666" y="2997"/>
                      <a:pt x="20902" y="0"/>
                      <a:pt x="28446" y="0"/>
                    </a:cubicBezTo>
                    <a:close/>
                  </a:path>
                </a:pathLst>
              </a:custGeom>
              <a:solidFill>
                <a:srgbClr val="EED995"/>
              </a:solidFill>
            </p:spPr>
            <p:txBody>
              <a:bodyPr/>
              <a:lstStyle/>
              <a:p>
                <a:pPr>
                  <a:defRPr/>
                </a:pPr>
                <a:endParaRPr lang="de-DE" dirty="0"/>
              </a:p>
            </p:txBody>
          </p:sp>
          <p:sp>
            <p:nvSpPr>
              <p:cNvPr id="72" name="TextBox 72"/>
              <p:cNvSpPr txBox="1"/>
              <p:nvPr/>
            </p:nvSpPr>
            <p:spPr bwMode="auto">
              <a:xfrm>
                <a:off x="7251067" y="7272337"/>
                <a:ext cx="5127742" cy="50359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1">
                  <a:lnSpc>
                    <a:spcPts val="4213"/>
                  </a:lnSpc>
                  <a:defRPr/>
                </a:pPr>
                <a:r>
                  <a:rPr lang="de-DE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Aluminium</a:t>
                </a:r>
                <a:endParaRPr sz="29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B6854503-A823-0112-9AA3-95B85D09AAC7}"/>
              </a:ext>
            </a:extLst>
          </p:cNvPr>
          <p:cNvGrpSpPr/>
          <p:nvPr/>
        </p:nvGrpSpPr>
        <p:grpSpPr>
          <a:xfrm>
            <a:off x="1563913" y="9303975"/>
            <a:ext cx="10802808" cy="943200"/>
            <a:chOff x="1563913" y="8348189"/>
            <a:chExt cx="10802808" cy="943200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65B1417D-ACF8-D917-AC6A-4E90E1CED5E2}"/>
                </a:ext>
              </a:extLst>
            </p:cNvPr>
            <p:cNvGrpSpPr/>
            <p:nvPr/>
          </p:nvGrpSpPr>
          <p:grpSpPr>
            <a:xfrm>
              <a:off x="1563913" y="8348189"/>
              <a:ext cx="4209297" cy="943200"/>
              <a:chOff x="1563914" y="8347936"/>
              <a:chExt cx="4209297" cy="943200"/>
            </a:xfrm>
          </p:grpSpPr>
          <p:sp>
            <p:nvSpPr>
              <p:cNvPr id="48" name="Freeform 48"/>
              <p:cNvSpPr/>
              <p:nvPr/>
            </p:nvSpPr>
            <p:spPr bwMode="auto">
              <a:xfrm>
                <a:off x="1563914" y="8347936"/>
                <a:ext cx="4209297" cy="943200"/>
              </a:xfrm>
              <a:custGeom>
                <a:avLst/>
                <a:gdLst/>
                <a:ahLst/>
                <a:cxnLst/>
                <a:rect l="l" t="t" r="r" b="b"/>
                <a:pathLst>
                  <a:path w="867357" h="278138" extrusionOk="0">
                    <a:moveTo>
                      <a:pt x="34590" y="0"/>
                    </a:moveTo>
                    <a:lnTo>
                      <a:pt x="832766" y="0"/>
                    </a:lnTo>
                    <a:cubicBezTo>
                      <a:pt x="841940" y="0"/>
                      <a:pt x="850738" y="3644"/>
                      <a:pt x="857225" y="10131"/>
                    </a:cubicBezTo>
                    <a:cubicBezTo>
                      <a:pt x="863712" y="16618"/>
                      <a:pt x="867357" y="25416"/>
                      <a:pt x="867357" y="34590"/>
                    </a:cubicBezTo>
                    <a:lnTo>
                      <a:pt x="867357" y="243548"/>
                    </a:lnTo>
                    <a:cubicBezTo>
                      <a:pt x="867357" y="252722"/>
                      <a:pt x="863712" y="261520"/>
                      <a:pt x="857225" y="268007"/>
                    </a:cubicBezTo>
                    <a:cubicBezTo>
                      <a:pt x="850738" y="274494"/>
                      <a:pt x="841940" y="278138"/>
                      <a:pt x="832766" y="278138"/>
                    </a:cubicBezTo>
                    <a:lnTo>
                      <a:pt x="34590" y="278138"/>
                    </a:lnTo>
                    <a:cubicBezTo>
                      <a:pt x="25416" y="278138"/>
                      <a:pt x="16618" y="274494"/>
                      <a:pt x="10131" y="268007"/>
                    </a:cubicBezTo>
                    <a:cubicBezTo>
                      <a:pt x="3644" y="261520"/>
                      <a:pt x="0" y="252722"/>
                      <a:pt x="0" y="243548"/>
                    </a:cubicBezTo>
                    <a:lnTo>
                      <a:pt x="0" y="34590"/>
                    </a:lnTo>
                    <a:cubicBezTo>
                      <a:pt x="0" y="25416"/>
                      <a:pt x="3644" y="16618"/>
                      <a:pt x="10131" y="10131"/>
                    </a:cubicBezTo>
                    <a:cubicBezTo>
                      <a:pt x="16618" y="3644"/>
                      <a:pt x="25416" y="0"/>
                      <a:pt x="34590" y="0"/>
                    </a:cubicBezTo>
                    <a:close/>
                  </a:path>
                </a:pathLst>
              </a:custGeom>
              <a:solidFill>
                <a:srgbClr val="EED995"/>
              </a:solidFill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50" name="TextBox 50"/>
              <p:cNvSpPr txBox="1"/>
              <p:nvPr/>
            </p:nvSpPr>
            <p:spPr bwMode="auto">
              <a:xfrm>
                <a:off x="1563914" y="8568442"/>
                <a:ext cx="4209297" cy="502189"/>
              </a:xfrm>
              <a:prstGeom prst="rect">
                <a:avLst/>
              </a:prstGeom>
              <a:grp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4213"/>
                  </a:lnSpc>
                  <a:defRPr/>
                </a:pPr>
                <a:r>
                  <a:rPr lang="de-DE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Lötstellen</a:t>
                </a:r>
                <a:endParaRPr sz="29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E69AA4DD-B0D8-AE79-A2EF-F28D07361D06}"/>
                </a:ext>
              </a:extLst>
            </p:cNvPr>
            <p:cNvGrpSpPr/>
            <p:nvPr/>
          </p:nvGrpSpPr>
          <p:grpSpPr>
            <a:xfrm>
              <a:off x="7248218" y="8348189"/>
              <a:ext cx="5118503" cy="943200"/>
              <a:chOff x="7251066" y="8348621"/>
              <a:chExt cx="5118503" cy="943200"/>
            </a:xfrm>
          </p:grpSpPr>
          <p:sp>
            <p:nvSpPr>
              <p:cNvPr id="9" name="Freeform 9"/>
              <p:cNvSpPr/>
              <p:nvPr/>
            </p:nvSpPr>
            <p:spPr bwMode="auto">
              <a:xfrm>
                <a:off x="7251067" y="8348621"/>
                <a:ext cx="5118502" cy="943200"/>
              </a:xfrm>
              <a:custGeom>
                <a:avLst/>
                <a:gdLst/>
                <a:ahLst/>
                <a:cxnLst/>
                <a:rect l="l" t="t" r="r" b="b"/>
                <a:pathLst>
                  <a:path w="1054705" h="278138" extrusionOk="0">
                    <a:moveTo>
                      <a:pt x="28446" y="0"/>
                    </a:moveTo>
                    <a:lnTo>
                      <a:pt x="1026259" y="0"/>
                    </a:lnTo>
                    <a:cubicBezTo>
                      <a:pt x="1041969" y="0"/>
                      <a:pt x="1054705" y="12736"/>
                      <a:pt x="1054705" y="28446"/>
                    </a:cubicBezTo>
                    <a:lnTo>
                      <a:pt x="1054705" y="249692"/>
                    </a:lnTo>
                    <a:cubicBezTo>
                      <a:pt x="1054705" y="265402"/>
                      <a:pt x="1041969" y="278138"/>
                      <a:pt x="1026259" y="278138"/>
                    </a:cubicBezTo>
                    <a:lnTo>
                      <a:pt x="28446" y="278138"/>
                    </a:lnTo>
                    <a:cubicBezTo>
                      <a:pt x="20902" y="278138"/>
                      <a:pt x="13666" y="275141"/>
                      <a:pt x="8332" y="269806"/>
                    </a:cubicBezTo>
                    <a:cubicBezTo>
                      <a:pt x="2997" y="264472"/>
                      <a:pt x="0" y="257237"/>
                      <a:pt x="0" y="249692"/>
                    </a:cubicBezTo>
                    <a:lnTo>
                      <a:pt x="0" y="28446"/>
                    </a:lnTo>
                    <a:cubicBezTo>
                      <a:pt x="0" y="20902"/>
                      <a:pt x="2997" y="13666"/>
                      <a:pt x="8332" y="8332"/>
                    </a:cubicBezTo>
                    <a:cubicBezTo>
                      <a:pt x="13666" y="2997"/>
                      <a:pt x="20902" y="0"/>
                      <a:pt x="28446" y="0"/>
                    </a:cubicBezTo>
                    <a:close/>
                  </a:path>
                </a:pathLst>
              </a:custGeom>
              <a:solidFill>
                <a:srgbClr val="EED995"/>
              </a:solidFill>
            </p:spPr>
            <p:txBody>
              <a:bodyPr/>
              <a:lstStyle/>
              <a:p>
                <a:pPr>
                  <a:defRPr/>
                </a:pPr>
                <a:endParaRPr lang="de-DE" dirty="0"/>
              </a:p>
            </p:txBody>
          </p:sp>
          <p:sp>
            <p:nvSpPr>
              <p:cNvPr id="73" name="TextBox 73"/>
              <p:cNvSpPr txBox="1"/>
              <p:nvPr/>
            </p:nvSpPr>
            <p:spPr bwMode="auto">
              <a:xfrm>
                <a:off x="7251066" y="8568422"/>
                <a:ext cx="5118503" cy="50359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1">
                  <a:lnSpc>
                    <a:spcPts val="4213"/>
                  </a:lnSpc>
                  <a:defRPr/>
                </a:pPr>
                <a:r>
                  <a:rPr lang="de-DE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Eisen</a:t>
                </a:r>
                <a:endParaRPr sz="29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C87DFAF6-03BA-0D3C-D4EF-5937CCB409A6}"/>
              </a:ext>
            </a:extLst>
          </p:cNvPr>
          <p:cNvGrpSpPr/>
          <p:nvPr/>
        </p:nvGrpSpPr>
        <p:grpSpPr>
          <a:xfrm>
            <a:off x="1562491" y="14721272"/>
            <a:ext cx="10791697" cy="943200"/>
            <a:chOff x="1562491" y="13785089"/>
            <a:chExt cx="10791697" cy="943200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08DF21AA-B547-1678-BDC3-375E67AFCE7A}"/>
                </a:ext>
              </a:extLst>
            </p:cNvPr>
            <p:cNvGrpSpPr/>
            <p:nvPr/>
          </p:nvGrpSpPr>
          <p:grpSpPr>
            <a:xfrm>
              <a:off x="1562491" y="13785089"/>
              <a:ext cx="4209297" cy="943200"/>
              <a:chOff x="1606610" y="13760057"/>
              <a:chExt cx="4209297" cy="943200"/>
            </a:xfrm>
          </p:grpSpPr>
          <p:sp>
            <p:nvSpPr>
              <p:cNvPr id="64" name="Freeform 64"/>
              <p:cNvSpPr/>
              <p:nvPr/>
            </p:nvSpPr>
            <p:spPr bwMode="auto">
              <a:xfrm>
                <a:off x="1606610" y="13760057"/>
                <a:ext cx="4209297" cy="943200"/>
              </a:xfrm>
              <a:custGeom>
                <a:avLst/>
                <a:gdLst/>
                <a:ahLst/>
                <a:cxnLst/>
                <a:rect l="l" t="t" r="r" b="b"/>
                <a:pathLst>
                  <a:path w="867357" h="278138" extrusionOk="0">
                    <a:moveTo>
                      <a:pt x="34590" y="0"/>
                    </a:moveTo>
                    <a:lnTo>
                      <a:pt x="832766" y="0"/>
                    </a:lnTo>
                    <a:cubicBezTo>
                      <a:pt x="841940" y="0"/>
                      <a:pt x="850738" y="3644"/>
                      <a:pt x="857225" y="10131"/>
                    </a:cubicBezTo>
                    <a:cubicBezTo>
                      <a:pt x="863712" y="16618"/>
                      <a:pt x="867357" y="25416"/>
                      <a:pt x="867357" y="34590"/>
                    </a:cubicBezTo>
                    <a:lnTo>
                      <a:pt x="867357" y="243548"/>
                    </a:lnTo>
                    <a:cubicBezTo>
                      <a:pt x="867357" y="252722"/>
                      <a:pt x="863712" y="261520"/>
                      <a:pt x="857225" y="268007"/>
                    </a:cubicBezTo>
                    <a:cubicBezTo>
                      <a:pt x="850738" y="274494"/>
                      <a:pt x="841940" y="278138"/>
                      <a:pt x="832766" y="278138"/>
                    </a:cubicBezTo>
                    <a:lnTo>
                      <a:pt x="34590" y="278138"/>
                    </a:lnTo>
                    <a:cubicBezTo>
                      <a:pt x="25416" y="278138"/>
                      <a:pt x="16618" y="274494"/>
                      <a:pt x="10131" y="268007"/>
                    </a:cubicBezTo>
                    <a:cubicBezTo>
                      <a:pt x="3644" y="261520"/>
                      <a:pt x="0" y="252722"/>
                      <a:pt x="0" y="243548"/>
                    </a:cubicBezTo>
                    <a:lnTo>
                      <a:pt x="0" y="34590"/>
                    </a:lnTo>
                    <a:cubicBezTo>
                      <a:pt x="0" y="25416"/>
                      <a:pt x="3644" y="16618"/>
                      <a:pt x="10131" y="10131"/>
                    </a:cubicBezTo>
                    <a:cubicBezTo>
                      <a:pt x="16618" y="3644"/>
                      <a:pt x="25416" y="0"/>
                      <a:pt x="34590" y="0"/>
                    </a:cubicBezTo>
                    <a:close/>
                  </a:path>
                </a:pathLst>
              </a:custGeom>
              <a:solidFill>
                <a:srgbClr val="EED995"/>
              </a:solidFill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66" name="TextBox 66"/>
              <p:cNvSpPr txBox="1"/>
              <p:nvPr/>
            </p:nvSpPr>
            <p:spPr bwMode="auto">
              <a:xfrm>
                <a:off x="1606610" y="13980563"/>
                <a:ext cx="4209297" cy="502189"/>
              </a:xfrm>
              <a:prstGeom prst="rect">
                <a:avLst/>
              </a:prstGeom>
              <a:grp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4213"/>
                  </a:lnSpc>
                  <a:defRPr/>
                </a:pPr>
                <a:r>
                  <a:rPr lang="de-DE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Flachkabel, Drähte</a:t>
                </a:r>
                <a:endParaRPr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0799C69F-A572-BF3E-46C4-FEF681977CE1}"/>
                </a:ext>
              </a:extLst>
            </p:cNvPr>
            <p:cNvGrpSpPr/>
            <p:nvPr/>
          </p:nvGrpSpPr>
          <p:grpSpPr>
            <a:xfrm>
              <a:off x="7231174" y="13785089"/>
              <a:ext cx="5123014" cy="943200"/>
              <a:chOff x="7246555" y="13758136"/>
              <a:chExt cx="5123014" cy="943200"/>
            </a:xfrm>
          </p:grpSpPr>
          <p:grpSp>
            <p:nvGrpSpPr>
              <p:cNvPr id="20" name="Group 20"/>
              <p:cNvGrpSpPr/>
              <p:nvPr/>
            </p:nvGrpSpPr>
            <p:grpSpPr bwMode="auto">
              <a:xfrm>
                <a:off x="7251067" y="13758136"/>
                <a:ext cx="5118502" cy="943200"/>
                <a:chOff x="0" y="0"/>
                <a:chExt cx="1054705" cy="278138"/>
              </a:xfrm>
            </p:grpSpPr>
            <p:sp>
              <p:nvSpPr>
                <p:cNvPr id="21" name="Freeform 21"/>
                <p:cNvSpPr/>
                <p:nvPr/>
              </p:nvSpPr>
              <p:spPr bwMode="auto">
                <a:xfrm>
                  <a:off x="0" y="0"/>
                  <a:ext cx="1054705" cy="2781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4705" h="278138" extrusionOk="0">
                      <a:moveTo>
                        <a:pt x="28446" y="0"/>
                      </a:moveTo>
                      <a:lnTo>
                        <a:pt x="1026259" y="0"/>
                      </a:lnTo>
                      <a:cubicBezTo>
                        <a:pt x="1041969" y="0"/>
                        <a:pt x="1054705" y="12736"/>
                        <a:pt x="1054705" y="28446"/>
                      </a:cubicBezTo>
                      <a:lnTo>
                        <a:pt x="1054705" y="249692"/>
                      </a:lnTo>
                      <a:cubicBezTo>
                        <a:pt x="1054705" y="265402"/>
                        <a:pt x="1041969" y="278138"/>
                        <a:pt x="1026259" y="278138"/>
                      </a:cubicBezTo>
                      <a:lnTo>
                        <a:pt x="28446" y="278138"/>
                      </a:lnTo>
                      <a:cubicBezTo>
                        <a:pt x="20902" y="278138"/>
                        <a:pt x="13666" y="275141"/>
                        <a:pt x="8332" y="269806"/>
                      </a:cubicBezTo>
                      <a:cubicBezTo>
                        <a:pt x="2997" y="264472"/>
                        <a:pt x="0" y="257237"/>
                        <a:pt x="0" y="249692"/>
                      </a:cubicBezTo>
                      <a:lnTo>
                        <a:pt x="0" y="28446"/>
                      </a:lnTo>
                      <a:cubicBezTo>
                        <a:pt x="0" y="20902"/>
                        <a:pt x="2997" y="13666"/>
                        <a:pt x="8332" y="8332"/>
                      </a:cubicBezTo>
                      <a:cubicBezTo>
                        <a:pt x="13666" y="2997"/>
                        <a:pt x="20902" y="0"/>
                        <a:pt x="28446" y="0"/>
                      </a:cubicBezTo>
                      <a:close/>
                    </a:path>
                  </a:pathLst>
                </a:custGeom>
                <a:solidFill>
                  <a:srgbClr val="EED995"/>
                </a:solidFill>
              </p:spPr>
              <p:txBody>
                <a:bodyPr/>
                <a:lstStyle/>
                <a:p>
                  <a:pPr>
                    <a:defRPr/>
                  </a:pPr>
                  <a:endParaRPr lang="de-DE"/>
                </a:p>
              </p:txBody>
            </p:sp>
            <p:sp>
              <p:nvSpPr>
                <p:cNvPr id="22" name="TextBox 22"/>
                <p:cNvSpPr txBox="1"/>
                <p:nvPr/>
              </p:nvSpPr>
              <p:spPr bwMode="auto">
                <a:xfrm>
                  <a:off x="0" y="-57150"/>
                  <a:ext cx="1054705" cy="335288"/>
                </a:xfrm>
                <a:prstGeom prst="rect">
                  <a:avLst/>
                </a:prstGeom>
                <a:grpFill/>
              </p:spPr>
              <p:txBody>
                <a:bodyPr lIns="47769" tIns="47769" rIns="47769" bIns="47769" rtlCol="0" anchor="ctr"/>
                <a:lstStyle/>
                <a:p>
                  <a:pPr algn="ctr">
                    <a:lnSpc>
                      <a:spcPts val="3818"/>
                    </a:lnSpc>
                    <a:spcBef>
                      <a:spcPts val="0"/>
                    </a:spcBef>
                    <a:defRPr/>
                  </a:pPr>
                  <a:endParaRPr/>
                </a:p>
              </p:txBody>
            </p:sp>
          </p:grpSp>
          <p:sp>
            <p:nvSpPr>
              <p:cNvPr id="77" name="TextBox 77"/>
              <p:cNvSpPr txBox="1"/>
              <p:nvPr/>
            </p:nvSpPr>
            <p:spPr bwMode="auto">
              <a:xfrm>
                <a:off x="7246555" y="13963498"/>
                <a:ext cx="5118502" cy="50359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1">
                  <a:lnSpc>
                    <a:spcPts val="4213"/>
                  </a:lnSpc>
                  <a:defRPr/>
                </a:pPr>
                <a:r>
                  <a:rPr lang="de-DE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Zinn</a:t>
                </a:r>
                <a:endParaRPr sz="29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80" name="TextBox 80"/>
          <p:cNvSpPr txBox="1"/>
          <p:nvPr/>
        </p:nvSpPr>
        <p:spPr bwMode="auto">
          <a:xfrm>
            <a:off x="7231174" y="5820570"/>
            <a:ext cx="5095098" cy="5756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1">
              <a:lnSpc>
                <a:spcPts val="5001"/>
              </a:lnSpc>
              <a:defRPr/>
            </a:pPr>
            <a:r>
              <a:rPr lang="de-DE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Rohstoff</a:t>
            </a:r>
            <a:endParaRPr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TextBox 81"/>
          <p:cNvSpPr txBox="1"/>
          <p:nvPr/>
        </p:nvSpPr>
        <p:spPr bwMode="auto">
          <a:xfrm>
            <a:off x="1288187" y="5838073"/>
            <a:ext cx="4800600" cy="5756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01"/>
              </a:lnSpc>
              <a:defRPr/>
            </a:pPr>
            <a:r>
              <a:rPr lang="de-DE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Bestandteile eines Smartphones</a:t>
            </a:r>
            <a:endParaRPr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4A78B49B-B599-D6A4-7E43-E595B1178AFC}"/>
              </a:ext>
            </a:extLst>
          </p:cNvPr>
          <p:cNvGrpSpPr/>
          <p:nvPr/>
        </p:nvGrpSpPr>
        <p:grpSpPr>
          <a:xfrm>
            <a:off x="1563912" y="10657636"/>
            <a:ext cx="10792188" cy="943200"/>
            <a:chOff x="1563912" y="9634508"/>
            <a:chExt cx="10792188" cy="943200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917E7C26-6082-22FB-120F-0722ABED1DC2}"/>
                </a:ext>
              </a:extLst>
            </p:cNvPr>
            <p:cNvGrpSpPr/>
            <p:nvPr/>
          </p:nvGrpSpPr>
          <p:grpSpPr>
            <a:xfrm>
              <a:off x="7237597" y="9634508"/>
              <a:ext cx="5118503" cy="943200"/>
              <a:chOff x="7251066" y="9643336"/>
              <a:chExt cx="5118503" cy="943200"/>
            </a:xfrm>
          </p:grpSpPr>
          <p:sp>
            <p:nvSpPr>
              <p:cNvPr id="12" name="Freeform 12"/>
              <p:cNvSpPr/>
              <p:nvPr/>
            </p:nvSpPr>
            <p:spPr bwMode="auto">
              <a:xfrm>
                <a:off x="7251067" y="9643336"/>
                <a:ext cx="5118502" cy="943200"/>
              </a:xfrm>
              <a:custGeom>
                <a:avLst/>
                <a:gdLst/>
                <a:ahLst/>
                <a:cxnLst/>
                <a:rect l="l" t="t" r="r" b="b"/>
                <a:pathLst>
                  <a:path w="1054705" h="278138" extrusionOk="0">
                    <a:moveTo>
                      <a:pt x="28446" y="0"/>
                    </a:moveTo>
                    <a:lnTo>
                      <a:pt x="1026259" y="0"/>
                    </a:lnTo>
                    <a:cubicBezTo>
                      <a:pt x="1041969" y="0"/>
                      <a:pt x="1054705" y="12736"/>
                      <a:pt x="1054705" y="28446"/>
                    </a:cubicBezTo>
                    <a:lnTo>
                      <a:pt x="1054705" y="249692"/>
                    </a:lnTo>
                    <a:cubicBezTo>
                      <a:pt x="1054705" y="265402"/>
                      <a:pt x="1041969" y="278138"/>
                      <a:pt x="1026259" y="278138"/>
                    </a:cubicBezTo>
                    <a:lnTo>
                      <a:pt x="28446" y="278138"/>
                    </a:lnTo>
                    <a:cubicBezTo>
                      <a:pt x="20902" y="278138"/>
                      <a:pt x="13666" y="275141"/>
                      <a:pt x="8332" y="269806"/>
                    </a:cubicBezTo>
                    <a:cubicBezTo>
                      <a:pt x="2997" y="264472"/>
                      <a:pt x="0" y="257237"/>
                      <a:pt x="0" y="249692"/>
                    </a:cubicBezTo>
                    <a:lnTo>
                      <a:pt x="0" y="28446"/>
                    </a:lnTo>
                    <a:cubicBezTo>
                      <a:pt x="0" y="20902"/>
                      <a:pt x="2997" y="13666"/>
                      <a:pt x="8332" y="8332"/>
                    </a:cubicBezTo>
                    <a:cubicBezTo>
                      <a:pt x="13666" y="2997"/>
                      <a:pt x="20902" y="0"/>
                      <a:pt x="28446" y="0"/>
                    </a:cubicBezTo>
                    <a:close/>
                  </a:path>
                </a:pathLst>
              </a:custGeom>
              <a:solidFill>
                <a:srgbClr val="EED995"/>
              </a:solidFill>
            </p:spPr>
            <p:txBody>
              <a:bodyPr/>
              <a:lstStyle/>
              <a:p>
                <a:pPr>
                  <a:defRPr/>
                </a:pPr>
                <a:endParaRPr lang="de-DE" dirty="0"/>
              </a:p>
            </p:txBody>
          </p:sp>
          <p:sp>
            <p:nvSpPr>
              <p:cNvPr id="74" name="TextBox 74"/>
              <p:cNvSpPr txBox="1"/>
              <p:nvPr/>
            </p:nvSpPr>
            <p:spPr bwMode="auto">
              <a:xfrm>
                <a:off x="7251066" y="9863137"/>
                <a:ext cx="5098781" cy="50359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1">
                  <a:lnSpc>
                    <a:spcPts val="4213"/>
                  </a:lnSpc>
                  <a:defRPr/>
                </a:pPr>
                <a:r>
                  <a:rPr lang="de-DE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Glas und Keramik</a:t>
                </a:r>
                <a:endParaRPr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6B4BA670-F92E-2611-7F88-728A01A2DC39}"/>
                </a:ext>
              </a:extLst>
            </p:cNvPr>
            <p:cNvGrpSpPr/>
            <p:nvPr/>
          </p:nvGrpSpPr>
          <p:grpSpPr>
            <a:xfrm>
              <a:off x="1563912" y="9634508"/>
              <a:ext cx="4209297" cy="943200"/>
              <a:chOff x="1606610" y="9643336"/>
              <a:chExt cx="4209297" cy="943200"/>
            </a:xfrm>
          </p:grpSpPr>
          <p:sp>
            <p:nvSpPr>
              <p:cNvPr id="52" name="Freeform 52"/>
              <p:cNvSpPr/>
              <p:nvPr/>
            </p:nvSpPr>
            <p:spPr bwMode="auto">
              <a:xfrm>
                <a:off x="1606610" y="9643336"/>
                <a:ext cx="4209297" cy="943200"/>
              </a:xfrm>
              <a:custGeom>
                <a:avLst/>
                <a:gdLst/>
                <a:ahLst/>
                <a:cxnLst/>
                <a:rect l="l" t="t" r="r" b="b"/>
                <a:pathLst>
                  <a:path w="867357" h="278138" extrusionOk="0">
                    <a:moveTo>
                      <a:pt x="34590" y="0"/>
                    </a:moveTo>
                    <a:lnTo>
                      <a:pt x="832766" y="0"/>
                    </a:lnTo>
                    <a:cubicBezTo>
                      <a:pt x="841940" y="0"/>
                      <a:pt x="850738" y="3644"/>
                      <a:pt x="857225" y="10131"/>
                    </a:cubicBezTo>
                    <a:cubicBezTo>
                      <a:pt x="863712" y="16618"/>
                      <a:pt x="867357" y="25416"/>
                      <a:pt x="867357" y="34590"/>
                    </a:cubicBezTo>
                    <a:lnTo>
                      <a:pt x="867357" y="243548"/>
                    </a:lnTo>
                    <a:cubicBezTo>
                      <a:pt x="867357" y="252722"/>
                      <a:pt x="863712" y="261520"/>
                      <a:pt x="857225" y="268007"/>
                    </a:cubicBezTo>
                    <a:cubicBezTo>
                      <a:pt x="850738" y="274494"/>
                      <a:pt x="841940" y="278138"/>
                      <a:pt x="832766" y="278138"/>
                    </a:cubicBezTo>
                    <a:lnTo>
                      <a:pt x="34590" y="278138"/>
                    </a:lnTo>
                    <a:cubicBezTo>
                      <a:pt x="25416" y="278138"/>
                      <a:pt x="16618" y="274494"/>
                      <a:pt x="10131" y="268007"/>
                    </a:cubicBezTo>
                    <a:cubicBezTo>
                      <a:pt x="3644" y="261520"/>
                      <a:pt x="0" y="252722"/>
                      <a:pt x="0" y="243548"/>
                    </a:cubicBezTo>
                    <a:lnTo>
                      <a:pt x="0" y="34590"/>
                    </a:lnTo>
                    <a:cubicBezTo>
                      <a:pt x="0" y="25416"/>
                      <a:pt x="3644" y="16618"/>
                      <a:pt x="10131" y="10131"/>
                    </a:cubicBezTo>
                    <a:cubicBezTo>
                      <a:pt x="16618" y="3644"/>
                      <a:pt x="25416" y="0"/>
                      <a:pt x="34590" y="0"/>
                    </a:cubicBezTo>
                    <a:close/>
                  </a:path>
                </a:pathLst>
              </a:custGeom>
              <a:solidFill>
                <a:srgbClr val="EED995"/>
              </a:solidFill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82" name="TextBox 82"/>
              <p:cNvSpPr txBox="1"/>
              <p:nvPr/>
            </p:nvSpPr>
            <p:spPr bwMode="auto">
              <a:xfrm>
                <a:off x="1606610" y="9863842"/>
                <a:ext cx="4209297" cy="50218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4213"/>
                  </a:lnSpc>
                  <a:defRPr/>
                </a:pPr>
                <a:r>
                  <a:rPr lang="de-DE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SIM-Karte, Kontakte</a:t>
                </a:r>
                <a:endParaRPr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2257D4EB-A223-8D98-2E4B-0A7C722C8C74}"/>
              </a:ext>
            </a:extLst>
          </p:cNvPr>
          <p:cNvGrpSpPr/>
          <p:nvPr/>
        </p:nvGrpSpPr>
        <p:grpSpPr>
          <a:xfrm>
            <a:off x="1562492" y="13367611"/>
            <a:ext cx="10796595" cy="943200"/>
            <a:chOff x="1562492" y="12245185"/>
            <a:chExt cx="10796595" cy="943200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CA5B131A-F10D-BC10-0DF4-0177684D29EB}"/>
                </a:ext>
              </a:extLst>
            </p:cNvPr>
            <p:cNvGrpSpPr/>
            <p:nvPr/>
          </p:nvGrpSpPr>
          <p:grpSpPr>
            <a:xfrm>
              <a:off x="7235965" y="12245185"/>
              <a:ext cx="5123122" cy="943200"/>
              <a:chOff x="7255686" y="12220278"/>
              <a:chExt cx="5123122" cy="943200"/>
            </a:xfrm>
          </p:grpSpPr>
          <p:sp>
            <p:nvSpPr>
              <p:cNvPr id="18" name="Freeform 18"/>
              <p:cNvSpPr/>
              <p:nvPr/>
            </p:nvSpPr>
            <p:spPr bwMode="auto">
              <a:xfrm>
                <a:off x="7260306" y="12220278"/>
                <a:ext cx="5118502" cy="943200"/>
              </a:xfrm>
              <a:custGeom>
                <a:avLst/>
                <a:gdLst/>
                <a:ahLst/>
                <a:cxnLst/>
                <a:rect l="l" t="t" r="r" b="b"/>
                <a:pathLst>
                  <a:path w="1054705" h="278138" extrusionOk="0">
                    <a:moveTo>
                      <a:pt x="28446" y="0"/>
                    </a:moveTo>
                    <a:lnTo>
                      <a:pt x="1026259" y="0"/>
                    </a:lnTo>
                    <a:cubicBezTo>
                      <a:pt x="1041969" y="0"/>
                      <a:pt x="1054705" y="12736"/>
                      <a:pt x="1054705" y="28446"/>
                    </a:cubicBezTo>
                    <a:lnTo>
                      <a:pt x="1054705" y="249692"/>
                    </a:lnTo>
                    <a:cubicBezTo>
                      <a:pt x="1054705" y="265402"/>
                      <a:pt x="1041969" y="278138"/>
                      <a:pt x="1026259" y="278138"/>
                    </a:cubicBezTo>
                    <a:lnTo>
                      <a:pt x="28446" y="278138"/>
                    </a:lnTo>
                    <a:cubicBezTo>
                      <a:pt x="20902" y="278138"/>
                      <a:pt x="13666" y="275141"/>
                      <a:pt x="8332" y="269806"/>
                    </a:cubicBezTo>
                    <a:cubicBezTo>
                      <a:pt x="2997" y="264472"/>
                      <a:pt x="0" y="257237"/>
                      <a:pt x="0" y="249692"/>
                    </a:cubicBezTo>
                    <a:lnTo>
                      <a:pt x="0" y="28446"/>
                    </a:lnTo>
                    <a:cubicBezTo>
                      <a:pt x="0" y="20902"/>
                      <a:pt x="2997" y="13666"/>
                      <a:pt x="8332" y="8332"/>
                    </a:cubicBezTo>
                    <a:cubicBezTo>
                      <a:pt x="13666" y="2997"/>
                      <a:pt x="20902" y="0"/>
                      <a:pt x="28446" y="0"/>
                    </a:cubicBezTo>
                    <a:close/>
                  </a:path>
                </a:pathLst>
              </a:custGeom>
              <a:solidFill>
                <a:srgbClr val="EED995"/>
              </a:solidFill>
            </p:spPr>
            <p:txBody>
              <a:bodyPr/>
              <a:lstStyle/>
              <a:p>
                <a:pPr>
                  <a:defRPr/>
                </a:pPr>
                <a:endParaRPr lang="de-DE" dirty="0"/>
              </a:p>
            </p:txBody>
          </p:sp>
          <p:sp>
            <p:nvSpPr>
              <p:cNvPr id="76" name="TextBox 76"/>
              <p:cNvSpPr txBox="1"/>
              <p:nvPr/>
            </p:nvSpPr>
            <p:spPr bwMode="auto">
              <a:xfrm>
                <a:off x="7255686" y="12440079"/>
                <a:ext cx="5098781" cy="50359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1">
                  <a:lnSpc>
                    <a:spcPts val="4213"/>
                  </a:lnSpc>
                  <a:defRPr/>
                </a:pPr>
                <a:r>
                  <a:rPr lang="de-DE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Plastik</a:t>
                </a:r>
                <a:endParaRPr sz="29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A38C2807-9E2C-D4B4-D41D-4C74AFDB40BD}"/>
                </a:ext>
              </a:extLst>
            </p:cNvPr>
            <p:cNvGrpSpPr/>
            <p:nvPr/>
          </p:nvGrpSpPr>
          <p:grpSpPr>
            <a:xfrm>
              <a:off x="1562492" y="12245185"/>
              <a:ext cx="4209297" cy="943200"/>
              <a:chOff x="1591396" y="12235448"/>
              <a:chExt cx="4209297" cy="1137003"/>
            </a:xfrm>
          </p:grpSpPr>
          <p:sp>
            <p:nvSpPr>
              <p:cNvPr id="60" name="Freeform 60"/>
              <p:cNvSpPr/>
              <p:nvPr/>
            </p:nvSpPr>
            <p:spPr bwMode="auto">
              <a:xfrm>
                <a:off x="1591396" y="12235448"/>
                <a:ext cx="4209297" cy="1137003"/>
              </a:xfrm>
              <a:custGeom>
                <a:avLst/>
                <a:gdLst/>
                <a:ahLst/>
                <a:cxnLst/>
                <a:rect l="l" t="t" r="r" b="b"/>
                <a:pathLst>
                  <a:path w="867357" h="278138" extrusionOk="0">
                    <a:moveTo>
                      <a:pt x="34590" y="0"/>
                    </a:moveTo>
                    <a:lnTo>
                      <a:pt x="832766" y="0"/>
                    </a:lnTo>
                    <a:cubicBezTo>
                      <a:pt x="841940" y="0"/>
                      <a:pt x="850738" y="3644"/>
                      <a:pt x="857225" y="10131"/>
                    </a:cubicBezTo>
                    <a:cubicBezTo>
                      <a:pt x="863712" y="16618"/>
                      <a:pt x="867357" y="25416"/>
                      <a:pt x="867357" y="34590"/>
                    </a:cubicBezTo>
                    <a:lnTo>
                      <a:pt x="867357" y="243548"/>
                    </a:lnTo>
                    <a:cubicBezTo>
                      <a:pt x="867357" y="252722"/>
                      <a:pt x="863712" y="261520"/>
                      <a:pt x="857225" y="268007"/>
                    </a:cubicBezTo>
                    <a:cubicBezTo>
                      <a:pt x="850738" y="274494"/>
                      <a:pt x="841940" y="278138"/>
                      <a:pt x="832766" y="278138"/>
                    </a:cubicBezTo>
                    <a:lnTo>
                      <a:pt x="34590" y="278138"/>
                    </a:lnTo>
                    <a:cubicBezTo>
                      <a:pt x="25416" y="278138"/>
                      <a:pt x="16618" y="274494"/>
                      <a:pt x="10131" y="268007"/>
                    </a:cubicBezTo>
                    <a:cubicBezTo>
                      <a:pt x="3644" y="261520"/>
                      <a:pt x="0" y="252722"/>
                      <a:pt x="0" y="243548"/>
                    </a:cubicBezTo>
                    <a:lnTo>
                      <a:pt x="0" y="34590"/>
                    </a:lnTo>
                    <a:cubicBezTo>
                      <a:pt x="0" y="25416"/>
                      <a:pt x="3644" y="16618"/>
                      <a:pt x="10131" y="10131"/>
                    </a:cubicBezTo>
                    <a:cubicBezTo>
                      <a:pt x="16618" y="3644"/>
                      <a:pt x="25416" y="0"/>
                      <a:pt x="34590" y="0"/>
                    </a:cubicBezTo>
                    <a:close/>
                  </a:path>
                </a:pathLst>
              </a:custGeom>
              <a:solidFill>
                <a:srgbClr val="EED995"/>
              </a:solidFill>
            </p:spPr>
            <p:txBody>
              <a:bodyPr/>
              <a:lstStyle/>
              <a:p>
                <a:pPr algn="ctr">
                  <a:defRPr/>
                </a:pPr>
                <a:endParaRPr lang="de-DE" dirty="0"/>
              </a:p>
            </p:txBody>
          </p:sp>
          <p:sp>
            <p:nvSpPr>
              <p:cNvPr id="83" name="TextBox 83"/>
              <p:cNvSpPr txBox="1"/>
              <p:nvPr/>
            </p:nvSpPr>
            <p:spPr bwMode="auto">
              <a:xfrm>
                <a:off x="1606610" y="12588506"/>
                <a:ext cx="4194083" cy="43088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defRPr/>
                </a:pPr>
                <a:r>
                  <a:rPr lang="de-DE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Lautsprecher, Mikrofone</a:t>
                </a:r>
                <a:endParaRPr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7B53C5CF-5916-F80E-A306-A10C52FF7B13}"/>
              </a:ext>
            </a:extLst>
          </p:cNvPr>
          <p:cNvGrpSpPr/>
          <p:nvPr/>
        </p:nvGrpSpPr>
        <p:grpSpPr>
          <a:xfrm>
            <a:off x="1562491" y="16074931"/>
            <a:ext cx="10787185" cy="943667"/>
            <a:chOff x="1562491" y="15058287"/>
            <a:chExt cx="10787185" cy="943667"/>
          </a:xfrm>
        </p:grpSpPr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C464D0C4-00D0-A2F9-D748-43DB6E4B781F}"/>
                </a:ext>
              </a:extLst>
            </p:cNvPr>
            <p:cNvGrpSpPr/>
            <p:nvPr/>
          </p:nvGrpSpPr>
          <p:grpSpPr>
            <a:xfrm>
              <a:off x="7231174" y="15058755"/>
              <a:ext cx="5118502" cy="943199"/>
              <a:chOff x="7259369" y="15051675"/>
              <a:chExt cx="5118502" cy="943199"/>
            </a:xfrm>
          </p:grpSpPr>
          <p:sp>
            <p:nvSpPr>
              <p:cNvPr id="24" name="Freeform 24"/>
              <p:cNvSpPr/>
              <p:nvPr/>
            </p:nvSpPr>
            <p:spPr bwMode="auto">
              <a:xfrm>
                <a:off x="7259369" y="15051675"/>
                <a:ext cx="5118502" cy="943199"/>
              </a:xfrm>
              <a:custGeom>
                <a:avLst/>
                <a:gdLst/>
                <a:ahLst/>
                <a:cxnLst/>
                <a:rect l="l" t="t" r="r" b="b"/>
                <a:pathLst>
                  <a:path w="1054705" h="278138" extrusionOk="0">
                    <a:moveTo>
                      <a:pt x="28446" y="0"/>
                    </a:moveTo>
                    <a:lnTo>
                      <a:pt x="1026259" y="0"/>
                    </a:lnTo>
                    <a:cubicBezTo>
                      <a:pt x="1041969" y="0"/>
                      <a:pt x="1054705" y="12736"/>
                      <a:pt x="1054705" y="28446"/>
                    </a:cubicBezTo>
                    <a:lnTo>
                      <a:pt x="1054705" y="249692"/>
                    </a:lnTo>
                    <a:cubicBezTo>
                      <a:pt x="1054705" y="265402"/>
                      <a:pt x="1041969" y="278138"/>
                      <a:pt x="1026259" y="278138"/>
                    </a:cubicBezTo>
                    <a:lnTo>
                      <a:pt x="28446" y="278138"/>
                    </a:lnTo>
                    <a:cubicBezTo>
                      <a:pt x="20902" y="278138"/>
                      <a:pt x="13666" y="275141"/>
                      <a:pt x="8332" y="269806"/>
                    </a:cubicBezTo>
                    <a:cubicBezTo>
                      <a:pt x="2997" y="264472"/>
                      <a:pt x="0" y="257237"/>
                      <a:pt x="0" y="249692"/>
                    </a:cubicBezTo>
                    <a:lnTo>
                      <a:pt x="0" y="28446"/>
                    </a:lnTo>
                    <a:cubicBezTo>
                      <a:pt x="0" y="20902"/>
                      <a:pt x="2997" y="13666"/>
                      <a:pt x="8332" y="8332"/>
                    </a:cubicBezTo>
                    <a:cubicBezTo>
                      <a:pt x="13666" y="2997"/>
                      <a:pt x="20902" y="0"/>
                      <a:pt x="28446" y="0"/>
                    </a:cubicBezTo>
                    <a:close/>
                  </a:path>
                </a:pathLst>
              </a:custGeom>
              <a:solidFill>
                <a:srgbClr val="EED995"/>
              </a:solidFill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78" name="TextBox 78"/>
              <p:cNvSpPr txBox="1"/>
              <p:nvPr/>
            </p:nvSpPr>
            <p:spPr bwMode="auto">
              <a:xfrm>
                <a:off x="7259369" y="15285220"/>
                <a:ext cx="5095098" cy="50359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1">
                  <a:lnSpc>
                    <a:spcPts val="4213"/>
                  </a:lnSpc>
                  <a:defRPr/>
                </a:pPr>
                <a:r>
                  <a:rPr lang="de-DE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Gold</a:t>
                </a:r>
                <a:endParaRPr sz="29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222D3342-5574-3CF7-C3F3-D93B348AEC95}"/>
                </a:ext>
              </a:extLst>
            </p:cNvPr>
            <p:cNvGrpSpPr/>
            <p:nvPr/>
          </p:nvGrpSpPr>
          <p:grpSpPr>
            <a:xfrm>
              <a:off x="1562491" y="15058287"/>
              <a:ext cx="4209297" cy="943200"/>
              <a:chOff x="1606610" y="15051675"/>
              <a:chExt cx="4209297" cy="943200"/>
            </a:xfrm>
          </p:grpSpPr>
          <p:sp>
            <p:nvSpPr>
              <p:cNvPr id="68" name="Freeform 68"/>
              <p:cNvSpPr/>
              <p:nvPr/>
            </p:nvSpPr>
            <p:spPr bwMode="auto">
              <a:xfrm>
                <a:off x="1606610" y="15051675"/>
                <a:ext cx="4209297" cy="943200"/>
              </a:xfrm>
              <a:custGeom>
                <a:avLst/>
                <a:gdLst/>
                <a:ahLst/>
                <a:cxnLst/>
                <a:rect l="l" t="t" r="r" b="b"/>
                <a:pathLst>
                  <a:path w="858559" h="278138" extrusionOk="0">
                    <a:moveTo>
                      <a:pt x="34945" y="0"/>
                    </a:moveTo>
                    <a:lnTo>
                      <a:pt x="823614" y="0"/>
                    </a:lnTo>
                    <a:cubicBezTo>
                      <a:pt x="832882" y="0"/>
                      <a:pt x="841771" y="3682"/>
                      <a:pt x="848324" y="10235"/>
                    </a:cubicBezTo>
                    <a:cubicBezTo>
                      <a:pt x="854877" y="16788"/>
                      <a:pt x="858559" y="25677"/>
                      <a:pt x="858559" y="34945"/>
                    </a:cubicBezTo>
                    <a:lnTo>
                      <a:pt x="858559" y="243194"/>
                    </a:lnTo>
                    <a:cubicBezTo>
                      <a:pt x="858559" y="252461"/>
                      <a:pt x="854877" y="261350"/>
                      <a:pt x="848324" y="267903"/>
                    </a:cubicBezTo>
                    <a:cubicBezTo>
                      <a:pt x="841771" y="274456"/>
                      <a:pt x="832882" y="278138"/>
                      <a:pt x="823614" y="278138"/>
                    </a:cubicBezTo>
                    <a:lnTo>
                      <a:pt x="34945" y="278138"/>
                    </a:lnTo>
                    <a:cubicBezTo>
                      <a:pt x="25677" y="278138"/>
                      <a:pt x="16788" y="274456"/>
                      <a:pt x="10235" y="267903"/>
                    </a:cubicBezTo>
                    <a:cubicBezTo>
                      <a:pt x="3682" y="261350"/>
                      <a:pt x="0" y="252461"/>
                      <a:pt x="0" y="243194"/>
                    </a:cubicBezTo>
                    <a:lnTo>
                      <a:pt x="0" y="34945"/>
                    </a:lnTo>
                    <a:cubicBezTo>
                      <a:pt x="0" y="25677"/>
                      <a:pt x="3682" y="16788"/>
                      <a:pt x="10235" y="10235"/>
                    </a:cubicBezTo>
                    <a:cubicBezTo>
                      <a:pt x="16788" y="3682"/>
                      <a:pt x="25677" y="0"/>
                      <a:pt x="34945" y="0"/>
                    </a:cubicBezTo>
                    <a:close/>
                  </a:path>
                </a:pathLst>
              </a:custGeom>
              <a:solidFill>
                <a:srgbClr val="EED995"/>
              </a:solidFill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84" name="TextBox 84"/>
              <p:cNvSpPr txBox="1"/>
              <p:nvPr/>
            </p:nvSpPr>
            <p:spPr bwMode="auto">
              <a:xfrm>
                <a:off x="1649305" y="15271476"/>
                <a:ext cx="4166602" cy="50359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4213"/>
                  </a:lnSpc>
                  <a:defRPr/>
                </a:pPr>
                <a:r>
                  <a:rPr lang="de-DE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Hauptplatine</a:t>
                </a:r>
                <a:endParaRPr sz="29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85" name="Group 85"/>
          <p:cNvGrpSpPr/>
          <p:nvPr/>
        </p:nvGrpSpPr>
        <p:grpSpPr bwMode="auto">
          <a:xfrm>
            <a:off x="5429250" y="9766217"/>
            <a:ext cx="1976338" cy="5536790"/>
            <a:chOff x="0" y="0"/>
            <a:chExt cx="3543300" cy="9906000"/>
          </a:xfrm>
        </p:grpSpPr>
        <p:sp>
          <p:nvSpPr>
            <p:cNvPr id="86" name="Freeform 86"/>
            <p:cNvSpPr/>
            <p:nvPr/>
          </p:nvSpPr>
          <p:spPr bwMode="auto">
            <a:xfrm>
              <a:off x="49530" y="50800"/>
              <a:ext cx="3445510" cy="9819640"/>
            </a:xfrm>
            <a:custGeom>
              <a:avLst/>
              <a:gdLst/>
              <a:ahLst/>
              <a:cxnLst/>
              <a:rect l="l" t="t" r="r" b="b"/>
              <a:pathLst>
                <a:path w="3445510" h="9819640" extrusionOk="0">
                  <a:moveTo>
                    <a:pt x="31750" y="0"/>
                  </a:moveTo>
                  <a:cubicBezTo>
                    <a:pt x="506730" y="10160"/>
                    <a:pt x="558800" y="13970"/>
                    <a:pt x="596900" y="27940"/>
                  </a:cubicBezTo>
                  <a:cubicBezTo>
                    <a:pt x="622300" y="36830"/>
                    <a:pt x="628650" y="53340"/>
                    <a:pt x="655320" y="63500"/>
                  </a:cubicBezTo>
                  <a:cubicBezTo>
                    <a:pt x="701040" y="80010"/>
                    <a:pt x="782320" y="78740"/>
                    <a:pt x="854710" y="97790"/>
                  </a:cubicBezTo>
                  <a:cubicBezTo>
                    <a:pt x="946150" y="120650"/>
                    <a:pt x="1065530" y="165100"/>
                    <a:pt x="1158240" y="201930"/>
                  </a:cubicBezTo>
                  <a:cubicBezTo>
                    <a:pt x="1239520" y="233680"/>
                    <a:pt x="1327150" y="284480"/>
                    <a:pt x="1381760" y="302260"/>
                  </a:cubicBezTo>
                  <a:cubicBezTo>
                    <a:pt x="1410970" y="312420"/>
                    <a:pt x="1427480" y="304800"/>
                    <a:pt x="1452880" y="317500"/>
                  </a:cubicBezTo>
                  <a:cubicBezTo>
                    <a:pt x="1493520" y="337820"/>
                    <a:pt x="1544320" y="391160"/>
                    <a:pt x="1588770" y="440690"/>
                  </a:cubicBezTo>
                  <a:cubicBezTo>
                    <a:pt x="1643380" y="500380"/>
                    <a:pt x="1708150" y="582930"/>
                    <a:pt x="1750060" y="654050"/>
                  </a:cubicBezTo>
                  <a:cubicBezTo>
                    <a:pt x="1786890" y="715010"/>
                    <a:pt x="1817370" y="787400"/>
                    <a:pt x="1832610" y="835660"/>
                  </a:cubicBezTo>
                  <a:cubicBezTo>
                    <a:pt x="1841500" y="866140"/>
                    <a:pt x="1835150" y="881380"/>
                    <a:pt x="1845310" y="911860"/>
                  </a:cubicBezTo>
                  <a:cubicBezTo>
                    <a:pt x="1860550" y="961390"/>
                    <a:pt x="1920240" y="1051560"/>
                    <a:pt x="1935480" y="1101090"/>
                  </a:cubicBezTo>
                  <a:cubicBezTo>
                    <a:pt x="1945640" y="1131570"/>
                    <a:pt x="1939290" y="1149350"/>
                    <a:pt x="1948180" y="1178560"/>
                  </a:cubicBezTo>
                  <a:cubicBezTo>
                    <a:pt x="1960880" y="1217930"/>
                    <a:pt x="1998980" y="1272540"/>
                    <a:pt x="2011680" y="1314450"/>
                  </a:cubicBezTo>
                  <a:cubicBezTo>
                    <a:pt x="2021840" y="1347470"/>
                    <a:pt x="2018030" y="1370330"/>
                    <a:pt x="2026920" y="1408430"/>
                  </a:cubicBezTo>
                  <a:cubicBezTo>
                    <a:pt x="2040890" y="1466850"/>
                    <a:pt x="2078990" y="1550670"/>
                    <a:pt x="2099310" y="1630680"/>
                  </a:cubicBezTo>
                  <a:cubicBezTo>
                    <a:pt x="2122170" y="1720850"/>
                    <a:pt x="2143760" y="1832610"/>
                    <a:pt x="2155190" y="1924050"/>
                  </a:cubicBezTo>
                  <a:cubicBezTo>
                    <a:pt x="2165350" y="2002790"/>
                    <a:pt x="2160270" y="2073910"/>
                    <a:pt x="2169160" y="2146300"/>
                  </a:cubicBezTo>
                  <a:cubicBezTo>
                    <a:pt x="2178050" y="2214880"/>
                    <a:pt x="2197100" y="2275840"/>
                    <a:pt x="2205990" y="2346960"/>
                  </a:cubicBezTo>
                  <a:cubicBezTo>
                    <a:pt x="2216150" y="2428240"/>
                    <a:pt x="2213610" y="2537460"/>
                    <a:pt x="2222500" y="2608580"/>
                  </a:cubicBezTo>
                  <a:cubicBezTo>
                    <a:pt x="2228850" y="2659380"/>
                    <a:pt x="2241550" y="2678430"/>
                    <a:pt x="2246630" y="2736850"/>
                  </a:cubicBezTo>
                  <a:cubicBezTo>
                    <a:pt x="2259330" y="2865120"/>
                    <a:pt x="2236470" y="3182620"/>
                    <a:pt x="2249170" y="3348990"/>
                  </a:cubicBezTo>
                  <a:cubicBezTo>
                    <a:pt x="2258060" y="3465830"/>
                    <a:pt x="2282190" y="3540760"/>
                    <a:pt x="2291080" y="3643630"/>
                  </a:cubicBezTo>
                  <a:cubicBezTo>
                    <a:pt x="2301240" y="3757930"/>
                    <a:pt x="2293620" y="3919220"/>
                    <a:pt x="2305050" y="4004310"/>
                  </a:cubicBezTo>
                  <a:cubicBezTo>
                    <a:pt x="2311400" y="4052570"/>
                    <a:pt x="2322830" y="4062730"/>
                    <a:pt x="2329180" y="4114800"/>
                  </a:cubicBezTo>
                  <a:cubicBezTo>
                    <a:pt x="2343150" y="4241800"/>
                    <a:pt x="2317750" y="4644390"/>
                    <a:pt x="2331720" y="4773930"/>
                  </a:cubicBezTo>
                  <a:cubicBezTo>
                    <a:pt x="2338070" y="4828540"/>
                    <a:pt x="2350770" y="4845050"/>
                    <a:pt x="2355850" y="4890770"/>
                  </a:cubicBezTo>
                  <a:cubicBezTo>
                    <a:pt x="2363470" y="4956810"/>
                    <a:pt x="2354580" y="5067300"/>
                    <a:pt x="2362200" y="5132070"/>
                  </a:cubicBezTo>
                  <a:cubicBezTo>
                    <a:pt x="2367280" y="5175250"/>
                    <a:pt x="2378710" y="5185410"/>
                    <a:pt x="2385060" y="5240020"/>
                  </a:cubicBezTo>
                  <a:cubicBezTo>
                    <a:pt x="2402840" y="5403850"/>
                    <a:pt x="2374900" y="6023610"/>
                    <a:pt x="2387600" y="6230620"/>
                  </a:cubicBezTo>
                  <a:cubicBezTo>
                    <a:pt x="2392680" y="6324600"/>
                    <a:pt x="2405380" y="6337300"/>
                    <a:pt x="2411730" y="6436360"/>
                  </a:cubicBezTo>
                  <a:cubicBezTo>
                    <a:pt x="2426970" y="6690360"/>
                    <a:pt x="2399030" y="7476490"/>
                    <a:pt x="2411730" y="7800340"/>
                  </a:cubicBezTo>
                  <a:cubicBezTo>
                    <a:pt x="2418080" y="7980680"/>
                    <a:pt x="2420620" y="8098790"/>
                    <a:pt x="2443480" y="8219440"/>
                  </a:cubicBezTo>
                  <a:cubicBezTo>
                    <a:pt x="2461260" y="8313420"/>
                    <a:pt x="2505710" y="8389620"/>
                    <a:pt x="2518410" y="8465820"/>
                  </a:cubicBezTo>
                  <a:cubicBezTo>
                    <a:pt x="2528570" y="8528050"/>
                    <a:pt x="2518410" y="8597900"/>
                    <a:pt x="2524760" y="8638540"/>
                  </a:cubicBezTo>
                  <a:cubicBezTo>
                    <a:pt x="2528570" y="8661400"/>
                    <a:pt x="2531110" y="8665210"/>
                    <a:pt x="2540000" y="8691880"/>
                  </a:cubicBezTo>
                  <a:cubicBezTo>
                    <a:pt x="2567940" y="8774430"/>
                    <a:pt x="2719070" y="9112250"/>
                    <a:pt x="2738120" y="9192260"/>
                  </a:cubicBezTo>
                  <a:cubicBezTo>
                    <a:pt x="2744470" y="9216390"/>
                    <a:pt x="2736850" y="9220200"/>
                    <a:pt x="2743200" y="9241790"/>
                  </a:cubicBezTo>
                  <a:cubicBezTo>
                    <a:pt x="2755900" y="9288780"/>
                    <a:pt x="2805430" y="9399270"/>
                    <a:pt x="2846070" y="9456420"/>
                  </a:cubicBezTo>
                  <a:cubicBezTo>
                    <a:pt x="2879090" y="9503410"/>
                    <a:pt x="2934970" y="9536430"/>
                    <a:pt x="2959100" y="9569450"/>
                  </a:cubicBezTo>
                  <a:cubicBezTo>
                    <a:pt x="2974340" y="9589770"/>
                    <a:pt x="2970530" y="9606280"/>
                    <a:pt x="2988310" y="9624060"/>
                  </a:cubicBezTo>
                  <a:cubicBezTo>
                    <a:pt x="3017520" y="9654540"/>
                    <a:pt x="3082290" y="9695180"/>
                    <a:pt x="3144520" y="9711690"/>
                  </a:cubicBezTo>
                  <a:cubicBezTo>
                    <a:pt x="3220720" y="9732010"/>
                    <a:pt x="3375660" y="9705340"/>
                    <a:pt x="3415030" y="9719310"/>
                  </a:cubicBezTo>
                  <a:cubicBezTo>
                    <a:pt x="3427730" y="9723120"/>
                    <a:pt x="3432810" y="9728200"/>
                    <a:pt x="3437890" y="9735820"/>
                  </a:cubicBezTo>
                  <a:cubicBezTo>
                    <a:pt x="3442970" y="9745980"/>
                    <a:pt x="3445510" y="9766300"/>
                    <a:pt x="3441700" y="9777730"/>
                  </a:cubicBezTo>
                  <a:cubicBezTo>
                    <a:pt x="3439160" y="9786620"/>
                    <a:pt x="3431540" y="9794240"/>
                    <a:pt x="3423920" y="9799320"/>
                  </a:cubicBezTo>
                  <a:cubicBezTo>
                    <a:pt x="3416300" y="9804400"/>
                    <a:pt x="3404870" y="9806940"/>
                    <a:pt x="3395980" y="9804400"/>
                  </a:cubicBezTo>
                  <a:cubicBezTo>
                    <a:pt x="3384550" y="9801860"/>
                    <a:pt x="3366770" y="9791700"/>
                    <a:pt x="3361690" y="9781540"/>
                  </a:cubicBezTo>
                  <a:cubicBezTo>
                    <a:pt x="3356610" y="9771380"/>
                    <a:pt x="3357880" y="9751060"/>
                    <a:pt x="3361690" y="9740900"/>
                  </a:cubicBezTo>
                  <a:cubicBezTo>
                    <a:pt x="3365500" y="9732010"/>
                    <a:pt x="3373120" y="9724390"/>
                    <a:pt x="3382010" y="9720580"/>
                  </a:cubicBezTo>
                  <a:cubicBezTo>
                    <a:pt x="3393440" y="9716770"/>
                    <a:pt x="3413760" y="9715500"/>
                    <a:pt x="3423920" y="9723120"/>
                  </a:cubicBezTo>
                  <a:cubicBezTo>
                    <a:pt x="3435350" y="9732010"/>
                    <a:pt x="3445510" y="9758680"/>
                    <a:pt x="3442970" y="9772650"/>
                  </a:cubicBezTo>
                  <a:cubicBezTo>
                    <a:pt x="3440430" y="9785350"/>
                    <a:pt x="3431540" y="9795510"/>
                    <a:pt x="3415030" y="9803130"/>
                  </a:cubicBezTo>
                  <a:cubicBezTo>
                    <a:pt x="3378200" y="9819640"/>
                    <a:pt x="3267710" y="9812020"/>
                    <a:pt x="3200400" y="9804400"/>
                  </a:cubicBezTo>
                  <a:cubicBezTo>
                    <a:pt x="3139440" y="9798050"/>
                    <a:pt x="3074670" y="9789160"/>
                    <a:pt x="3027680" y="9766300"/>
                  </a:cubicBezTo>
                  <a:cubicBezTo>
                    <a:pt x="2989580" y="9747250"/>
                    <a:pt x="2965450" y="9721850"/>
                    <a:pt x="2934970" y="9691370"/>
                  </a:cubicBezTo>
                  <a:cubicBezTo>
                    <a:pt x="2898140" y="9654540"/>
                    <a:pt x="2858770" y="9596120"/>
                    <a:pt x="2829560" y="9555480"/>
                  </a:cubicBezTo>
                  <a:cubicBezTo>
                    <a:pt x="2806700" y="9523730"/>
                    <a:pt x="2794000" y="9504680"/>
                    <a:pt x="2773680" y="9467850"/>
                  </a:cubicBezTo>
                  <a:cubicBezTo>
                    <a:pt x="2743200" y="9411970"/>
                    <a:pt x="2688590" y="9301480"/>
                    <a:pt x="2674620" y="9250680"/>
                  </a:cubicBezTo>
                  <a:cubicBezTo>
                    <a:pt x="2667000" y="9225280"/>
                    <a:pt x="2673350" y="9215120"/>
                    <a:pt x="2667000" y="9192260"/>
                  </a:cubicBezTo>
                  <a:cubicBezTo>
                    <a:pt x="2655570" y="9154160"/>
                    <a:pt x="2618740" y="9100820"/>
                    <a:pt x="2598420" y="9046210"/>
                  </a:cubicBezTo>
                  <a:cubicBezTo>
                    <a:pt x="2574290" y="8980170"/>
                    <a:pt x="2556510" y="8882380"/>
                    <a:pt x="2534920" y="8820150"/>
                  </a:cubicBezTo>
                  <a:cubicBezTo>
                    <a:pt x="2519680" y="8774430"/>
                    <a:pt x="2498090" y="8738870"/>
                    <a:pt x="2486660" y="8705850"/>
                  </a:cubicBezTo>
                  <a:cubicBezTo>
                    <a:pt x="2477770" y="8681720"/>
                    <a:pt x="2473960" y="8667750"/>
                    <a:pt x="2468880" y="8639810"/>
                  </a:cubicBezTo>
                  <a:cubicBezTo>
                    <a:pt x="2461260" y="8591550"/>
                    <a:pt x="2467610" y="8511540"/>
                    <a:pt x="2456180" y="8444230"/>
                  </a:cubicBezTo>
                  <a:cubicBezTo>
                    <a:pt x="2443480" y="8371840"/>
                    <a:pt x="2402840" y="8296910"/>
                    <a:pt x="2391410" y="8220710"/>
                  </a:cubicBezTo>
                  <a:cubicBezTo>
                    <a:pt x="2379980" y="8145780"/>
                    <a:pt x="2395220" y="8059420"/>
                    <a:pt x="2390140" y="7992110"/>
                  </a:cubicBezTo>
                  <a:cubicBezTo>
                    <a:pt x="2386330" y="7938770"/>
                    <a:pt x="2372360" y="7919720"/>
                    <a:pt x="2367280" y="7848600"/>
                  </a:cubicBezTo>
                  <a:cubicBezTo>
                    <a:pt x="2352040" y="7645400"/>
                    <a:pt x="2372360" y="6936740"/>
                    <a:pt x="2369820" y="6672580"/>
                  </a:cubicBezTo>
                  <a:cubicBezTo>
                    <a:pt x="2368550" y="6537960"/>
                    <a:pt x="2369820" y="6449060"/>
                    <a:pt x="2362200" y="6367780"/>
                  </a:cubicBezTo>
                  <a:cubicBezTo>
                    <a:pt x="2357120" y="6313170"/>
                    <a:pt x="2344420" y="6296660"/>
                    <a:pt x="2339340" y="6230620"/>
                  </a:cubicBezTo>
                  <a:cubicBezTo>
                    <a:pt x="2326640" y="6069330"/>
                    <a:pt x="2350770" y="5589270"/>
                    <a:pt x="2339340" y="5389880"/>
                  </a:cubicBezTo>
                  <a:cubicBezTo>
                    <a:pt x="2332990" y="5279390"/>
                    <a:pt x="2316480" y="5217160"/>
                    <a:pt x="2311400" y="5133340"/>
                  </a:cubicBezTo>
                  <a:cubicBezTo>
                    <a:pt x="2306320" y="5053330"/>
                    <a:pt x="2315210" y="4961890"/>
                    <a:pt x="2308860" y="4895850"/>
                  </a:cubicBezTo>
                  <a:cubicBezTo>
                    <a:pt x="2305050" y="4848860"/>
                    <a:pt x="2293620" y="4828540"/>
                    <a:pt x="2288540" y="4773930"/>
                  </a:cubicBezTo>
                  <a:cubicBezTo>
                    <a:pt x="2278380" y="4659630"/>
                    <a:pt x="2292350" y="4384040"/>
                    <a:pt x="2284730" y="4241800"/>
                  </a:cubicBezTo>
                  <a:cubicBezTo>
                    <a:pt x="2279650" y="4146550"/>
                    <a:pt x="2265680" y="4085590"/>
                    <a:pt x="2260600" y="4004310"/>
                  </a:cubicBezTo>
                  <a:cubicBezTo>
                    <a:pt x="2255520" y="3919220"/>
                    <a:pt x="2264410" y="3839210"/>
                    <a:pt x="2258060" y="3742690"/>
                  </a:cubicBezTo>
                  <a:cubicBezTo>
                    <a:pt x="2250440" y="3624580"/>
                    <a:pt x="2219960" y="3495040"/>
                    <a:pt x="2209800" y="3348990"/>
                  </a:cubicBezTo>
                  <a:cubicBezTo>
                    <a:pt x="2197100" y="3168650"/>
                    <a:pt x="2213610" y="2868930"/>
                    <a:pt x="2202180" y="2740660"/>
                  </a:cubicBezTo>
                  <a:cubicBezTo>
                    <a:pt x="2197100" y="2680970"/>
                    <a:pt x="2185670" y="2660650"/>
                    <a:pt x="2180590" y="2609850"/>
                  </a:cubicBezTo>
                  <a:cubicBezTo>
                    <a:pt x="2172970" y="2538730"/>
                    <a:pt x="2176780" y="2433320"/>
                    <a:pt x="2166620" y="2353310"/>
                  </a:cubicBezTo>
                  <a:cubicBezTo>
                    <a:pt x="2157730" y="2280920"/>
                    <a:pt x="2136140" y="2217420"/>
                    <a:pt x="2127250" y="2147570"/>
                  </a:cubicBezTo>
                  <a:cubicBezTo>
                    <a:pt x="2118360" y="2076450"/>
                    <a:pt x="2124710" y="2009140"/>
                    <a:pt x="2115820" y="1932940"/>
                  </a:cubicBezTo>
                  <a:cubicBezTo>
                    <a:pt x="2104390" y="1842770"/>
                    <a:pt x="2082800" y="1733550"/>
                    <a:pt x="2059940" y="1643380"/>
                  </a:cubicBezTo>
                  <a:cubicBezTo>
                    <a:pt x="2038350" y="1562100"/>
                    <a:pt x="1998980" y="1471930"/>
                    <a:pt x="1985010" y="1414780"/>
                  </a:cubicBezTo>
                  <a:cubicBezTo>
                    <a:pt x="1977390" y="1380490"/>
                    <a:pt x="1981200" y="1362710"/>
                    <a:pt x="1972310" y="1332230"/>
                  </a:cubicBezTo>
                  <a:cubicBezTo>
                    <a:pt x="1959610" y="1290320"/>
                    <a:pt x="1916430" y="1226820"/>
                    <a:pt x="1903730" y="1187450"/>
                  </a:cubicBezTo>
                  <a:cubicBezTo>
                    <a:pt x="1896110" y="1162050"/>
                    <a:pt x="1901190" y="1148080"/>
                    <a:pt x="1892300" y="1120140"/>
                  </a:cubicBezTo>
                  <a:cubicBezTo>
                    <a:pt x="1875790" y="1070610"/>
                    <a:pt x="1809750" y="970280"/>
                    <a:pt x="1793240" y="922020"/>
                  </a:cubicBezTo>
                  <a:cubicBezTo>
                    <a:pt x="1784350" y="895350"/>
                    <a:pt x="1790700" y="883920"/>
                    <a:pt x="1781810" y="858520"/>
                  </a:cubicBezTo>
                  <a:cubicBezTo>
                    <a:pt x="1767840" y="815340"/>
                    <a:pt x="1739900" y="753110"/>
                    <a:pt x="1700530" y="692150"/>
                  </a:cubicBezTo>
                  <a:cubicBezTo>
                    <a:pt x="1640840" y="600710"/>
                    <a:pt x="1494790" y="410210"/>
                    <a:pt x="1437640" y="377190"/>
                  </a:cubicBezTo>
                  <a:cubicBezTo>
                    <a:pt x="1417320" y="365760"/>
                    <a:pt x="1405890" y="375920"/>
                    <a:pt x="1388110" y="369570"/>
                  </a:cubicBezTo>
                  <a:cubicBezTo>
                    <a:pt x="1363980" y="360680"/>
                    <a:pt x="1342390" y="336550"/>
                    <a:pt x="1310640" y="320040"/>
                  </a:cubicBezTo>
                  <a:cubicBezTo>
                    <a:pt x="1266190" y="297180"/>
                    <a:pt x="1210310" y="273050"/>
                    <a:pt x="1144270" y="248920"/>
                  </a:cubicBezTo>
                  <a:cubicBezTo>
                    <a:pt x="1049020" y="213360"/>
                    <a:pt x="872490" y="153670"/>
                    <a:pt x="788670" y="137160"/>
                  </a:cubicBezTo>
                  <a:cubicBezTo>
                    <a:pt x="744220" y="128270"/>
                    <a:pt x="712470" y="133350"/>
                    <a:pt x="683260" y="128270"/>
                  </a:cubicBezTo>
                  <a:cubicBezTo>
                    <a:pt x="660400" y="124460"/>
                    <a:pt x="641350" y="119380"/>
                    <a:pt x="624840" y="110490"/>
                  </a:cubicBezTo>
                  <a:cubicBezTo>
                    <a:pt x="610870" y="102870"/>
                    <a:pt x="607060" y="88900"/>
                    <a:pt x="589280" y="81280"/>
                  </a:cubicBezTo>
                  <a:cubicBezTo>
                    <a:pt x="557530" y="67310"/>
                    <a:pt x="504190" y="59690"/>
                    <a:pt x="441960" y="54610"/>
                  </a:cubicBezTo>
                  <a:cubicBezTo>
                    <a:pt x="339090" y="45720"/>
                    <a:pt x="76200" y="86360"/>
                    <a:pt x="24130" y="59690"/>
                  </a:cubicBezTo>
                  <a:cubicBezTo>
                    <a:pt x="7620" y="50800"/>
                    <a:pt x="0" y="36830"/>
                    <a:pt x="1270" y="26670"/>
                  </a:cubicBezTo>
                  <a:cubicBezTo>
                    <a:pt x="2540" y="16510"/>
                    <a:pt x="31750" y="0"/>
                    <a:pt x="31750" y="0"/>
                  </a:cubicBezTo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F45B0B14-2209-C90C-0C1B-BFA30CF166F0}"/>
              </a:ext>
            </a:extLst>
          </p:cNvPr>
          <p:cNvGrpSpPr/>
          <p:nvPr/>
        </p:nvGrpSpPr>
        <p:grpSpPr>
          <a:xfrm>
            <a:off x="1562493" y="12011297"/>
            <a:ext cx="10792996" cy="945853"/>
            <a:chOff x="1562493" y="10919122"/>
            <a:chExt cx="10792996" cy="945853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68E74BC5-A368-CF6F-4F1B-4B386C7F067B}"/>
                </a:ext>
              </a:extLst>
            </p:cNvPr>
            <p:cNvGrpSpPr/>
            <p:nvPr/>
          </p:nvGrpSpPr>
          <p:grpSpPr>
            <a:xfrm>
              <a:off x="1562493" y="10921775"/>
              <a:ext cx="4209297" cy="943200"/>
              <a:chOff x="1591396" y="10938736"/>
              <a:chExt cx="4209297" cy="943200"/>
            </a:xfrm>
          </p:grpSpPr>
          <p:sp>
            <p:nvSpPr>
              <p:cNvPr id="89" name="Freeform 56">
                <a:extLst>
                  <a:ext uri="{FF2B5EF4-FFF2-40B4-BE49-F238E27FC236}">
                    <a16:creationId xmlns:a16="http://schemas.microsoft.com/office/drawing/2014/main" id="{E1F25F94-C694-1871-5CDD-120EDC76C91D}"/>
                  </a:ext>
                </a:extLst>
              </p:cNvPr>
              <p:cNvSpPr/>
              <p:nvPr/>
            </p:nvSpPr>
            <p:spPr bwMode="auto">
              <a:xfrm>
                <a:off x="1591396" y="10938736"/>
                <a:ext cx="4209297" cy="943200"/>
              </a:xfrm>
              <a:custGeom>
                <a:avLst/>
                <a:gdLst/>
                <a:ahLst/>
                <a:cxnLst/>
                <a:rect l="l" t="t" r="r" b="b"/>
                <a:pathLst>
                  <a:path w="867357" h="278138" extrusionOk="0">
                    <a:moveTo>
                      <a:pt x="34590" y="0"/>
                    </a:moveTo>
                    <a:lnTo>
                      <a:pt x="832766" y="0"/>
                    </a:lnTo>
                    <a:cubicBezTo>
                      <a:pt x="841940" y="0"/>
                      <a:pt x="850738" y="3644"/>
                      <a:pt x="857225" y="10131"/>
                    </a:cubicBezTo>
                    <a:cubicBezTo>
                      <a:pt x="863712" y="16618"/>
                      <a:pt x="867357" y="25416"/>
                      <a:pt x="867357" y="34590"/>
                    </a:cubicBezTo>
                    <a:lnTo>
                      <a:pt x="867357" y="243548"/>
                    </a:lnTo>
                    <a:cubicBezTo>
                      <a:pt x="867357" y="252722"/>
                      <a:pt x="863712" y="261520"/>
                      <a:pt x="857225" y="268007"/>
                    </a:cubicBezTo>
                    <a:cubicBezTo>
                      <a:pt x="850738" y="274494"/>
                      <a:pt x="841940" y="278138"/>
                      <a:pt x="832766" y="278138"/>
                    </a:cubicBezTo>
                    <a:lnTo>
                      <a:pt x="34590" y="278138"/>
                    </a:lnTo>
                    <a:cubicBezTo>
                      <a:pt x="25416" y="278138"/>
                      <a:pt x="16618" y="274494"/>
                      <a:pt x="10131" y="268007"/>
                    </a:cubicBezTo>
                    <a:cubicBezTo>
                      <a:pt x="3644" y="261520"/>
                      <a:pt x="0" y="252722"/>
                      <a:pt x="0" y="243548"/>
                    </a:cubicBezTo>
                    <a:lnTo>
                      <a:pt x="0" y="34590"/>
                    </a:lnTo>
                    <a:cubicBezTo>
                      <a:pt x="0" y="25416"/>
                      <a:pt x="3644" y="16618"/>
                      <a:pt x="10131" y="10131"/>
                    </a:cubicBezTo>
                    <a:cubicBezTo>
                      <a:pt x="16618" y="3644"/>
                      <a:pt x="25416" y="0"/>
                      <a:pt x="34590" y="0"/>
                    </a:cubicBezTo>
                    <a:close/>
                  </a:path>
                </a:pathLst>
              </a:custGeom>
              <a:solidFill>
                <a:srgbClr val="EED995"/>
              </a:solidFill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88" name="TextBox 58">
                <a:extLst>
                  <a:ext uri="{FF2B5EF4-FFF2-40B4-BE49-F238E27FC236}">
                    <a16:creationId xmlns:a16="http://schemas.microsoft.com/office/drawing/2014/main" id="{9BAD5C0E-D4BF-9456-C9E4-30CEB9B310FC}"/>
                  </a:ext>
                </a:extLst>
              </p:cNvPr>
              <p:cNvSpPr txBox="1"/>
              <p:nvPr/>
            </p:nvSpPr>
            <p:spPr bwMode="auto">
              <a:xfrm>
                <a:off x="1591396" y="11159242"/>
                <a:ext cx="4209297" cy="502189"/>
              </a:xfrm>
              <a:prstGeom prst="rect">
                <a:avLst/>
              </a:prstGeom>
              <a:grp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4213"/>
                  </a:lnSpc>
                  <a:defRPr/>
                </a:pPr>
                <a:r>
                  <a:rPr lang="de-DE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Abschirmplatte</a:t>
                </a:r>
                <a:endParaRPr sz="29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DC9E551F-7295-2D16-527E-524155A0651E}"/>
                </a:ext>
              </a:extLst>
            </p:cNvPr>
            <p:cNvGrpSpPr/>
            <p:nvPr/>
          </p:nvGrpSpPr>
          <p:grpSpPr>
            <a:xfrm>
              <a:off x="7236987" y="10919122"/>
              <a:ext cx="5118502" cy="943200"/>
              <a:chOff x="7205427" y="10938736"/>
              <a:chExt cx="5118502" cy="943200"/>
            </a:xfrm>
          </p:grpSpPr>
          <p:sp>
            <p:nvSpPr>
              <p:cNvPr id="27" name="Freeform 15">
                <a:extLst>
                  <a:ext uri="{FF2B5EF4-FFF2-40B4-BE49-F238E27FC236}">
                    <a16:creationId xmlns:a16="http://schemas.microsoft.com/office/drawing/2014/main" id="{58EE902D-F106-CB27-B2E4-D1AAB0CFEBF9}"/>
                  </a:ext>
                </a:extLst>
              </p:cNvPr>
              <p:cNvSpPr/>
              <p:nvPr/>
            </p:nvSpPr>
            <p:spPr bwMode="auto">
              <a:xfrm>
                <a:off x="7205427" y="10938736"/>
                <a:ext cx="5118502" cy="943200"/>
              </a:xfrm>
              <a:custGeom>
                <a:avLst/>
                <a:gdLst/>
                <a:ahLst/>
                <a:cxnLst/>
                <a:rect l="l" t="t" r="r" b="b"/>
                <a:pathLst>
                  <a:path w="1054705" h="278138" extrusionOk="0">
                    <a:moveTo>
                      <a:pt x="28446" y="0"/>
                    </a:moveTo>
                    <a:lnTo>
                      <a:pt x="1026259" y="0"/>
                    </a:lnTo>
                    <a:cubicBezTo>
                      <a:pt x="1041969" y="0"/>
                      <a:pt x="1054705" y="12736"/>
                      <a:pt x="1054705" y="28446"/>
                    </a:cubicBezTo>
                    <a:lnTo>
                      <a:pt x="1054705" y="249692"/>
                    </a:lnTo>
                    <a:cubicBezTo>
                      <a:pt x="1054705" y="265402"/>
                      <a:pt x="1041969" y="278138"/>
                      <a:pt x="1026259" y="278138"/>
                    </a:cubicBezTo>
                    <a:lnTo>
                      <a:pt x="28446" y="278138"/>
                    </a:lnTo>
                    <a:cubicBezTo>
                      <a:pt x="20902" y="278138"/>
                      <a:pt x="13666" y="275141"/>
                      <a:pt x="8332" y="269806"/>
                    </a:cubicBezTo>
                    <a:cubicBezTo>
                      <a:pt x="2997" y="264472"/>
                      <a:pt x="0" y="257237"/>
                      <a:pt x="0" y="249692"/>
                    </a:cubicBezTo>
                    <a:lnTo>
                      <a:pt x="0" y="28446"/>
                    </a:lnTo>
                    <a:cubicBezTo>
                      <a:pt x="0" y="20902"/>
                      <a:pt x="2997" y="13666"/>
                      <a:pt x="8332" y="8332"/>
                    </a:cubicBezTo>
                    <a:cubicBezTo>
                      <a:pt x="13666" y="2997"/>
                      <a:pt x="20902" y="0"/>
                      <a:pt x="28446" y="0"/>
                    </a:cubicBezTo>
                    <a:close/>
                  </a:path>
                </a:pathLst>
              </a:custGeom>
              <a:solidFill>
                <a:srgbClr val="EED995"/>
              </a:solidFill>
            </p:spPr>
            <p:txBody>
              <a:bodyPr/>
              <a:lstStyle/>
              <a:p>
                <a:pPr>
                  <a:defRPr/>
                </a:pPr>
                <a:endParaRPr lang="de-DE" dirty="0"/>
              </a:p>
            </p:txBody>
          </p:sp>
          <p:sp>
            <p:nvSpPr>
              <p:cNvPr id="91" name="TextBox 75">
                <a:extLst>
                  <a:ext uri="{FF2B5EF4-FFF2-40B4-BE49-F238E27FC236}">
                    <a16:creationId xmlns:a16="http://schemas.microsoft.com/office/drawing/2014/main" id="{40BBF916-0DCB-D949-400F-2AAAAD5A9616}"/>
                  </a:ext>
                </a:extLst>
              </p:cNvPr>
              <p:cNvSpPr txBox="1"/>
              <p:nvPr/>
            </p:nvSpPr>
            <p:spPr bwMode="auto">
              <a:xfrm>
                <a:off x="7205427" y="11158537"/>
                <a:ext cx="5118502" cy="50359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1">
                  <a:lnSpc>
                    <a:spcPts val="4213"/>
                  </a:lnSpc>
                  <a:defRPr/>
                </a:pPr>
                <a:r>
                  <a:rPr lang="de-DE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Kupfer</a:t>
                </a:r>
                <a:endParaRPr sz="29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pic>
        <p:nvPicPr>
          <p:cNvPr id="93" name="Graphic 92" descr="Pencil with solid fill">
            <a:extLst>
              <a:ext uri="{FF2B5EF4-FFF2-40B4-BE49-F238E27FC236}">
                <a16:creationId xmlns:a16="http://schemas.microsoft.com/office/drawing/2014/main" id="{8C602512-7E62-D77B-84B0-DE80888942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30050" y="4691934"/>
            <a:ext cx="1778887" cy="177888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D63E678-8361-6428-9365-A3D3504505CA}"/>
              </a:ext>
            </a:extLst>
          </p:cNvPr>
          <p:cNvSpPr txBox="1"/>
          <p:nvPr/>
        </p:nvSpPr>
        <p:spPr bwMode="auto">
          <a:xfrm>
            <a:off x="10077450" y="19077729"/>
            <a:ext cx="39018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basierend auf Materialien von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Sankofi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(PH Wien, 2024) im EU-geförderten Projekt Teacher Academy Project – Teaching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Sustainability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(TAP-TS).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7409CA-A378-5726-B672-C17D14C67AE4}"/>
              </a:ext>
            </a:extLst>
          </p:cNvPr>
          <p:cNvSpPr txBox="1"/>
          <p:nvPr/>
        </p:nvSpPr>
        <p:spPr bwMode="auto">
          <a:xfrm>
            <a:off x="6545818" y="19356303"/>
            <a:ext cx="1119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Seite 4/5</a:t>
            </a:r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028A37C5-CE6D-3E30-0E40-F2F6091AB110}"/>
              </a:ext>
            </a:extLst>
          </p:cNvPr>
          <p:cNvGrpSpPr/>
          <p:nvPr/>
        </p:nvGrpSpPr>
        <p:grpSpPr>
          <a:xfrm>
            <a:off x="2343039" y="3182207"/>
            <a:ext cx="9724775" cy="1585659"/>
            <a:chOff x="2343039" y="3182207"/>
            <a:chExt cx="9724775" cy="1585659"/>
          </a:xfrm>
        </p:grpSpPr>
        <p:sp>
          <p:nvSpPr>
            <p:cNvPr id="132" name="Freeform 34">
              <a:extLst>
                <a:ext uri="{FF2B5EF4-FFF2-40B4-BE49-F238E27FC236}">
                  <a16:creationId xmlns:a16="http://schemas.microsoft.com/office/drawing/2014/main" id="{74EF0CA7-9301-3A23-41A3-A4A29E6C2CAA}"/>
                </a:ext>
              </a:extLst>
            </p:cNvPr>
            <p:cNvSpPr/>
            <p:nvPr/>
          </p:nvSpPr>
          <p:spPr bwMode="auto">
            <a:xfrm>
              <a:off x="2343039" y="3182207"/>
              <a:ext cx="9724775" cy="1585659"/>
            </a:xfrm>
            <a:custGeom>
              <a:avLst/>
              <a:gdLst/>
              <a:ahLst/>
              <a:cxnLst/>
              <a:rect l="l" t="t" r="r" b="b"/>
              <a:pathLst>
                <a:path w="2101866" h="242717" extrusionOk="0">
                  <a:moveTo>
                    <a:pt x="46201" y="0"/>
                  </a:moveTo>
                  <a:lnTo>
                    <a:pt x="2055665" y="0"/>
                  </a:lnTo>
                  <a:cubicBezTo>
                    <a:pt x="2081181" y="0"/>
                    <a:pt x="2101866" y="20685"/>
                    <a:pt x="2101866" y="46201"/>
                  </a:cubicBezTo>
                  <a:lnTo>
                    <a:pt x="2101866" y="196516"/>
                  </a:lnTo>
                  <a:cubicBezTo>
                    <a:pt x="2101866" y="222033"/>
                    <a:pt x="2081181" y="242717"/>
                    <a:pt x="2055665" y="242717"/>
                  </a:cubicBezTo>
                  <a:lnTo>
                    <a:pt x="46201" y="242717"/>
                  </a:lnTo>
                  <a:cubicBezTo>
                    <a:pt x="33948" y="242717"/>
                    <a:pt x="22196" y="237850"/>
                    <a:pt x="13532" y="229185"/>
                  </a:cubicBezTo>
                  <a:cubicBezTo>
                    <a:pt x="4868" y="220521"/>
                    <a:pt x="0" y="208770"/>
                    <a:pt x="0" y="196516"/>
                  </a:cubicBezTo>
                  <a:lnTo>
                    <a:pt x="0" y="46201"/>
                  </a:lnTo>
                  <a:cubicBezTo>
                    <a:pt x="0" y="20685"/>
                    <a:pt x="20685" y="0"/>
                    <a:pt x="46201" y="0"/>
                  </a:cubicBezTo>
                  <a:close/>
                </a:path>
              </a:pathLst>
            </a:custGeom>
            <a:solidFill>
              <a:srgbClr val="FFFFFF">
                <a:alpha val="61176"/>
              </a:srgbClr>
            </a:solidFill>
            <a:ln w="19050">
              <a:solidFill>
                <a:srgbClr val="70AD47"/>
              </a:solidFill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34" name="TextBox 79">
              <a:extLst>
                <a:ext uri="{FF2B5EF4-FFF2-40B4-BE49-F238E27FC236}">
                  <a16:creationId xmlns:a16="http://schemas.microsoft.com/office/drawing/2014/main" id="{C2B678D2-34E2-3527-0D87-A6293FBA1E25}"/>
                </a:ext>
              </a:extLst>
            </p:cNvPr>
            <p:cNvSpPr txBox="1"/>
            <p:nvPr/>
          </p:nvSpPr>
          <p:spPr bwMode="auto">
            <a:xfrm>
              <a:off x="2538121" y="3328705"/>
              <a:ext cx="9334611" cy="13542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defRPr/>
              </a:pPr>
              <a:r>
                <a:rPr lang="de-DE" sz="3200" b="1" dirty="0">
                  <a:latin typeface="Calibri" panose="020F0502020204030204" pitchFamily="34" charset="0"/>
                  <a:cs typeface="Calibri" panose="020F0502020204030204" pitchFamily="34" charset="0"/>
                </a:rPr>
                <a:t>Deine Aufgabe: </a:t>
              </a:r>
            </a:p>
            <a:p>
              <a:pPr>
                <a:defRPr/>
              </a:pPr>
              <a:r>
                <a:rPr lang="de-DE" sz="28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Ordne die Bestandteile deines Smartphones den Rohstoffen zu.</a:t>
              </a:r>
              <a:endParaRPr sz="2800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defRPr/>
              </a:pPr>
              <a:r>
                <a:rPr lang="de-DE" sz="28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Vergleiche deine Lösung mit dem Lösungsblatt.</a:t>
              </a:r>
              <a:endParaRPr lang="en-US" sz="2800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2" name="Freeform 70">
            <a:extLst>
              <a:ext uri="{FF2B5EF4-FFF2-40B4-BE49-F238E27FC236}">
                <a16:creationId xmlns:a16="http://schemas.microsoft.com/office/drawing/2014/main" id="{8527E70F-725F-8E77-D16E-7001237DB564}"/>
              </a:ext>
            </a:extLst>
          </p:cNvPr>
          <p:cNvSpPr/>
          <p:nvPr/>
        </p:nvSpPr>
        <p:spPr bwMode="auto">
          <a:xfrm>
            <a:off x="9772650" y="16190487"/>
            <a:ext cx="5337879" cy="3005563"/>
          </a:xfrm>
          <a:custGeom>
            <a:avLst/>
            <a:gdLst/>
            <a:ahLst/>
            <a:cxnLst/>
            <a:rect l="l" t="t" r="r" b="b"/>
            <a:pathLst>
              <a:path w="7247236" h="4080651" extrusionOk="0">
                <a:moveTo>
                  <a:pt x="0" y="0"/>
                </a:moveTo>
                <a:lnTo>
                  <a:pt x="7247236" y="0"/>
                </a:lnTo>
                <a:lnTo>
                  <a:pt x="7247236" y="4080651"/>
                </a:lnTo>
                <a:lnTo>
                  <a:pt x="0" y="408065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/>
          </a:blipFill>
        </p:spPr>
        <p:txBody>
          <a:bodyPr/>
          <a:lstStyle/>
          <a:p>
            <a:pPr>
              <a:defRPr/>
            </a:pPr>
            <a:endParaRPr lang="de-DE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/>
          <p:nvPr/>
        </p:nvSpPr>
        <p:spPr bwMode="auto">
          <a:xfrm>
            <a:off x="-644429" y="3302673"/>
            <a:ext cx="4820950" cy="2714499"/>
          </a:xfrm>
          <a:custGeom>
            <a:avLst/>
            <a:gdLst/>
            <a:ahLst/>
            <a:cxnLst/>
            <a:rect l="l" t="t" r="r" b="b"/>
            <a:pathLst>
              <a:path w="5126837" h="2886733" extrusionOk="0">
                <a:moveTo>
                  <a:pt x="0" y="0"/>
                </a:moveTo>
                <a:lnTo>
                  <a:pt x="5126837" y="0"/>
                </a:lnTo>
                <a:lnTo>
                  <a:pt x="5126837" y="2886733"/>
                </a:lnTo>
                <a:lnTo>
                  <a:pt x="0" y="28867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/>
          </a:blip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0" name="Freeform 10"/>
          <p:cNvSpPr/>
          <p:nvPr/>
        </p:nvSpPr>
        <p:spPr bwMode="auto">
          <a:xfrm>
            <a:off x="7795952" y="10956310"/>
            <a:ext cx="7505991" cy="4226346"/>
          </a:xfrm>
          <a:custGeom>
            <a:avLst/>
            <a:gdLst/>
            <a:ahLst/>
            <a:cxnLst/>
            <a:rect l="l" t="t" r="r" b="b"/>
            <a:pathLst>
              <a:path w="7982242" h="4494506" extrusionOk="0">
                <a:moveTo>
                  <a:pt x="0" y="0"/>
                </a:moveTo>
                <a:lnTo>
                  <a:pt x="7982242" y="0"/>
                </a:lnTo>
                <a:lnTo>
                  <a:pt x="7982242" y="4494506"/>
                </a:lnTo>
                <a:lnTo>
                  <a:pt x="0" y="44945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/>
          </a:blipFill>
        </p:spPr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005044" y="3841374"/>
            <a:ext cx="9006180" cy="721745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656154" y="11390742"/>
            <a:ext cx="8913547" cy="6898536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 bwMode="auto">
          <a:xfrm>
            <a:off x="5676256" y="11832593"/>
            <a:ext cx="2894344" cy="902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0"/>
              </a:lnSpc>
              <a:defRPr/>
            </a:pPr>
            <a:r>
              <a:rPr lang="de-DE" sz="1700">
                <a:solidFill>
                  <a:srgbClr val="000000">
                    <a:alpha val="60000"/>
                  </a:srgbClr>
                </a:solidFill>
                <a:latin typeface="Open Sans"/>
              </a:rPr>
              <a:t>Gold, Silber und andere Metalle</a:t>
            </a:r>
            <a:endParaRPr/>
          </a:p>
          <a:p>
            <a:pPr algn="ctr">
              <a:lnSpc>
                <a:spcPts val="2370"/>
              </a:lnSpc>
              <a:defRPr/>
            </a:pPr>
            <a:r>
              <a:rPr lang="de-DE" sz="1700">
                <a:solidFill>
                  <a:srgbClr val="000000">
                    <a:alpha val="60000"/>
                  </a:srgbClr>
                </a:solidFill>
                <a:latin typeface="Open Sans"/>
              </a:rPr>
              <a:t>1 %</a:t>
            </a:r>
            <a:endParaRPr/>
          </a:p>
        </p:txBody>
      </p:sp>
      <p:sp>
        <p:nvSpPr>
          <p:cNvPr id="15" name="TextBox 15"/>
          <p:cNvSpPr txBox="1"/>
          <p:nvPr/>
        </p:nvSpPr>
        <p:spPr bwMode="auto">
          <a:xfrm>
            <a:off x="4358639" y="12353329"/>
            <a:ext cx="177735" cy="2868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0"/>
              </a:lnSpc>
              <a:defRPr/>
            </a:pPr>
            <a:r>
              <a:rPr lang="en-US" sz="1700">
                <a:solidFill>
                  <a:srgbClr val="000000">
                    <a:alpha val="60000"/>
                  </a:srgbClr>
                </a:solidFill>
                <a:latin typeface="Open Sans"/>
              </a:rPr>
              <a:t>%</a:t>
            </a:r>
            <a:endParaRPr/>
          </a:p>
        </p:txBody>
      </p:sp>
      <p:sp>
        <p:nvSpPr>
          <p:cNvPr id="16" name="TextBox 16"/>
          <p:cNvSpPr txBox="1"/>
          <p:nvPr/>
        </p:nvSpPr>
        <p:spPr bwMode="auto">
          <a:xfrm>
            <a:off x="3475008" y="12916324"/>
            <a:ext cx="177735" cy="2868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0"/>
              </a:lnSpc>
              <a:defRPr/>
            </a:pPr>
            <a:r>
              <a:rPr lang="en-US" sz="1700">
                <a:solidFill>
                  <a:srgbClr val="000000">
                    <a:alpha val="60000"/>
                  </a:srgbClr>
                </a:solidFill>
                <a:latin typeface="Open Sans"/>
              </a:rPr>
              <a:t>%</a:t>
            </a:r>
            <a:endParaRPr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B2551C3-346F-22AF-92E5-7E0136C01555}"/>
              </a:ext>
            </a:extLst>
          </p:cNvPr>
          <p:cNvSpPr txBox="1"/>
          <p:nvPr/>
        </p:nvSpPr>
        <p:spPr bwMode="auto">
          <a:xfrm>
            <a:off x="5923408" y="11847789"/>
            <a:ext cx="2616777" cy="830997"/>
          </a:xfrm>
          <a:prstGeom prst="rect">
            <a:avLst/>
          </a:prstGeom>
          <a:solidFill>
            <a:srgbClr val="99D49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solidFill>
                  <a:srgbClr val="4C5270"/>
                </a:solidFill>
                <a:latin typeface="Trebuchet MS" panose="020B0603020202020204" pitchFamily="34" charset="0"/>
              </a:rPr>
              <a:t>Gold, Silber und andere Metalle </a:t>
            </a:r>
          </a:p>
          <a:p>
            <a:pPr algn="ctr"/>
            <a:r>
              <a:rPr lang="de-DE" sz="1600" dirty="0">
                <a:solidFill>
                  <a:srgbClr val="4C5270"/>
                </a:solidFill>
                <a:latin typeface="Trebuchet MS" panose="020B0603020202020204" pitchFamily="34" charset="0"/>
              </a:rPr>
              <a:t>1%</a:t>
            </a:r>
          </a:p>
        </p:txBody>
      </p:sp>
      <p:sp>
        <p:nvSpPr>
          <p:cNvPr id="17" name="TextBox 17"/>
          <p:cNvSpPr txBox="1"/>
          <p:nvPr/>
        </p:nvSpPr>
        <p:spPr bwMode="auto">
          <a:xfrm>
            <a:off x="2355915" y="14413377"/>
            <a:ext cx="177735" cy="2868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0"/>
              </a:lnSpc>
              <a:defRPr/>
            </a:pPr>
            <a:r>
              <a:rPr lang="en-US" sz="1700">
                <a:solidFill>
                  <a:srgbClr val="000000">
                    <a:alpha val="60000"/>
                  </a:srgbClr>
                </a:solidFill>
                <a:latin typeface="Open Sans"/>
              </a:rPr>
              <a:t>%</a:t>
            </a:r>
            <a:endParaRPr/>
          </a:p>
        </p:txBody>
      </p:sp>
      <p:sp>
        <p:nvSpPr>
          <p:cNvPr id="18" name="TextBox 18"/>
          <p:cNvSpPr txBox="1"/>
          <p:nvPr/>
        </p:nvSpPr>
        <p:spPr bwMode="auto">
          <a:xfrm>
            <a:off x="3004305" y="16567535"/>
            <a:ext cx="177735" cy="2868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0"/>
              </a:lnSpc>
              <a:defRPr/>
            </a:pPr>
            <a:r>
              <a:rPr lang="en-US" sz="1700">
                <a:solidFill>
                  <a:srgbClr val="000000">
                    <a:alpha val="60000"/>
                  </a:srgbClr>
                </a:solidFill>
                <a:latin typeface="Open Sans"/>
              </a:rPr>
              <a:t>%</a:t>
            </a:r>
            <a:endParaRPr/>
          </a:p>
        </p:txBody>
      </p:sp>
      <p:sp>
        <p:nvSpPr>
          <p:cNvPr id="19" name="TextBox 19"/>
          <p:cNvSpPr txBox="1"/>
          <p:nvPr/>
        </p:nvSpPr>
        <p:spPr bwMode="auto">
          <a:xfrm>
            <a:off x="8392865" y="15995650"/>
            <a:ext cx="177735" cy="2868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70"/>
              </a:lnSpc>
              <a:defRPr/>
            </a:pPr>
            <a:r>
              <a:rPr lang="en-US" sz="1700">
                <a:solidFill>
                  <a:srgbClr val="000000">
                    <a:alpha val="60000"/>
                  </a:srgbClr>
                </a:solidFill>
                <a:latin typeface="Open Sans"/>
              </a:rPr>
              <a:t>%</a:t>
            </a:r>
            <a:endParaRPr/>
          </a:p>
        </p:txBody>
      </p:sp>
      <p:sp>
        <p:nvSpPr>
          <p:cNvPr id="21" name="TextBox 21"/>
          <p:cNvSpPr txBox="1"/>
          <p:nvPr/>
        </p:nvSpPr>
        <p:spPr bwMode="auto">
          <a:xfrm>
            <a:off x="1161765" y="6396472"/>
            <a:ext cx="4985734" cy="1042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13"/>
              </a:lnSpc>
              <a:defRPr/>
            </a:pPr>
            <a:r>
              <a:rPr lang="de-DE" sz="2900" dirty="0">
                <a:solidFill>
                  <a:srgbClr val="000000"/>
                </a:solidFill>
                <a:latin typeface="Open Sans Bold"/>
              </a:rPr>
              <a:t>Diagramm 1: Rohstoffe in einem Smartphone</a:t>
            </a:r>
            <a:endParaRPr sz="2900" dirty="0"/>
          </a:p>
        </p:txBody>
      </p:sp>
      <p:sp>
        <p:nvSpPr>
          <p:cNvPr id="22" name="TextBox 22"/>
          <p:cNvSpPr txBox="1"/>
          <p:nvPr/>
        </p:nvSpPr>
        <p:spPr bwMode="auto">
          <a:xfrm>
            <a:off x="1026956" y="10467784"/>
            <a:ext cx="3711920" cy="1582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13"/>
              </a:lnSpc>
              <a:defRPr/>
            </a:pPr>
            <a:r>
              <a:rPr lang="de-DE" sz="2900" dirty="0">
                <a:solidFill>
                  <a:srgbClr val="000000"/>
                </a:solidFill>
                <a:latin typeface="Open Sans Bold"/>
              </a:rPr>
              <a:t>Diagramm 2: Metalle in einem Smartphone</a:t>
            </a:r>
            <a:endParaRPr sz="2900" dirty="0"/>
          </a:p>
        </p:txBody>
      </p:sp>
      <p:sp>
        <p:nvSpPr>
          <p:cNvPr id="23" name="TextBox 23"/>
          <p:cNvSpPr txBox="1"/>
          <p:nvPr/>
        </p:nvSpPr>
        <p:spPr bwMode="auto">
          <a:xfrm>
            <a:off x="-3291" y="718050"/>
            <a:ext cx="13982544" cy="19315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372"/>
              </a:lnSpc>
              <a:defRPr/>
            </a:pPr>
            <a:r>
              <a:rPr lang="de-DE" sz="7500" dirty="0">
                <a:solidFill>
                  <a:srgbClr val="09592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 IST IM INNEREN DEINES SMARTPHONES? </a:t>
            </a:r>
            <a:endParaRPr sz="7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" name="Group 24"/>
          <p:cNvGrpSpPr/>
          <p:nvPr/>
        </p:nvGrpSpPr>
        <p:grpSpPr bwMode="auto">
          <a:xfrm>
            <a:off x="8997720" y="15984502"/>
            <a:ext cx="5102459" cy="2525748"/>
            <a:chOff x="1" y="-1"/>
            <a:chExt cx="7234942" cy="3581341"/>
          </a:xfrm>
        </p:grpSpPr>
        <p:grpSp>
          <p:nvGrpSpPr>
            <p:cNvPr id="25" name="Group 25"/>
            <p:cNvGrpSpPr/>
            <p:nvPr/>
          </p:nvGrpSpPr>
          <p:grpSpPr bwMode="auto">
            <a:xfrm rot="-5400000">
              <a:off x="1826801" y="-1826801"/>
              <a:ext cx="3581341" cy="7234942"/>
              <a:chOff x="0" y="0"/>
              <a:chExt cx="2651588" cy="5356676"/>
            </a:xfrm>
          </p:grpSpPr>
          <p:sp>
            <p:nvSpPr>
              <p:cNvPr id="26" name="Freeform 26"/>
              <p:cNvSpPr/>
              <p:nvPr/>
            </p:nvSpPr>
            <p:spPr bwMode="auto">
              <a:xfrm>
                <a:off x="0" y="0"/>
                <a:ext cx="2651588" cy="5356676"/>
              </a:xfrm>
              <a:custGeom>
                <a:avLst/>
                <a:gdLst/>
                <a:ahLst/>
                <a:cxnLst/>
                <a:rect l="l" t="t" r="r" b="b"/>
                <a:pathLst>
                  <a:path w="2651588" h="5356676" extrusionOk="0">
                    <a:moveTo>
                      <a:pt x="2651588" y="279400"/>
                    </a:moveTo>
                    <a:lnTo>
                      <a:pt x="2651588" y="0"/>
                    </a:lnTo>
                    <a:lnTo>
                      <a:pt x="0" y="0"/>
                    </a:lnTo>
                    <a:lnTo>
                      <a:pt x="0" y="5356676"/>
                    </a:lnTo>
                    <a:lnTo>
                      <a:pt x="2651588" y="5356676"/>
                    </a:lnTo>
                    <a:lnTo>
                      <a:pt x="2651588" y="279400"/>
                    </a:lnTo>
                    <a:close/>
                    <a:moveTo>
                      <a:pt x="2572848" y="279400"/>
                    </a:moveTo>
                    <a:lnTo>
                      <a:pt x="2572848" y="5277936"/>
                    </a:lnTo>
                    <a:lnTo>
                      <a:pt x="78740" y="5277936"/>
                    </a:lnTo>
                    <a:lnTo>
                      <a:pt x="78740" y="78740"/>
                    </a:lnTo>
                    <a:lnTo>
                      <a:pt x="2572848" y="78740"/>
                    </a:lnTo>
                    <a:lnTo>
                      <a:pt x="2572848" y="279400"/>
                    </a:lnTo>
                    <a:close/>
                  </a:path>
                </a:pathLst>
              </a:custGeom>
              <a:solidFill>
                <a:srgbClr val="09592B"/>
              </a:solidFill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</p:grpSp>
        <p:sp>
          <p:nvSpPr>
            <p:cNvPr id="27" name="TextBox 27"/>
            <p:cNvSpPr txBox="1"/>
            <p:nvPr/>
          </p:nvSpPr>
          <p:spPr bwMode="auto">
            <a:xfrm>
              <a:off x="258669" y="280038"/>
              <a:ext cx="6717598" cy="3133762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91"/>
                </a:lnSpc>
                <a:defRPr/>
              </a:pPr>
              <a:r>
                <a:rPr lang="de-DE" sz="2400" dirty="0">
                  <a:solidFill>
                    <a:srgbClr val="000000">
                      <a:alpha val="60000"/>
                    </a:srgbClr>
                  </a:solidFill>
                  <a:latin typeface="Open Sans"/>
                </a:rPr>
                <a:t>1 % andere = z.B.</a:t>
              </a:r>
              <a:endParaRPr sz="2400" dirty="0"/>
            </a:p>
            <a:p>
              <a:pPr algn="ctr">
                <a:lnSpc>
                  <a:spcPts val="2891"/>
                </a:lnSpc>
                <a:defRPr/>
              </a:pPr>
              <a:r>
                <a:rPr lang="de-DE" sz="2400" dirty="0">
                  <a:solidFill>
                    <a:srgbClr val="000000">
                      <a:alpha val="60000"/>
                    </a:srgbClr>
                  </a:solidFill>
                  <a:latin typeface="Open Sans"/>
                </a:rPr>
                <a:t>Gold, Silber, Platin und Palladium</a:t>
              </a:r>
              <a:endParaRPr sz="2400" dirty="0"/>
            </a:p>
            <a:p>
              <a:pPr algn="ctr">
                <a:lnSpc>
                  <a:spcPts val="2891"/>
                </a:lnSpc>
                <a:defRPr/>
              </a:pPr>
              <a:r>
                <a:rPr lang="de-DE" sz="2400" dirty="0">
                  <a:solidFill>
                    <a:srgbClr val="000000">
                      <a:alpha val="60000"/>
                    </a:srgbClr>
                  </a:solidFill>
                  <a:latin typeface="Open Sans"/>
                </a:rPr>
                <a:t>Andere seltene Metalle, z.B. </a:t>
              </a:r>
              <a:endParaRPr sz="2400" dirty="0"/>
            </a:p>
            <a:p>
              <a:pPr algn="ctr">
                <a:lnSpc>
                  <a:spcPts val="2891"/>
                </a:lnSpc>
                <a:defRPr/>
              </a:pPr>
              <a:r>
                <a:rPr lang="de-DE" sz="2400" dirty="0">
                  <a:solidFill>
                    <a:srgbClr val="000000">
                      <a:alpha val="60000"/>
                    </a:srgbClr>
                  </a:solidFill>
                  <a:latin typeface="Open Sans"/>
                </a:rPr>
                <a:t>Kobalt, Gallium, Indium und Wolfram</a:t>
              </a:r>
              <a:endParaRPr sz="2400" dirty="0"/>
            </a:p>
            <a:p>
              <a:pPr algn="ctr">
                <a:lnSpc>
                  <a:spcPts val="2891"/>
                </a:lnSpc>
                <a:defRPr/>
              </a:pPr>
              <a:r>
                <a:rPr lang="de-DE" sz="2400" dirty="0">
                  <a:solidFill>
                    <a:srgbClr val="000000">
                      <a:alpha val="60000"/>
                    </a:srgbClr>
                  </a:solidFill>
                  <a:latin typeface="Open Sans"/>
                </a:rPr>
                <a:t>Seltene Erden z.B. Neodym</a:t>
              </a:r>
              <a:endParaRPr sz="2400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FE4A1CB-E6AD-B909-35AE-7DF1C80906DA}"/>
              </a:ext>
            </a:extLst>
          </p:cNvPr>
          <p:cNvSpPr txBox="1"/>
          <p:nvPr/>
        </p:nvSpPr>
        <p:spPr>
          <a:xfrm>
            <a:off x="8280541" y="4645788"/>
            <a:ext cx="899605" cy="584775"/>
          </a:xfrm>
          <a:prstGeom prst="rect">
            <a:avLst/>
          </a:prstGeom>
          <a:solidFill>
            <a:srgbClr val="99D490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1600" dirty="0">
                <a:solidFill>
                  <a:srgbClr val="4C5270"/>
                </a:solidFill>
                <a:latin typeface="Trebuchet MS" panose="020B0603020202020204" pitchFamily="34" charset="0"/>
              </a:rPr>
              <a:t>Andere </a:t>
            </a:r>
          </a:p>
          <a:p>
            <a:pPr algn="ctr"/>
            <a:r>
              <a:rPr lang="de-DE" sz="1600" dirty="0">
                <a:solidFill>
                  <a:srgbClr val="4C5270"/>
                </a:solidFill>
                <a:latin typeface="Trebuchet MS" panose="020B0603020202020204" pitchFamily="34" charset="0"/>
              </a:rPr>
              <a:t>3%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16DD20-6AC7-8BC5-DE72-112533C8651A}"/>
              </a:ext>
            </a:extLst>
          </p:cNvPr>
          <p:cNvSpPr txBox="1"/>
          <p:nvPr/>
        </p:nvSpPr>
        <p:spPr bwMode="auto">
          <a:xfrm>
            <a:off x="5962650" y="5775502"/>
            <a:ext cx="928460" cy="584775"/>
          </a:xfrm>
          <a:prstGeom prst="rect">
            <a:avLst/>
          </a:prstGeom>
          <a:solidFill>
            <a:srgbClr val="99D490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1600" dirty="0">
                <a:solidFill>
                  <a:srgbClr val="4C5270"/>
                </a:solidFill>
                <a:latin typeface="Trebuchet MS" panose="020B0603020202020204" pitchFamily="34" charset="0"/>
              </a:rPr>
              <a:t>Metalle </a:t>
            </a:r>
          </a:p>
          <a:p>
            <a:pPr algn="ctr"/>
            <a:r>
              <a:rPr lang="de-DE" sz="1600" dirty="0">
                <a:solidFill>
                  <a:srgbClr val="4C5270"/>
                </a:solidFill>
                <a:latin typeface="Trebuchet MS" panose="020B0603020202020204" pitchFamily="34" charset="0"/>
              </a:rPr>
              <a:t>25%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4A694D-B052-82A2-3C99-EC407B95C82D}"/>
              </a:ext>
            </a:extLst>
          </p:cNvPr>
          <p:cNvSpPr txBox="1"/>
          <p:nvPr/>
        </p:nvSpPr>
        <p:spPr bwMode="auto">
          <a:xfrm>
            <a:off x="5258670" y="9705884"/>
            <a:ext cx="2075580" cy="584775"/>
          </a:xfrm>
          <a:prstGeom prst="rect">
            <a:avLst/>
          </a:prstGeom>
          <a:solidFill>
            <a:srgbClr val="99D49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solidFill>
                  <a:srgbClr val="4C5270"/>
                </a:solidFill>
                <a:latin typeface="Trebuchet MS" panose="020B0603020202020204" pitchFamily="34" charset="0"/>
              </a:rPr>
              <a:t>Glas und Keramik </a:t>
            </a:r>
          </a:p>
          <a:p>
            <a:pPr algn="ctr"/>
            <a:r>
              <a:rPr lang="de-DE" sz="1600" dirty="0">
                <a:solidFill>
                  <a:srgbClr val="4C5270"/>
                </a:solidFill>
                <a:latin typeface="Trebuchet MS" panose="020B0603020202020204" pitchFamily="34" charset="0"/>
              </a:rPr>
              <a:t>16%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546852-1BD2-A9E6-B8AF-43BB76995B73}"/>
              </a:ext>
            </a:extLst>
          </p:cNvPr>
          <p:cNvSpPr txBox="1"/>
          <p:nvPr/>
        </p:nvSpPr>
        <p:spPr bwMode="auto">
          <a:xfrm>
            <a:off x="11548946" y="8099116"/>
            <a:ext cx="857927" cy="584775"/>
          </a:xfrm>
          <a:prstGeom prst="rect">
            <a:avLst/>
          </a:prstGeom>
          <a:solidFill>
            <a:srgbClr val="99D490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1600" dirty="0">
                <a:solidFill>
                  <a:srgbClr val="4C5270"/>
                </a:solidFill>
                <a:latin typeface="Trebuchet MS" panose="020B0603020202020204" pitchFamily="34" charset="0"/>
              </a:rPr>
              <a:t>Plastik </a:t>
            </a:r>
          </a:p>
          <a:p>
            <a:pPr algn="ctr"/>
            <a:r>
              <a:rPr lang="de-DE" sz="1600" dirty="0">
                <a:solidFill>
                  <a:srgbClr val="4C5270"/>
                </a:solidFill>
                <a:latin typeface="Trebuchet MS" panose="020B0603020202020204" pitchFamily="34" charset="0"/>
              </a:rPr>
              <a:t>56%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1CC1735-E466-A86D-2436-22D57E0F3285}"/>
              </a:ext>
            </a:extLst>
          </p:cNvPr>
          <p:cNvSpPr txBox="1"/>
          <p:nvPr/>
        </p:nvSpPr>
        <p:spPr bwMode="auto">
          <a:xfrm>
            <a:off x="4005044" y="12065906"/>
            <a:ext cx="643126" cy="584775"/>
          </a:xfrm>
          <a:prstGeom prst="rect">
            <a:avLst/>
          </a:prstGeom>
          <a:solidFill>
            <a:srgbClr val="99D490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1600" dirty="0">
                <a:solidFill>
                  <a:srgbClr val="4C5270"/>
                </a:solidFill>
                <a:latin typeface="Trebuchet MS" panose="020B0603020202020204" pitchFamily="34" charset="0"/>
              </a:rPr>
              <a:t>Zinn </a:t>
            </a:r>
          </a:p>
          <a:p>
            <a:pPr algn="ctr"/>
            <a:r>
              <a:rPr lang="de-DE" sz="1600" dirty="0">
                <a:solidFill>
                  <a:srgbClr val="4C5270"/>
                </a:solidFill>
                <a:latin typeface="Trebuchet MS" panose="020B0603020202020204" pitchFamily="34" charset="0"/>
              </a:rPr>
              <a:t>1%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D5752F6-63A5-AAAC-E595-7B658FD3C3D5}"/>
              </a:ext>
            </a:extLst>
          </p:cNvPr>
          <p:cNvSpPr txBox="1"/>
          <p:nvPr/>
        </p:nvSpPr>
        <p:spPr bwMode="auto">
          <a:xfrm>
            <a:off x="2881656" y="12595689"/>
            <a:ext cx="816250" cy="584775"/>
          </a:xfrm>
          <a:prstGeom prst="rect">
            <a:avLst/>
          </a:prstGeom>
          <a:solidFill>
            <a:srgbClr val="99D490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1600" dirty="0">
                <a:solidFill>
                  <a:srgbClr val="4C5270"/>
                </a:solidFill>
                <a:latin typeface="Trebuchet MS" panose="020B0603020202020204" pitchFamily="34" charset="0"/>
              </a:rPr>
              <a:t>Nickel </a:t>
            </a:r>
          </a:p>
          <a:p>
            <a:pPr algn="ctr"/>
            <a:r>
              <a:rPr lang="de-DE" sz="1600" dirty="0">
                <a:solidFill>
                  <a:srgbClr val="4C5270"/>
                </a:solidFill>
                <a:latin typeface="Trebuchet MS" panose="020B0603020202020204" pitchFamily="34" charset="0"/>
              </a:rPr>
              <a:t>2%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DE02DB8-69B8-4A48-A26C-903DDCFB22E8}"/>
              </a:ext>
            </a:extLst>
          </p:cNvPr>
          <p:cNvSpPr txBox="1"/>
          <p:nvPr/>
        </p:nvSpPr>
        <p:spPr bwMode="auto">
          <a:xfrm>
            <a:off x="1572687" y="14255235"/>
            <a:ext cx="1225015" cy="584775"/>
          </a:xfrm>
          <a:prstGeom prst="rect">
            <a:avLst/>
          </a:prstGeom>
          <a:solidFill>
            <a:srgbClr val="99D490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1600" dirty="0">
                <a:solidFill>
                  <a:srgbClr val="4C5270"/>
                </a:solidFill>
                <a:latin typeface="Trebuchet MS" panose="020B0603020202020204" pitchFamily="34" charset="0"/>
              </a:rPr>
              <a:t>Aluminium </a:t>
            </a:r>
          </a:p>
          <a:p>
            <a:pPr algn="ctr"/>
            <a:r>
              <a:rPr lang="de-DE" sz="1600" dirty="0">
                <a:solidFill>
                  <a:srgbClr val="4C5270"/>
                </a:solidFill>
                <a:latin typeface="Trebuchet MS" panose="020B0603020202020204" pitchFamily="34" charset="0"/>
              </a:rPr>
              <a:t>3%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10C1681-0051-5AE0-F392-8C16A124E8B1}"/>
              </a:ext>
            </a:extLst>
          </p:cNvPr>
          <p:cNvSpPr txBox="1"/>
          <p:nvPr/>
        </p:nvSpPr>
        <p:spPr bwMode="auto">
          <a:xfrm>
            <a:off x="2444782" y="16324003"/>
            <a:ext cx="724878" cy="584775"/>
          </a:xfrm>
          <a:prstGeom prst="rect">
            <a:avLst/>
          </a:prstGeom>
          <a:solidFill>
            <a:srgbClr val="99D490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1600" dirty="0">
                <a:solidFill>
                  <a:srgbClr val="4C5270"/>
                </a:solidFill>
                <a:latin typeface="Trebuchet MS" panose="020B0603020202020204" pitchFamily="34" charset="0"/>
              </a:rPr>
              <a:t>Eisen </a:t>
            </a:r>
          </a:p>
          <a:p>
            <a:pPr algn="ctr"/>
            <a:r>
              <a:rPr lang="de-DE" sz="1600" dirty="0">
                <a:solidFill>
                  <a:srgbClr val="4C5270"/>
                </a:solidFill>
                <a:latin typeface="Trebuchet MS" panose="020B0603020202020204" pitchFamily="34" charset="0"/>
              </a:rPr>
              <a:t>3%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0169580-5F5B-D8EC-0A47-DAF39F905345}"/>
              </a:ext>
            </a:extLst>
          </p:cNvPr>
          <p:cNvSpPr txBox="1"/>
          <p:nvPr/>
        </p:nvSpPr>
        <p:spPr bwMode="auto">
          <a:xfrm>
            <a:off x="7795952" y="15739520"/>
            <a:ext cx="853119" cy="584775"/>
          </a:xfrm>
          <a:prstGeom prst="rect">
            <a:avLst/>
          </a:prstGeom>
          <a:solidFill>
            <a:srgbClr val="99D490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1600" dirty="0">
                <a:solidFill>
                  <a:srgbClr val="4C5270"/>
                </a:solidFill>
                <a:latin typeface="Trebuchet MS" panose="020B0603020202020204" pitchFamily="34" charset="0"/>
              </a:rPr>
              <a:t>Kupfer </a:t>
            </a:r>
          </a:p>
          <a:p>
            <a:pPr algn="ctr"/>
            <a:r>
              <a:rPr lang="de-DE" sz="1600" dirty="0">
                <a:solidFill>
                  <a:srgbClr val="4C5270"/>
                </a:solidFill>
                <a:latin typeface="Trebuchet MS" panose="020B0603020202020204" pitchFamily="34" charset="0"/>
              </a:rPr>
              <a:t>15%</a:t>
            </a:r>
          </a:p>
        </p:txBody>
      </p:sp>
      <p:sp>
        <p:nvSpPr>
          <p:cNvPr id="14" name="AutoShape 14"/>
          <p:cNvSpPr/>
          <p:nvPr/>
        </p:nvSpPr>
        <p:spPr bwMode="auto">
          <a:xfrm flipV="1">
            <a:off x="5088162" y="12380199"/>
            <a:ext cx="1110330" cy="419830"/>
          </a:xfrm>
          <a:prstGeom prst="line">
            <a:avLst/>
          </a:prstGeom>
          <a:ln w="38100" cap="flat">
            <a:solidFill>
              <a:srgbClr val="5F6576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DA7392-C40D-43B6-4676-2FB60E8B12F3}"/>
              </a:ext>
            </a:extLst>
          </p:cNvPr>
          <p:cNvSpPr txBox="1"/>
          <p:nvPr/>
        </p:nvSpPr>
        <p:spPr bwMode="auto">
          <a:xfrm>
            <a:off x="8280541" y="18864349"/>
            <a:ext cx="5698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basierend auf Materialien von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Szucsich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(PH Wien, 2024) im EU-geförderten Projekt Teacher Academy Project – Teaching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Sustainability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(TAP-TS).</a:t>
            </a:r>
          </a:p>
          <a:p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Quellen: 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https://oeha.phwien.ac.at/, https://www.informationszentrum-mobilfunk.de/umwelt/mobilfunkendgeraete/herstellung (24.03.2020</a:t>
            </a:r>
            <a:r>
              <a:rPr lang="de-DE" sz="1400" dirty="0">
                <a:effectLst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AB22D3-2FB6-8C19-7F06-388FE43A483A}"/>
              </a:ext>
            </a:extLst>
          </p:cNvPr>
          <p:cNvSpPr txBox="1"/>
          <p:nvPr/>
        </p:nvSpPr>
        <p:spPr bwMode="auto">
          <a:xfrm>
            <a:off x="6545818" y="19356303"/>
            <a:ext cx="1119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Seite 5/5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F6D5B09-5E1A-7F42-30C2-969623F08931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10" name="Group 109">
            <a:extLst>
              <a:ext uri="{FF2B5EF4-FFF2-40B4-BE49-F238E27FC236}">
                <a16:creationId xmlns:a16="http://schemas.microsoft.com/office/drawing/2014/main" id="{A7015069-5578-DC94-AFED-1EB19F17CB17}"/>
              </a:ext>
            </a:extLst>
          </p:cNvPr>
          <p:cNvGrpSpPr/>
          <p:nvPr/>
        </p:nvGrpSpPr>
        <p:grpSpPr>
          <a:xfrm>
            <a:off x="3140896" y="3270250"/>
            <a:ext cx="7940246" cy="1993986"/>
            <a:chOff x="3153389" y="2769900"/>
            <a:chExt cx="7940246" cy="174848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5963C9E-B288-59A2-A7B7-CD527DFF4198}"/>
                </a:ext>
              </a:extLst>
            </p:cNvPr>
            <p:cNvSpPr/>
            <p:nvPr/>
          </p:nvSpPr>
          <p:spPr bwMode="auto">
            <a:xfrm>
              <a:off x="3153389" y="2769900"/>
              <a:ext cx="7940246" cy="1748486"/>
            </a:xfrm>
            <a:custGeom>
              <a:avLst/>
              <a:gdLst/>
              <a:ahLst/>
              <a:cxnLst/>
              <a:rect l="l" t="t" r="r" b="b"/>
              <a:pathLst>
                <a:path w="1742509" h="333188" extrusionOk="0">
                  <a:moveTo>
                    <a:pt x="55729" y="0"/>
                  </a:moveTo>
                  <a:lnTo>
                    <a:pt x="1686780" y="0"/>
                  </a:lnTo>
                  <a:cubicBezTo>
                    <a:pt x="1701560" y="0"/>
                    <a:pt x="1715735" y="5871"/>
                    <a:pt x="1726186" y="16323"/>
                  </a:cubicBezTo>
                  <a:cubicBezTo>
                    <a:pt x="1736637" y="26774"/>
                    <a:pt x="1742509" y="40949"/>
                    <a:pt x="1742509" y="55729"/>
                  </a:cubicBezTo>
                  <a:lnTo>
                    <a:pt x="1742509" y="277459"/>
                  </a:lnTo>
                  <a:cubicBezTo>
                    <a:pt x="1742509" y="308238"/>
                    <a:pt x="1717558" y="333188"/>
                    <a:pt x="1686780" y="333188"/>
                  </a:cubicBezTo>
                  <a:lnTo>
                    <a:pt x="55729" y="333188"/>
                  </a:lnTo>
                  <a:cubicBezTo>
                    <a:pt x="40949" y="333188"/>
                    <a:pt x="26774" y="327317"/>
                    <a:pt x="16323" y="316866"/>
                  </a:cubicBezTo>
                  <a:cubicBezTo>
                    <a:pt x="5871" y="306414"/>
                    <a:pt x="0" y="292240"/>
                    <a:pt x="0" y="277459"/>
                  </a:cubicBezTo>
                  <a:lnTo>
                    <a:pt x="0" y="55729"/>
                  </a:lnTo>
                  <a:cubicBezTo>
                    <a:pt x="0" y="40949"/>
                    <a:pt x="5871" y="26774"/>
                    <a:pt x="16323" y="16323"/>
                  </a:cubicBezTo>
                  <a:cubicBezTo>
                    <a:pt x="26774" y="5871"/>
                    <a:pt x="40949" y="0"/>
                    <a:pt x="55729" y="0"/>
                  </a:cubicBezTo>
                  <a:close/>
                </a:path>
              </a:pathLst>
            </a:custGeom>
            <a:solidFill>
              <a:srgbClr val="FFFFFF">
                <a:alpha val="61176"/>
              </a:srgbClr>
            </a:solidFill>
            <a:ln w="19050">
              <a:solidFill>
                <a:srgbClr val="70AD47"/>
              </a:solidFill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74A62A72-244F-CAD4-F3BE-A58E6A004E9D}"/>
                </a:ext>
              </a:extLst>
            </p:cNvPr>
            <p:cNvSpPr txBox="1"/>
            <p:nvPr/>
          </p:nvSpPr>
          <p:spPr bwMode="auto">
            <a:xfrm>
              <a:off x="3441400" y="2830183"/>
              <a:ext cx="7364223" cy="15653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defRPr/>
              </a:pPr>
              <a:r>
                <a:rPr lang="de-DE" sz="3200" b="1" dirty="0">
                  <a:latin typeface="Calibri" panose="020F0502020204030204" pitchFamily="34" charset="0"/>
                  <a:cs typeface="Calibri" panose="020F0502020204030204" pitchFamily="34" charset="0"/>
                </a:rPr>
                <a:t>Deine Aufgabe:</a:t>
              </a:r>
            </a:p>
            <a:p>
              <a:pPr>
                <a:defRPr/>
              </a:pPr>
              <a:r>
                <a:rPr lang="de-DE" sz="28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Trage die Anzahl und die Farbe der Würfel ein!</a:t>
              </a:r>
              <a:endParaRPr sz="2800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defRPr/>
              </a:pPr>
              <a:r>
                <a:rPr lang="de-DE" sz="28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100 Würfel = alle Rohstoffe in einem Smartphone</a:t>
              </a:r>
              <a:endParaRPr sz="2800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defRPr/>
              </a:pPr>
              <a:r>
                <a:rPr lang="de-DE" sz="28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1 Würfel entspricht 1% der Rohstoffe</a:t>
              </a:r>
              <a:endParaRPr sz="2800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26" name="Freeform 26">
            <a:extLst>
              <a:ext uri="{FF2B5EF4-FFF2-40B4-BE49-F238E27FC236}">
                <a16:creationId xmlns:a16="http://schemas.microsoft.com/office/drawing/2014/main" id="{D30F5A67-8C8F-6409-9A39-7E8AB1D3D221}"/>
              </a:ext>
            </a:extLst>
          </p:cNvPr>
          <p:cNvSpPr/>
          <p:nvPr/>
        </p:nvSpPr>
        <p:spPr bwMode="auto">
          <a:xfrm>
            <a:off x="7101686" y="10932657"/>
            <a:ext cx="5118502" cy="943198"/>
          </a:xfrm>
          <a:custGeom>
            <a:avLst/>
            <a:gdLst/>
            <a:ahLst/>
            <a:cxnLst/>
            <a:rect l="l" t="t" r="r" b="b"/>
            <a:pathLst>
              <a:path w="1054705" h="278138" extrusionOk="0">
                <a:moveTo>
                  <a:pt x="28446" y="0"/>
                </a:moveTo>
                <a:lnTo>
                  <a:pt x="1026259" y="0"/>
                </a:lnTo>
                <a:cubicBezTo>
                  <a:pt x="1041969" y="0"/>
                  <a:pt x="1054705" y="12736"/>
                  <a:pt x="1054705" y="28446"/>
                </a:cubicBezTo>
                <a:lnTo>
                  <a:pt x="1054705" y="249692"/>
                </a:lnTo>
                <a:cubicBezTo>
                  <a:pt x="1054705" y="265402"/>
                  <a:pt x="1041969" y="278138"/>
                  <a:pt x="1026259" y="278138"/>
                </a:cubicBezTo>
                <a:lnTo>
                  <a:pt x="28446" y="278138"/>
                </a:lnTo>
                <a:cubicBezTo>
                  <a:pt x="20902" y="278138"/>
                  <a:pt x="13666" y="275141"/>
                  <a:pt x="8332" y="269806"/>
                </a:cubicBezTo>
                <a:cubicBezTo>
                  <a:pt x="2997" y="264472"/>
                  <a:pt x="0" y="257237"/>
                  <a:pt x="0" y="249692"/>
                </a:cubicBezTo>
                <a:lnTo>
                  <a:pt x="0" y="28446"/>
                </a:lnTo>
                <a:cubicBezTo>
                  <a:pt x="0" y="20902"/>
                  <a:pt x="2997" y="13666"/>
                  <a:pt x="8332" y="8332"/>
                </a:cubicBezTo>
                <a:cubicBezTo>
                  <a:pt x="13666" y="2997"/>
                  <a:pt x="20902" y="0"/>
                  <a:pt x="28446" y="0"/>
                </a:cubicBezTo>
                <a:close/>
              </a:path>
            </a:pathLst>
          </a:custGeom>
          <a:solidFill>
            <a:srgbClr val="EED995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8" name="TextBox 28">
            <a:extLst>
              <a:ext uri="{FF2B5EF4-FFF2-40B4-BE49-F238E27FC236}">
                <a16:creationId xmlns:a16="http://schemas.microsoft.com/office/drawing/2014/main" id="{09178CF0-5153-23E3-25E5-7BB3DDECF5DC}"/>
              </a:ext>
            </a:extLst>
          </p:cNvPr>
          <p:cNvSpPr txBox="1"/>
          <p:nvPr/>
        </p:nvSpPr>
        <p:spPr bwMode="auto">
          <a:xfrm>
            <a:off x="7101686" y="11152457"/>
            <a:ext cx="5118502" cy="503599"/>
          </a:xfrm>
          <a:prstGeom prst="rect">
            <a:avLst/>
          </a:prstGeom>
          <a:grpFill/>
        </p:spPr>
        <p:txBody>
          <a:bodyPr wrap="square" lIns="0" tIns="0" rIns="0" bIns="0" rtlCol="0" anchor="t">
            <a:spAutoFit/>
          </a:bodyPr>
          <a:lstStyle/>
          <a:p>
            <a:pPr lvl="1">
              <a:lnSpc>
                <a:spcPts val="4213"/>
              </a:lnSpc>
              <a:defRPr/>
            </a:pPr>
            <a:r>
              <a:rPr lang="de-DE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Kupfer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Freeform 30">
            <a:extLst>
              <a:ext uri="{FF2B5EF4-FFF2-40B4-BE49-F238E27FC236}">
                <a16:creationId xmlns:a16="http://schemas.microsoft.com/office/drawing/2014/main" id="{31CB39BD-48CF-FABE-D674-277B245F98F4}"/>
              </a:ext>
            </a:extLst>
          </p:cNvPr>
          <p:cNvSpPr/>
          <p:nvPr/>
        </p:nvSpPr>
        <p:spPr bwMode="auto">
          <a:xfrm>
            <a:off x="4576915" y="10929956"/>
            <a:ext cx="2208957" cy="943198"/>
          </a:xfrm>
          <a:custGeom>
            <a:avLst/>
            <a:gdLst/>
            <a:ahLst/>
            <a:cxnLst/>
            <a:rect l="l" t="t" r="r" b="b"/>
            <a:pathLst>
              <a:path w="455172" h="278138" extrusionOk="0">
                <a:moveTo>
                  <a:pt x="65914" y="0"/>
                </a:moveTo>
                <a:lnTo>
                  <a:pt x="389258" y="0"/>
                </a:lnTo>
                <a:cubicBezTo>
                  <a:pt x="425661" y="0"/>
                  <a:pt x="455172" y="29510"/>
                  <a:pt x="455172" y="65914"/>
                </a:cubicBezTo>
                <a:lnTo>
                  <a:pt x="455172" y="212225"/>
                </a:lnTo>
                <a:cubicBezTo>
                  <a:pt x="455172" y="229706"/>
                  <a:pt x="448227" y="246471"/>
                  <a:pt x="435866" y="258832"/>
                </a:cubicBezTo>
                <a:cubicBezTo>
                  <a:pt x="423505" y="271194"/>
                  <a:pt x="406740" y="278138"/>
                  <a:pt x="389258" y="278138"/>
                </a:cubicBezTo>
                <a:lnTo>
                  <a:pt x="65914" y="278138"/>
                </a:lnTo>
                <a:cubicBezTo>
                  <a:pt x="48432" y="278138"/>
                  <a:pt x="31667" y="271194"/>
                  <a:pt x="19306" y="258832"/>
                </a:cubicBezTo>
                <a:cubicBezTo>
                  <a:pt x="6944" y="246471"/>
                  <a:pt x="0" y="229706"/>
                  <a:pt x="0" y="212225"/>
                </a:cubicBezTo>
                <a:lnTo>
                  <a:pt x="0" y="65914"/>
                </a:lnTo>
                <a:cubicBezTo>
                  <a:pt x="0" y="48432"/>
                  <a:pt x="6944" y="31667"/>
                  <a:pt x="19306" y="19306"/>
                </a:cubicBezTo>
                <a:cubicBezTo>
                  <a:pt x="31667" y="6944"/>
                  <a:pt x="48432" y="0"/>
                  <a:pt x="65914" y="0"/>
                </a:cubicBezTo>
                <a:close/>
              </a:path>
            </a:pathLst>
          </a:custGeom>
          <a:solidFill>
            <a:srgbClr val="EED995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1FCEF716-615A-4B2C-339C-69F2554D79EB}"/>
              </a:ext>
            </a:extLst>
          </p:cNvPr>
          <p:cNvSpPr/>
          <p:nvPr/>
        </p:nvSpPr>
        <p:spPr bwMode="auto">
          <a:xfrm>
            <a:off x="1915280" y="12291641"/>
            <a:ext cx="2208957" cy="943199"/>
          </a:xfrm>
          <a:custGeom>
            <a:avLst/>
            <a:gdLst/>
            <a:ahLst/>
            <a:cxnLst/>
            <a:rect l="l" t="t" r="r" b="b"/>
            <a:pathLst>
              <a:path w="455172" h="278138" extrusionOk="0">
                <a:moveTo>
                  <a:pt x="65914" y="0"/>
                </a:moveTo>
                <a:lnTo>
                  <a:pt x="389258" y="0"/>
                </a:lnTo>
                <a:cubicBezTo>
                  <a:pt x="425661" y="0"/>
                  <a:pt x="455172" y="29510"/>
                  <a:pt x="455172" y="65914"/>
                </a:cubicBezTo>
                <a:lnTo>
                  <a:pt x="455172" y="212225"/>
                </a:lnTo>
                <a:cubicBezTo>
                  <a:pt x="455172" y="229706"/>
                  <a:pt x="448227" y="246471"/>
                  <a:pt x="435866" y="258832"/>
                </a:cubicBezTo>
                <a:cubicBezTo>
                  <a:pt x="423505" y="271194"/>
                  <a:pt x="406740" y="278138"/>
                  <a:pt x="389258" y="278138"/>
                </a:cubicBezTo>
                <a:lnTo>
                  <a:pt x="65914" y="278138"/>
                </a:lnTo>
                <a:cubicBezTo>
                  <a:pt x="48432" y="278138"/>
                  <a:pt x="31667" y="271194"/>
                  <a:pt x="19306" y="258832"/>
                </a:cubicBezTo>
                <a:cubicBezTo>
                  <a:pt x="6944" y="246471"/>
                  <a:pt x="0" y="229706"/>
                  <a:pt x="0" y="212225"/>
                </a:cubicBezTo>
                <a:lnTo>
                  <a:pt x="0" y="65914"/>
                </a:lnTo>
                <a:cubicBezTo>
                  <a:pt x="0" y="48432"/>
                  <a:pt x="6944" y="31667"/>
                  <a:pt x="19306" y="19306"/>
                </a:cubicBezTo>
                <a:cubicBezTo>
                  <a:pt x="31667" y="6944"/>
                  <a:pt x="48432" y="0"/>
                  <a:pt x="65914" y="0"/>
                </a:cubicBezTo>
                <a:close/>
              </a:path>
            </a:pathLst>
          </a:custGeom>
          <a:solidFill>
            <a:srgbClr val="EED995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3" name="Freeform 33">
            <a:extLst>
              <a:ext uri="{FF2B5EF4-FFF2-40B4-BE49-F238E27FC236}">
                <a16:creationId xmlns:a16="http://schemas.microsoft.com/office/drawing/2014/main" id="{BC41ED35-2800-588E-3FD6-9A845001DDF6}"/>
              </a:ext>
            </a:extLst>
          </p:cNvPr>
          <p:cNvSpPr/>
          <p:nvPr/>
        </p:nvSpPr>
        <p:spPr bwMode="auto">
          <a:xfrm>
            <a:off x="4554838" y="12291641"/>
            <a:ext cx="2208957" cy="943199"/>
          </a:xfrm>
          <a:custGeom>
            <a:avLst/>
            <a:gdLst/>
            <a:ahLst/>
            <a:cxnLst/>
            <a:rect l="l" t="t" r="r" b="b"/>
            <a:pathLst>
              <a:path w="455172" h="278138" extrusionOk="0">
                <a:moveTo>
                  <a:pt x="65914" y="0"/>
                </a:moveTo>
                <a:lnTo>
                  <a:pt x="389258" y="0"/>
                </a:lnTo>
                <a:cubicBezTo>
                  <a:pt x="425661" y="0"/>
                  <a:pt x="455172" y="29510"/>
                  <a:pt x="455172" y="65914"/>
                </a:cubicBezTo>
                <a:lnTo>
                  <a:pt x="455172" y="212225"/>
                </a:lnTo>
                <a:cubicBezTo>
                  <a:pt x="455172" y="229706"/>
                  <a:pt x="448227" y="246471"/>
                  <a:pt x="435866" y="258832"/>
                </a:cubicBezTo>
                <a:cubicBezTo>
                  <a:pt x="423505" y="271194"/>
                  <a:pt x="406740" y="278138"/>
                  <a:pt x="389258" y="278138"/>
                </a:cubicBezTo>
                <a:lnTo>
                  <a:pt x="65914" y="278138"/>
                </a:lnTo>
                <a:cubicBezTo>
                  <a:pt x="48432" y="278138"/>
                  <a:pt x="31667" y="271194"/>
                  <a:pt x="19306" y="258832"/>
                </a:cubicBezTo>
                <a:cubicBezTo>
                  <a:pt x="6944" y="246471"/>
                  <a:pt x="0" y="229706"/>
                  <a:pt x="0" y="212225"/>
                </a:cubicBezTo>
                <a:lnTo>
                  <a:pt x="0" y="65914"/>
                </a:lnTo>
                <a:cubicBezTo>
                  <a:pt x="0" y="48432"/>
                  <a:pt x="6944" y="31667"/>
                  <a:pt x="19306" y="19306"/>
                </a:cubicBezTo>
                <a:cubicBezTo>
                  <a:pt x="31667" y="6944"/>
                  <a:pt x="48432" y="0"/>
                  <a:pt x="65914" y="0"/>
                </a:cubicBezTo>
                <a:close/>
              </a:path>
            </a:pathLst>
          </a:custGeom>
          <a:solidFill>
            <a:srgbClr val="EED995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8" name="Freeform 48">
            <a:extLst>
              <a:ext uri="{FF2B5EF4-FFF2-40B4-BE49-F238E27FC236}">
                <a16:creationId xmlns:a16="http://schemas.microsoft.com/office/drawing/2014/main" id="{2CA1886C-8F96-FE77-68E8-F7A0C6B96AB5}"/>
              </a:ext>
            </a:extLst>
          </p:cNvPr>
          <p:cNvSpPr/>
          <p:nvPr/>
        </p:nvSpPr>
        <p:spPr bwMode="auto">
          <a:xfrm>
            <a:off x="7073004" y="12286899"/>
            <a:ext cx="5118502" cy="943201"/>
          </a:xfrm>
          <a:custGeom>
            <a:avLst/>
            <a:gdLst/>
            <a:ahLst/>
            <a:cxnLst/>
            <a:rect l="l" t="t" r="r" b="b"/>
            <a:pathLst>
              <a:path w="1054705" h="278138" extrusionOk="0">
                <a:moveTo>
                  <a:pt x="28446" y="0"/>
                </a:moveTo>
                <a:lnTo>
                  <a:pt x="1026259" y="0"/>
                </a:lnTo>
                <a:cubicBezTo>
                  <a:pt x="1041969" y="0"/>
                  <a:pt x="1054705" y="12736"/>
                  <a:pt x="1054705" y="28446"/>
                </a:cubicBezTo>
                <a:lnTo>
                  <a:pt x="1054705" y="249692"/>
                </a:lnTo>
                <a:cubicBezTo>
                  <a:pt x="1054705" y="265402"/>
                  <a:pt x="1041969" y="278138"/>
                  <a:pt x="1026259" y="278138"/>
                </a:cubicBezTo>
                <a:lnTo>
                  <a:pt x="28446" y="278138"/>
                </a:lnTo>
                <a:cubicBezTo>
                  <a:pt x="20902" y="278138"/>
                  <a:pt x="13666" y="275141"/>
                  <a:pt x="8332" y="269806"/>
                </a:cubicBezTo>
                <a:cubicBezTo>
                  <a:pt x="2997" y="264472"/>
                  <a:pt x="0" y="257237"/>
                  <a:pt x="0" y="249692"/>
                </a:cubicBezTo>
                <a:lnTo>
                  <a:pt x="0" y="28446"/>
                </a:lnTo>
                <a:cubicBezTo>
                  <a:pt x="0" y="20902"/>
                  <a:pt x="2997" y="13666"/>
                  <a:pt x="8332" y="8332"/>
                </a:cubicBezTo>
                <a:cubicBezTo>
                  <a:pt x="13666" y="2997"/>
                  <a:pt x="20902" y="0"/>
                  <a:pt x="28446" y="0"/>
                </a:cubicBezTo>
                <a:close/>
              </a:path>
            </a:pathLst>
          </a:custGeom>
          <a:solidFill>
            <a:srgbClr val="EED995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0" name="TextBox 50">
            <a:extLst>
              <a:ext uri="{FF2B5EF4-FFF2-40B4-BE49-F238E27FC236}">
                <a16:creationId xmlns:a16="http://schemas.microsoft.com/office/drawing/2014/main" id="{72890B4C-0972-3BF0-3C4E-EB191ABA76BF}"/>
              </a:ext>
            </a:extLst>
          </p:cNvPr>
          <p:cNvSpPr txBox="1"/>
          <p:nvPr/>
        </p:nvSpPr>
        <p:spPr bwMode="auto">
          <a:xfrm>
            <a:off x="7073004" y="12506700"/>
            <a:ext cx="5118500" cy="503599"/>
          </a:xfrm>
          <a:prstGeom prst="rect">
            <a:avLst/>
          </a:prstGeom>
          <a:grpFill/>
        </p:spPr>
        <p:txBody>
          <a:bodyPr wrap="square" lIns="0" tIns="0" rIns="0" bIns="0" rtlCol="0" anchor="t">
            <a:spAutoFit/>
          </a:bodyPr>
          <a:lstStyle/>
          <a:p>
            <a:pPr lvl="1">
              <a:lnSpc>
                <a:spcPts val="4213"/>
              </a:lnSpc>
              <a:defRPr/>
            </a:pPr>
            <a:r>
              <a:rPr lang="de-DE" sz="2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Aluminium</a:t>
            </a:r>
            <a:endParaRPr sz="2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4B367720-F7C9-0FDB-F4B0-F6E63F22D289}"/>
              </a:ext>
            </a:extLst>
          </p:cNvPr>
          <p:cNvSpPr/>
          <p:nvPr/>
        </p:nvSpPr>
        <p:spPr bwMode="auto">
          <a:xfrm>
            <a:off x="1915280" y="13598785"/>
            <a:ext cx="2208957" cy="943199"/>
          </a:xfrm>
          <a:custGeom>
            <a:avLst/>
            <a:gdLst/>
            <a:ahLst/>
            <a:cxnLst/>
            <a:rect l="l" t="t" r="r" b="b"/>
            <a:pathLst>
              <a:path w="455172" h="278138" extrusionOk="0">
                <a:moveTo>
                  <a:pt x="65914" y="0"/>
                </a:moveTo>
                <a:lnTo>
                  <a:pt x="389258" y="0"/>
                </a:lnTo>
                <a:cubicBezTo>
                  <a:pt x="425661" y="0"/>
                  <a:pt x="455172" y="29510"/>
                  <a:pt x="455172" y="65914"/>
                </a:cubicBezTo>
                <a:lnTo>
                  <a:pt x="455172" y="212225"/>
                </a:lnTo>
                <a:cubicBezTo>
                  <a:pt x="455172" y="229706"/>
                  <a:pt x="448227" y="246471"/>
                  <a:pt x="435866" y="258832"/>
                </a:cubicBezTo>
                <a:cubicBezTo>
                  <a:pt x="423505" y="271194"/>
                  <a:pt x="406740" y="278138"/>
                  <a:pt x="389258" y="278138"/>
                </a:cubicBezTo>
                <a:lnTo>
                  <a:pt x="65914" y="278138"/>
                </a:lnTo>
                <a:cubicBezTo>
                  <a:pt x="48432" y="278138"/>
                  <a:pt x="31667" y="271194"/>
                  <a:pt x="19306" y="258832"/>
                </a:cubicBezTo>
                <a:cubicBezTo>
                  <a:pt x="6944" y="246471"/>
                  <a:pt x="0" y="229706"/>
                  <a:pt x="0" y="212225"/>
                </a:cubicBezTo>
                <a:lnTo>
                  <a:pt x="0" y="65914"/>
                </a:lnTo>
                <a:cubicBezTo>
                  <a:pt x="0" y="48432"/>
                  <a:pt x="6944" y="31667"/>
                  <a:pt x="19306" y="19306"/>
                </a:cubicBezTo>
                <a:cubicBezTo>
                  <a:pt x="31667" y="6944"/>
                  <a:pt x="48432" y="0"/>
                  <a:pt x="65914" y="0"/>
                </a:cubicBezTo>
                <a:close/>
              </a:path>
            </a:pathLst>
          </a:custGeom>
          <a:solidFill>
            <a:srgbClr val="EED995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6" name="Freeform 36">
            <a:extLst>
              <a:ext uri="{FF2B5EF4-FFF2-40B4-BE49-F238E27FC236}">
                <a16:creationId xmlns:a16="http://schemas.microsoft.com/office/drawing/2014/main" id="{03E6EAC6-FC97-B42D-3497-8E2086584D1F}"/>
              </a:ext>
            </a:extLst>
          </p:cNvPr>
          <p:cNvSpPr/>
          <p:nvPr/>
        </p:nvSpPr>
        <p:spPr bwMode="auto">
          <a:xfrm>
            <a:off x="4555041" y="13586535"/>
            <a:ext cx="2208957" cy="943199"/>
          </a:xfrm>
          <a:custGeom>
            <a:avLst/>
            <a:gdLst/>
            <a:ahLst/>
            <a:cxnLst/>
            <a:rect l="l" t="t" r="r" b="b"/>
            <a:pathLst>
              <a:path w="455172" h="278138" extrusionOk="0">
                <a:moveTo>
                  <a:pt x="65914" y="0"/>
                </a:moveTo>
                <a:lnTo>
                  <a:pt x="389258" y="0"/>
                </a:lnTo>
                <a:cubicBezTo>
                  <a:pt x="425661" y="0"/>
                  <a:pt x="455172" y="29510"/>
                  <a:pt x="455172" y="65914"/>
                </a:cubicBezTo>
                <a:lnTo>
                  <a:pt x="455172" y="212225"/>
                </a:lnTo>
                <a:cubicBezTo>
                  <a:pt x="455172" y="229706"/>
                  <a:pt x="448227" y="246471"/>
                  <a:pt x="435866" y="258832"/>
                </a:cubicBezTo>
                <a:cubicBezTo>
                  <a:pt x="423505" y="271194"/>
                  <a:pt x="406740" y="278138"/>
                  <a:pt x="389258" y="278138"/>
                </a:cubicBezTo>
                <a:lnTo>
                  <a:pt x="65914" y="278138"/>
                </a:lnTo>
                <a:cubicBezTo>
                  <a:pt x="48432" y="278138"/>
                  <a:pt x="31667" y="271194"/>
                  <a:pt x="19306" y="258832"/>
                </a:cubicBezTo>
                <a:cubicBezTo>
                  <a:pt x="6944" y="246471"/>
                  <a:pt x="0" y="229706"/>
                  <a:pt x="0" y="212225"/>
                </a:cubicBezTo>
                <a:lnTo>
                  <a:pt x="0" y="65914"/>
                </a:lnTo>
                <a:cubicBezTo>
                  <a:pt x="0" y="48432"/>
                  <a:pt x="6944" y="31667"/>
                  <a:pt x="19306" y="19306"/>
                </a:cubicBezTo>
                <a:cubicBezTo>
                  <a:pt x="31667" y="6944"/>
                  <a:pt x="48432" y="0"/>
                  <a:pt x="65914" y="0"/>
                </a:cubicBezTo>
                <a:close/>
              </a:path>
            </a:pathLst>
          </a:custGeom>
          <a:solidFill>
            <a:srgbClr val="EED995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2" name="Freeform 52">
            <a:extLst>
              <a:ext uri="{FF2B5EF4-FFF2-40B4-BE49-F238E27FC236}">
                <a16:creationId xmlns:a16="http://schemas.microsoft.com/office/drawing/2014/main" id="{B7BD9819-204F-C8B8-97D8-D054C5B8BA34}"/>
              </a:ext>
            </a:extLst>
          </p:cNvPr>
          <p:cNvSpPr/>
          <p:nvPr/>
        </p:nvSpPr>
        <p:spPr bwMode="auto">
          <a:xfrm>
            <a:off x="7067982" y="13598783"/>
            <a:ext cx="5118502" cy="943201"/>
          </a:xfrm>
          <a:custGeom>
            <a:avLst/>
            <a:gdLst/>
            <a:ahLst/>
            <a:cxnLst/>
            <a:rect l="l" t="t" r="r" b="b"/>
            <a:pathLst>
              <a:path w="1054705" h="278138" extrusionOk="0">
                <a:moveTo>
                  <a:pt x="28446" y="0"/>
                </a:moveTo>
                <a:lnTo>
                  <a:pt x="1026259" y="0"/>
                </a:lnTo>
                <a:cubicBezTo>
                  <a:pt x="1041969" y="0"/>
                  <a:pt x="1054705" y="12736"/>
                  <a:pt x="1054705" y="28446"/>
                </a:cubicBezTo>
                <a:lnTo>
                  <a:pt x="1054705" y="249692"/>
                </a:lnTo>
                <a:cubicBezTo>
                  <a:pt x="1054705" y="265402"/>
                  <a:pt x="1041969" y="278138"/>
                  <a:pt x="1026259" y="278138"/>
                </a:cubicBezTo>
                <a:lnTo>
                  <a:pt x="28446" y="278138"/>
                </a:lnTo>
                <a:cubicBezTo>
                  <a:pt x="20902" y="278138"/>
                  <a:pt x="13666" y="275141"/>
                  <a:pt x="8332" y="269806"/>
                </a:cubicBezTo>
                <a:cubicBezTo>
                  <a:pt x="2997" y="264472"/>
                  <a:pt x="0" y="257237"/>
                  <a:pt x="0" y="249692"/>
                </a:cubicBezTo>
                <a:lnTo>
                  <a:pt x="0" y="28446"/>
                </a:lnTo>
                <a:cubicBezTo>
                  <a:pt x="0" y="20902"/>
                  <a:pt x="2997" y="13666"/>
                  <a:pt x="8332" y="8332"/>
                </a:cubicBezTo>
                <a:cubicBezTo>
                  <a:pt x="13666" y="2997"/>
                  <a:pt x="20902" y="0"/>
                  <a:pt x="28446" y="0"/>
                </a:cubicBezTo>
                <a:close/>
              </a:path>
            </a:pathLst>
          </a:custGeom>
          <a:solidFill>
            <a:srgbClr val="EED995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4" name="TextBox 54">
            <a:extLst>
              <a:ext uri="{FF2B5EF4-FFF2-40B4-BE49-F238E27FC236}">
                <a16:creationId xmlns:a16="http://schemas.microsoft.com/office/drawing/2014/main" id="{4D899520-A8FC-16B6-BC59-2291616710C0}"/>
              </a:ext>
            </a:extLst>
          </p:cNvPr>
          <p:cNvSpPr txBox="1"/>
          <p:nvPr/>
        </p:nvSpPr>
        <p:spPr bwMode="auto">
          <a:xfrm>
            <a:off x="7067982" y="13818584"/>
            <a:ext cx="5128452" cy="503599"/>
          </a:xfrm>
          <a:prstGeom prst="rect">
            <a:avLst/>
          </a:prstGeom>
          <a:grpFill/>
        </p:spPr>
        <p:txBody>
          <a:bodyPr wrap="square" lIns="0" tIns="0" rIns="0" bIns="0" rtlCol="0" anchor="t">
            <a:spAutoFit/>
          </a:bodyPr>
          <a:lstStyle/>
          <a:p>
            <a:pPr lvl="1">
              <a:lnSpc>
                <a:spcPts val="4213"/>
              </a:lnSpc>
              <a:defRPr/>
            </a:pPr>
            <a:r>
              <a:rPr lang="en-US" sz="2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Eisen</a:t>
            </a:r>
            <a:endParaRPr sz="2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5073C478-9D41-7EFE-5B9D-7E4F779E05F7}"/>
              </a:ext>
            </a:extLst>
          </p:cNvPr>
          <p:cNvSpPr/>
          <p:nvPr/>
        </p:nvSpPr>
        <p:spPr bwMode="auto">
          <a:xfrm>
            <a:off x="1910219" y="14893679"/>
            <a:ext cx="2208957" cy="943199"/>
          </a:xfrm>
          <a:custGeom>
            <a:avLst/>
            <a:gdLst/>
            <a:ahLst/>
            <a:cxnLst/>
            <a:rect l="l" t="t" r="r" b="b"/>
            <a:pathLst>
              <a:path w="455172" h="278138" extrusionOk="0">
                <a:moveTo>
                  <a:pt x="65914" y="0"/>
                </a:moveTo>
                <a:lnTo>
                  <a:pt x="389258" y="0"/>
                </a:lnTo>
                <a:cubicBezTo>
                  <a:pt x="425661" y="0"/>
                  <a:pt x="455172" y="29510"/>
                  <a:pt x="455172" y="65914"/>
                </a:cubicBezTo>
                <a:lnTo>
                  <a:pt x="455172" y="212225"/>
                </a:lnTo>
                <a:cubicBezTo>
                  <a:pt x="455172" y="229706"/>
                  <a:pt x="448227" y="246471"/>
                  <a:pt x="435866" y="258832"/>
                </a:cubicBezTo>
                <a:cubicBezTo>
                  <a:pt x="423505" y="271194"/>
                  <a:pt x="406740" y="278138"/>
                  <a:pt x="389258" y="278138"/>
                </a:cubicBezTo>
                <a:lnTo>
                  <a:pt x="65914" y="278138"/>
                </a:lnTo>
                <a:cubicBezTo>
                  <a:pt x="48432" y="278138"/>
                  <a:pt x="31667" y="271194"/>
                  <a:pt x="19306" y="258832"/>
                </a:cubicBezTo>
                <a:cubicBezTo>
                  <a:pt x="6944" y="246471"/>
                  <a:pt x="0" y="229706"/>
                  <a:pt x="0" y="212225"/>
                </a:cubicBezTo>
                <a:lnTo>
                  <a:pt x="0" y="65914"/>
                </a:lnTo>
                <a:cubicBezTo>
                  <a:pt x="0" y="48432"/>
                  <a:pt x="6944" y="31667"/>
                  <a:pt x="19306" y="19306"/>
                </a:cubicBezTo>
                <a:cubicBezTo>
                  <a:pt x="31667" y="6944"/>
                  <a:pt x="48432" y="0"/>
                  <a:pt x="65914" y="0"/>
                </a:cubicBezTo>
                <a:close/>
              </a:path>
            </a:pathLst>
          </a:custGeom>
          <a:solidFill>
            <a:srgbClr val="EED995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9" name="Freeform 39">
            <a:extLst>
              <a:ext uri="{FF2B5EF4-FFF2-40B4-BE49-F238E27FC236}">
                <a16:creationId xmlns:a16="http://schemas.microsoft.com/office/drawing/2014/main" id="{2CB8D214-47EF-E472-8801-BDEB66E4596D}"/>
              </a:ext>
            </a:extLst>
          </p:cNvPr>
          <p:cNvSpPr/>
          <p:nvPr/>
        </p:nvSpPr>
        <p:spPr bwMode="auto">
          <a:xfrm>
            <a:off x="4549987" y="14894982"/>
            <a:ext cx="2208957" cy="943199"/>
          </a:xfrm>
          <a:custGeom>
            <a:avLst/>
            <a:gdLst/>
            <a:ahLst/>
            <a:cxnLst/>
            <a:rect l="l" t="t" r="r" b="b"/>
            <a:pathLst>
              <a:path w="455172" h="278138" extrusionOk="0">
                <a:moveTo>
                  <a:pt x="65914" y="0"/>
                </a:moveTo>
                <a:lnTo>
                  <a:pt x="389258" y="0"/>
                </a:lnTo>
                <a:cubicBezTo>
                  <a:pt x="425661" y="0"/>
                  <a:pt x="455172" y="29510"/>
                  <a:pt x="455172" y="65914"/>
                </a:cubicBezTo>
                <a:lnTo>
                  <a:pt x="455172" y="212225"/>
                </a:lnTo>
                <a:cubicBezTo>
                  <a:pt x="455172" y="229706"/>
                  <a:pt x="448227" y="246471"/>
                  <a:pt x="435866" y="258832"/>
                </a:cubicBezTo>
                <a:cubicBezTo>
                  <a:pt x="423505" y="271194"/>
                  <a:pt x="406740" y="278138"/>
                  <a:pt x="389258" y="278138"/>
                </a:cubicBezTo>
                <a:lnTo>
                  <a:pt x="65914" y="278138"/>
                </a:lnTo>
                <a:cubicBezTo>
                  <a:pt x="48432" y="278138"/>
                  <a:pt x="31667" y="271194"/>
                  <a:pt x="19306" y="258832"/>
                </a:cubicBezTo>
                <a:cubicBezTo>
                  <a:pt x="6944" y="246471"/>
                  <a:pt x="0" y="229706"/>
                  <a:pt x="0" y="212225"/>
                </a:cubicBezTo>
                <a:lnTo>
                  <a:pt x="0" y="65914"/>
                </a:lnTo>
                <a:cubicBezTo>
                  <a:pt x="0" y="48432"/>
                  <a:pt x="6944" y="31667"/>
                  <a:pt x="19306" y="19306"/>
                </a:cubicBezTo>
                <a:cubicBezTo>
                  <a:pt x="31667" y="6944"/>
                  <a:pt x="48432" y="0"/>
                  <a:pt x="65914" y="0"/>
                </a:cubicBezTo>
                <a:close/>
              </a:path>
            </a:pathLst>
          </a:custGeom>
          <a:solidFill>
            <a:srgbClr val="EED995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6" name="Freeform 56">
            <a:extLst>
              <a:ext uri="{FF2B5EF4-FFF2-40B4-BE49-F238E27FC236}">
                <a16:creationId xmlns:a16="http://schemas.microsoft.com/office/drawing/2014/main" id="{FD83C127-C31A-08B8-12F3-A33AE3B656D4}"/>
              </a:ext>
            </a:extLst>
          </p:cNvPr>
          <p:cNvSpPr/>
          <p:nvPr/>
        </p:nvSpPr>
        <p:spPr bwMode="auto">
          <a:xfrm>
            <a:off x="7067982" y="14893679"/>
            <a:ext cx="5118502" cy="943199"/>
          </a:xfrm>
          <a:custGeom>
            <a:avLst/>
            <a:gdLst/>
            <a:ahLst/>
            <a:cxnLst/>
            <a:rect l="l" t="t" r="r" b="b"/>
            <a:pathLst>
              <a:path w="1054705" h="278138" extrusionOk="0">
                <a:moveTo>
                  <a:pt x="28446" y="0"/>
                </a:moveTo>
                <a:lnTo>
                  <a:pt x="1026259" y="0"/>
                </a:lnTo>
                <a:cubicBezTo>
                  <a:pt x="1041969" y="0"/>
                  <a:pt x="1054705" y="12736"/>
                  <a:pt x="1054705" y="28446"/>
                </a:cubicBezTo>
                <a:lnTo>
                  <a:pt x="1054705" y="249692"/>
                </a:lnTo>
                <a:cubicBezTo>
                  <a:pt x="1054705" y="265402"/>
                  <a:pt x="1041969" y="278138"/>
                  <a:pt x="1026259" y="278138"/>
                </a:cubicBezTo>
                <a:lnTo>
                  <a:pt x="28446" y="278138"/>
                </a:lnTo>
                <a:cubicBezTo>
                  <a:pt x="20902" y="278138"/>
                  <a:pt x="13666" y="275141"/>
                  <a:pt x="8332" y="269806"/>
                </a:cubicBezTo>
                <a:cubicBezTo>
                  <a:pt x="2997" y="264472"/>
                  <a:pt x="0" y="257237"/>
                  <a:pt x="0" y="249692"/>
                </a:cubicBezTo>
                <a:lnTo>
                  <a:pt x="0" y="28446"/>
                </a:lnTo>
                <a:cubicBezTo>
                  <a:pt x="0" y="20902"/>
                  <a:pt x="2997" y="13666"/>
                  <a:pt x="8332" y="8332"/>
                </a:cubicBezTo>
                <a:cubicBezTo>
                  <a:pt x="13666" y="2997"/>
                  <a:pt x="20902" y="0"/>
                  <a:pt x="28446" y="0"/>
                </a:cubicBezTo>
                <a:close/>
              </a:path>
            </a:pathLst>
          </a:custGeom>
          <a:solidFill>
            <a:srgbClr val="EED995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8" name="TextBox 58">
            <a:extLst>
              <a:ext uri="{FF2B5EF4-FFF2-40B4-BE49-F238E27FC236}">
                <a16:creationId xmlns:a16="http://schemas.microsoft.com/office/drawing/2014/main" id="{BC2EEAAF-A720-6CF9-6C53-FC966D8D6BEF}"/>
              </a:ext>
            </a:extLst>
          </p:cNvPr>
          <p:cNvSpPr txBox="1"/>
          <p:nvPr/>
        </p:nvSpPr>
        <p:spPr bwMode="auto">
          <a:xfrm>
            <a:off x="7067982" y="15113479"/>
            <a:ext cx="5093936" cy="503599"/>
          </a:xfrm>
          <a:prstGeom prst="rect">
            <a:avLst/>
          </a:prstGeom>
          <a:grpFill/>
        </p:spPr>
        <p:txBody>
          <a:bodyPr wrap="square" lIns="0" tIns="0" rIns="0" bIns="0" rtlCol="0" anchor="t">
            <a:spAutoFit/>
          </a:bodyPr>
          <a:lstStyle/>
          <a:p>
            <a:pPr lvl="1">
              <a:lnSpc>
                <a:spcPts val="4213"/>
              </a:lnSpc>
              <a:defRPr/>
            </a:pPr>
            <a:r>
              <a:rPr lang="de-DE" sz="2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Gold, Silber und andere</a:t>
            </a:r>
            <a:endParaRPr sz="2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5EBFC2F0-ABDF-9569-1B1C-CDB551142C10}"/>
              </a:ext>
            </a:extLst>
          </p:cNvPr>
          <p:cNvSpPr/>
          <p:nvPr/>
        </p:nvSpPr>
        <p:spPr bwMode="auto">
          <a:xfrm>
            <a:off x="1910218" y="16189876"/>
            <a:ext cx="2208957" cy="943199"/>
          </a:xfrm>
          <a:custGeom>
            <a:avLst/>
            <a:gdLst/>
            <a:ahLst/>
            <a:cxnLst/>
            <a:rect l="l" t="t" r="r" b="b"/>
            <a:pathLst>
              <a:path w="455172" h="278138" extrusionOk="0">
                <a:moveTo>
                  <a:pt x="65914" y="0"/>
                </a:moveTo>
                <a:lnTo>
                  <a:pt x="389258" y="0"/>
                </a:lnTo>
                <a:cubicBezTo>
                  <a:pt x="425661" y="0"/>
                  <a:pt x="455172" y="29510"/>
                  <a:pt x="455172" y="65914"/>
                </a:cubicBezTo>
                <a:lnTo>
                  <a:pt x="455172" y="212225"/>
                </a:lnTo>
                <a:cubicBezTo>
                  <a:pt x="455172" y="229706"/>
                  <a:pt x="448227" y="246471"/>
                  <a:pt x="435866" y="258832"/>
                </a:cubicBezTo>
                <a:cubicBezTo>
                  <a:pt x="423505" y="271194"/>
                  <a:pt x="406740" y="278138"/>
                  <a:pt x="389258" y="278138"/>
                </a:cubicBezTo>
                <a:lnTo>
                  <a:pt x="65914" y="278138"/>
                </a:lnTo>
                <a:cubicBezTo>
                  <a:pt x="48432" y="278138"/>
                  <a:pt x="31667" y="271194"/>
                  <a:pt x="19306" y="258832"/>
                </a:cubicBezTo>
                <a:cubicBezTo>
                  <a:pt x="6944" y="246471"/>
                  <a:pt x="0" y="229706"/>
                  <a:pt x="0" y="212225"/>
                </a:cubicBezTo>
                <a:lnTo>
                  <a:pt x="0" y="65914"/>
                </a:lnTo>
                <a:cubicBezTo>
                  <a:pt x="0" y="48432"/>
                  <a:pt x="6944" y="31667"/>
                  <a:pt x="19306" y="19306"/>
                </a:cubicBezTo>
                <a:cubicBezTo>
                  <a:pt x="31667" y="6944"/>
                  <a:pt x="48432" y="0"/>
                  <a:pt x="65914" y="0"/>
                </a:cubicBezTo>
                <a:close/>
              </a:path>
            </a:pathLst>
          </a:custGeom>
          <a:solidFill>
            <a:srgbClr val="EED995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2" name="Freeform 42">
            <a:extLst>
              <a:ext uri="{FF2B5EF4-FFF2-40B4-BE49-F238E27FC236}">
                <a16:creationId xmlns:a16="http://schemas.microsoft.com/office/drawing/2014/main" id="{5BB6EBAB-7E05-8074-309F-BC1CC48A5D7E}"/>
              </a:ext>
            </a:extLst>
          </p:cNvPr>
          <p:cNvSpPr/>
          <p:nvPr/>
        </p:nvSpPr>
        <p:spPr bwMode="auto">
          <a:xfrm>
            <a:off x="4549987" y="16191760"/>
            <a:ext cx="2208957" cy="943199"/>
          </a:xfrm>
          <a:custGeom>
            <a:avLst/>
            <a:gdLst/>
            <a:ahLst/>
            <a:cxnLst/>
            <a:rect l="l" t="t" r="r" b="b"/>
            <a:pathLst>
              <a:path w="455172" h="278138" extrusionOk="0">
                <a:moveTo>
                  <a:pt x="65914" y="0"/>
                </a:moveTo>
                <a:lnTo>
                  <a:pt x="389258" y="0"/>
                </a:lnTo>
                <a:cubicBezTo>
                  <a:pt x="425661" y="0"/>
                  <a:pt x="455172" y="29510"/>
                  <a:pt x="455172" y="65914"/>
                </a:cubicBezTo>
                <a:lnTo>
                  <a:pt x="455172" y="212225"/>
                </a:lnTo>
                <a:cubicBezTo>
                  <a:pt x="455172" y="229706"/>
                  <a:pt x="448227" y="246471"/>
                  <a:pt x="435866" y="258832"/>
                </a:cubicBezTo>
                <a:cubicBezTo>
                  <a:pt x="423505" y="271194"/>
                  <a:pt x="406740" y="278138"/>
                  <a:pt x="389258" y="278138"/>
                </a:cubicBezTo>
                <a:lnTo>
                  <a:pt x="65914" y="278138"/>
                </a:lnTo>
                <a:cubicBezTo>
                  <a:pt x="48432" y="278138"/>
                  <a:pt x="31667" y="271194"/>
                  <a:pt x="19306" y="258832"/>
                </a:cubicBezTo>
                <a:cubicBezTo>
                  <a:pt x="6944" y="246471"/>
                  <a:pt x="0" y="229706"/>
                  <a:pt x="0" y="212225"/>
                </a:cubicBezTo>
                <a:lnTo>
                  <a:pt x="0" y="65914"/>
                </a:lnTo>
                <a:cubicBezTo>
                  <a:pt x="0" y="48432"/>
                  <a:pt x="6944" y="31667"/>
                  <a:pt x="19306" y="19306"/>
                </a:cubicBezTo>
                <a:cubicBezTo>
                  <a:pt x="31667" y="6944"/>
                  <a:pt x="48432" y="0"/>
                  <a:pt x="65914" y="0"/>
                </a:cubicBezTo>
                <a:close/>
              </a:path>
            </a:pathLst>
          </a:custGeom>
          <a:solidFill>
            <a:srgbClr val="EED995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0" name="Freeform 60">
            <a:extLst>
              <a:ext uri="{FF2B5EF4-FFF2-40B4-BE49-F238E27FC236}">
                <a16:creationId xmlns:a16="http://schemas.microsoft.com/office/drawing/2014/main" id="{A8804CD4-A560-3ABB-30B1-5709F3167C42}"/>
              </a:ext>
            </a:extLst>
          </p:cNvPr>
          <p:cNvSpPr/>
          <p:nvPr/>
        </p:nvSpPr>
        <p:spPr bwMode="auto">
          <a:xfrm>
            <a:off x="7078515" y="16191819"/>
            <a:ext cx="5118502" cy="943199"/>
          </a:xfrm>
          <a:custGeom>
            <a:avLst/>
            <a:gdLst/>
            <a:ahLst/>
            <a:cxnLst/>
            <a:rect l="l" t="t" r="r" b="b"/>
            <a:pathLst>
              <a:path w="1054705" h="278138" extrusionOk="0">
                <a:moveTo>
                  <a:pt x="28446" y="0"/>
                </a:moveTo>
                <a:lnTo>
                  <a:pt x="1026259" y="0"/>
                </a:lnTo>
                <a:cubicBezTo>
                  <a:pt x="1041969" y="0"/>
                  <a:pt x="1054705" y="12736"/>
                  <a:pt x="1054705" y="28446"/>
                </a:cubicBezTo>
                <a:lnTo>
                  <a:pt x="1054705" y="249692"/>
                </a:lnTo>
                <a:cubicBezTo>
                  <a:pt x="1054705" y="265402"/>
                  <a:pt x="1041969" y="278138"/>
                  <a:pt x="1026259" y="278138"/>
                </a:cubicBezTo>
                <a:lnTo>
                  <a:pt x="28446" y="278138"/>
                </a:lnTo>
                <a:cubicBezTo>
                  <a:pt x="20902" y="278138"/>
                  <a:pt x="13666" y="275141"/>
                  <a:pt x="8332" y="269806"/>
                </a:cubicBezTo>
                <a:cubicBezTo>
                  <a:pt x="2997" y="264472"/>
                  <a:pt x="0" y="257237"/>
                  <a:pt x="0" y="249692"/>
                </a:cubicBezTo>
                <a:lnTo>
                  <a:pt x="0" y="28446"/>
                </a:lnTo>
                <a:cubicBezTo>
                  <a:pt x="0" y="20902"/>
                  <a:pt x="2997" y="13666"/>
                  <a:pt x="8332" y="8332"/>
                </a:cubicBezTo>
                <a:cubicBezTo>
                  <a:pt x="13666" y="2997"/>
                  <a:pt x="20902" y="0"/>
                  <a:pt x="28446" y="0"/>
                </a:cubicBezTo>
                <a:close/>
              </a:path>
            </a:pathLst>
          </a:custGeom>
          <a:solidFill>
            <a:srgbClr val="EED995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2" name="TextBox 62">
            <a:extLst>
              <a:ext uri="{FF2B5EF4-FFF2-40B4-BE49-F238E27FC236}">
                <a16:creationId xmlns:a16="http://schemas.microsoft.com/office/drawing/2014/main" id="{6BEE8916-F045-EFAC-94E8-D02F7218E637}"/>
              </a:ext>
            </a:extLst>
          </p:cNvPr>
          <p:cNvSpPr txBox="1"/>
          <p:nvPr/>
        </p:nvSpPr>
        <p:spPr bwMode="auto">
          <a:xfrm>
            <a:off x="7067982" y="16411619"/>
            <a:ext cx="5143067" cy="503599"/>
          </a:xfrm>
          <a:prstGeom prst="rect">
            <a:avLst/>
          </a:prstGeom>
          <a:grpFill/>
        </p:spPr>
        <p:txBody>
          <a:bodyPr wrap="square" lIns="0" tIns="0" rIns="0" bIns="0" rtlCol="0" anchor="t">
            <a:spAutoFit/>
          </a:bodyPr>
          <a:lstStyle/>
          <a:p>
            <a:pPr lvl="1">
              <a:lnSpc>
                <a:spcPts val="4213"/>
              </a:lnSpc>
              <a:defRPr/>
            </a:pPr>
            <a:r>
              <a:rPr lang="de-DE" sz="2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Nickel</a:t>
            </a:r>
            <a:endParaRPr sz="2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899B1EDA-FAFD-CB82-7842-87EDCBF31D4D}"/>
              </a:ext>
            </a:extLst>
          </p:cNvPr>
          <p:cNvSpPr/>
          <p:nvPr/>
        </p:nvSpPr>
        <p:spPr bwMode="auto">
          <a:xfrm>
            <a:off x="1910217" y="17490851"/>
            <a:ext cx="2208957" cy="943199"/>
          </a:xfrm>
          <a:custGeom>
            <a:avLst/>
            <a:gdLst/>
            <a:ahLst/>
            <a:cxnLst/>
            <a:rect l="l" t="t" r="r" b="b"/>
            <a:pathLst>
              <a:path w="455172" h="278138" extrusionOk="0">
                <a:moveTo>
                  <a:pt x="65914" y="0"/>
                </a:moveTo>
                <a:lnTo>
                  <a:pt x="389258" y="0"/>
                </a:lnTo>
                <a:cubicBezTo>
                  <a:pt x="425661" y="0"/>
                  <a:pt x="455172" y="29510"/>
                  <a:pt x="455172" y="65914"/>
                </a:cubicBezTo>
                <a:lnTo>
                  <a:pt x="455172" y="212225"/>
                </a:lnTo>
                <a:cubicBezTo>
                  <a:pt x="455172" y="229706"/>
                  <a:pt x="448227" y="246471"/>
                  <a:pt x="435866" y="258832"/>
                </a:cubicBezTo>
                <a:cubicBezTo>
                  <a:pt x="423505" y="271194"/>
                  <a:pt x="406740" y="278138"/>
                  <a:pt x="389258" y="278138"/>
                </a:cubicBezTo>
                <a:lnTo>
                  <a:pt x="65914" y="278138"/>
                </a:lnTo>
                <a:cubicBezTo>
                  <a:pt x="48432" y="278138"/>
                  <a:pt x="31667" y="271194"/>
                  <a:pt x="19306" y="258832"/>
                </a:cubicBezTo>
                <a:cubicBezTo>
                  <a:pt x="6944" y="246471"/>
                  <a:pt x="0" y="229706"/>
                  <a:pt x="0" y="212225"/>
                </a:cubicBezTo>
                <a:lnTo>
                  <a:pt x="0" y="65914"/>
                </a:lnTo>
                <a:cubicBezTo>
                  <a:pt x="0" y="48432"/>
                  <a:pt x="6944" y="31667"/>
                  <a:pt x="19306" y="19306"/>
                </a:cubicBezTo>
                <a:cubicBezTo>
                  <a:pt x="31667" y="6944"/>
                  <a:pt x="48432" y="0"/>
                  <a:pt x="65914" y="0"/>
                </a:cubicBezTo>
                <a:close/>
              </a:path>
            </a:pathLst>
          </a:custGeom>
          <a:solidFill>
            <a:srgbClr val="EED995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5" name="Freeform 45">
            <a:extLst>
              <a:ext uri="{FF2B5EF4-FFF2-40B4-BE49-F238E27FC236}">
                <a16:creationId xmlns:a16="http://schemas.microsoft.com/office/drawing/2014/main" id="{8663C72C-8C29-5837-9A9E-DC786084950F}"/>
              </a:ext>
            </a:extLst>
          </p:cNvPr>
          <p:cNvSpPr/>
          <p:nvPr/>
        </p:nvSpPr>
        <p:spPr bwMode="auto">
          <a:xfrm>
            <a:off x="4549987" y="17490851"/>
            <a:ext cx="2208957" cy="943199"/>
          </a:xfrm>
          <a:custGeom>
            <a:avLst/>
            <a:gdLst/>
            <a:ahLst/>
            <a:cxnLst/>
            <a:rect l="l" t="t" r="r" b="b"/>
            <a:pathLst>
              <a:path w="455172" h="278138" extrusionOk="0">
                <a:moveTo>
                  <a:pt x="65914" y="0"/>
                </a:moveTo>
                <a:lnTo>
                  <a:pt x="389258" y="0"/>
                </a:lnTo>
                <a:cubicBezTo>
                  <a:pt x="425661" y="0"/>
                  <a:pt x="455172" y="29510"/>
                  <a:pt x="455172" y="65914"/>
                </a:cubicBezTo>
                <a:lnTo>
                  <a:pt x="455172" y="212225"/>
                </a:lnTo>
                <a:cubicBezTo>
                  <a:pt x="455172" y="229706"/>
                  <a:pt x="448227" y="246471"/>
                  <a:pt x="435866" y="258832"/>
                </a:cubicBezTo>
                <a:cubicBezTo>
                  <a:pt x="423505" y="271194"/>
                  <a:pt x="406740" y="278138"/>
                  <a:pt x="389258" y="278138"/>
                </a:cubicBezTo>
                <a:lnTo>
                  <a:pt x="65914" y="278138"/>
                </a:lnTo>
                <a:cubicBezTo>
                  <a:pt x="48432" y="278138"/>
                  <a:pt x="31667" y="271194"/>
                  <a:pt x="19306" y="258832"/>
                </a:cubicBezTo>
                <a:cubicBezTo>
                  <a:pt x="6944" y="246471"/>
                  <a:pt x="0" y="229706"/>
                  <a:pt x="0" y="212225"/>
                </a:cubicBezTo>
                <a:lnTo>
                  <a:pt x="0" y="65914"/>
                </a:lnTo>
                <a:cubicBezTo>
                  <a:pt x="0" y="48432"/>
                  <a:pt x="6944" y="31667"/>
                  <a:pt x="19306" y="19306"/>
                </a:cubicBezTo>
                <a:cubicBezTo>
                  <a:pt x="31667" y="6944"/>
                  <a:pt x="48432" y="0"/>
                  <a:pt x="65914" y="0"/>
                </a:cubicBezTo>
                <a:close/>
              </a:path>
            </a:pathLst>
          </a:custGeom>
          <a:solidFill>
            <a:srgbClr val="EED995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4" name="Freeform 64">
            <a:extLst>
              <a:ext uri="{FF2B5EF4-FFF2-40B4-BE49-F238E27FC236}">
                <a16:creationId xmlns:a16="http://schemas.microsoft.com/office/drawing/2014/main" id="{7B10D48F-C20B-8C3D-1C4D-ECA94E340D67}"/>
              </a:ext>
            </a:extLst>
          </p:cNvPr>
          <p:cNvSpPr/>
          <p:nvPr/>
        </p:nvSpPr>
        <p:spPr bwMode="auto">
          <a:xfrm>
            <a:off x="7078515" y="17486712"/>
            <a:ext cx="5118502" cy="944039"/>
          </a:xfrm>
          <a:custGeom>
            <a:avLst/>
            <a:gdLst/>
            <a:ahLst/>
            <a:cxnLst/>
            <a:rect l="l" t="t" r="r" b="b"/>
            <a:pathLst>
              <a:path w="1054705" h="278138" extrusionOk="0">
                <a:moveTo>
                  <a:pt x="28446" y="0"/>
                </a:moveTo>
                <a:lnTo>
                  <a:pt x="1026259" y="0"/>
                </a:lnTo>
                <a:cubicBezTo>
                  <a:pt x="1041969" y="0"/>
                  <a:pt x="1054705" y="12736"/>
                  <a:pt x="1054705" y="28446"/>
                </a:cubicBezTo>
                <a:lnTo>
                  <a:pt x="1054705" y="249692"/>
                </a:lnTo>
                <a:cubicBezTo>
                  <a:pt x="1054705" y="265402"/>
                  <a:pt x="1041969" y="278138"/>
                  <a:pt x="1026259" y="278138"/>
                </a:cubicBezTo>
                <a:lnTo>
                  <a:pt x="28446" y="278138"/>
                </a:lnTo>
                <a:cubicBezTo>
                  <a:pt x="20902" y="278138"/>
                  <a:pt x="13666" y="275141"/>
                  <a:pt x="8332" y="269806"/>
                </a:cubicBezTo>
                <a:cubicBezTo>
                  <a:pt x="2997" y="264472"/>
                  <a:pt x="0" y="257237"/>
                  <a:pt x="0" y="249692"/>
                </a:cubicBezTo>
                <a:lnTo>
                  <a:pt x="0" y="28446"/>
                </a:lnTo>
                <a:cubicBezTo>
                  <a:pt x="0" y="20902"/>
                  <a:pt x="2997" y="13666"/>
                  <a:pt x="8332" y="8332"/>
                </a:cubicBezTo>
                <a:cubicBezTo>
                  <a:pt x="13666" y="2997"/>
                  <a:pt x="20902" y="0"/>
                  <a:pt x="28446" y="0"/>
                </a:cubicBezTo>
                <a:close/>
              </a:path>
            </a:pathLst>
          </a:custGeom>
          <a:solidFill>
            <a:srgbClr val="EED995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6" name="TextBox 66">
            <a:extLst>
              <a:ext uri="{FF2B5EF4-FFF2-40B4-BE49-F238E27FC236}">
                <a16:creationId xmlns:a16="http://schemas.microsoft.com/office/drawing/2014/main" id="{E552B189-B06A-A98C-40AA-202F878EFE55}"/>
              </a:ext>
            </a:extLst>
          </p:cNvPr>
          <p:cNvSpPr txBox="1"/>
          <p:nvPr/>
        </p:nvSpPr>
        <p:spPr bwMode="auto">
          <a:xfrm>
            <a:off x="7077932" y="17706932"/>
            <a:ext cx="5118502" cy="503599"/>
          </a:xfrm>
          <a:prstGeom prst="rect">
            <a:avLst/>
          </a:prstGeom>
          <a:grpFill/>
        </p:spPr>
        <p:txBody>
          <a:bodyPr wrap="square" lIns="0" tIns="0" rIns="0" bIns="0" rtlCol="0" anchor="t">
            <a:spAutoFit/>
          </a:bodyPr>
          <a:lstStyle/>
          <a:p>
            <a:pPr lvl="1">
              <a:lnSpc>
                <a:spcPts val="4213"/>
              </a:lnSpc>
              <a:defRPr/>
            </a:pPr>
            <a:r>
              <a:rPr lang="de-DE" sz="2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Zinn</a:t>
            </a:r>
            <a:endParaRPr sz="2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Freeform 69">
            <a:extLst>
              <a:ext uri="{FF2B5EF4-FFF2-40B4-BE49-F238E27FC236}">
                <a16:creationId xmlns:a16="http://schemas.microsoft.com/office/drawing/2014/main" id="{5A69C3A4-B92C-A79C-871D-F3AF375570E1}"/>
              </a:ext>
            </a:extLst>
          </p:cNvPr>
          <p:cNvSpPr/>
          <p:nvPr/>
        </p:nvSpPr>
        <p:spPr bwMode="auto">
          <a:xfrm>
            <a:off x="7084506" y="6213249"/>
            <a:ext cx="5118500" cy="943200"/>
          </a:xfrm>
          <a:custGeom>
            <a:avLst/>
            <a:gdLst/>
            <a:ahLst/>
            <a:cxnLst/>
            <a:rect l="l" t="t" r="r" b="b"/>
            <a:pathLst>
              <a:path w="1054705" h="278138" extrusionOk="0">
                <a:moveTo>
                  <a:pt x="28446" y="0"/>
                </a:moveTo>
                <a:lnTo>
                  <a:pt x="1026259" y="0"/>
                </a:lnTo>
                <a:cubicBezTo>
                  <a:pt x="1041969" y="0"/>
                  <a:pt x="1054705" y="12736"/>
                  <a:pt x="1054705" y="28446"/>
                </a:cubicBezTo>
                <a:lnTo>
                  <a:pt x="1054705" y="249692"/>
                </a:lnTo>
                <a:cubicBezTo>
                  <a:pt x="1054705" y="265402"/>
                  <a:pt x="1041969" y="278138"/>
                  <a:pt x="1026259" y="278138"/>
                </a:cubicBezTo>
                <a:lnTo>
                  <a:pt x="28446" y="278138"/>
                </a:lnTo>
                <a:cubicBezTo>
                  <a:pt x="20902" y="278138"/>
                  <a:pt x="13666" y="275141"/>
                  <a:pt x="8332" y="269806"/>
                </a:cubicBezTo>
                <a:cubicBezTo>
                  <a:pt x="2997" y="264472"/>
                  <a:pt x="0" y="257237"/>
                  <a:pt x="0" y="249692"/>
                </a:cubicBezTo>
                <a:lnTo>
                  <a:pt x="0" y="28446"/>
                </a:lnTo>
                <a:cubicBezTo>
                  <a:pt x="0" y="20902"/>
                  <a:pt x="2997" y="13666"/>
                  <a:pt x="8332" y="8332"/>
                </a:cubicBezTo>
                <a:cubicBezTo>
                  <a:pt x="13666" y="2997"/>
                  <a:pt x="20902" y="0"/>
                  <a:pt x="28446" y="0"/>
                </a:cubicBezTo>
                <a:close/>
              </a:path>
            </a:pathLst>
          </a:custGeom>
          <a:solidFill>
            <a:srgbClr val="EED995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2" name="Freeform 72">
            <a:extLst>
              <a:ext uri="{FF2B5EF4-FFF2-40B4-BE49-F238E27FC236}">
                <a16:creationId xmlns:a16="http://schemas.microsoft.com/office/drawing/2014/main" id="{431251D7-1D93-776A-6B08-C29AEFC709B9}"/>
              </a:ext>
            </a:extLst>
          </p:cNvPr>
          <p:cNvSpPr/>
          <p:nvPr/>
        </p:nvSpPr>
        <p:spPr bwMode="auto">
          <a:xfrm>
            <a:off x="1915281" y="6213250"/>
            <a:ext cx="2208956" cy="943199"/>
          </a:xfrm>
          <a:custGeom>
            <a:avLst/>
            <a:gdLst/>
            <a:ahLst/>
            <a:cxnLst/>
            <a:rect l="l" t="t" r="r" b="b"/>
            <a:pathLst>
              <a:path w="455172" h="278138" extrusionOk="0">
                <a:moveTo>
                  <a:pt x="65914" y="0"/>
                </a:moveTo>
                <a:lnTo>
                  <a:pt x="389258" y="0"/>
                </a:lnTo>
                <a:cubicBezTo>
                  <a:pt x="425661" y="0"/>
                  <a:pt x="455172" y="29510"/>
                  <a:pt x="455172" y="65914"/>
                </a:cubicBezTo>
                <a:lnTo>
                  <a:pt x="455172" y="212225"/>
                </a:lnTo>
                <a:cubicBezTo>
                  <a:pt x="455172" y="229706"/>
                  <a:pt x="448227" y="246471"/>
                  <a:pt x="435866" y="258832"/>
                </a:cubicBezTo>
                <a:cubicBezTo>
                  <a:pt x="423505" y="271194"/>
                  <a:pt x="406740" y="278138"/>
                  <a:pt x="389258" y="278138"/>
                </a:cubicBezTo>
                <a:lnTo>
                  <a:pt x="65914" y="278138"/>
                </a:lnTo>
                <a:cubicBezTo>
                  <a:pt x="48432" y="278138"/>
                  <a:pt x="31667" y="271194"/>
                  <a:pt x="19306" y="258832"/>
                </a:cubicBezTo>
                <a:cubicBezTo>
                  <a:pt x="6944" y="246471"/>
                  <a:pt x="0" y="229706"/>
                  <a:pt x="0" y="212225"/>
                </a:cubicBezTo>
                <a:lnTo>
                  <a:pt x="0" y="65914"/>
                </a:lnTo>
                <a:cubicBezTo>
                  <a:pt x="0" y="48432"/>
                  <a:pt x="6944" y="31667"/>
                  <a:pt x="19306" y="19306"/>
                </a:cubicBezTo>
                <a:cubicBezTo>
                  <a:pt x="31667" y="6944"/>
                  <a:pt x="48432" y="0"/>
                  <a:pt x="65914" y="0"/>
                </a:cubicBezTo>
                <a:close/>
              </a:path>
            </a:pathLst>
          </a:custGeom>
          <a:solidFill>
            <a:srgbClr val="EED995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6" name="Freeform 76">
            <a:extLst>
              <a:ext uri="{FF2B5EF4-FFF2-40B4-BE49-F238E27FC236}">
                <a16:creationId xmlns:a16="http://schemas.microsoft.com/office/drawing/2014/main" id="{F5365D9C-483C-D833-D30B-FF2DC55B0319}"/>
              </a:ext>
            </a:extLst>
          </p:cNvPr>
          <p:cNvSpPr/>
          <p:nvPr/>
        </p:nvSpPr>
        <p:spPr bwMode="auto">
          <a:xfrm>
            <a:off x="4555041" y="6213250"/>
            <a:ext cx="2208956" cy="943200"/>
          </a:xfrm>
          <a:custGeom>
            <a:avLst/>
            <a:gdLst/>
            <a:ahLst/>
            <a:cxnLst/>
            <a:rect l="l" t="t" r="r" b="b"/>
            <a:pathLst>
              <a:path w="455172" h="278138" extrusionOk="0">
                <a:moveTo>
                  <a:pt x="65914" y="0"/>
                </a:moveTo>
                <a:lnTo>
                  <a:pt x="389258" y="0"/>
                </a:lnTo>
                <a:cubicBezTo>
                  <a:pt x="425661" y="0"/>
                  <a:pt x="455172" y="29510"/>
                  <a:pt x="455172" y="65914"/>
                </a:cubicBezTo>
                <a:lnTo>
                  <a:pt x="455172" y="212225"/>
                </a:lnTo>
                <a:cubicBezTo>
                  <a:pt x="455172" y="229706"/>
                  <a:pt x="448227" y="246471"/>
                  <a:pt x="435866" y="258832"/>
                </a:cubicBezTo>
                <a:cubicBezTo>
                  <a:pt x="423505" y="271194"/>
                  <a:pt x="406740" y="278138"/>
                  <a:pt x="389258" y="278138"/>
                </a:cubicBezTo>
                <a:lnTo>
                  <a:pt x="65914" y="278138"/>
                </a:lnTo>
                <a:cubicBezTo>
                  <a:pt x="48432" y="278138"/>
                  <a:pt x="31667" y="271194"/>
                  <a:pt x="19306" y="258832"/>
                </a:cubicBezTo>
                <a:cubicBezTo>
                  <a:pt x="6944" y="246471"/>
                  <a:pt x="0" y="229706"/>
                  <a:pt x="0" y="212225"/>
                </a:cubicBezTo>
                <a:lnTo>
                  <a:pt x="0" y="65914"/>
                </a:lnTo>
                <a:cubicBezTo>
                  <a:pt x="0" y="48432"/>
                  <a:pt x="6944" y="31667"/>
                  <a:pt x="19306" y="19306"/>
                </a:cubicBezTo>
                <a:cubicBezTo>
                  <a:pt x="31667" y="6944"/>
                  <a:pt x="48432" y="0"/>
                  <a:pt x="65914" y="0"/>
                </a:cubicBezTo>
                <a:close/>
              </a:path>
            </a:pathLst>
          </a:custGeom>
          <a:solidFill>
            <a:srgbClr val="EED995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8" name="TextBox 78">
            <a:extLst>
              <a:ext uri="{FF2B5EF4-FFF2-40B4-BE49-F238E27FC236}">
                <a16:creationId xmlns:a16="http://schemas.microsoft.com/office/drawing/2014/main" id="{EA945298-329D-B776-0745-2EA60FF54DBC}"/>
              </a:ext>
            </a:extLst>
          </p:cNvPr>
          <p:cNvSpPr txBox="1"/>
          <p:nvPr/>
        </p:nvSpPr>
        <p:spPr bwMode="auto">
          <a:xfrm>
            <a:off x="7078515" y="6430273"/>
            <a:ext cx="5132535" cy="503599"/>
          </a:xfrm>
          <a:prstGeom prst="rect">
            <a:avLst/>
          </a:prstGeom>
          <a:grpFill/>
        </p:spPr>
        <p:txBody>
          <a:bodyPr wrap="square" lIns="0" tIns="0" rIns="0" bIns="0" rtlCol="0" anchor="t">
            <a:spAutoFit/>
          </a:bodyPr>
          <a:lstStyle/>
          <a:p>
            <a:pPr lvl="1">
              <a:lnSpc>
                <a:spcPts val="4213"/>
              </a:lnSpc>
              <a:defRPr/>
            </a:pPr>
            <a:r>
              <a:rPr lang="de-DE" sz="2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Plastik</a:t>
            </a:r>
            <a:endParaRPr sz="2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Freeform 80">
            <a:extLst>
              <a:ext uri="{FF2B5EF4-FFF2-40B4-BE49-F238E27FC236}">
                <a16:creationId xmlns:a16="http://schemas.microsoft.com/office/drawing/2014/main" id="{B66F9BEE-C7A9-57C8-5146-B6BE50FCA0EA}"/>
              </a:ext>
            </a:extLst>
          </p:cNvPr>
          <p:cNvSpPr/>
          <p:nvPr/>
        </p:nvSpPr>
        <p:spPr bwMode="auto">
          <a:xfrm>
            <a:off x="1915281" y="7508145"/>
            <a:ext cx="2208957" cy="943199"/>
          </a:xfrm>
          <a:custGeom>
            <a:avLst/>
            <a:gdLst/>
            <a:ahLst/>
            <a:cxnLst/>
            <a:rect l="l" t="t" r="r" b="b"/>
            <a:pathLst>
              <a:path w="455172" h="278138" extrusionOk="0">
                <a:moveTo>
                  <a:pt x="65914" y="0"/>
                </a:moveTo>
                <a:lnTo>
                  <a:pt x="389258" y="0"/>
                </a:lnTo>
                <a:cubicBezTo>
                  <a:pt x="425661" y="0"/>
                  <a:pt x="455172" y="29510"/>
                  <a:pt x="455172" y="65914"/>
                </a:cubicBezTo>
                <a:lnTo>
                  <a:pt x="455172" y="212225"/>
                </a:lnTo>
                <a:cubicBezTo>
                  <a:pt x="455172" y="229706"/>
                  <a:pt x="448227" y="246471"/>
                  <a:pt x="435866" y="258832"/>
                </a:cubicBezTo>
                <a:cubicBezTo>
                  <a:pt x="423505" y="271194"/>
                  <a:pt x="406740" y="278138"/>
                  <a:pt x="389258" y="278138"/>
                </a:cubicBezTo>
                <a:lnTo>
                  <a:pt x="65914" y="278138"/>
                </a:lnTo>
                <a:cubicBezTo>
                  <a:pt x="48432" y="278138"/>
                  <a:pt x="31667" y="271194"/>
                  <a:pt x="19306" y="258832"/>
                </a:cubicBezTo>
                <a:cubicBezTo>
                  <a:pt x="6944" y="246471"/>
                  <a:pt x="0" y="229706"/>
                  <a:pt x="0" y="212225"/>
                </a:cubicBezTo>
                <a:lnTo>
                  <a:pt x="0" y="65914"/>
                </a:lnTo>
                <a:cubicBezTo>
                  <a:pt x="0" y="48432"/>
                  <a:pt x="6944" y="31667"/>
                  <a:pt x="19306" y="19306"/>
                </a:cubicBezTo>
                <a:cubicBezTo>
                  <a:pt x="31667" y="6944"/>
                  <a:pt x="48432" y="0"/>
                  <a:pt x="65914" y="0"/>
                </a:cubicBezTo>
                <a:close/>
              </a:path>
            </a:pathLst>
          </a:custGeom>
          <a:solidFill>
            <a:srgbClr val="EED995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6" name="Freeform 86">
            <a:extLst>
              <a:ext uri="{FF2B5EF4-FFF2-40B4-BE49-F238E27FC236}">
                <a16:creationId xmlns:a16="http://schemas.microsoft.com/office/drawing/2014/main" id="{939D80B0-737F-3A38-ADD6-D2ADC233FCDE}"/>
              </a:ext>
            </a:extLst>
          </p:cNvPr>
          <p:cNvSpPr/>
          <p:nvPr/>
        </p:nvSpPr>
        <p:spPr bwMode="auto">
          <a:xfrm>
            <a:off x="4555041" y="7519003"/>
            <a:ext cx="2208957" cy="943199"/>
          </a:xfrm>
          <a:custGeom>
            <a:avLst/>
            <a:gdLst/>
            <a:ahLst/>
            <a:cxnLst/>
            <a:rect l="l" t="t" r="r" b="b"/>
            <a:pathLst>
              <a:path w="455172" h="278138" extrusionOk="0">
                <a:moveTo>
                  <a:pt x="65914" y="0"/>
                </a:moveTo>
                <a:lnTo>
                  <a:pt x="389258" y="0"/>
                </a:lnTo>
                <a:cubicBezTo>
                  <a:pt x="425661" y="0"/>
                  <a:pt x="455172" y="29510"/>
                  <a:pt x="455172" y="65914"/>
                </a:cubicBezTo>
                <a:lnTo>
                  <a:pt x="455172" y="212225"/>
                </a:lnTo>
                <a:cubicBezTo>
                  <a:pt x="455172" y="229706"/>
                  <a:pt x="448227" y="246471"/>
                  <a:pt x="435866" y="258832"/>
                </a:cubicBezTo>
                <a:cubicBezTo>
                  <a:pt x="423505" y="271194"/>
                  <a:pt x="406740" y="278138"/>
                  <a:pt x="389258" y="278138"/>
                </a:cubicBezTo>
                <a:lnTo>
                  <a:pt x="65914" y="278138"/>
                </a:lnTo>
                <a:cubicBezTo>
                  <a:pt x="48432" y="278138"/>
                  <a:pt x="31667" y="271194"/>
                  <a:pt x="19306" y="258832"/>
                </a:cubicBezTo>
                <a:cubicBezTo>
                  <a:pt x="6944" y="246471"/>
                  <a:pt x="0" y="229706"/>
                  <a:pt x="0" y="212225"/>
                </a:cubicBezTo>
                <a:lnTo>
                  <a:pt x="0" y="65914"/>
                </a:lnTo>
                <a:cubicBezTo>
                  <a:pt x="0" y="48432"/>
                  <a:pt x="6944" y="31667"/>
                  <a:pt x="19306" y="19306"/>
                </a:cubicBezTo>
                <a:cubicBezTo>
                  <a:pt x="31667" y="6944"/>
                  <a:pt x="48432" y="0"/>
                  <a:pt x="65914" y="0"/>
                </a:cubicBezTo>
                <a:close/>
              </a:path>
            </a:pathLst>
          </a:custGeom>
          <a:solidFill>
            <a:srgbClr val="EED995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9" name="Freeform 89">
            <a:extLst>
              <a:ext uri="{FF2B5EF4-FFF2-40B4-BE49-F238E27FC236}">
                <a16:creationId xmlns:a16="http://schemas.microsoft.com/office/drawing/2014/main" id="{1E32BAA5-FA42-7F8B-D072-5B8BD0301B0E}"/>
              </a:ext>
            </a:extLst>
          </p:cNvPr>
          <p:cNvSpPr/>
          <p:nvPr/>
        </p:nvSpPr>
        <p:spPr bwMode="auto">
          <a:xfrm>
            <a:off x="7084907" y="7508145"/>
            <a:ext cx="5118501" cy="943199"/>
          </a:xfrm>
          <a:custGeom>
            <a:avLst/>
            <a:gdLst/>
            <a:ahLst/>
            <a:cxnLst/>
            <a:rect l="l" t="t" r="r" b="b"/>
            <a:pathLst>
              <a:path w="1054705" h="278138" extrusionOk="0">
                <a:moveTo>
                  <a:pt x="28446" y="0"/>
                </a:moveTo>
                <a:lnTo>
                  <a:pt x="1026259" y="0"/>
                </a:lnTo>
                <a:cubicBezTo>
                  <a:pt x="1041969" y="0"/>
                  <a:pt x="1054705" y="12736"/>
                  <a:pt x="1054705" y="28446"/>
                </a:cubicBezTo>
                <a:lnTo>
                  <a:pt x="1054705" y="249692"/>
                </a:lnTo>
                <a:cubicBezTo>
                  <a:pt x="1054705" y="265402"/>
                  <a:pt x="1041969" y="278138"/>
                  <a:pt x="1026259" y="278138"/>
                </a:cubicBezTo>
                <a:lnTo>
                  <a:pt x="28446" y="278138"/>
                </a:lnTo>
                <a:cubicBezTo>
                  <a:pt x="20902" y="278138"/>
                  <a:pt x="13666" y="275141"/>
                  <a:pt x="8332" y="269806"/>
                </a:cubicBezTo>
                <a:cubicBezTo>
                  <a:pt x="2997" y="264472"/>
                  <a:pt x="0" y="257237"/>
                  <a:pt x="0" y="249692"/>
                </a:cubicBezTo>
                <a:lnTo>
                  <a:pt x="0" y="28446"/>
                </a:lnTo>
                <a:cubicBezTo>
                  <a:pt x="0" y="20902"/>
                  <a:pt x="2997" y="13666"/>
                  <a:pt x="8332" y="8332"/>
                </a:cubicBezTo>
                <a:cubicBezTo>
                  <a:pt x="13666" y="2997"/>
                  <a:pt x="20902" y="0"/>
                  <a:pt x="28446" y="0"/>
                </a:cubicBezTo>
                <a:close/>
              </a:path>
            </a:pathLst>
          </a:custGeom>
          <a:solidFill>
            <a:srgbClr val="EED995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1" name="TextBox 91">
            <a:extLst>
              <a:ext uri="{FF2B5EF4-FFF2-40B4-BE49-F238E27FC236}">
                <a16:creationId xmlns:a16="http://schemas.microsoft.com/office/drawing/2014/main" id="{C8BFF306-CABC-F7E6-349D-C08BD29F3242}"/>
              </a:ext>
            </a:extLst>
          </p:cNvPr>
          <p:cNvSpPr txBox="1"/>
          <p:nvPr/>
        </p:nvSpPr>
        <p:spPr bwMode="auto">
          <a:xfrm>
            <a:off x="7080824" y="7726460"/>
            <a:ext cx="5118501" cy="503599"/>
          </a:xfrm>
          <a:prstGeom prst="rect">
            <a:avLst/>
          </a:prstGeom>
          <a:grpFill/>
        </p:spPr>
        <p:txBody>
          <a:bodyPr wrap="square" lIns="0" tIns="0" rIns="0" bIns="0" rtlCol="0" anchor="t">
            <a:spAutoFit/>
          </a:bodyPr>
          <a:lstStyle/>
          <a:p>
            <a:pPr lvl="1">
              <a:lnSpc>
                <a:spcPts val="4213"/>
              </a:lnSpc>
              <a:defRPr/>
            </a:pPr>
            <a:r>
              <a:rPr lang="de-DE" sz="2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Glas und Keramik</a:t>
            </a:r>
            <a:endParaRPr sz="2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TextBox 99">
            <a:extLst>
              <a:ext uri="{FF2B5EF4-FFF2-40B4-BE49-F238E27FC236}">
                <a16:creationId xmlns:a16="http://schemas.microsoft.com/office/drawing/2014/main" id="{609B7A8C-1412-65B0-F4CC-65753335D11C}"/>
              </a:ext>
            </a:extLst>
          </p:cNvPr>
          <p:cNvSpPr txBox="1"/>
          <p:nvPr/>
        </p:nvSpPr>
        <p:spPr bwMode="auto">
          <a:xfrm>
            <a:off x="1858590" y="5416799"/>
            <a:ext cx="2344294" cy="749051"/>
          </a:xfrm>
          <a:prstGeom prst="rect">
            <a:avLst/>
          </a:prstGeom>
          <a:grp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96"/>
              </a:lnSpc>
              <a:defRPr/>
            </a:pPr>
            <a:r>
              <a:rPr lang="de-DE" sz="29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Anzahl an Würfeln</a:t>
            </a:r>
            <a:endParaRPr sz="29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TextBox 100">
            <a:extLst>
              <a:ext uri="{FF2B5EF4-FFF2-40B4-BE49-F238E27FC236}">
                <a16:creationId xmlns:a16="http://schemas.microsoft.com/office/drawing/2014/main" id="{15C66F6A-414B-1431-7286-0E1419E7E4B0}"/>
              </a:ext>
            </a:extLst>
          </p:cNvPr>
          <p:cNvSpPr txBox="1"/>
          <p:nvPr/>
        </p:nvSpPr>
        <p:spPr bwMode="auto">
          <a:xfrm>
            <a:off x="5184170" y="5608117"/>
            <a:ext cx="940589" cy="377155"/>
          </a:xfrm>
          <a:prstGeom prst="rect">
            <a:avLst/>
          </a:prstGeom>
          <a:grp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95"/>
              </a:lnSpc>
              <a:defRPr/>
            </a:pPr>
            <a:r>
              <a:rPr lang="de-DE" sz="29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Farbe</a:t>
            </a:r>
            <a:endParaRPr sz="29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" name="Freeform 83">
            <a:extLst>
              <a:ext uri="{FF2B5EF4-FFF2-40B4-BE49-F238E27FC236}">
                <a16:creationId xmlns:a16="http://schemas.microsoft.com/office/drawing/2014/main" id="{692ABE08-DA55-EFFD-0292-48BE40F4E7A4}"/>
              </a:ext>
            </a:extLst>
          </p:cNvPr>
          <p:cNvSpPr/>
          <p:nvPr/>
        </p:nvSpPr>
        <p:spPr bwMode="auto">
          <a:xfrm>
            <a:off x="1915281" y="8813898"/>
            <a:ext cx="2208956" cy="943199"/>
          </a:xfrm>
          <a:custGeom>
            <a:avLst/>
            <a:gdLst/>
            <a:ahLst/>
            <a:cxnLst/>
            <a:rect l="l" t="t" r="r" b="b"/>
            <a:pathLst>
              <a:path w="455172" h="278138" extrusionOk="0">
                <a:moveTo>
                  <a:pt x="65914" y="0"/>
                </a:moveTo>
                <a:lnTo>
                  <a:pt x="389258" y="0"/>
                </a:lnTo>
                <a:cubicBezTo>
                  <a:pt x="425661" y="0"/>
                  <a:pt x="455172" y="29510"/>
                  <a:pt x="455172" y="65914"/>
                </a:cubicBezTo>
                <a:lnTo>
                  <a:pt x="455172" y="212225"/>
                </a:lnTo>
                <a:cubicBezTo>
                  <a:pt x="455172" y="229706"/>
                  <a:pt x="448227" y="246471"/>
                  <a:pt x="435866" y="258832"/>
                </a:cubicBezTo>
                <a:cubicBezTo>
                  <a:pt x="423505" y="271194"/>
                  <a:pt x="406740" y="278138"/>
                  <a:pt x="389258" y="278138"/>
                </a:cubicBezTo>
                <a:lnTo>
                  <a:pt x="65914" y="278138"/>
                </a:lnTo>
                <a:cubicBezTo>
                  <a:pt x="48432" y="278138"/>
                  <a:pt x="31667" y="271194"/>
                  <a:pt x="19306" y="258832"/>
                </a:cubicBezTo>
                <a:cubicBezTo>
                  <a:pt x="6944" y="246471"/>
                  <a:pt x="0" y="229706"/>
                  <a:pt x="0" y="212225"/>
                </a:cubicBezTo>
                <a:lnTo>
                  <a:pt x="0" y="65914"/>
                </a:lnTo>
                <a:cubicBezTo>
                  <a:pt x="0" y="48432"/>
                  <a:pt x="6944" y="31667"/>
                  <a:pt x="19306" y="19306"/>
                </a:cubicBezTo>
                <a:cubicBezTo>
                  <a:pt x="31667" y="6944"/>
                  <a:pt x="48432" y="0"/>
                  <a:pt x="65914" y="0"/>
                </a:cubicBezTo>
                <a:close/>
              </a:path>
            </a:pathLst>
          </a:custGeom>
          <a:solidFill>
            <a:srgbClr val="EED995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3" name="Freeform 93">
            <a:extLst>
              <a:ext uri="{FF2B5EF4-FFF2-40B4-BE49-F238E27FC236}">
                <a16:creationId xmlns:a16="http://schemas.microsoft.com/office/drawing/2014/main" id="{910757C9-0FAE-21CB-7C2F-11063C65F688}"/>
              </a:ext>
            </a:extLst>
          </p:cNvPr>
          <p:cNvSpPr/>
          <p:nvPr/>
        </p:nvSpPr>
        <p:spPr bwMode="auto">
          <a:xfrm>
            <a:off x="7078515" y="8813897"/>
            <a:ext cx="5118500" cy="943199"/>
          </a:xfrm>
          <a:custGeom>
            <a:avLst/>
            <a:gdLst/>
            <a:ahLst/>
            <a:cxnLst/>
            <a:rect l="l" t="t" r="r" b="b"/>
            <a:pathLst>
              <a:path w="1054705" h="278138" extrusionOk="0">
                <a:moveTo>
                  <a:pt x="28446" y="0"/>
                </a:moveTo>
                <a:lnTo>
                  <a:pt x="1026259" y="0"/>
                </a:lnTo>
                <a:cubicBezTo>
                  <a:pt x="1041969" y="0"/>
                  <a:pt x="1054705" y="12736"/>
                  <a:pt x="1054705" y="28446"/>
                </a:cubicBezTo>
                <a:lnTo>
                  <a:pt x="1054705" y="249692"/>
                </a:lnTo>
                <a:cubicBezTo>
                  <a:pt x="1054705" y="265402"/>
                  <a:pt x="1041969" y="278138"/>
                  <a:pt x="1026259" y="278138"/>
                </a:cubicBezTo>
                <a:lnTo>
                  <a:pt x="28446" y="278138"/>
                </a:lnTo>
                <a:cubicBezTo>
                  <a:pt x="20902" y="278138"/>
                  <a:pt x="13666" y="275141"/>
                  <a:pt x="8332" y="269806"/>
                </a:cubicBezTo>
                <a:cubicBezTo>
                  <a:pt x="2997" y="264472"/>
                  <a:pt x="0" y="257237"/>
                  <a:pt x="0" y="249692"/>
                </a:cubicBezTo>
                <a:lnTo>
                  <a:pt x="0" y="28446"/>
                </a:lnTo>
                <a:cubicBezTo>
                  <a:pt x="0" y="20902"/>
                  <a:pt x="2997" y="13666"/>
                  <a:pt x="8332" y="8332"/>
                </a:cubicBezTo>
                <a:cubicBezTo>
                  <a:pt x="13666" y="2997"/>
                  <a:pt x="20902" y="0"/>
                  <a:pt x="28446" y="0"/>
                </a:cubicBezTo>
                <a:close/>
              </a:path>
            </a:pathLst>
          </a:custGeom>
          <a:solidFill>
            <a:srgbClr val="EED995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5" name="TextBox 95">
            <a:extLst>
              <a:ext uri="{FF2B5EF4-FFF2-40B4-BE49-F238E27FC236}">
                <a16:creationId xmlns:a16="http://schemas.microsoft.com/office/drawing/2014/main" id="{D74CD2E2-E0BF-793C-C3BF-65D53F26B1C5}"/>
              </a:ext>
            </a:extLst>
          </p:cNvPr>
          <p:cNvSpPr txBox="1"/>
          <p:nvPr/>
        </p:nvSpPr>
        <p:spPr bwMode="auto">
          <a:xfrm>
            <a:off x="7078516" y="9031904"/>
            <a:ext cx="5118500" cy="503599"/>
          </a:xfrm>
          <a:prstGeom prst="rect">
            <a:avLst/>
          </a:prstGeom>
          <a:grpFill/>
        </p:spPr>
        <p:txBody>
          <a:bodyPr wrap="square" lIns="0" tIns="0" rIns="0" bIns="0" rtlCol="0" anchor="t">
            <a:spAutoFit/>
          </a:bodyPr>
          <a:lstStyle/>
          <a:p>
            <a:pPr lvl="1">
              <a:lnSpc>
                <a:spcPts val="4213"/>
              </a:lnSpc>
              <a:defRPr/>
            </a:pPr>
            <a:r>
              <a:rPr lang="de-DE" sz="2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Anderes</a:t>
            </a:r>
            <a:endParaRPr sz="2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Freeform 97">
            <a:extLst>
              <a:ext uri="{FF2B5EF4-FFF2-40B4-BE49-F238E27FC236}">
                <a16:creationId xmlns:a16="http://schemas.microsoft.com/office/drawing/2014/main" id="{519AD2D7-E471-412A-D57F-6B6F94F51888}"/>
              </a:ext>
            </a:extLst>
          </p:cNvPr>
          <p:cNvSpPr/>
          <p:nvPr/>
        </p:nvSpPr>
        <p:spPr bwMode="auto">
          <a:xfrm>
            <a:off x="4555041" y="8813897"/>
            <a:ext cx="2208957" cy="943199"/>
          </a:xfrm>
          <a:custGeom>
            <a:avLst/>
            <a:gdLst/>
            <a:ahLst/>
            <a:cxnLst/>
            <a:rect l="l" t="t" r="r" b="b"/>
            <a:pathLst>
              <a:path w="455172" h="278138" extrusionOk="0">
                <a:moveTo>
                  <a:pt x="65914" y="0"/>
                </a:moveTo>
                <a:lnTo>
                  <a:pt x="389258" y="0"/>
                </a:lnTo>
                <a:cubicBezTo>
                  <a:pt x="425661" y="0"/>
                  <a:pt x="455172" y="29510"/>
                  <a:pt x="455172" y="65914"/>
                </a:cubicBezTo>
                <a:lnTo>
                  <a:pt x="455172" y="212225"/>
                </a:lnTo>
                <a:cubicBezTo>
                  <a:pt x="455172" y="229706"/>
                  <a:pt x="448227" y="246471"/>
                  <a:pt x="435866" y="258832"/>
                </a:cubicBezTo>
                <a:cubicBezTo>
                  <a:pt x="423505" y="271194"/>
                  <a:pt x="406740" y="278138"/>
                  <a:pt x="389258" y="278138"/>
                </a:cubicBezTo>
                <a:lnTo>
                  <a:pt x="65914" y="278138"/>
                </a:lnTo>
                <a:cubicBezTo>
                  <a:pt x="48432" y="278138"/>
                  <a:pt x="31667" y="271194"/>
                  <a:pt x="19306" y="258832"/>
                </a:cubicBezTo>
                <a:cubicBezTo>
                  <a:pt x="6944" y="246471"/>
                  <a:pt x="0" y="229706"/>
                  <a:pt x="0" y="212225"/>
                </a:cubicBezTo>
                <a:lnTo>
                  <a:pt x="0" y="65914"/>
                </a:lnTo>
                <a:cubicBezTo>
                  <a:pt x="0" y="48432"/>
                  <a:pt x="6944" y="31667"/>
                  <a:pt x="19306" y="19306"/>
                </a:cubicBezTo>
                <a:cubicBezTo>
                  <a:pt x="31667" y="6944"/>
                  <a:pt x="48432" y="0"/>
                  <a:pt x="65914" y="0"/>
                </a:cubicBezTo>
                <a:close/>
              </a:path>
            </a:pathLst>
          </a:custGeom>
          <a:solidFill>
            <a:srgbClr val="EED995"/>
          </a:solidFill>
        </p:spPr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101" name="TextBox 101">
            <a:extLst>
              <a:ext uri="{FF2B5EF4-FFF2-40B4-BE49-F238E27FC236}">
                <a16:creationId xmlns:a16="http://schemas.microsoft.com/office/drawing/2014/main" id="{30418F14-AD09-A05A-7BAE-B328D353553B}"/>
              </a:ext>
            </a:extLst>
          </p:cNvPr>
          <p:cNvSpPr txBox="1"/>
          <p:nvPr/>
        </p:nvSpPr>
        <p:spPr bwMode="auto">
          <a:xfrm>
            <a:off x="2863552" y="9031069"/>
            <a:ext cx="315444" cy="508857"/>
          </a:xfrm>
          <a:prstGeom prst="rect">
            <a:avLst/>
          </a:prstGeom>
          <a:grpFill/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13"/>
              </a:lnSpc>
              <a:defRPr/>
            </a:pPr>
            <a:r>
              <a:rPr lang="en-US" sz="2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3000" dirty="0">
                <a:solidFill>
                  <a:srgbClr val="000000"/>
                </a:solidFill>
                <a:latin typeface="Open Sans"/>
              </a:rPr>
              <a:t> </a:t>
            </a:r>
            <a:endParaRPr dirty="0"/>
          </a:p>
        </p:txBody>
      </p:sp>
      <p:grpSp>
        <p:nvGrpSpPr>
          <p:cNvPr id="102" name="Group 102">
            <a:extLst>
              <a:ext uri="{FF2B5EF4-FFF2-40B4-BE49-F238E27FC236}">
                <a16:creationId xmlns:a16="http://schemas.microsoft.com/office/drawing/2014/main" id="{D7F2A331-418D-1E05-15A2-F8A0935913A1}"/>
              </a:ext>
            </a:extLst>
          </p:cNvPr>
          <p:cNvGrpSpPr/>
          <p:nvPr/>
        </p:nvGrpSpPr>
        <p:grpSpPr bwMode="auto">
          <a:xfrm>
            <a:off x="2719683" y="10108792"/>
            <a:ext cx="10024768" cy="528817"/>
            <a:chOff x="0" y="-57150"/>
            <a:chExt cx="14214446" cy="749828"/>
          </a:xfrm>
        </p:grpSpPr>
        <p:sp>
          <p:nvSpPr>
            <p:cNvPr id="103" name="TextBox 103">
              <a:extLst>
                <a:ext uri="{FF2B5EF4-FFF2-40B4-BE49-F238E27FC236}">
                  <a16:creationId xmlns:a16="http://schemas.microsoft.com/office/drawing/2014/main" id="{DA09CBB9-56AA-A88C-5AB6-1D376F8C9C19}"/>
                </a:ext>
              </a:extLst>
            </p:cNvPr>
            <p:cNvSpPr txBox="1"/>
            <p:nvPr/>
          </p:nvSpPr>
          <p:spPr bwMode="auto">
            <a:xfrm>
              <a:off x="4058078" y="-57150"/>
              <a:ext cx="10156368" cy="713981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212"/>
                </a:lnSpc>
                <a:defRPr/>
              </a:pPr>
              <a:r>
                <a:rPr lang="de-DE" sz="29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Es beinhaltet 25 Metalle. Darunter sind …</a:t>
              </a:r>
              <a:endParaRPr sz="29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" name="TextBox 104">
              <a:extLst>
                <a:ext uri="{FF2B5EF4-FFF2-40B4-BE49-F238E27FC236}">
                  <a16:creationId xmlns:a16="http://schemas.microsoft.com/office/drawing/2014/main" id="{76525CA3-73FB-BF88-7D77-ED51BFD09D6E}"/>
                </a:ext>
              </a:extLst>
            </p:cNvPr>
            <p:cNvSpPr txBox="1"/>
            <p:nvPr/>
          </p:nvSpPr>
          <p:spPr bwMode="auto">
            <a:xfrm>
              <a:off x="0" y="-28848"/>
              <a:ext cx="750491" cy="721526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13"/>
                </a:lnSpc>
                <a:defRPr/>
              </a:pPr>
              <a:r>
                <a:rPr lang="en-US" sz="29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25</a:t>
              </a:r>
              <a:r>
                <a:rPr lang="en-US" sz="3000" dirty="0">
                  <a:solidFill>
                    <a:srgbClr val="000000"/>
                  </a:solidFill>
                  <a:latin typeface="Open Sans"/>
                </a:rPr>
                <a:t> </a:t>
              </a:r>
              <a:endParaRPr dirty="0"/>
            </a:p>
          </p:txBody>
        </p:sp>
      </p:grpSp>
      <p:sp>
        <p:nvSpPr>
          <p:cNvPr id="111" name="TextBox 111">
            <a:extLst>
              <a:ext uri="{FF2B5EF4-FFF2-40B4-BE49-F238E27FC236}">
                <a16:creationId xmlns:a16="http://schemas.microsoft.com/office/drawing/2014/main" id="{82F5E858-6B94-B9CA-0467-97CD45B5ADA3}"/>
              </a:ext>
            </a:extLst>
          </p:cNvPr>
          <p:cNvSpPr txBox="1"/>
          <p:nvPr/>
        </p:nvSpPr>
        <p:spPr bwMode="auto">
          <a:xfrm>
            <a:off x="-3291" y="911580"/>
            <a:ext cx="13982544" cy="19146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372"/>
              </a:lnSpc>
              <a:defRPr/>
            </a:pPr>
            <a:r>
              <a:rPr lang="de-DE" sz="7500" dirty="0">
                <a:solidFill>
                  <a:srgbClr val="09592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 IST IM INNEREN DEINES SMARTPHONES?</a:t>
            </a:r>
            <a:endParaRPr sz="7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EABAE04C-5726-37B3-7CEC-BB4DCE6BF727}"/>
              </a:ext>
            </a:extLst>
          </p:cNvPr>
          <p:cNvSpPr/>
          <p:nvPr/>
        </p:nvSpPr>
        <p:spPr bwMode="auto">
          <a:xfrm>
            <a:off x="1915281" y="10989304"/>
            <a:ext cx="2208957" cy="943198"/>
          </a:xfrm>
          <a:custGeom>
            <a:avLst/>
            <a:gdLst/>
            <a:ahLst/>
            <a:cxnLst/>
            <a:rect l="l" t="t" r="r" b="b"/>
            <a:pathLst>
              <a:path w="455172" h="278138" extrusionOk="0">
                <a:moveTo>
                  <a:pt x="65914" y="0"/>
                </a:moveTo>
                <a:lnTo>
                  <a:pt x="389258" y="0"/>
                </a:lnTo>
                <a:cubicBezTo>
                  <a:pt x="425661" y="0"/>
                  <a:pt x="455172" y="29510"/>
                  <a:pt x="455172" y="65914"/>
                </a:cubicBezTo>
                <a:lnTo>
                  <a:pt x="455172" y="212225"/>
                </a:lnTo>
                <a:cubicBezTo>
                  <a:pt x="455172" y="229706"/>
                  <a:pt x="448227" y="246471"/>
                  <a:pt x="435866" y="258832"/>
                </a:cubicBezTo>
                <a:cubicBezTo>
                  <a:pt x="423505" y="271194"/>
                  <a:pt x="406740" y="278138"/>
                  <a:pt x="389258" y="278138"/>
                </a:cubicBezTo>
                <a:lnTo>
                  <a:pt x="65914" y="278138"/>
                </a:lnTo>
                <a:cubicBezTo>
                  <a:pt x="48432" y="278138"/>
                  <a:pt x="31667" y="271194"/>
                  <a:pt x="19306" y="258832"/>
                </a:cubicBezTo>
                <a:cubicBezTo>
                  <a:pt x="6944" y="246471"/>
                  <a:pt x="0" y="229706"/>
                  <a:pt x="0" y="212225"/>
                </a:cubicBezTo>
                <a:lnTo>
                  <a:pt x="0" y="65914"/>
                </a:lnTo>
                <a:cubicBezTo>
                  <a:pt x="0" y="48432"/>
                  <a:pt x="6944" y="31667"/>
                  <a:pt x="19306" y="19306"/>
                </a:cubicBezTo>
                <a:cubicBezTo>
                  <a:pt x="31667" y="6944"/>
                  <a:pt x="48432" y="0"/>
                  <a:pt x="65914" y="0"/>
                </a:cubicBezTo>
                <a:close/>
              </a:path>
            </a:pathLst>
          </a:custGeom>
          <a:solidFill>
            <a:srgbClr val="EED995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16" name="Freeform 26">
            <a:extLst>
              <a:ext uri="{FF2B5EF4-FFF2-40B4-BE49-F238E27FC236}">
                <a16:creationId xmlns:a16="http://schemas.microsoft.com/office/drawing/2014/main" id="{D2497224-62BB-B6A8-4A8F-2202FECE70C1}"/>
              </a:ext>
            </a:extLst>
          </p:cNvPr>
          <p:cNvSpPr/>
          <p:nvPr/>
        </p:nvSpPr>
        <p:spPr bwMode="auto">
          <a:xfrm>
            <a:off x="7073006" y="10992006"/>
            <a:ext cx="5118500" cy="943198"/>
          </a:xfrm>
          <a:custGeom>
            <a:avLst/>
            <a:gdLst/>
            <a:ahLst/>
            <a:cxnLst/>
            <a:rect l="l" t="t" r="r" b="b"/>
            <a:pathLst>
              <a:path w="1054705" h="278138" extrusionOk="0">
                <a:moveTo>
                  <a:pt x="28446" y="0"/>
                </a:moveTo>
                <a:lnTo>
                  <a:pt x="1026259" y="0"/>
                </a:lnTo>
                <a:cubicBezTo>
                  <a:pt x="1041969" y="0"/>
                  <a:pt x="1054705" y="12736"/>
                  <a:pt x="1054705" y="28446"/>
                </a:cubicBezTo>
                <a:lnTo>
                  <a:pt x="1054705" y="249692"/>
                </a:lnTo>
                <a:cubicBezTo>
                  <a:pt x="1054705" y="265402"/>
                  <a:pt x="1041969" y="278138"/>
                  <a:pt x="1026259" y="278138"/>
                </a:cubicBezTo>
                <a:lnTo>
                  <a:pt x="28446" y="278138"/>
                </a:lnTo>
                <a:cubicBezTo>
                  <a:pt x="20902" y="278138"/>
                  <a:pt x="13666" y="275141"/>
                  <a:pt x="8332" y="269806"/>
                </a:cubicBezTo>
                <a:cubicBezTo>
                  <a:pt x="2997" y="264472"/>
                  <a:pt x="0" y="257237"/>
                  <a:pt x="0" y="249692"/>
                </a:cubicBezTo>
                <a:lnTo>
                  <a:pt x="0" y="28446"/>
                </a:lnTo>
                <a:cubicBezTo>
                  <a:pt x="0" y="20902"/>
                  <a:pt x="2997" y="13666"/>
                  <a:pt x="8332" y="8332"/>
                </a:cubicBezTo>
                <a:cubicBezTo>
                  <a:pt x="13666" y="2997"/>
                  <a:pt x="20902" y="0"/>
                  <a:pt x="28446" y="0"/>
                </a:cubicBezTo>
                <a:close/>
              </a:path>
            </a:pathLst>
          </a:custGeom>
          <a:solidFill>
            <a:srgbClr val="EED995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17" name="TextBox 28">
            <a:extLst>
              <a:ext uri="{FF2B5EF4-FFF2-40B4-BE49-F238E27FC236}">
                <a16:creationId xmlns:a16="http://schemas.microsoft.com/office/drawing/2014/main" id="{0A9361D7-E815-6648-77C9-4B6F6E303741}"/>
              </a:ext>
            </a:extLst>
          </p:cNvPr>
          <p:cNvSpPr txBox="1"/>
          <p:nvPr/>
        </p:nvSpPr>
        <p:spPr bwMode="auto">
          <a:xfrm>
            <a:off x="7073006" y="11211806"/>
            <a:ext cx="5118502" cy="503599"/>
          </a:xfrm>
          <a:prstGeom prst="rect">
            <a:avLst/>
          </a:prstGeom>
          <a:grpFill/>
        </p:spPr>
        <p:txBody>
          <a:bodyPr wrap="square" lIns="0" tIns="0" rIns="0" bIns="0" rtlCol="0" anchor="t">
            <a:spAutoFit/>
          </a:bodyPr>
          <a:lstStyle/>
          <a:p>
            <a:pPr lvl="1">
              <a:lnSpc>
                <a:spcPts val="4213"/>
              </a:lnSpc>
              <a:defRPr/>
            </a:pPr>
            <a:r>
              <a:rPr lang="de-DE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Kupfer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8" name="Freeform 30">
            <a:extLst>
              <a:ext uri="{FF2B5EF4-FFF2-40B4-BE49-F238E27FC236}">
                <a16:creationId xmlns:a16="http://schemas.microsoft.com/office/drawing/2014/main" id="{20EB0F09-7472-837C-6F87-1D639237DC44}"/>
              </a:ext>
            </a:extLst>
          </p:cNvPr>
          <p:cNvSpPr/>
          <p:nvPr/>
        </p:nvSpPr>
        <p:spPr bwMode="auto">
          <a:xfrm>
            <a:off x="4554838" y="10989304"/>
            <a:ext cx="2208957" cy="943198"/>
          </a:xfrm>
          <a:custGeom>
            <a:avLst/>
            <a:gdLst/>
            <a:ahLst/>
            <a:cxnLst/>
            <a:rect l="l" t="t" r="r" b="b"/>
            <a:pathLst>
              <a:path w="455172" h="278138" extrusionOk="0">
                <a:moveTo>
                  <a:pt x="65914" y="0"/>
                </a:moveTo>
                <a:lnTo>
                  <a:pt x="389258" y="0"/>
                </a:lnTo>
                <a:cubicBezTo>
                  <a:pt x="425661" y="0"/>
                  <a:pt x="455172" y="29510"/>
                  <a:pt x="455172" y="65914"/>
                </a:cubicBezTo>
                <a:lnTo>
                  <a:pt x="455172" y="212225"/>
                </a:lnTo>
                <a:cubicBezTo>
                  <a:pt x="455172" y="229706"/>
                  <a:pt x="448227" y="246471"/>
                  <a:pt x="435866" y="258832"/>
                </a:cubicBezTo>
                <a:cubicBezTo>
                  <a:pt x="423505" y="271194"/>
                  <a:pt x="406740" y="278138"/>
                  <a:pt x="389258" y="278138"/>
                </a:cubicBezTo>
                <a:lnTo>
                  <a:pt x="65914" y="278138"/>
                </a:lnTo>
                <a:cubicBezTo>
                  <a:pt x="48432" y="278138"/>
                  <a:pt x="31667" y="271194"/>
                  <a:pt x="19306" y="258832"/>
                </a:cubicBezTo>
                <a:cubicBezTo>
                  <a:pt x="6944" y="246471"/>
                  <a:pt x="0" y="229706"/>
                  <a:pt x="0" y="212225"/>
                </a:cubicBezTo>
                <a:lnTo>
                  <a:pt x="0" y="65914"/>
                </a:lnTo>
                <a:cubicBezTo>
                  <a:pt x="0" y="48432"/>
                  <a:pt x="6944" y="31667"/>
                  <a:pt x="19306" y="19306"/>
                </a:cubicBezTo>
                <a:cubicBezTo>
                  <a:pt x="31667" y="6944"/>
                  <a:pt x="48432" y="0"/>
                  <a:pt x="65914" y="0"/>
                </a:cubicBezTo>
                <a:close/>
              </a:path>
            </a:pathLst>
          </a:custGeom>
          <a:solidFill>
            <a:srgbClr val="EED995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" name="TextBox 39">
            <a:extLst>
              <a:ext uri="{FF2B5EF4-FFF2-40B4-BE49-F238E27FC236}">
                <a16:creationId xmlns:a16="http://schemas.microsoft.com/office/drawing/2014/main" id="{D2423842-1D6E-DB46-ACB9-4FEFA4D9ABF0}"/>
              </a:ext>
            </a:extLst>
          </p:cNvPr>
          <p:cNvSpPr txBox="1"/>
          <p:nvPr/>
        </p:nvSpPr>
        <p:spPr bwMode="auto">
          <a:xfrm>
            <a:off x="1910218" y="6430421"/>
            <a:ext cx="2208954" cy="5088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13"/>
              </a:lnSpc>
              <a:defRPr/>
            </a:pPr>
            <a:r>
              <a:rPr lang="en-US" sz="2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56</a:t>
            </a:r>
            <a:r>
              <a:rPr lang="en-US" sz="3000" dirty="0">
                <a:solidFill>
                  <a:srgbClr val="000000"/>
                </a:solidFill>
                <a:latin typeface="Open Sans"/>
              </a:rPr>
              <a:t> </a:t>
            </a:r>
            <a:endParaRPr dirty="0"/>
          </a:p>
        </p:txBody>
      </p:sp>
      <p:sp>
        <p:nvSpPr>
          <p:cNvPr id="4" name="TextBox 41">
            <a:extLst>
              <a:ext uri="{FF2B5EF4-FFF2-40B4-BE49-F238E27FC236}">
                <a16:creationId xmlns:a16="http://schemas.microsoft.com/office/drawing/2014/main" id="{A4828162-BB69-C975-E92D-A1D1B479B268}"/>
              </a:ext>
            </a:extLst>
          </p:cNvPr>
          <p:cNvSpPr txBox="1"/>
          <p:nvPr/>
        </p:nvSpPr>
        <p:spPr bwMode="auto">
          <a:xfrm>
            <a:off x="4554838" y="6433051"/>
            <a:ext cx="2204106" cy="5035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13"/>
              </a:lnSpc>
              <a:defRPr/>
            </a:pPr>
            <a:r>
              <a:rPr lang="de-DE" sz="2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mintgrün</a:t>
            </a:r>
            <a:endParaRPr sz="2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40">
            <a:extLst>
              <a:ext uri="{FF2B5EF4-FFF2-40B4-BE49-F238E27FC236}">
                <a16:creationId xmlns:a16="http://schemas.microsoft.com/office/drawing/2014/main" id="{58175976-F645-E735-06D3-E5394A7B1906}"/>
              </a:ext>
            </a:extLst>
          </p:cNvPr>
          <p:cNvSpPr txBox="1"/>
          <p:nvPr/>
        </p:nvSpPr>
        <p:spPr bwMode="auto">
          <a:xfrm>
            <a:off x="1910217" y="7727945"/>
            <a:ext cx="2208956" cy="5035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13"/>
              </a:lnSpc>
              <a:defRPr/>
            </a:pPr>
            <a:r>
              <a:rPr lang="en-US" sz="2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  <a:endParaRPr sz="2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42">
            <a:extLst>
              <a:ext uri="{FF2B5EF4-FFF2-40B4-BE49-F238E27FC236}">
                <a16:creationId xmlns:a16="http://schemas.microsoft.com/office/drawing/2014/main" id="{FFFB6C9B-92BB-5108-F97B-180D536F035E}"/>
              </a:ext>
            </a:extLst>
          </p:cNvPr>
          <p:cNvSpPr txBox="1"/>
          <p:nvPr/>
        </p:nvSpPr>
        <p:spPr bwMode="auto">
          <a:xfrm>
            <a:off x="4549976" y="7738803"/>
            <a:ext cx="2208968" cy="5035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13"/>
              </a:lnSpc>
              <a:defRPr/>
            </a:pPr>
            <a:r>
              <a:rPr lang="de-DE" sz="2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blau</a:t>
            </a:r>
            <a:endParaRPr sz="2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43">
            <a:extLst>
              <a:ext uri="{FF2B5EF4-FFF2-40B4-BE49-F238E27FC236}">
                <a16:creationId xmlns:a16="http://schemas.microsoft.com/office/drawing/2014/main" id="{16304780-5145-DEF3-B250-5EF2179D0EB1}"/>
              </a:ext>
            </a:extLst>
          </p:cNvPr>
          <p:cNvSpPr txBox="1"/>
          <p:nvPr/>
        </p:nvSpPr>
        <p:spPr bwMode="auto">
          <a:xfrm>
            <a:off x="4549976" y="9033697"/>
            <a:ext cx="2235895" cy="5035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13"/>
              </a:lnSpc>
              <a:defRPr/>
            </a:pPr>
            <a:r>
              <a:rPr lang="de-DE" sz="2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gelb</a:t>
            </a:r>
            <a:endParaRPr sz="2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105">
            <a:extLst>
              <a:ext uri="{FF2B5EF4-FFF2-40B4-BE49-F238E27FC236}">
                <a16:creationId xmlns:a16="http://schemas.microsoft.com/office/drawing/2014/main" id="{E9BA58DF-44FD-A649-9F66-A4D33499986B}"/>
              </a:ext>
            </a:extLst>
          </p:cNvPr>
          <p:cNvSpPr txBox="1"/>
          <p:nvPr/>
        </p:nvSpPr>
        <p:spPr bwMode="auto">
          <a:xfrm>
            <a:off x="1893204" y="11206475"/>
            <a:ext cx="2225967" cy="508857"/>
          </a:xfrm>
          <a:prstGeom prst="rect">
            <a:avLst/>
          </a:prstGeom>
          <a:grp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13"/>
              </a:lnSpc>
              <a:defRPr/>
            </a:pPr>
            <a:r>
              <a:rPr lang="en-US" sz="2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r>
              <a:rPr lang="en-US" sz="3000" dirty="0">
                <a:solidFill>
                  <a:srgbClr val="000000"/>
                </a:solidFill>
                <a:latin typeface="Open Sans"/>
              </a:rPr>
              <a:t> </a:t>
            </a:r>
            <a:endParaRPr dirty="0"/>
          </a:p>
        </p:txBody>
      </p:sp>
      <p:sp>
        <p:nvSpPr>
          <p:cNvPr id="12" name="TextBox 106">
            <a:extLst>
              <a:ext uri="{FF2B5EF4-FFF2-40B4-BE49-F238E27FC236}">
                <a16:creationId xmlns:a16="http://schemas.microsoft.com/office/drawing/2014/main" id="{88821EAC-CA7E-9031-9D82-4C1A17492C10}"/>
              </a:ext>
            </a:extLst>
          </p:cNvPr>
          <p:cNvSpPr txBox="1"/>
          <p:nvPr/>
        </p:nvSpPr>
        <p:spPr bwMode="auto">
          <a:xfrm>
            <a:off x="4554836" y="11209104"/>
            <a:ext cx="2204108" cy="503599"/>
          </a:xfrm>
          <a:prstGeom prst="rect">
            <a:avLst/>
          </a:prstGeom>
          <a:grp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13"/>
              </a:lnSpc>
              <a:defRPr/>
            </a:pPr>
            <a:r>
              <a:rPr lang="de-DE" sz="2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braun</a:t>
            </a:r>
            <a:endParaRPr sz="2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07">
            <a:extLst>
              <a:ext uri="{FF2B5EF4-FFF2-40B4-BE49-F238E27FC236}">
                <a16:creationId xmlns:a16="http://schemas.microsoft.com/office/drawing/2014/main" id="{4B35A38B-D122-B90D-6D8E-E92E4D4B79D0}"/>
              </a:ext>
            </a:extLst>
          </p:cNvPr>
          <p:cNvSpPr txBox="1"/>
          <p:nvPr/>
        </p:nvSpPr>
        <p:spPr bwMode="auto">
          <a:xfrm>
            <a:off x="1910214" y="12508812"/>
            <a:ext cx="2208957" cy="508857"/>
          </a:xfrm>
          <a:prstGeom prst="rect">
            <a:avLst/>
          </a:prstGeom>
          <a:grp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13"/>
              </a:lnSpc>
              <a:defRPr/>
            </a:pPr>
            <a:r>
              <a:rPr lang="en-US" sz="2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3000" dirty="0">
                <a:solidFill>
                  <a:srgbClr val="000000"/>
                </a:solidFill>
                <a:latin typeface="Open Sans"/>
              </a:rPr>
              <a:t> </a:t>
            </a:r>
            <a:endParaRPr dirty="0"/>
          </a:p>
        </p:txBody>
      </p:sp>
      <p:sp>
        <p:nvSpPr>
          <p:cNvPr id="15" name="TextBox 112">
            <a:extLst>
              <a:ext uri="{FF2B5EF4-FFF2-40B4-BE49-F238E27FC236}">
                <a16:creationId xmlns:a16="http://schemas.microsoft.com/office/drawing/2014/main" id="{5AD926CA-E241-9821-AFF3-45DA06C2ABDC}"/>
              </a:ext>
            </a:extLst>
          </p:cNvPr>
          <p:cNvSpPr txBox="1"/>
          <p:nvPr/>
        </p:nvSpPr>
        <p:spPr bwMode="auto">
          <a:xfrm>
            <a:off x="4576914" y="12511441"/>
            <a:ext cx="2208957" cy="503599"/>
          </a:xfrm>
          <a:prstGeom prst="rect">
            <a:avLst/>
          </a:prstGeom>
          <a:grp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13"/>
              </a:lnSpc>
              <a:defRPr/>
            </a:pPr>
            <a:r>
              <a:rPr lang="de-DE" sz="2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orange</a:t>
            </a:r>
            <a:endParaRPr sz="2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08">
            <a:extLst>
              <a:ext uri="{FF2B5EF4-FFF2-40B4-BE49-F238E27FC236}">
                <a16:creationId xmlns:a16="http://schemas.microsoft.com/office/drawing/2014/main" id="{6BC8DA03-1659-8480-918E-841B7D4E70EF}"/>
              </a:ext>
            </a:extLst>
          </p:cNvPr>
          <p:cNvSpPr txBox="1"/>
          <p:nvPr/>
        </p:nvSpPr>
        <p:spPr bwMode="auto">
          <a:xfrm>
            <a:off x="1915280" y="13815956"/>
            <a:ext cx="2203891" cy="508857"/>
          </a:xfrm>
          <a:prstGeom prst="rect">
            <a:avLst/>
          </a:prstGeom>
          <a:grp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13"/>
              </a:lnSpc>
              <a:defRPr/>
            </a:pPr>
            <a:r>
              <a:rPr lang="en-US" sz="2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sz="2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13">
            <a:extLst>
              <a:ext uri="{FF2B5EF4-FFF2-40B4-BE49-F238E27FC236}">
                <a16:creationId xmlns:a16="http://schemas.microsoft.com/office/drawing/2014/main" id="{DFB7C7D5-AEB3-45A5-6693-B6C26F5D9BFE}"/>
              </a:ext>
            </a:extLst>
          </p:cNvPr>
          <p:cNvSpPr txBox="1"/>
          <p:nvPr/>
        </p:nvSpPr>
        <p:spPr bwMode="auto">
          <a:xfrm>
            <a:off x="4576914" y="13806335"/>
            <a:ext cx="2182030" cy="503599"/>
          </a:xfrm>
          <a:prstGeom prst="rect">
            <a:avLst/>
          </a:prstGeom>
          <a:grp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13"/>
              </a:lnSpc>
              <a:defRPr/>
            </a:pPr>
            <a:r>
              <a:rPr lang="de-DE" sz="2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schwarz</a:t>
            </a:r>
            <a:endParaRPr sz="2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09">
            <a:extLst>
              <a:ext uri="{FF2B5EF4-FFF2-40B4-BE49-F238E27FC236}">
                <a16:creationId xmlns:a16="http://schemas.microsoft.com/office/drawing/2014/main" id="{2532D2E3-7F87-0561-27F2-C8EA25756493}"/>
              </a:ext>
            </a:extLst>
          </p:cNvPr>
          <p:cNvSpPr txBox="1"/>
          <p:nvPr/>
        </p:nvSpPr>
        <p:spPr bwMode="auto">
          <a:xfrm>
            <a:off x="1885653" y="15110850"/>
            <a:ext cx="2233518" cy="508857"/>
          </a:xfrm>
          <a:prstGeom prst="rect">
            <a:avLst/>
          </a:prstGeom>
          <a:grp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13"/>
              </a:lnSpc>
              <a:defRPr/>
            </a:pPr>
            <a:r>
              <a:rPr lang="en-US" sz="2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3000" dirty="0">
                <a:solidFill>
                  <a:srgbClr val="000000"/>
                </a:solidFill>
                <a:latin typeface="Open Sans"/>
              </a:rPr>
              <a:t> </a:t>
            </a:r>
            <a:endParaRPr dirty="0"/>
          </a:p>
        </p:txBody>
      </p:sp>
      <p:sp>
        <p:nvSpPr>
          <p:cNvPr id="21" name="TextBox 114">
            <a:extLst>
              <a:ext uri="{FF2B5EF4-FFF2-40B4-BE49-F238E27FC236}">
                <a16:creationId xmlns:a16="http://schemas.microsoft.com/office/drawing/2014/main" id="{16BCF4F2-5F56-1A48-0228-E048B4BE88ED}"/>
              </a:ext>
            </a:extLst>
          </p:cNvPr>
          <p:cNvSpPr txBox="1"/>
          <p:nvPr/>
        </p:nvSpPr>
        <p:spPr bwMode="auto">
          <a:xfrm>
            <a:off x="4549976" y="15114782"/>
            <a:ext cx="2208968" cy="503599"/>
          </a:xfrm>
          <a:prstGeom prst="rect">
            <a:avLst/>
          </a:prstGeom>
          <a:grp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13"/>
              </a:lnSpc>
              <a:defRPr/>
            </a:pPr>
            <a:r>
              <a:rPr lang="de-DE" sz="29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gold</a:t>
            </a:r>
            <a:r>
              <a:rPr lang="de-DE" sz="2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de-DE" sz="29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silber</a:t>
            </a:r>
            <a:endParaRPr lang="de-DE" sz="29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110">
            <a:extLst>
              <a:ext uri="{FF2B5EF4-FFF2-40B4-BE49-F238E27FC236}">
                <a16:creationId xmlns:a16="http://schemas.microsoft.com/office/drawing/2014/main" id="{E1FB171D-4684-7452-C7D3-9AFCFA95571B}"/>
              </a:ext>
            </a:extLst>
          </p:cNvPr>
          <p:cNvSpPr txBox="1"/>
          <p:nvPr/>
        </p:nvSpPr>
        <p:spPr bwMode="auto">
          <a:xfrm>
            <a:off x="1910213" y="16407047"/>
            <a:ext cx="2208957" cy="508857"/>
          </a:xfrm>
          <a:prstGeom prst="rect">
            <a:avLst/>
          </a:prstGeom>
          <a:grp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13"/>
              </a:lnSpc>
              <a:defRPr/>
            </a:pPr>
            <a:r>
              <a:rPr lang="en-US" sz="2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000" dirty="0">
                <a:solidFill>
                  <a:srgbClr val="000000"/>
                </a:solidFill>
                <a:latin typeface="Open Sans"/>
              </a:rPr>
              <a:t> </a:t>
            </a:r>
            <a:endParaRPr dirty="0"/>
          </a:p>
        </p:txBody>
      </p:sp>
      <p:sp>
        <p:nvSpPr>
          <p:cNvPr id="24" name="TextBox 115">
            <a:extLst>
              <a:ext uri="{FF2B5EF4-FFF2-40B4-BE49-F238E27FC236}">
                <a16:creationId xmlns:a16="http://schemas.microsoft.com/office/drawing/2014/main" id="{CE0BFA8B-E24F-9BA8-7099-77BD6203BFE4}"/>
              </a:ext>
            </a:extLst>
          </p:cNvPr>
          <p:cNvSpPr txBox="1"/>
          <p:nvPr/>
        </p:nvSpPr>
        <p:spPr bwMode="auto">
          <a:xfrm>
            <a:off x="4549976" y="16411560"/>
            <a:ext cx="2208968" cy="503599"/>
          </a:xfrm>
          <a:prstGeom prst="rect">
            <a:avLst/>
          </a:prstGeom>
          <a:grp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13"/>
              </a:lnSpc>
              <a:defRPr/>
            </a:pPr>
            <a:r>
              <a:rPr lang="de-DE" sz="2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weiß</a:t>
            </a:r>
            <a:endParaRPr sz="2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111">
            <a:extLst>
              <a:ext uri="{FF2B5EF4-FFF2-40B4-BE49-F238E27FC236}">
                <a16:creationId xmlns:a16="http://schemas.microsoft.com/office/drawing/2014/main" id="{449C3438-7A9C-FF60-92FB-5D88B2A13BEF}"/>
              </a:ext>
            </a:extLst>
          </p:cNvPr>
          <p:cNvSpPr txBox="1"/>
          <p:nvPr/>
        </p:nvSpPr>
        <p:spPr bwMode="auto">
          <a:xfrm>
            <a:off x="1909634" y="17708022"/>
            <a:ext cx="2209535" cy="508857"/>
          </a:xfrm>
          <a:prstGeom prst="rect">
            <a:avLst/>
          </a:prstGeom>
          <a:grp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13"/>
              </a:lnSpc>
              <a:defRPr/>
            </a:pPr>
            <a:r>
              <a:rPr lang="en-US" sz="2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3000" dirty="0">
                <a:solidFill>
                  <a:srgbClr val="000000"/>
                </a:solidFill>
                <a:latin typeface="Open Sans"/>
              </a:rPr>
              <a:t> </a:t>
            </a:r>
            <a:endParaRPr dirty="0"/>
          </a:p>
        </p:txBody>
      </p:sp>
      <p:sp>
        <p:nvSpPr>
          <p:cNvPr id="27" name="TextBox 116">
            <a:extLst>
              <a:ext uri="{FF2B5EF4-FFF2-40B4-BE49-F238E27FC236}">
                <a16:creationId xmlns:a16="http://schemas.microsoft.com/office/drawing/2014/main" id="{4EA4FB8F-A6FC-59EC-9A90-2E92A0A1CBBA}"/>
              </a:ext>
            </a:extLst>
          </p:cNvPr>
          <p:cNvSpPr txBox="1"/>
          <p:nvPr/>
        </p:nvSpPr>
        <p:spPr bwMode="auto">
          <a:xfrm>
            <a:off x="4549976" y="17710651"/>
            <a:ext cx="2208968" cy="503599"/>
          </a:xfrm>
          <a:prstGeom prst="rect">
            <a:avLst/>
          </a:prstGeom>
          <a:grp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13"/>
              </a:lnSpc>
              <a:defRPr/>
            </a:pPr>
            <a:r>
              <a:rPr lang="de-DE" sz="2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grau</a:t>
            </a:r>
            <a:endParaRPr sz="2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68BCC3C-0FE9-9BF5-F2DE-64CD2E2C4853}"/>
              </a:ext>
            </a:extLst>
          </p:cNvPr>
          <p:cNvSpPr txBox="1"/>
          <p:nvPr/>
        </p:nvSpPr>
        <p:spPr bwMode="auto">
          <a:xfrm>
            <a:off x="6277450" y="19339740"/>
            <a:ext cx="24700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 für Lehrende</a:t>
            </a:r>
          </a:p>
        </p:txBody>
      </p:sp>
      <p:pic>
        <p:nvPicPr>
          <p:cNvPr id="34" name="Grafik 2" descr="Abzeichen Tick1 mit einfarbiger Füllung">
            <a:extLst>
              <a:ext uri="{FF2B5EF4-FFF2-40B4-BE49-F238E27FC236}">
                <a16:creationId xmlns:a16="http://schemas.microsoft.com/office/drawing/2014/main" id="{AABE880D-B74C-A8D7-C85A-22F2B0C8E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12505441" y="450850"/>
            <a:ext cx="1489814" cy="148981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3C337E91-F42B-BBF2-A64D-BDB48EF3B10D}"/>
              </a:ext>
            </a:extLst>
          </p:cNvPr>
          <p:cNvSpPr txBox="1"/>
          <p:nvPr/>
        </p:nvSpPr>
        <p:spPr bwMode="auto">
          <a:xfrm>
            <a:off x="12417914" y="1804883"/>
            <a:ext cx="1577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Lösung zu Seite 2/5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A575759-1CE0-8A3F-1776-01BA3FFA5C2C}"/>
              </a:ext>
            </a:extLst>
          </p:cNvPr>
          <p:cNvSpPr txBox="1"/>
          <p:nvPr/>
        </p:nvSpPr>
        <p:spPr bwMode="auto">
          <a:xfrm>
            <a:off x="10153650" y="19079304"/>
            <a:ext cx="39018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basierend auf Materialien von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Szucsich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(PH Wien, 2024) im EU-geförderten Projekt Teacher Academy Project – Teaching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Sustainability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(TAP-TS).</a:t>
            </a:r>
          </a:p>
          <a:p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Freeform 74">
            <a:extLst>
              <a:ext uri="{FF2B5EF4-FFF2-40B4-BE49-F238E27FC236}">
                <a16:creationId xmlns:a16="http://schemas.microsoft.com/office/drawing/2014/main" id="{D21F9A68-6301-16A0-22DC-7A310AB6B009}"/>
              </a:ext>
            </a:extLst>
          </p:cNvPr>
          <p:cNvSpPr/>
          <p:nvPr/>
        </p:nvSpPr>
        <p:spPr bwMode="auto">
          <a:xfrm flipH="1">
            <a:off x="9286877" y="3382291"/>
            <a:ext cx="4975078" cy="2801283"/>
          </a:xfrm>
          <a:custGeom>
            <a:avLst/>
            <a:gdLst/>
            <a:ahLst/>
            <a:cxnLst/>
            <a:rect l="l" t="t" r="r" b="b"/>
            <a:pathLst>
              <a:path w="7054325" h="3972030" extrusionOk="0">
                <a:moveTo>
                  <a:pt x="7054325" y="0"/>
                </a:moveTo>
                <a:lnTo>
                  <a:pt x="0" y="0"/>
                </a:lnTo>
                <a:lnTo>
                  <a:pt x="0" y="3972030"/>
                </a:lnTo>
                <a:lnTo>
                  <a:pt x="7054325" y="3972030"/>
                </a:lnTo>
                <a:lnTo>
                  <a:pt x="7054325" y="0"/>
                </a:lnTo>
                <a:close/>
              </a:path>
            </a:pathLst>
          </a:custGeom>
          <a:blipFill>
            <a:blip r:embed="rId5"/>
            <a:stretch/>
          </a:blipFill>
        </p:spPr>
        <p:txBody>
          <a:bodyPr/>
          <a:lstStyle/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4842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/>
          <p:nvPr/>
        </p:nvSpPr>
        <p:spPr bwMode="auto">
          <a:xfrm>
            <a:off x="-644429" y="3302673"/>
            <a:ext cx="4820950" cy="2714499"/>
          </a:xfrm>
          <a:custGeom>
            <a:avLst/>
            <a:gdLst/>
            <a:ahLst/>
            <a:cxnLst/>
            <a:rect l="l" t="t" r="r" b="b"/>
            <a:pathLst>
              <a:path w="5126837" h="2886733" extrusionOk="0">
                <a:moveTo>
                  <a:pt x="0" y="0"/>
                </a:moveTo>
                <a:lnTo>
                  <a:pt x="5126837" y="0"/>
                </a:lnTo>
                <a:lnTo>
                  <a:pt x="5126837" y="2886733"/>
                </a:lnTo>
                <a:lnTo>
                  <a:pt x="0" y="28867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/>
          </a:blipFill>
        </p:spPr>
        <p:txBody>
          <a:bodyPr/>
          <a:lstStyle/>
          <a:p>
            <a:pPr>
              <a:defRPr/>
            </a:pPr>
            <a:endParaRPr lang="de-DE"/>
          </a:p>
        </p:txBody>
      </p:sp>
      <p:grpSp>
        <p:nvGrpSpPr>
          <p:cNvPr id="10" name="Group 10"/>
          <p:cNvGrpSpPr/>
          <p:nvPr/>
        </p:nvGrpSpPr>
        <p:grpSpPr bwMode="auto">
          <a:xfrm>
            <a:off x="1847850" y="4084876"/>
            <a:ext cx="11466195" cy="9948661"/>
            <a:chOff x="0" y="635185"/>
            <a:chExt cx="13620965" cy="11818249"/>
          </a:xfrm>
        </p:grpSpPr>
        <p:grpSp>
          <p:nvGrpSpPr>
            <p:cNvPr id="11" name="Group 11"/>
            <p:cNvGrpSpPr/>
            <p:nvPr/>
          </p:nvGrpSpPr>
          <p:grpSpPr bwMode="auto">
            <a:xfrm rot="-5400000">
              <a:off x="1683241" y="1070501"/>
              <a:ext cx="9699692" cy="13066173"/>
              <a:chOff x="0" y="0"/>
              <a:chExt cx="3083475" cy="4153660"/>
            </a:xfrm>
          </p:grpSpPr>
          <p:sp>
            <p:nvSpPr>
              <p:cNvPr id="12" name="Freeform 12"/>
              <p:cNvSpPr/>
              <p:nvPr/>
            </p:nvSpPr>
            <p:spPr bwMode="auto">
              <a:xfrm>
                <a:off x="0" y="0"/>
                <a:ext cx="3083475" cy="4153660"/>
              </a:xfrm>
              <a:custGeom>
                <a:avLst/>
                <a:gdLst/>
                <a:ahLst/>
                <a:cxnLst/>
                <a:rect l="l" t="t" r="r" b="b"/>
                <a:pathLst>
                  <a:path w="3083475" h="4153660" extrusionOk="0">
                    <a:moveTo>
                      <a:pt x="3083475" y="279400"/>
                    </a:moveTo>
                    <a:lnTo>
                      <a:pt x="3083475" y="0"/>
                    </a:lnTo>
                    <a:lnTo>
                      <a:pt x="0" y="0"/>
                    </a:lnTo>
                    <a:lnTo>
                      <a:pt x="0" y="4153660"/>
                    </a:lnTo>
                    <a:lnTo>
                      <a:pt x="3083475" y="4153660"/>
                    </a:lnTo>
                    <a:lnTo>
                      <a:pt x="3083475" y="279400"/>
                    </a:lnTo>
                    <a:close/>
                    <a:moveTo>
                      <a:pt x="3004735" y="279400"/>
                    </a:moveTo>
                    <a:lnTo>
                      <a:pt x="3004735" y="4074920"/>
                    </a:lnTo>
                    <a:lnTo>
                      <a:pt x="78740" y="4074920"/>
                    </a:lnTo>
                    <a:lnTo>
                      <a:pt x="78740" y="78740"/>
                    </a:lnTo>
                    <a:lnTo>
                      <a:pt x="3004735" y="78740"/>
                    </a:lnTo>
                    <a:lnTo>
                      <a:pt x="3004735" y="279400"/>
                    </a:lnTo>
                    <a:close/>
                  </a:path>
                </a:pathLst>
              </a:custGeom>
              <a:solidFill>
                <a:srgbClr val="09592B"/>
              </a:solidFill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</p:grpSp>
        <p:sp>
          <p:nvSpPr>
            <p:cNvPr id="13" name="Freeform 13"/>
            <p:cNvSpPr/>
            <p:nvPr/>
          </p:nvSpPr>
          <p:spPr bwMode="auto">
            <a:xfrm>
              <a:off x="507561" y="3394433"/>
              <a:ext cx="12051051" cy="8418309"/>
            </a:xfrm>
            <a:custGeom>
              <a:avLst/>
              <a:gdLst/>
              <a:ahLst/>
              <a:cxnLst/>
              <a:rect l="l" t="t" r="r" b="b"/>
              <a:pathLst>
                <a:path w="12051051" h="8418309" extrusionOk="0">
                  <a:moveTo>
                    <a:pt x="0" y="0"/>
                  </a:moveTo>
                  <a:lnTo>
                    <a:pt x="12051051" y="0"/>
                  </a:lnTo>
                  <a:lnTo>
                    <a:pt x="12051051" y="8418309"/>
                  </a:lnTo>
                  <a:lnTo>
                    <a:pt x="0" y="84183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/>
            </a:blipFill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4" name="TextBox 14"/>
            <p:cNvSpPr txBox="1"/>
            <p:nvPr/>
          </p:nvSpPr>
          <p:spPr bwMode="auto">
            <a:xfrm>
              <a:off x="6960973" y="10960849"/>
              <a:ext cx="3160113" cy="592448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154"/>
                </a:lnSpc>
                <a:defRPr/>
              </a:pPr>
              <a:r>
                <a:rPr lang="de-DE" sz="2800" dirty="0">
                  <a:solidFill>
                    <a:srgbClr val="FFFFFF">
                      <a:alpha val="6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Aluminium</a:t>
              </a: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Box 15"/>
            <p:cNvSpPr txBox="1"/>
            <p:nvPr/>
          </p:nvSpPr>
          <p:spPr bwMode="auto">
            <a:xfrm>
              <a:off x="10480993" y="9653886"/>
              <a:ext cx="1353132" cy="592448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154"/>
                </a:lnSpc>
                <a:defRPr/>
              </a:pPr>
              <a:r>
                <a:rPr lang="de-DE" sz="2800" dirty="0">
                  <a:solidFill>
                    <a:srgbClr val="FFFFFF">
                      <a:alpha val="6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Zinn</a:t>
              </a: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TextBox 16"/>
            <p:cNvSpPr txBox="1"/>
            <p:nvPr/>
          </p:nvSpPr>
          <p:spPr bwMode="auto">
            <a:xfrm>
              <a:off x="709868" y="9600443"/>
              <a:ext cx="2397341" cy="1023722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defRPr/>
              </a:pPr>
              <a:r>
                <a:rPr lang="de-DE" sz="2800" dirty="0">
                  <a:solidFill>
                    <a:srgbClr val="FFFFFF">
                      <a:alpha val="6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Glas,</a:t>
              </a:r>
              <a:endParaRPr sz="2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defRPr/>
              </a:pPr>
              <a:r>
                <a:rPr lang="de-DE" sz="2800" dirty="0">
                  <a:solidFill>
                    <a:srgbClr val="FFFFFF">
                      <a:alpha val="6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Keramik</a:t>
              </a:r>
              <a:endParaRPr sz="2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7"/>
            <p:cNvSpPr txBox="1"/>
            <p:nvPr/>
          </p:nvSpPr>
          <p:spPr bwMode="auto">
            <a:xfrm>
              <a:off x="7680393" y="3501244"/>
              <a:ext cx="1993153" cy="592448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54"/>
                </a:lnSpc>
                <a:defRPr/>
              </a:pPr>
              <a:r>
                <a:rPr lang="de-DE" sz="2800" dirty="0">
                  <a:solidFill>
                    <a:srgbClr val="FFFFFF">
                      <a:alpha val="6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Plastik</a:t>
              </a: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TextBox 18"/>
            <p:cNvSpPr txBox="1"/>
            <p:nvPr/>
          </p:nvSpPr>
          <p:spPr bwMode="auto">
            <a:xfrm>
              <a:off x="4834471" y="10960849"/>
              <a:ext cx="1454494" cy="592448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154"/>
                </a:lnSpc>
                <a:defRPr/>
              </a:pPr>
              <a:r>
                <a:rPr lang="en-US" sz="2800" dirty="0">
                  <a:solidFill>
                    <a:srgbClr val="FFFFFF">
                      <a:alpha val="6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Eisen</a:t>
              </a: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TextBox 19"/>
            <p:cNvSpPr txBox="1"/>
            <p:nvPr/>
          </p:nvSpPr>
          <p:spPr bwMode="auto">
            <a:xfrm>
              <a:off x="9642900" y="4514814"/>
              <a:ext cx="1993151" cy="592448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154"/>
                </a:lnSpc>
                <a:defRPr/>
              </a:pPr>
              <a:r>
                <a:rPr lang="de-DE" sz="2800" dirty="0">
                  <a:solidFill>
                    <a:srgbClr val="FFFFFF">
                      <a:alpha val="6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andere</a:t>
              </a: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TextBox 20"/>
            <p:cNvSpPr txBox="1"/>
            <p:nvPr/>
          </p:nvSpPr>
          <p:spPr bwMode="auto">
            <a:xfrm>
              <a:off x="10256721" y="7768158"/>
              <a:ext cx="1577404" cy="592448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54"/>
                </a:lnSpc>
                <a:defRPr/>
              </a:pPr>
              <a:r>
                <a:rPr lang="de-DE" sz="2800" dirty="0">
                  <a:solidFill>
                    <a:srgbClr val="FFFFFF">
                      <a:alpha val="6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Nickel</a:t>
              </a: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TextBox 21"/>
            <p:cNvSpPr txBox="1"/>
            <p:nvPr/>
          </p:nvSpPr>
          <p:spPr bwMode="auto">
            <a:xfrm>
              <a:off x="5878994" y="6466369"/>
              <a:ext cx="1920371" cy="592448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54"/>
                </a:lnSpc>
                <a:defRPr/>
              </a:pPr>
              <a:r>
                <a:rPr lang="de-DE" sz="2800" dirty="0">
                  <a:solidFill>
                    <a:srgbClr val="FFFFFF">
                      <a:alpha val="6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Kupfer</a:t>
              </a: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TextBox 22"/>
            <p:cNvSpPr txBox="1"/>
            <p:nvPr/>
          </p:nvSpPr>
          <p:spPr bwMode="auto">
            <a:xfrm>
              <a:off x="8912805" y="635185"/>
              <a:ext cx="4708160" cy="1023722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defRPr/>
              </a:pPr>
              <a:r>
                <a:rPr lang="de-DE" sz="2800" dirty="0">
                  <a:solidFill>
                    <a:srgbClr val="000000">
                      <a:alpha val="6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Gold, Silber und </a:t>
              </a:r>
              <a:endParaRPr sz="2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defRPr/>
              </a:pPr>
              <a:r>
                <a:rPr lang="de-DE" sz="2800" dirty="0">
                  <a:solidFill>
                    <a:srgbClr val="000000">
                      <a:alpha val="6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andere Metalle</a:t>
              </a:r>
              <a:endParaRPr sz="2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AutoShape 23"/>
            <p:cNvSpPr/>
            <p:nvPr/>
          </p:nvSpPr>
          <p:spPr bwMode="auto">
            <a:xfrm>
              <a:off x="11636051" y="1729771"/>
              <a:ext cx="198074" cy="4141180"/>
            </a:xfrm>
            <a:prstGeom prst="line">
              <a:avLst/>
            </a:prstGeom>
            <a:grpFill/>
            <a:ln w="99954" cap="flat">
              <a:solidFill>
                <a:schemeClr val="bg1">
                  <a:lumMod val="85000"/>
                </a:schemeClr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24" name="Freeform 24"/>
          <p:cNvSpPr/>
          <p:nvPr/>
        </p:nvSpPr>
        <p:spPr bwMode="auto">
          <a:xfrm>
            <a:off x="3192966" y="14447939"/>
            <a:ext cx="8438738" cy="4751542"/>
          </a:xfrm>
          <a:custGeom>
            <a:avLst/>
            <a:gdLst/>
            <a:ahLst/>
            <a:cxnLst/>
            <a:rect l="l" t="t" r="r" b="b"/>
            <a:pathLst>
              <a:path w="8974172" h="5053025" extrusionOk="0">
                <a:moveTo>
                  <a:pt x="0" y="0"/>
                </a:moveTo>
                <a:lnTo>
                  <a:pt x="8974172" y="0"/>
                </a:lnTo>
                <a:lnTo>
                  <a:pt x="8974172" y="5053025"/>
                </a:lnTo>
                <a:lnTo>
                  <a:pt x="0" y="50530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/>
          </a:blip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6" name="TextBox 26"/>
          <p:cNvSpPr txBox="1"/>
          <p:nvPr/>
        </p:nvSpPr>
        <p:spPr bwMode="auto">
          <a:xfrm>
            <a:off x="-3291" y="716797"/>
            <a:ext cx="14217882" cy="1931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72"/>
              </a:lnSpc>
              <a:defRPr/>
            </a:pPr>
            <a:r>
              <a:rPr lang="de-DE" sz="8000" dirty="0">
                <a:solidFill>
                  <a:srgbClr val="09592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 IST IM INNEREN DEINES SMARTPHONES?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7577D2-CEA3-D12C-7DCF-9BE0BA5F30C8}"/>
              </a:ext>
            </a:extLst>
          </p:cNvPr>
          <p:cNvSpPr txBox="1"/>
          <p:nvPr/>
        </p:nvSpPr>
        <p:spPr bwMode="auto">
          <a:xfrm>
            <a:off x="8312935" y="19075679"/>
            <a:ext cx="56660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basierend auf Materialien von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Szucsich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(PH Wien, 2024) im EU-geförderten Projekt Teacher Academy Project – Teaching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Sustainability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(TAP-TS).</a:t>
            </a:r>
          </a:p>
          <a:p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Bildquelle: Petra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Szucsich</a:t>
            </a: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22AFB8-FB37-8E59-AF3B-524869D8E649}"/>
              </a:ext>
            </a:extLst>
          </p:cNvPr>
          <p:cNvSpPr txBox="1"/>
          <p:nvPr/>
        </p:nvSpPr>
        <p:spPr bwMode="auto">
          <a:xfrm>
            <a:off x="6545818" y="19356303"/>
            <a:ext cx="1119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Seite 9/9</a:t>
            </a:r>
          </a:p>
        </p:txBody>
      </p:sp>
      <p:pic>
        <p:nvPicPr>
          <p:cNvPr id="5" name="Grafik 2" descr="Abzeichen Tick1 mit einfarbiger Füllung">
            <a:extLst>
              <a:ext uri="{FF2B5EF4-FFF2-40B4-BE49-F238E27FC236}">
                <a16:creationId xmlns:a16="http://schemas.microsoft.com/office/drawing/2014/main" id="{D38C51E8-0105-74CC-2963-4ABDF50D74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 bwMode="auto">
          <a:xfrm>
            <a:off x="12505441" y="1365250"/>
            <a:ext cx="1489814" cy="14898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68B26F-D0C2-0FB4-2713-3E579BA02C1A}"/>
              </a:ext>
            </a:extLst>
          </p:cNvPr>
          <p:cNvSpPr txBox="1"/>
          <p:nvPr/>
        </p:nvSpPr>
        <p:spPr bwMode="auto">
          <a:xfrm>
            <a:off x="12417914" y="2719283"/>
            <a:ext cx="1577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Lösung zu Seite 2/5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1679</Words>
  <Application>Microsoft Office PowerPoint</Application>
  <DocSecurity>0</DocSecurity>
  <PresentationFormat>Custom</PresentationFormat>
  <Paragraphs>286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Calibri Light</vt:lpstr>
      <vt:lpstr>Londrina Solid Bold</vt:lpstr>
      <vt:lpstr>Open Sans</vt:lpstr>
      <vt:lpstr>Open Sans Bold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TAP TS_Workshop 1: Unblack the Box</dc:title>
  <dc:subject/>
  <dc:creator>Petra Szucsich</dc:creator>
  <cp:keywords>DAFhA0TPv1k,BAFbCIvappY</cp:keywords>
  <dc:description/>
  <cp:lastModifiedBy>Pia Ho</cp:lastModifiedBy>
  <cp:revision>79</cp:revision>
  <dcterms:created xsi:type="dcterms:W3CDTF">2023-06-22T08:39:39Z</dcterms:created>
  <dcterms:modified xsi:type="dcterms:W3CDTF">2024-12-03T15:16:06Z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2023-06-22T00:00:00Z</vt:filetime>
  </property>
  <property fmtid="{D5CDD505-2E9C-101B-9397-08002B2CF9AE}" pid="3" name="Creator">
    <vt:lpwstr>Canva</vt:lpwstr>
  </property>
  <property fmtid="{D5CDD505-2E9C-101B-9397-08002B2CF9AE}" pid="4" name="LastSaved">
    <vt:filetime>2023-06-22T00:00:00Z</vt:filetime>
  </property>
  <property fmtid="{D5CDD505-2E9C-101B-9397-08002B2CF9AE}" pid="5" name="Producer">
    <vt:lpwstr>Canva</vt:lpwstr>
  </property>
</Properties>
</file>