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42803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623"/>
    <a:srgbClr val="99D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9" autoAdjust="0"/>
    <p:restoredTop sz="94660"/>
  </p:normalViewPr>
  <p:slideViewPr>
    <p:cSldViewPr snapToGrid="0">
      <p:cViewPr>
        <p:scale>
          <a:sx n="40" d="100"/>
          <a:sy n="40" d="100"/>
        </p:scale>
        <p:origin x="1086" y="-5766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E4A-BED0-427A-AB98-AFA807727E82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2A04-73A9-413D-BE27-E0237E0FE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54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E4A-BED0-427A-AB98-AFA807727E82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2A04-73A9-413D-BE27-E0237E0FE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81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E4A-BED0-427A-AB98-AFA807727E82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2A04-73A9-413D-BE27-E0237E0FE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33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E4A-BED0-427A-AB98-AFA807727E82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2A04-73A9-413D-BE27-E0237E0FE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73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E4A-BED0-427A-AB98-AFA807727E82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2A04-73A9-413D-BE27-E0237E0FE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1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E4A-BED0-427A-AB98-AFA807727E82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2A04-73A9-413D-BE27-E0237E0FE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35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E4A-BED0-427A-AB98-AFA807727E82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2A04-73A9-413D-BE27-E0237E0FE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86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E4A-BED0-427A-AB98-AFA807727E82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2A04-73A9-413D-BE27-E0237E0FE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65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E4A-BED0-427A-AB98-AFA807727E82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2A04-73A9-413D-BE27-E0237E0FE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92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E4A-BED0-427A-AB98-AFA807727E82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2A04-73A9-413D-BE27-E0237E0FE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1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7E4A-BED0-427A-AB98-AFA807727E82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02A04-73A9-413D-BE27-E0237E0FE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78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E7E4A-BED0-427A-AB98-AFA807727E82}" type="datetimeFigureOut">
              <a:rPr lang="de-DE" smtClean="0"/>
              <a:t>08.07.2024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02A04-73A9-413D-BE27-E0237E0FED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71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hyphox.org/" TargetMode="Externa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3.sv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sv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hyperlink" Target="https://bookcreator.com/" TargetMode="External"/><Relationship Id="rId14" Type="http://schemas.openxmlformats.org/officeDocument/2006/relationships/image" Target="../media/image11.sv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4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A4237CCD-285C-EAB8-D863-FE1CB0901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2"/>
          <a:stretch/>
        </p:blipFill>
        <p:spPr>
          <a:xfrm>
            <a:off x="19229135" y="12782978"/>
            <a:ext cx="10301003" cy="6393654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57EFAFA8-68C1-C4DA-41FF-79B0F0043FC5}"/>
              </a:ext>
            </a:extLst>
          </p:cNvPr>
          <p:cNvSpPr txBox="1"/>
          <p:nvPr/>
        </p:nvSpPr>
        <p:spPr>
          <a:xfrm>
            <a:off x="1064487" y="21681521"/>
            <a:ext cx="28146238" cy="17638871"/>
          </a:xfrm>
          <a:prstGeom prst="roundRect">
            <a:avLst/>
          </a:prstGeom>
          <a:solidFill>
            <a:schemeClr val="lt1">
              <a:alpha val="61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rtlCol="0">
            <a:spAutoFit/>
          </a:bodyPr>
          <a:lstStyle/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1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  <a:p>
            <a:endParaRPr lang="de-DE" sz="6000" b="1" dirty="0">
              <a:latin typeface="+mj-lt"/>
            </a:endParaRP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D2CFB575-E869-A903-4D6F-38B3DBBB01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85" b="1"/>
          <a:stretch/>
        </p:blipFill>
        <p:spPr>
          <a:xfrm rot="19780049">
            <a:off x="5253777" y="22779233"/>
            <a:ext cx="4008671" cy="1624644"/>
          </a:xfrm>
          <a:prstGeom prst="rect">
            <a:avLst/>
          </a:prstGeom>
          <a:ln>
            <a:noFill/>
          </a:ln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C1E25913-0333-4A68-F246-0E87BF556C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0136">
            <a:off x="12811261" y="25667304"/>
            <a:ext cx="2741631" cy="2741631"/>
          </a:xfrm>
          <a:prstGeom prst="rect">
            <a:avLst/>
          </a:prstGeom>
          <a:ln>
            <a:noFill/>
          </a:ln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F0B5918E-862C-F9E6-0746-C870212E5F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3" t="19791"/>
          <a:stretch/>
        </p:blipFill>
        <p:spPr>
          <a:xfrm rot="19057388" flipH="1">
            <a:off x="23883442" y="30168839"/>
            <a:ext cx="1756485" cy="2199043"/>
          </a:xfrm>
          <a:prstGeom prst="rect">
            <a:avLst/>
          </a:prstGeom>
          <a:ln>
            <a:noFill/>
          </a:ln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8694CA8D-03AE-5550-384D-2E44BA04D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3" t="19791"/>
          <a:stretch/>
        </p:blipFill>
        <p:spPr>
          <a:xfrm rot="19674101">
            <a:off x="14512243" y="29659900"/>
            <a:ext cx="1353809" cy="1694910"/>
          </a:xfrm>
          <a:prstGeom prst="rect">
            <a:avLst/>
          </a:prstGeom>
          <a:ln>
            <a:noFill/>
          </a:ln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41760B37-2680-9A50-13C3-DE8BD81DE3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460">
            <a:off x="6437289" y="38534766"/>
            <a:ext cx="2892028" cy="2892028"/>
          </a:xfrm>
          <a:prstGeom prst="rect">
            <a:avLst/>
          </a:prstGeom>
          <a:ln>
            <a:noFill/>
          </a:ln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EBBC2ACB-99F8-19F1-B317-D6E273A564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0219" flipV="1">
            <a:off x="15197502" y="22512007"/>
            <a:ext cx="1870657" cy="1870657"/>
          </a:xfrm>
          <a:prstGeom prst="rect">
            <a:avLst/>
          </a:prstGeom>
          <a:ln>
            <a:noFill/>
          </a:ln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4C709C3-1FA4-AB6E-D0F4-154962CFCD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0776">
            <a:off x="2354842" y="7803488"/>
            <a:ext cx="3213053" cy="2411034"/>
          </a:xfrm>
          <a:prstGeom prst="rect">
            <a:avLst/>
          </a:prstGeom>
          <a:ln>
            <a:noFill/>
          </a:ln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2E54F81-B658-D7A2-9A6D-EF2BD14EC4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127" y="548018"/>
            <a:ext cx="6040650" cy="175852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61262A2-2806-9552-D03A-C74F7CB91009}"/>
              </a:ext>
            </a:extLst>
          </p:cNvPr>
          <p:cNvSpPr txBox="1"/>
          <p:nvPr/>
        </p:nvSpPr>
        <p:spPr>
          <a:xfrm flipH="1">
            <a:off x="7138657" y="952531"/>
            <a:ext cx="17248668" cy="582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3800" b="1" dirty="0" err="1">
                <a:effectLst>
                  <a:outerShdw blurRad="67039" dist="109039" dir="5400000" sx="101959" sy="101959" algn="ctr" rotWithShape="0">
                    <a:schemeClr val="bg1"/>
                  </a:outerShdw>
                </a:effectLst>
                <a:latin typeface="Cooper Black" panose="0208090404030B020404" pitchFamily="18" charset="77"/>
              </a:rPr>
              <a:t>Explore</a:t>
            </a:r>
            <a:r>
              <a:rPr lang="de-DE" sz="13800" b="1" dirty="0">
                <a:effectLst>
                  <a:outerShdw blurRad="67039" dist="109039" dir="5400000" sx="101959" sy="101959" algn="ctr" rotWithShape="0">
                    <a:schemeClr val="bg1"/>
                  </a:outerShdw>
                </a:effectLst>
                <a:latin typeface="Cooper Black" panose="0208090404030B020404" pitchFamily="18" charset="77"/>
              </a:rPr>
              <a:t> </a:t>
            </a:r>
            <a:r>
              <a:rPr lang="de-DE" sz="13800" b="1" dirty="0" err="1">
                <a:effectLst>
                  <a:outerShdw blurRad="67039" dist="109039" dir="5400000" sx="101959" sy="101959" algn="ctr" rotWithShape="0">
                    <a:schemeClr val="bg1"/>
                  </a:outerShdw>
                </a:effectLst>
                <a:latin typeface="Cooper Black" panose="0208090404030B020404" pitchFamily="18" charset="77"/>
              </a:rPr>
              <a:t>the</a:t>
            </a:r>
            <a:r>
              <a:rPr lang="de-DE" sz="13800" b="1" dirty="0">
                <a:effectLst>
                  <a:outerShdw blurRad="67039" dist="109039" dir="5400000" sx="101959" sy="101959" algn="ctr" rotWithShape="0">
                    <a:schemeClr val="bg1"/>
                  </a:outerShdw>
                </a:effectLst>
                <a:latin typeface="Cooper Black" panose="0208090404030B020404" pitchFamily="18" charset="77"/>
              </a:rPr>
              <a:t> </a:t>
            </a:r>
            <a:r>
              <a:rPr lang="de-DE" sz="13800" b="1" dirty="0" err="1">
                <a:effectLst>
                  <a:outerShdw blurRad="67039" dist="109039" dir="5400000" sx="101959" sy="101959" algn="ctr" rotWithShape="0">
                    <a:schemeClr val="bg1"/>
                  </a:outerShdw>
                </a:effectLst>
                <a:latin typeface="Cooper Black" panose="0208090404030B020404" pitchFamily="18" charset="77"/>
              </a:rPr>
              <a:t>environment</a:t>
            </a:r>
            <a:r>
              <a:rPr lang="de-DE" sz="13800" b="1" dirty="0">
                <a:effectLst>
                  <a:outerShdw blurRad="67039" dist="109039" dir="5400000" sx="101959" sy="101959" algn="ctr" rotWithShape="0">
                    <a:schemeClr val="bg1"/>
                  </a:outerShdw>
                </a:effectLst>
                <a:latin typeface="Cooper Black" panose="0208090404030B020404" pitchFamily="18" charset="77"/>
              </a:rPr>
              <a:t> </a:t>
            </a:r>
            <a:r>
              <a:rPr lang="de-DE" sz="13800" b="1" dirty="0" err="1">
                <a:effectLst>
                  <a:outerShdw blurRad="67039" dist="109039" dir="5400000" sx="101959" sy="101959" algn="ctr" rotWithShape="0">
                    <a:schemeClr val="bg1"/>
                  </a:outerShdw>
                </a:effectLst>
                <a:latin typeface="Cooper Black" panose="0208090404030B020404" pitchFamily="18" charset="77"/>
              </a:rPr>
              <a:t>with</a:t>
            </a:r>
            <a:r>
              <a:rPr lang="de-DE" sz="13800" b="1" dirty="0">
                <a:effectLst>
                  <a:outerShdw blurRad="67039" dist="109039" dir="5400000" sx="101959" sy="101959" algn="ctr" rotWithShape="0">
                    <a:schemeClr val="bg1"/>
                  </a:outerShdw>
                </a:effectLst>
                <a:latin typeface="Cooper Black" panose="0208090404030B020404" pitchFamily="18" charset="77"/>
              </a:rPr>
              <a:t> </a:t>
            </a:r>
            <a:r>
              <a:rPr lang="de-DE" sz="13800" b="1" dirty="0" err="1">
                <a:effectLst>
                  <a:outerShdw blurRad="67039" dist="109039" dir="5400000" sx="101959" sy="101959" algn="ctr" rotWithShape="0">
                    <a:schemeClr val="bg1"/>
                  </a:outerShdw>
                </a:effectLst>
                <a:latin typeface="Cooper Black" panose="0208090404030B020404" pitchFamily="18" charset="77"/>
              </a:rPr>
              <a:t>your</a:t>
            </a:r>
            <a:r>
              <a:rPr lang="de-DE" sz="13800" b="1" dirty="0">
                <a:effectLst>
                  <a:outerShdw blurRad="67039" dist="109039" dir="5400000" sx="101959" sy="101959" algn="ctr" rotWithShape="0">
                    <a:schemeClr val="bg1"/>
                  </a:outerShdw>
                </a:effectLst>
                <a:latin typeface="Cooper Black" panose="0208090404030B020404" pitchFamily="18" charset="77"/>
              </a:rPr>
              <a:t> </a:t>
            </a:r>
            <a:r>
              <a:rPr lang="de-DE" sz="13800" b="1" dirty="0" err="1">
                <a:effectLst>
                  <a:outerShdw blurRad="67039" dist="109039" dir="5400000" sx="101959" sy="101959" algn="ctr" rotWithShape="0">
                    <a:schemeClr val="bg1"/>
                  </a:outerShdw>
                </a:effectLst>
                <a:latin typeface="Cooper Black" panose="0208090404030B020404" pitchFamily="18" charset="77"/>
              </a:rPr>
              <a:t>smartphone</a:t>
            </a:r>
            <a:endParaRPr lang="de-DE" sz="13800" b="1" dirty="0">
              <a:effectLst>
                <a:outerShdw blurRad="67039" dist="109039" dir="5400000" sx="101959" sy="101959" algn="ctr" rotWithShape="0">
                  <a:schemeClr val="bg1"/>
                </a:outerShdw>
              </a:effectLst>
              <a:latin typeface="Cooper Black" panose="0208090404030B020404" pitchFamily="18" charset="77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E74EC7-404D-88E0-0095-8A53C2D6678A}"/>
              </a:ext>
            </a:extLst>
          </p:cNvPr>
          <p:cNvSpPr txBox="1"/>
          <p:nvPr/>
        </p:nvSpPr>
        <p:spPr>
          <a:xfrm>
            <a:off x="4826210" y="7234480"/>
            <a:ext cx="20622792" cy="3847862"/>
          </a:xfrm>
          <a:prstGeom prst="roundRect">
            <a:avLst/>
          </a:prstGeom>
          <a:solidFill>
            <a:schemeClr val="lt1">
              <a:alpha val="61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rtlCol="0">
            <a:spAutoFit/>
          </a:bodyPr>
          <a:lstStyle/>
          <a:p>
            <a:r>
              <a:rPr lang="de-DE" sz="6000" b="1" dirty="0">
                <a:latin typeface="+mj-lt"/>
              </a:rPr>
              <a:t>Intro</a:t>
            </a:r>
          </a:p>
          <a:p>
            <a:pPr algn="just">
              <a:spcAft>
                <a:spcPts val="1800"/>
              </a:spcAft>
            </a:pPr>
            <a:r>
              <a:rPr lang="de-DE" sz="4000" dirty="0">
                <a:latin typeface="+mj-lt"/>
              </a:rPr>
              <a:t>Technologies </a:t>
            </a:r>
            <a:r>
              <a:rPr lang="de-DE" sz="4000" dirty="0" err="1">
                <a:latin typeface="+mj-lt"/>
              </a:rPr>
              <a:t>have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always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been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developed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to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better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understand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the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living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world</a:t>
            </a:r>
            <a:r>
              <a:rPr lang="de-DE" sz="4000" dirty="0">
                <a:latin typeface="+mj-lt"/>
              </a:rPr>
              <a:t> and </a:t>
            </a:r>
            <a:r>
              <a:rPr lang="de-DE" sz="4000" dirty="0" err="1">
                <a:latin typeface="+mj-lt"/>
              </a:rPr>
              <a:t>the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phenomena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of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nature</a:t>
            </a:r>
            <a:r>
              <a:rPr lang="de-DE" sz="4000" dirty="0">
                <a:latin typeface="+mj-lt"/>
              </a:rPr>
              <a:t>. Think </a:t>
            </a:r>
            <a:r>
              <a:rPr lang="de-DE" sz="4000" dirty="0" err="1">
                <a:latin typeface="+mj-lt"/>
              </a:rPr>
              <a:t>of</a:t>
            </a:r>
            <a:r>
              <a:rPr lang="de-DE" sz="4000" dirty="0">
                <a:latin typeface="+mj-lt"/>
              </a:rPr>
              <a:t> a </a:t>
            </a:r>
            <a:r>
              <a:rPr lang="de-DE" sz="4000" dirty="0" err="1">
                <a:latin typeface="+mj-lt"/>
              </a:rPr>
              <a:t>compass</a:t>
            </a:r>
            <a:r>
              <a:rPr lang="de-DE" sz="4000" dirty="0">
                <a:latin typeface="+mj-lt"/>
              </a:rPr>
              <a:t>, a </a:t>
            </a:r>
            <a:r>
              <a:rPr lang="de-DE" sz="4000" dirty="0" err="1">
                <a:latin typeface="+mj-lt"/>
              </a:rPr>
              <a:t>ruler</a:t>
            </a:r>
            <a:r>
              <a:rPr lang="de-DE" sz="4000" dirty="0">
                <a:latin typeface="+mj-lt"/>
              </a:rPr>
              <a:t>, a pair </a:t>
            </a:r>
            <a:r>
              <a:rPr lang="de-DE" sz="4000" dirty="0" err="1">
                <a:latin typeface="+mj-lt"/>
              </a:rPr>
              <a:t>of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scales</a:t>
            </a:r>
            <a:r>
              <a:rPr lang="de-DE" sz="4000" dirty="0">
                <a:latin typeface="+mj-lt"/>
              </a:rPr>
              <a:t>, etc. On </a:t>
            </a:r>
            <a:r>
              <a:rPr lang="de-DE" sz="4000" dirty="0" err="1">
                <a:latin typeface="+mj-lt"/>
              </a:rPr>
              <a:t>the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one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hand</a:t>
            </a:r>
            <a:r>
              <a:rPr lang="de-DE" sz="4000" dirty="0">
                <a:latin typeface="+mj-lt"/>
              </a:rPr>
              <a:t>, digital </a:t>
            </a:r>
            <a:r>
              <a:rPr lang="de-DE" sz="4000" dirty="0" err="1">
                <a:latin typeface="+mj-lt"/>
              </a:rPr>
              <a:t>technologies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help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us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to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understand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the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world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better</a:t>
            </a:r>
            <a:r>
              <a:rPr lang="de-DE" sz="4000" dirty="0">
                <a:latin typeface="+mj-lt"/>
              </a:rPr>
              <a:t>. On </a:t>
            </a:r>
            <a:r>
              <a:rPr lang="de-DE" sz="4000" dirty="0" err="1">
                <a:latin typeface="+mj-lt"/>
              </a:rPr>
              <a:t>the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other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hand</a:t>
            </a:r>
            <a:r>
              <a:rPr lang="de-DE" sz="4000" dirty="0">
                <a:latin typeface="+mj-lt"/>
              </a:rPr>
              <a:t>, </a:t>
            </a:r>
            <a:r>
              <a:rPr lang="de-DE" sz="4000" dirty="0" err="1">
                <a:latin typeface="+mj-lt"/>
              </a:rPr>
              <a:t>they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represent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the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world</a:t>
            </a:r>
            <a:r>
              <a:rPr lang="de-DE" sz="4000" dirty="0">
                <a:latin typeface="+mj-lt"/>
              </a:rPr>
              <a:t> in a </a:t>
            </a:r>
            <a:r>
              <a:rPr lang="de-DE" sz="4000" dirty="0" err="1">
                <a:latin typeface="+mj-lt"/>
              </a:rPr>
              <a:t>specific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way</a:t>
            </a:r>
            <a:r>
              <a:rPr lang="de-DE" sz="4000" dirty="0">
                <a:latin typeface="+mj-lt"/>
              </a:rPr>
              <a:t> and </a:t>
            </a:r>
            <a:r>
              <a:rPr lang="de-DE" sz="4000" dirty="0" err="1">
                <a:latin typeface="+mj-lt"/>
              </a:rPr>
              <a:t>cannot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represent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another</a:t>
            </a:r>
            <a:r>
              <a:rPr lang="de-DE" sz="4000" dirty="0">
                <a:latin typeface="+mj-lt"/>
              </a:rPr>
              <a:t>. Here </a:t>
            </a:r>
            <a:r>
              <a:rPr lang="de-DE" sz="4000" dirty="0" err="1">
                <a:latin typeface="+mj-lt"/>
              </a:rPr>
              <a:t>you</a:t>
            </a:r>
            <a:r>
              <a:rPr lang="de-DE" sz="4000" dirty="0">
                <a:latin typeface="+mj-lt"/>
              </a:rPr>
              <a:t> will find a </a:t>
            </a:r>
            <a:r>
              <a:rPr lang="de-DE" sz="4000" dirty="0" err="1">
                <a:latin typeface="+mj-lt"/>
              </a:rPr>
              <a:t>guide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to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exploring</a:t>
            </a:r>
            <a:r>
              <a:rPr lang="de-DE" sz="4000" dirty="0">
                <a:latin typeface="+mj-lt"/>
              </a:rPr>
              <a:t> </a:t>
            </a:r>
            <a:r>
              <a:rPr lang="de-DE" sz="4000" dirty="0" err="1">
                <a:latin typeface="+mj-lt"/>
              </a:rPr>
              <a:t>this</a:t>
            </a:r>
            <a:r>
              <a:rPr lang="de-DE" sz="4000" dirty="0">
                <a:latin typeface="+mj-lt"/>
              </a:rPr>
              <a:t>.</a:t>
            </a:r>
          </a:p>
        </p:txBody>
      </p:sp>
      <p:pic>
        <p:nvPicPr>
          <p:cNvPr id="14" name="Grafik 13" descr="Ein Bild, das Logo enthält.&#10;&#10;Automatisch generierte Beschreibung">
            <a:extLst>
              <a:ext uri="{FF2B5EF4-FFF2-40B4-BE49-F238E27FC236}">
                <a16:creationId xmlns:a16="http://schemas.microsoft.com/office/drawing/2014/main" id="{F092B253-8B54-B6DE-5CC0-A1F9E580A0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r="23726"/>
          <a:stretch/>
        </p:blipFill>
        <p:spPr>
          <a:xfrm>
            <a:off x="1267223" y="993518"/>
            <a:ext cx="6286043" cy="6232649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A7476BB6-3B86-9BF9-01C2-4FE0E08223FA}"/>
              </a:ext>
            </a:extLst>
          </p:cNvPr>
          <p:cNvSpPr txBox="1"/>
          <p:nvPr/>
        </p:nvSpPr>
        <p:spPr>
          <a:xfrm>
            <a:off x="9128002" y="22234063"/>
            <a:ext cx="6009390" cy="1940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sz="5400" b="1" dirty="0" err="1"/>
              <a:t>Step</a:t>
            </a:r>
            <a:r>
              <a:rPr lang="de-DE" sz="5400" b="1" dirty="0"/>
              <a:t> 1: </a:t>
            </a:r>
            <a:r>
              <a:rPr lang="en-US" sz="5400" dirty="0"/>
              <a:t>Find a </a:t>
            </a:r>
            <a:r>
              <a:rPr lang="en-US" sz="5400" b="1" dirty="0"/>
              <a:t>team</a:t>
            </a:r>
            <a:r>
              <a:rPr lang="en-US" sz="5400" dirty="0"/>
              <a:t> of 3 to 4 people.</a:t>
            </a:r>
            <a:endParaRPr lang="de-DE" sz="54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3802401-00F4-01B8-E679-8250CFF4CB6B}"/>
              </a:ext>
            </a:extLst>
          </p:cNvPr>
          <p:cNvSpPr txBox="1"/>
          <p:nvPr/>
        </p:nvSpPr>
        <p:spPr>
          <a:xfrm>
            <a:off x="15137606" y="24481786"/>
            <a:ext cx="13449210" cy="37797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de-DE" dirty="0" err="1"/>
              <a:t>Step</a:t>
            </a:r>
            <a:r>
              <a:rPr lang="de-DE" dirty="0"/>
              <a:t> 2: </a:t>
            </a:r>
            <a:r>
              <a:rPr lang="en-US" b="0" dirty="0"/>
              <a:t>Familiarize yourself with the sensors on your smartphones by</a:t>
            </a:r>
            <a:r>
              <a:rPr lang="en-US" dirty="0"/>
              <a:t> </a:t>
            </a:r>
          </a:p>
          <a:p>
            <a:pPr marL="914400" indent="-914400" algn="l">
              <a:buAutoNum type="arabicParenBoth"/>
            </a:pPr>
            <a:r>
              <a:rPr lang="en-US" b="0" dirty="0"/>
              <a:t>looking at the </a:t>
            </a:r>
            <a:r>
              <a:rPr lang="en-US" dirty="0"/>
              <a:t>image above or on Moodle.</a:t>
            </a:r>
          </a:p>
          <a:p>
            <a:pPr algn="l"/>
            <a:r>
              <a:rPr lang="en-US" dirty="0"/>
              <a:t>(2) test the App "</a:t>
            </a:r>
            <a:r>
              <a:rPr lang="en-US" dirty="0" err="1"/>
              <a:t>phypbox</a:t>
            </a:r>
            <a:r>
              <a:rPr lang="en-US" dirty="0"/>
              <a:t>" </a:t>
            </a:r>
            <a:r>
              <a:rPr lang="en-US" b="0" dirty="0"/>
              <a:t>or a similar App.</a:t>
            </a:r>
            <a:endParaRPr lang="de-DE" b="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7F87F3D-7B10-5E19-35AD-49870A78440F}"/>
              </a:ext>
            </a:extLst>
          </p:cNvPr>
          <p:cNvSpPr txBox="1"/>
          <p:nvPr/>
        </p:nvSpPr>
        <p:spPr>
          <a:xfrm>
            <a:off x="6971404" y="28613591"/>
            <a:ext cx="8166202" cy="1940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 err="1"/>
              <a:t>Step</a:t>
            </a:r>
            <a:r>
              <a:rPr lang="de-DE" dirty="0"/>
              <a:t> 3: </a:t>
            </a:r>
            <a:r>
              <a:rPr lang="en-US" b="0" dirty="0"/>
              <a:t>Get familiar with a </a:t>
            </a:r>
            <a:r>
              <a:rPr lang="en-US" dirty="0"/>
              <a:t>smartphone microscope</a:t>
            </a:r>
            <a:r>
              <a:rPr lang="en-US" b="0" dirty="0"/>
              <a:t>.</a:t>
            </a:r>
            <a:endParaRPr lang="de-DE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956263B-141E-6642-1C92-16FADA6B2293}"/>
              </a:ext>
            </a:extLst>
          </p:cNvPr>
          <p:cNvSpPr txBox="1"/>
          <p:nvPr/>
        </p:nvSpPr>
        <p:spPr>
          <a:xfrm>
            <a:off x="16038581" y="29274184"/>
            <a:ext cx="8166202" cy="1940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 err="1"/>
              <a:t>Step</a:t>
            </a:r>
            <a:r>
              <a:rPr lang="de-DE" dirty="0"/>
              <a:t> 4: </a:t>
            </a:r>
            <a:r>
              <a:rPr lang="en-US" b="0" dirty="0"/>
              <a:t>Familiarize yourself with the </a:t>
            </a:r>
            <a:r>
              <a:rPr lang="en-US" dirty="0" err="1"/>
              <a:t>BookCreator</a:t>
            </a:r>
            <a:r>
              <a:rPr lang="en-US" dirty="0"/>
              <a:t> </a:t>
            </a:r>
            <a:r>
              <a:rPr lang="en-US" b="0" dirty="0"/>
              <a:t>tool.</a:t>
            </a:r>
            <a:endParaRPr lang="de-DE" b="0" dirty="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3DCD1573-A13F-6632-C20B-826D968020B9}"/>
              </a:ext>
            </a:extLst>
          </p:cNvPr>
          <p:cNvSpPr txBox="1"/>
          <p:nvPr/>
        </p:nvSpPr>
        <p:spPr>
          <a:xfrm>
            <a:off x="5726874" y="32083776"/>
            <a:ext cx="19166794" cy="63677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Step 5: Task: </a:t>
            </a:r>
            <a:r>
              <a:rPr lang="en-US" b="0" dirty="0"/>
              <a:t>Create an eBook using </a:t>
            </a:r>
            <a:r>
              <a:rPr lang="en-US" b="0" dirty="0" err="1"/>
              <a:t>BookCreator</a:t>
            </a:r>
            <a:r>
              <a:rPr lang="en-US" b="0" dirty="0"/>
              <a:t> (or similar) with the title: </a:t>
            </a:r>
            <a:r>
              <a:rPr lang="en-US" dirty="0"/>
              <a:t>“Research Report: Our Environment Digitally Explored”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82900" indent="-685800">
              <a:buFont typeface="Arial" panose="020B0604020202020204" pitchFamily="34" charset="0"/>
              <a:buChar char="•"/>
            </a:pPr>
            <a:r>
              <a:rPr lang="en-US" sz="4800" b="0" i="1" dirty="0"/>
              <a:t>You can use: photos, videos, audio recordings, drawings, research from books and the internet, the sensors of your smartphones….</a:t>
            </a:r>
          </a:p>
          <a:p>
            <a:pPr marL="2882900" indent="-685800">
              <a:buFont typeface="Arial" panose="020B0604020202020204" pitchFamily="34" charset="0"/>
              <a:buChar char="•"/>
            </a:pPr>
            <a:r>
              <a:rPr lang="en-US" sz="4800" b="0" i="1" dirty="0"/>
              <a:t>Be creative!</a:t>
            </a:r>
          </a:p>
          <a:p>
            <a:pPr marL="2882900" indent="-685800">
              <a:buFont typeface="Arial" panose="020B0604020202020204" pitchFamily="34" charset="0"/>
              <a:buChar char="•"/>
            </a:pPr>
            <a:r>
              <a:rPr lang="en-US" sz="4800" b="0" i="1" dirty="0"/>
              <a:t>Take a closer look!</a:t>
            </a:r>
            <a:endParaRPr lang="de-DE" sz="4800" b="0" i="1" dirty="0"/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FE60DCEB-0296-EA2C-151A-3278450A3AFB}"/>
              </a:ext>
            </a:extLst>
          </p:cNvPr>
          <p:cNvSpPr txBox="1"/>
          <p:nvPr/>
        </p:nvSpPr>
        <p:spPr>
          <a:xfrm>
            <a:off x="9320801" y="38855298"/>
            <a:ext cx="11633181" cy="2553891"/>
          </a:xfrm>
          <a:prstGeom prst="roundRect">
            <a:avLst/>
          </a:prstGeom>
          <a:solidFill>
            <a:schemeClr val="lt1">
              <a:alpha val="61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000" rtlCol="0">
            <a:spAutoFit/>
          </a:bodyPr>
          <a:lstStyle>
            <a:defPPr>
              <a:defRPr lang="en-US"/>
            </a:defPPr>
            <a:lvl1pPr>
              <a:defRPr sz="6000" b="1"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de-DE" sz="4800" dirty="0" err="1">
                <a:solidFill>
                  <a:schemeClr val="tx1"/>
                </a:solidFill>
                <a:latin typeface="+mn-lt"/>
              </a:rPr>
              <a:t>Step</a:t>
            </a:r>
            <a:r>
              <a:rPr lang="de-DE" sz="4800" dirty="0">
                <a:solidFill>
                  <a:schemeClr val="tx1"/>
                </a:solidFill>
                <a:latin typeface="+mn-lt"/>
              </a:rPr>
              <a:t> 6: </a:t>
            </a:r>
            <a:r>
              <a:rPr lang="de-DE" sz="4800" dirty="0" err="1">
                <a:solidFill>
                  <a:schemeClr val="tx1"/>
                </a:solidFill>
                <a:latin typeface="+mn-lt"/>
              </a:rPr>
              <a:t>Present</a:t>
            </a:r>
            <a:r>
              <a:rPr lang="de-DE" sz="4800" dirty="0">
                <a:solidFill>
                  <a:schemeClr val="tx1"/>
                </a:solidFill>
                <a:latin typeface="+mn-lt"/>
              </a:rPr>
              <a:t> and Share: </a:t>
            </a:r>
          </a:p>
          <a:p>
            <a:pPr algn="ctr"/>
            <a:r>
              <a:rPr lang="en-US" sz="4800" b="0" dirty="0">
                <a:latin typeface="+mn-lt"/>
              </a:rPr>
              <a:t>Share your eBook with the other groups. </a:t>
            </a:r>
          </a:p>
          <a:p>
            <a:pPr algn="ctr"/>
            <a:r>
              <a:rPr lang="en-US" sz="4800" b="0" dirty="0">
                <a:latin typeface="+mn-lt"/>
              </a:rPr>
              <a:t>Discuss your experiences.</a:t>
            </a:r>
            <a:endParaRPr lang="de-DE" sz="4800" b="0" dirty="0">
              <a:latin typeface="+mn-lt"/>
            </a:endParaRPr>
          </a:p>
        </p:txBody>
      </p:sp>
      <p:pic>
        <p:nvPicPr>
          <p:cNvPr id="95" name="Grafik 94" descr="Ein Bild, das Logo enthält.&#10;&#10;Automatisch generierte Beschreibung">
            <a:extLst>
              <a:ext uri="{FF2B5EF4-FFF2-40B4-BE49-F238E27FC236}">
                <a16:creationId xmlns:a16="http://schemas.microsoft.com/office/drawing/2014/main" id="{887B47EE-B5FA-0B2F-151B-8DF236A8F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171" y="36862384"/>
            <a:ext cx="7469729" cy="420172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1111405-E2AB-D3CD-D71D-9F92AF64D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11386199"/>
            <a:ext cx="12482485" cy="9852125"/>
          </a:xfrm>
          <a:prstGeom prst="rect">
            <a:avLst/>
          </a:prstGeom>
        </p:spPr>
      </p:pic>
      <p:pic>
        <p:nvPicPr>
          <p:cNvPr id="16" name="Grafik 15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0AD9FF54-2382-A413-2B91-540313BB74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4" r="25874"/>
          <a:stretch/>
        </p:blipFill>
        <p:spPr>
          <a:xfrm>
            <a:off x="1411429" y="12031755"/>
            <a:ext cx="1479498" cy="178963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9BC9D36-C7DF-2095-8589-B5745139B03E}"/>
              </a:ext>
            </a:extLst>
          </p:cNvPr>
          <p:cNvSpPr txBox="1"/>
          <p:nvPr/>
        </p:nvSpPr>
        <p:spPr>
          <a:xfrm>
            <a:off x="1725602" y="14011061"/>
            <a:ext cx="87468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3200" dirty="0"/>
              <a:t>Smartphone, Notebook and/</a:t>
            </a:r>
            <a:r>
              <a:rPr lang="de-DE" sz="3200" dirty="0" err="1"/>
              <a:t>or</a:t>
            </a:r>
            <a:r>
              <a:rPr lang="de-DE" sz="3200" dirty="0"/>
              <a:t> Tablet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3200" dirty="0"/>
              <a:t>App: </a:t>
            </a:r>
            <a:r>
              <a:rPr lang="de-DE" sz="3200" dirty="0">
                <a:hlinkClick r:id="rId8"/>
              </a:rPr>
              <a:t>phyphox</a:t>
            </a:r>
            <a:r>
              <a:rPr lang="de-DE" sz="3200" dirty="0"/>
              <a:t> (</a:t>
            </a:r>
            <a:r>
              <a:rPr lang="de-DE" sz="3200" dirty="0" err="1"/>
              <a:t>or</a:t>
            </a:r>
            <a:r>
              <a:rPr lang="de-DE" sz="3200" dirty="0"/>
              <a:t> </a:t>
            </a:r>
            <a:r>
              <a:rPr lang="de-DE" sz="3200" dirty="0" err="1"/>
              <a:t>similar</a:t>
            </a:r>
            <a:r>
              <a:rPr lang="de-DE" sz="3200" dirty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3200" dirty="0"/>
              <a:t>Account and/</a:t>
            </a:r>
            <a:r>
              <a:rPr lang="de-DE" sz="3200" dirty="0" err="1"/>
              <a:t>or</a:t>
            </a:r>
            <a:r>
              <a:rPr lang="de-DE" sz="3200" dirty="0"/>
              <a:t> Download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>
                <a:hlinkClick r:id="rId9"/>
              </a:rPr>
              <a:t>BookCreator</a:t>
            </a:r>
            <a:r>
              <a:rPr lang="de-DE" sz="3200" dirty="0"/>
              <a:t> </a:t>
            </a:r>
            <a:br>
              <a:rPr lang="de-DE" sz="3200" dirty="0"/>
            </a:br>
            <a:r>
              <a:rPr lang="de-DE" sz="1100" dirty="0"/>
              <a:t>(</a:t>
            </a:r>
            <a:r>
              <a:rPr lang="de-DE" sz="1100" dirty="0" err="1"/>
              <a:t>works</a:t>
            </a:r>
            <a:r>
              <a:rPr lang="de-DE" sz="1100" dirty="0"/>
              <a:t> on IOS, Chrome, Safari </a:t>
            </a:r>
            <a:r>
              <a:rPr lang="de-DE" sz="1100" dirty="0" err="1"/>
              <a:t>or</a:t>
            </a:r>
            <a:r>
              <a:rPr lang="de-DE" sz="1100" dirty="0"/>
              <a:t> Edge)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3200" dirty="0"/>
              <a:t>Smartphone-</a:t>
            </a:r>
            <a:r>
              <a:rPr lang="de-DE" sz="3200" dirty="0" err="1"/>
              <a:t>Microscope</a:t>
            </a:r>
            <a:r>
              <a:rPr lang="de-DE" sz="3200" dirty="0"/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A200D1B-3383-B661-D378-C97C62657085}"/>
              </a:ext>
            </a:extLst>
          </p:cNvPr>
          <p:cNvSpPr txBox="1"/>
          <p:nvPr/>
        </p:nvSpPr>
        <p:spPr>
          <a:xfrm>
            <a:off x="2889032" y="12572628"/>
            <a:ext cx="4249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err="1"/>
              <a:t>Required</a:t>
            </a:r>
            <a:r>
              <a:rPr lang="de-DE" sz="4000" b="1" dirty="0"/>
              <a:t> Materials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87B59C1-E4FC-2AB7-5334-14D8314961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31" y="12020232"/>
            <a:ext cx="1440000" cy="1440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9E0DBF4-3F02-1EF4-1818-80BBE2E61351}"/>
              </a:ext>
            </a:extLst>
          </p:cNvPr>
          <p:cNvSpPr txBox="1"/>
          <p:nvPr/>
        </p:nvSpPr>
        <p:spPr>
          <a:xfrm>
            <a:off x="11376716" y="13253455"/>
            <a:ext cx="8066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App </a:t>
            </a:r>
            <a:r>
              <a:rPr lang="de-DE" sz="900" dirty="0" err="1"/>
              <a:t>phyphox</a:t>
            </a:r>
            <a:endParaRPr lang="de-DE" sz="900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F96A12D8-31C2-9AD3-9091-144C333E1C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31" y="13585121"/>
            <a:ext cx="1440000" cy="14400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BFEBF68D-9392-FF04-20E0-C721E821B555}"/>
              </a:ext>
            </a:extLst>
          </p:cNvPr>
          <p:cNvSpPr txBox="1"/>
          <p:nvPr/>
        </p:nvSpPr>
        <p:spPr>
          <a:xfrm>
            <a:off x="11185157" y="14803836"/>
            <a:ext cx="11897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Website </a:t>
            </a:r>
            <a:r>
              <a:rPr lang="de-DE" sz="900" dirty="0" err="1"/>
              <a:t>BookCreator</a:t>
            </a:r>
            <a:endParaRPr lang="de-DE" sz="9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68D0CAD-7F10-93BB-16F0-DDACF69EA0DC}"/>
              </a:ext>
            </a:extLst>
          </p:cNvPr>
          <p:cNvSpPr txBox="1"/>
          <p:nvPr/>
        </p:nvSpPr>
        <p:spPr>
          <a:xfrm>
            <a:off x="1725602" y="17390397"/>
            <a:ext cx="77707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3200" dirty="0"/>
              <a:t>Nice Environment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3200" dirty="0"/>
              <a:t>Time </a:t>
            </a:r>
            <a:r>
              <a:rPr lang="de-DE" sz="3200" dirty="0" err="1"/>
              <a:t>for</a:t>
            </a:r>
            <a:r>
              <a:rPr lang="de-DE" sz="3200" dirty="0"/>
              <a:t> Experiments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3200" dirty="0"/>
              <a:t>Willingness to engage in Discovery</a:t>
            </a:r>
            <a:endParaRPr lang="de-DE" sz="32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3200" dirty="0"/>
              <a:t>Knowledge </a:t>
            </a:r>
            <a:r>
              <a:rPr lang="de-DE" sz="3200" dirty="0" err="1"/>
              <a:t>about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relationship</a:t>
            </a:r>
            <a:r>
              <a:rPr lang="de-DE" sz="3200" dirty="0"/>
              <a:t> </a:t>
            </a:r>
            <a:r>
              <a:rPr lang="de-DE" sz="3200" dirty="0" err="1"/>
              <a:t>between</a:t>
            </a:r>
            <a:r>
              <a:rPr lang="de-DE" sz="3200" dirty="0"/>
              <a:t> </a:t>
            </a:r>
            <a:r>
              <a:rPr lang="de-DE" sz="3200" dirty="0" err="1"/>
              <a:t>sustainability</a:t>
            </a:r>
            <a:r>
              <a:rPr lang="de-DE" sz="3200" dirty="0"/>
              <a:t> and </a:t>
            </a:r>
            <a:r>
              <a:rPr lang="de-DE" sz="3200" dirty="0" err="1"/>
              <a:t>digitality</a:t>
            </a:r>
            <a:r>
              <a:rPr lang="de-DE" sz="3200" dirty="0"/>
              <a:t> (</a:t>
            </a:r>
            <a:r>
              <a:rPr lang="de-DE" sz="3200" dirty="0" err="1"/>
              <a:t>see</a:t>
            </a:r>
            <a:r>
              <a:rPr lang="de-DE" sz="3200" dirty="0"/>
              <a:t> Online-Course Unit 1, LTP 2.2)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CF3BD0B2-8942-7EC0-52C7-D5AD390DAD2C}"/>
              </a:ext>
            </a:extLst>
          </p:cNvPr>
          <p:cNvSpPr txBox="1"/>
          <p:nvPr/>
        </p:nvSpPr>
        <p:spPr>
          <a:xfrm>
            <a:off x="2968614" y="17124477"/>
            <a:ext cx="438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Also </a:t>
            </a:r>
            <a:r>
              <a:rPr lang="de-DE" sz="4000" b="1" dirty="0" err="1"/>
              <a:t>good</a:t>
            </a:r>
            <a:r>
              <a:rPr lang="de-DE" sz="4000" b="1" dirty="0"/>
              <a:t> </a:t>
            </a:r>
            <a:r>
              <a:rPr lang="de-DE" sz="4000" b="1" dirty="0" err="1"/>
              <a:t>to</a:t>
            </a:r>
            <a:r>
              <a:rPr lang="de-DE" sz="4000" b="1" dirty="0"/>
              <a:t> </a:t>
            </a:r>
            <a:r>
              <a:rPr lang="de-DE" sz="4000" b="1" dirty="0" err="1"/>
              <a:t>have</a:t>
            </a:r>
            <a:r>
              <a:rPr lang="de-DE" sz="4000" b="1" dirty="0"/>
              <a:t>…</a:t>
            </a:r>
          </a:p>
        </p:txBody>
      </p:sp>
      <p:cxnSp>
        <p:nvCxnSpPr>
          <p:cNvPr id="38" name="Gekrümmte Verbindung 37">
            <a:extLst>
              <a:ext uri="{FF2B5EF4-FFF2-40B4-BE49-F238E27FC236}">
                <a16:creationId xmlns:a16="http://schemas.microsoft.com/office/drawing/2014/main" id="{1D2BCD30-9B62-F6A7-6227-8AEBEBDCBD06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6166419" y="12740232"/>
            <a:ext cx="4893612" cy="208790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krümmte Verbindung 41">
            <a:extLst>
              <a:ext uri="{FF2B5EF4-FFF2-40B4-BE49-F238E27FC236}">
                <a16:creationId xmlns:a16="http://schemas.microsoft.com/office/drawing/2014/main" id="{9DB5BD8E-A5CB-9E1F-7132-A2F5A1B09029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9209481" y="14305121"/>
            <a:ext cx="1850550" cy="104129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Grafik 46" descr="Ein Bild, das Wand, Im Haus enthält.&#10;&#10;Automatisch generierte Beschreibung">
            <a:extLst>
              <a:ext uri="{FF2B5EF4-FFF2-40B4-BE49-F238E27FC236}">
                <a16:creationId xmlns:a16="http://schemas.microsoft.com/office/drawing/2014/main" id="{A7453195-547A-D181-738B-3DA10DF9B86A}"/>
              </a:ext>
            </a:extLst>
          </p:cNvPr>
          <p:cNvPicPr>
            <a:picLocks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9" b="9753"/>
          <a:stretch/>
        </p:blipFill>
        <p:spPr>
          <a:xfrm>
            <a:off x="11060031" y="15118885"/>
            <a:ext cx="1440000" cy="1440000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EF7CCD50-A21C-06C4-2579-4F135E446400}"/>
              </a:ext>
            </a:extLst>
          </p:cNvPr>
          <p:cNvSpPr txBox="1"/>
          <p:nvPr/>
        </p:nvSpPr>
        <p:spPr>
          <a:xfrm>
            <a:off x="2836351" y="16308369"/>
            <a:ext cx="7068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Buying</a:t>
            </a:r>
            <a:r>
              <a:rPr lang="de-DE" sz="2000" dirty="0"/>
              <a:t>: Smartphone </a:t>
            </a:r>
            <a:r>
              <a:rPr lang="de-DE" sz="2000" dirty="0" err="1"/>
              <a:t>microscopes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cheap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buy</a:t>
            </a:r>
            <a:r>
              <a:rPr lang="de-DE" sz="2000" dirty="0"/>
              <a:t> (</a:t>
            </a:r>
            <a:r>
              <a:rPr lang="de-DE" sz="2000" dirty="0" err="1"/>
              <a:t>about</a:t>
            </a:r>
            <a:r>
              <a:rPr lang="de-DE" sz="2000" dirty="0"/>
              <a:t> 10€).</a:t>
            </a:r>
          </a:p>
          <a:p>
            <a:r>
              <a:rPr lang="de-DE" sz="2000" dirty="0"/>
              <a:t>DIY: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instructions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DIY </a:t>
            </a:r>
            <a:r>
              <a:rPr lang="de-DE" sz="2000" dirty="0" err="1"/>
              <a:t>smartphone</a:t>
            </a:r>
            <a:r>
              <a:rPr lang="de-DE" sz="2000" dirty="0"/>
              <a:t> </a:t>
            </a:r>
            <a:r>
              <a:rPr lang="de-DE" sz="2000" dirty="0" err="1"/>
              <a:t>microscopes</a:t>
            </a:r>
            <a:r>
              <a:rPr lang="de-DE" sz="2000" dirty="0"/>
              <a:t>.</a:t>
            </a:r>
          </a:p>
        </p:txBody>
      </p:sp>
      <p:pic>
        <p:nvPicPr>
          <p:cNvPr id="50" name="Grafik 49" descr="Schraubenschlüssel mit einfarbiger Füllung">
            <a:extLst>
              <a:ext uri="{FF2B5EF4-FFF2-40B4-BE49-F238E27FC236}">
                <a16:creationId xmlns:a16="http://schemas.microsoft.com/office/drawing/2014/main" id="{34798CC4-8EB5-D8C5-6AA5-2F42BE4E19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5211696">
            <a:off x="2465916" y="16617838"/>
            <a:ext cx="415304" cy="415304"/>
          </a:xfrm>
          <a:prstGeom prst="rect">
            <a:avLst/>
          </a:prstGeom>
        </p:spPr>
      </p:pic>
      <p:pic>
        <p:nvPicPr>
          <p:cNvPr id="52" name="Grafik 51" descr="Münzen mit einfarbiger Füllung">
            <a:extLst>
              <a:ext uri="{FF2B5EF4-FFF2-40B4-BE49-F238E27FC236}">
                <a16:creationId xmlns:a16="http://schemas.microsoft.com/office/drawing/2014/main" id="{AF66803B-D38F-3527-0BA0-8C0796260B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56092" y="16235365"/>
            <a:ext cx="407727" cy="407727"/>
          </a:xfrm>
          <a:prstGeom prst="rect">
            <a:avLst/>
          </a:prstGeom>
        </p:spPr>
      </p:pic>
      <p:cxnSp>
        <p:nvCxnSpPr>
          <p:cNvPr id="56" name="Gekrümmte Verbindung 55">
            <a:extLst>
              <a:ext uri="{FF2B5EF4-FFF2-40B4-BE49-F238E27FC236}">
                <a16:creationId xmlns:a16="http://schemas.microsoft.com/office/drawing/2014/main" id="{30E2ABBF-4C65-73DC-DEFF-C1062B5C1797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9496315" y="15838885"/>
            <a:ext cx="1563716" cy="64272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Gekrümmte Verbindung 67">
            <a:extLst>
              <a:ext uri="{FF2B5EF4-FFF2-40B4-BE49-F238E27FC236}">
                <a16:creationId xmlns:a16="http://schemas.microsoft.com/office/drawing/2014/main" id="{B4E41F45-314B-B6F1-150E-19ECE2F96A81}"/>
              </a:ext>
            </a:extLst>
          </p:cNvPr>
          <p:cNvCxnSpPr>
            <a:cxnSpLocks/>
          </p:cNvCxnSpPr>
          <p:nvPr/>
        </p:nvCxnSpPr>
        <p:spPr>
          <a:xfrm>
            <a:off x="9213867" y="16819904"/>
            <a:ext cx="1846164" cy="57634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862AB2BF-4CE9-B943-02D3-E44839B9E2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0049">
            <a:off x="13837956" y="14208759"/>
            <a:ext cx="4834542" cy="4834542"/>
          </a:xfrm>
          <a:prstGeom prst="rect">
            <a:avLst/>
          </a:prstGeom>
          <a:ln>
            <a:noFill/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186B6A3-3402-8581-9721-85EC0203C51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3" b="51818"/>
          <a:stretch/>
        </p:blipFill>
        <p:spPr>
          <a:xfrm rot="20182407">
            <a:off x="16524667" y="12653563"/>
            <a:ext cx="6432332" cy="12996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94A738D-797E-A0FF-544B-0B7C1015031E}"/>
              </a:ext>
            </a:extLst>
          </p:cNvPr>
          <p:cNvSpPr txBox="1"/>
          <p:nvPr/>
        </p:nvSpPr>
        <p:spPr>
          <a:xfrm rot="20182407">
            <a:off x="16617565" y="13042046"/>
            <a:ext cx="55451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2400" b="1" dirty="0"/>
              <a:t>See, </a:t>
            </a:r>
            <a:r>
              <a:rPr lang="de-DE" sz="2400" b="1" dirty="0" err="1"/>
              <a:t>what</a:t>
            </a:r>
            <a:r>
              <a:rPr lang="de-DE" sz="2400" b="1" dirty="0"/>
              <a:t> </a:t>
            </a:r>
            <a:r>
              <a:rPr lang="de-DE" sz="2400" b="1" dirty="0" err="1"/>
              <a:t>sensors</a:t>
            </a:r>
            <a:r>
              <a:rPr lang="de-DE" sz="2400" b="1" dirty="0"/>
              <a:t> </a:t>
            </a:r>
            <a:r>
              <a:rPr lang="de-DE" sz="2400" b="1" dirty="0" err="1"/>
              <a:t>your</a:t>
            </a:r>
            <a:r>
              <a:rPr lang="de-DE" sz="2400" b="1" dirty="0"/>
              <a:t> </a:t>
            </a:r>
            <a:r>
              <a:rPr lang="de-DE" sz="2400" b="1" dirty="0" err="1"/>
              <a:t>smartphone</a:t>
            </a:r>
            <a:r>
              <a:rPr lang="de-DE" sz="2400" b="1" dirty="0"/>
              <a:t> </a:t>
            </a:r>
            <a:r>
              <a:rPr lang="de-DE" sz="2400" b="1" dirty="0" err="1"/>
              <a:t>has</a:t>
            </a:r>
            <a:r>
              <a:rPr lang="de-DE" sz="2400" b="1" dirty="0"/>
              <a:t>. Can </a:t>
            </a:r>
            <a:r>
              <a:rPr lang="de-DE" sz="2400" b="1" dirty="0" err="1"/>
              <a:t>you</a:t>
            </a:r>
            <a:r>
              <a:rPr lang="de-DE" sz="2400" b="1" dirty="0"/>
              <a:t> find a </a:t>
            </a:r>
            <a:r>
              <a:rPr lang="de-DE" sz="2400" b="1" dirty="0" err="1"/>
              <a:t>compass</a:t>
            </a:r>
            <a:r>
              <a:rPr lang="de-DE" sz="2400" b="1" dirty="0"/>
              <a:t>?</a:t>
            </a:r>
          </a:p>
        </p:txBody>
      </p:sp>
      <p:pic>
        <p:nvPicPr>
          <p:cNvPr id="13" name="Grafik 12" descr="Kartenkompass mit einfarbiger Füllung">
            <a:extLst>
              <a:ext uri="{FF2B5EF4-FFF2-40B4-BE49-F238E27FC236}">
                <a16:creationId xmlns:a16="http://schemas.microsoft.com/office/drawing/2014/main" id="{ED071074-D643-4276-16DF-CFB18B933FD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777155" y="11811439"/>
            <a:ext cx="914400" cy="914400"/>
          </a:xfrm>
          <a:prstGeom prst="rect">
            <a:avLst/>
          </a:prstGeom>
        </p:spPr>
      </p:pic>
      <p:pic>
        <p:nvPicPr>
          <p:cNvPr id="40" name="Grafik 39" descr="Künstlerin mit einfarbiger Füllung">
            <a:extLst>
              <a:ext uri="{FF2B5EF4-FFF2-40B4-BE49-F238E27FC236}">
                <a16:creationId xmlns:a16="http://schemas.microsoft.com/office/drawing/2014/main" id="{B335536E-0C96-EA57-2927-C17E2236414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506053" y="35476081"/>
            <a:ext cx="2094427" cy="2094427"/>
          </a:xfrm>
          <a:prstGeom prst="rect">
            <a:avLst/>
          </a:prstGeom>
        </p:spPr>
      </p:pic>
      <p:pic>
        <p:nvPicPr>
          <p:cNvPr id="45" name="Grafik 44" descr="Recherche mit einfarbiger Füllung">
            <a:extLst>
              <a:ext uri="{FF2B5EF4-FFF2-40B4-BE49-F238E27FC236}">
                <a16:creationId xmlns:a16="http://schemas.microsoft.com/office/drawing/2014/main" id="{1C96AAFA-22B3-5798-399E-A1FD1054384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4132246" y="34416261"/>
            <a:ext cx="2049209" cy="2049209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B428C8FD-B447-4872-42CC-C4FC30216A7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5613">
            <a:off x="610191" y="21157156"/>
            <a:ext cx="7284796" cy="7284796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750124D9-1C60-D91A-739E-E115BB98DB14}"/>
              </a:ext>
            </a:extLst>
          </p:cNvPr>
          <p:cNvSpPr txBox="1"/>
          <p:nvPr/>
        </p:nvSpPr>
        <p:spPr>
          <a:xfrm rot="18804908">
            <a:off x="1564928" y="23868464"/>
            <a:ext cx="5362623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3800" b="1">
                <a:effectLst>
                  <a:outerShdw blurRad="67039" dist="109039" dir="5400000" sx="101959" sy="101959" algn="ctr" rotWithShape="0">
                    <a:schemeClr val="bg1"/>
                  </a:outerShdw>
                </a:effectLst>
                <a:latin typeface="Cooper Black" panose="0208090404030B020404" pitchFamily="18" charset="77"/>
              </a:defRPr>
            </a:lvl1pPr>
          </a:lstStyle>
          <a:p>
            <a:r>
              <a:rPr lang="de-DE" dirty="0" err="1"/>
              <a:t>To</a:t>
            </a:r>
            <a:r>
              <a:rPr lang="de-DE" dirty="0"/>
              <a:t>-Do</a:t>
            </a:r>
          </a:p>
        </p:txBody>
      </p:sp>
      <p:pic>
        <p:nvPicPr>
          <p:cNvPr id="97" name="Grafik 96">
            <a:extLst>
              <a:ext uri="{FF2B5EF4-FFF2-40B4-BE49-F238E27FC236}">
                <a16:creationId xmlns:a16="http://schemas.microsoft.com/office/drawing/2014/main" id="{732B36A7-C685-3B0F-EBAA-871A56D7AF6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r="25062"/>
          <a:stretch/>
        </p:blipFill>
        <p:spPr>
          <a:xfrm>
            <a:off x="4450756" y="24450718"/>
            <a:ext cx="3453788" cy="3716006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BEF69D59-7668-7030-9BEB-84DFB015F62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5655">
            <a:off x="8862069" y="38356227"/>
            <a:ext cx="1540002" cy="154000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44E7BF3-6C1E-ADC8-58AF-8C58AFF2982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620" y="16663192"/>
            <a:ext cx="1440000" cy="1440000"/>
          </a:xfrm>
          <a:prstGeom prst="rect">
            <a:avLst/>
          </a:prstGeom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B8A6D2D1-CD64-9F95-8722-DD22397A528A}"/>
              </a:ext>
            </a:extLst>
          </p:cNvPr>
          <p:cNvSpPr txBox="1"/>
          <p:nvPr/>
        </p:nvSpPr>
        <p:spPr>
          <a:xfrm>
            <a:off x="11049703" y="17908839"/>
            <a:ext cx="14606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err="1"/>
              <a:t>Example</a:t>
            </a:r>
            <a:r>
              <a:rPr lang="de-DE" sz="900" dirty="0"/>
              <a:t> </a:t>
            </a:r>
            <a:r>
              <a:rPr lang="de-DE" sz="900" dirty="0" err="1"/>
              <a:t>of</a:t>
            </a:r>
            <a:r>
              <a:rPr lang="de-DE" sz="900" dirty="0"/>
              <a:t> DIY </a:t>
            </a:r>
            <a:r>
              <a:rPr lang="de-DE" sz="900" dirty="0" err="1"/>
              <a:t>Microscope</a:t>
            </a:r>
            <a:endParaRPr lang="de-DE" sz="9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167A972-818F-6A4F-CFB8-C0E6AD5780CA}"/>
              </a:ext>
            </a:extLst>
          </p:cNvPr>
          <p:cNvGrpSpPr/>
          <p:nvPr/>
        </p:nvGrpSpPr>
        <p:grpSpPr bwMode="auto">
          <a:xfrm>
            <a:off x="0" y="41308784"/>
            <a:ext cx="30275213" cy="1623746"/>
            <a:chOff x="0" y="41249034"/>
            <a:chExt cx="30275213" cy="1623746"/>
          </a:xfrm>
        </p:grpSpPr>
        <p:sp>
          <p:nvSpPr>
            <p:cNvPr id="12" name="object 70">
              <a:extLst>
                <a:ext uri="{FF2B5EF4-FFF2-40B4-BE49-F238E27FC236}">
                  <a16:creationId xmlns:a16="http://schemas.microsoft.com/office/drawing/2014/main" id="{BFA534C0-720B-46FB-7140-C6EAF9D52035}"/>
                </a:ext>
              </a:extLst>
            </p:cNvPr>
            <p:cNvSpPr/>
            <p:nvPr/>
          </p:nvSpPr>
          <p:spPr bwMode="auto">
            <a:xfrm>
              <a:off x="0" y="41249034"/>
              <a:ext cx="30275213" cy="1623746"/>
            </a:xfrm>
            <a:custGeom>
              <a:avLst/>
              <a:gdLst/>
              <a:ahLst/>
              <a:cxnLst/>
              <a:rect l="l" t="t" r="r" b="b"/>
              <a:pathLst>
                <a:path w="14211935" h="812800" extrusionOk="0">
                  <a:moveTo>
                    <a:pt x="14211672" y="812422"/>
                  </a:moveTo>
                  <a:lnTo>
                    <a:pt x="0" y="812422"/>
                  </a:lnTo>
                  <a:lnTo>
                    <a:pt x="0" y="0"/>
                  </a:lnTo>
                  <a:lnTo>
                    <a:pt x="14211672" y="0"/>
                  </a:lnTo>
                  <a:lnTo>
                    <a:pt x="14211672" y="812422"/>
                  </a:lnTo>
                  <a:close/>
                </a:path>
              </a:pathLst>
            </a:custGeom>
            <a:solidFill>
              <a:schemeClr val="bg1">
                <a:alpha val="40779"/>
              </a:scheme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7" name="Grafik 26" descr="Ein Bild, das Text, Schrift, Grafiken, Design enthält.&#10;&#10;Automatisch generierte Beschreibung">
              <a:extLst>
                <a:ext uri="{FF2B5EF4-FFF2-40B4-BE49-F238E27FC236}">
                  <a16:creationId xmlns:a16="http://schemas.microsoft.com/office/drawing/2014/main" id="{9E35F727-CC6D-6887-799C-B24325D03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/>
          </p:blipFill>
          <p:spPr bwMode="auto">
            <a:xfrm>
              <a:off x="322438" y="41480401"/>
              <a:ext cx="2891195" cy="1197437"/>
            </a:xfrm>
            <a:prstGeom prst="rect">
              <a:avLst/>
            </a:prstGeom>
          </p:spPr>
        </p:pic>
        <p:pic>
          <p:nvPicPr>
            <p:cNvPr id="30" name="Grafik 29" descr="Ein Bild, das Schrift, Symbol, Grafiken, Logo enthält.&#10;&#10;Automatisch generierte Beschreibung">
              <a:extLst>
                <a:ext uri="{FF2B5EF4-FFF2-40B4-BE49-F238E27FC236}">
                  <a16:creationId xmlns:a16="http://schemas.microsoft.com/office/drawing/2014/main" id="{FB5928C4-2DB3-3333-7030-B9A670C6E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/>
          </p:blipFill>
          <p:spPr bwMode="auto">
            <a:xfrm>
              <a:off x="3558412" y="41436539"/>
              <a:ext cx="1102455" cy="1147554"/>
            </a:xfrm>
            <a:prstGeom prst="rect">
              <a:avLst/>
            </a:prstGeom>
          </p:spPr>
        </p:pic>
        <p:pic>
          <p:nvPicPr>
            <p:cNvPr id="39" name="Рисунок 78">
              <a:extLst>
                <a:ext uri="{FF2B5EF4-FFF2-40B4-BE49-F238E27FC236}">
                  <a16:creationId xmlns:a16="http://schemas.microsoft.com/office/drawing/2014/main" id="{D96CF81C-07ED-661A-5907-FB5C95688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/>
          </p:blipFill>
          <p:spPr bwMode="auto">
            <a:xfrm>
              <a:off x="10853168" y="41535570"/>
              <a:ext cx="8204471" cy="1102959"/>
            </a:xfrm>
            <a:prstGeom prst="rect">
              <a:avLst/>
            </a:prstGeom>
          </p:spPr>
        </p:pic>
        <p:sp>
          <p:nvSpPr>
            <p:cNvPr id="41" name="object 75">
              <a:extLst>
                <a:ext uri="{FF2B5EF4-FFF2-40B4-BE49-F238E27FC236}">
                  <a16:creationId xmlns:a16="http://schemas.microsoft.com/office/drawing/2014/main" id="{69B7553D-B4F2-CA87-8EFA-3E0F6CC556B8}"/>
                </a:ext>
              </a:extLst>
            </p:cNvPr>
            <p:cNvSpPr txBox="1"/>
            <p:nvPr/>
          </p:nvSpPr>
          <p:spPr bwMode="auto">
            <a:xfrm>
              <a:off x="20651192" y="41421495"/>
              <a:ext cx="9011315" cy="538608"/>
            </a:xfrm>
            <a:prstGeom prst="rect">
              <a:avLst/>
            </a:prstGeom>
            <a:grpFill/>
          </p:spPr>
          <p:txBody>
            <a:bodyPr vert="horz" wrap="square" lIns="0" tIns="45719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  <a:spcBef>
                  <a:spcPts val="359"/>
                </a:spcBef>
                <a:defRPr/>
              </a:pPr>
              <a:r>
                <a:rPr sz="3200" spc="-35" dirty="0">
                  <a:latin typeface="Trebuchet MS"/>
                  <a:cs typeface="Trebuchet MS"/>
                </a:rPr>
                <a:t>Authors:</a:t>
              </a:r>
              <a:r>
                <a:rPr lang="de-DE" sz="3200" spc="-35" dirty="0">
                  <a:latin typeface="Trebuchet MS"/>
                  <a:cs typeface="Trebuchet MS"/>
                </a:rPr>
                <a:t> </a:t>
              </a:r>
              <a:r>
                <a:rPr sz="3200" dirty="0">
                  <a:latin typeface="Trebuchet MS"/>
                  <a:cs typeface="Trebuchet MS"/>
                </a:rPr>
                <a:t>Nina</a:t>
              </a:r>
              <a:r>
                <a:rPr sz="3200" spc="-75" dirty="0">
                  <a:latin typeface="Trebuchet MS"/>
                  <a:cs typeface="Trebuchet MS"/>
                </a:rPr>
                <a:t> </a:t>
              </a:r>
              <a:r>
                <a:rPr sz="3200" dirty="0" err="1">
                  <a:latin typeface="Trebuchet MS"/>
                  <a:cs typeface="Trebuchet MS"/>
                </a:rPr>
                <a:t>Grünberger</a:t>
              </a:r>
              <a:r>
                <a:rPr sz="3200" spc="-70" dirty="0">
                  <a:latin typeface="Trebuchet MS"/>
                  <a:cs typeface="Trebuchet MS"/>
                </a:rPr>
                <a:t> </a:t>
              </a:r>
              <a:r>
                <a:rPr sz="3200" dirty="0">
                  <a:latin typeface="Trebuchet MS"/>
                  <a:cs typeface="Trebuchet MS"/>
                </a:rPr>
                <a:t>und</a:t>
              </a:r>
              <a:r>
                <a:rPr lang="de-DE" sz="3200" dirty="0">
                  <a:latin typeface="Trebuchet MS"/>
                  <a:cs typeface="Trebuchet MS"/>
                </a:rPr>
                <a:t> Judith Neuthard</a:t>
              </a:r>
              <a:endParaRPr sz="3200" dirty="0">
                <a:latin typeface="Trebuchet MS"/>
                <a:cs typeface="Trebuchet MS"/>
              </a:endParaRPr>
            </a:p>
          </p:txBody>
        </p:sp>
      </p:grpSp>
      <p:pic>
        <p:nvPicPr>
          <p:cNvPr id="6" name="object 71" descr="Изображение выглядит как снимок экрана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8D3DC9E-7F72-9E7F-DC5F-F316A80FD4F3}"/>
              </a:ext>
            </a:extLst>
          </p:cNvPr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38" y="41431299"/>
            <a:ext cx="3794637" cy="1313872"/>
          </a:xfrm>
          <a:prstGeom prst="rect">
            <a:avLst/>
          </a:prstGeom>
        </p:spPr>
      </p:pic>
      <p:sp>
        <p:nvSpPr>
          <p:cNvPr id="7" name="TextBox 114">
            <a:extLst>
              <a:ext uri="{FF2B5EF4-FFF2-40B4-BE49-F238E27FC236}">
                <a16:creationId xmlns:a16="http://schemas.microsoft.com/office/drawing/2014/main" id="{D1784BBF-F443-A41B-1953-473527FB7573}"/>
              </a:ext>
            </a:extLst>
          </p:cNvPr>
          <p:cNvSpPr txBox="1"/>
          <p:nvPr/>
        </p:nvSpPr>
        <p:spPr>
          <a:xfrm>
            <a:off x="21153271" y="42352806"/>
            <a:ext cx="6196221" cy="267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768"/>
              </a:lnSpc>
            </a:pPr>
            <a:r>
              <a:rPr lang="en-US" sz="3200" dirty="0">
                <a:solidFill>
                  <a:srgbClr val="000000">
                    <a:alpha val="98824"/>
                  </a:srgbClr>
                </a:solidFill>
                <a:latin typeface="Trebuchet MS" panose="020B0603020202020204" pitchFamily="34" charset="0"/>
              </a:rPr>
              <a:t>Mascot “SAM” by Judith </a:t>
            </a:r>
            <a:r>
              <a:rPr lang="en-US" sz="3200" dirty="0" err="1">
                <a:solidFill>
                  <a:srgbClr val="000000">
                    <a:alpha val="98824"/>
                  </a:srgbClr>
                </a:solidFill>
                <a:latin typeface="Trebuchet MS" panose="020B0603020202020204" pitchFamily="34" charset="0"/>
              </a:rPr>
              <a:t>Neuthard</a:t>
            </a:r>
            <a:endParaRPr lang="en-US" sz="3200" dirty="0">
              <a:solidFill>
                <a:srgbClr val="000000">
                  <a:alpha val="98824"/>
                </a:srgb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88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357</Words>
  <Application>Microsoft Office PowerPoint</Application>
  <PresentationFormat>Benutzerdefiniert</PresentationFormat>
  <Paragraphs>53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Cooper Black</vt:lpstr>
      <vt:lpstr>Courier New</vt:lpstr>
      <vt:lpstr>Trebuchet MS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Judith Hoehling</dc:creator>
  <cp:lastModifiedBy>Judith Hoehling</cp:lastModifiedBy>
  <cp:revision>20</cp:revision>
  <cp:lastPrinted>2023-04-28T13:24:29Z</cp:lastPrinted>
  <dcterms:created xsi:type="dcterms:W3CDTF">2023-04-20T12:48:55Z</dcterms:created>
  <dcterms:modified xsi:type="dcterms:W3CDTF">2024-07-15T11:32:10Z</dcterms:modified>
</cp:coreProperties>
</file>