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4_26B1AEA6.xml" ContentType="application/vnd.ms-powerpoint.comments+xml"/>
  <Override PartName="/ppt/comments/modernComment_125_24F18CF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91" r:id="rId4"/>
  </p:sldMasterIdLst>
  <p:notesMasterIdLst>
    <p:notesMasterId r:id="rId49"/>
  </p:notesMasterIdLst>
  <p:handoutMasterIdLst>
    <p:handoutMasterId r:id="rId50"/>
  </p:handoutMasterIdLst>
  <p:sldIdLst>
    <p:sldId id="256" r:id="rId5"/>
    <p:sldId id="260" r:id="rId6"/>
    <p:sldId id="258" r:id="rId7"/>
    <p:sldId id="259" r:id="rId8"/>
    <p:sldId id="261" r:id="rId9"/>
    <p:sldId id="284" r:id="rId10"/>
    <p:sldId id="285" r:id="rId11"/>
    <p:sldId id="262" r:id="rId12"/>
    <p:sldId id="263" r:id="rId13"/>
    <p:sldId id="264" r:id="rId14"/>
    <p:sldId id="265" r:id="rId15"/>
    <p:sldId id="268" r:id="rId16"/>
    <p:sldId id="269" r:id="rId17"/>
    <p:sldId id="279" r:id="rId18"/>
    <p:sldId id="286" r:id="rId19"/>
    <p:sldId id="287" r:id="rId20"/>
    <p:sldId id="275" r:id="rId21"/>
    <p:sldId id="272" r:id="rId22"/>
    <p:sldId id="278" r:id="rId23"/>
    <p:sldId id="276" r:id="rId24"/>
    <p:sldId id="277" r:id="rId25"/>
    <p:sldId id="282" r:id="rId26"/>
    <p:sldId id="280" r:id="rId27"/>
    <p:sldId id="273" r:id="rId28"/>
    <p:sldId id="281" r:id="rId29"/>
    <p:sldId id="288" r:id="rId30"/>
    <p:sldId id="291" r:id="rId31"/>
    <p:sldId id="290" r:id="rId32"/>
    <p:sldId id="289" r:id="rId33"/>
    <p:sldId id="292" r:id="rId34"/>
    <p:sldId id="294" r:id="rId35"/>
    <p:sldId id="296" r:id="rId36"/>
    <p:sldId id="295" r:id="rId37"/>
    <p:sldId id="297" r:id="rId38"/>
    <p:sldId id="298" r:id="rId39"/>
    <p:sldId id="299" r:id="rId40"/>
    <p:sldId id="300" r:id="rId41"/>
    <p:sldId id="301" r:id="rId42"/>
    <p:sldId id="293" r:id="rId43"/>
    <p:sldId id="274" r:id="rId44"/>
    <p:sldId id="266" r:id="rId45"/>
    <p:sldId id="270" r:id="rId46"/>
    <p:sldId id="271" r:id="rId47"/>
    <p:sldId id="283" r:id="rId48"/>
  </p:sldIdLst>
  <p:sldSz cx="12192000" cy="6858000"/>
  <p:notesSz cx="6858000" cy="9144000"/>
  <p:embeddedFontLst>
    <p:embeddedFont>
      <p:font typeface="Open Sans"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5C3BC7-D32B-0F79-0217-751116824F9F}" name="Ulrike Lang" initials="UL" userId="1a8cb0313c31f74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nöfel,Anja" initials="K" lastIdx="10" clrIdx="0">
    <p:extLst>
      <p:ext uri="{19B8F6BF-5375-455C-9EA6-DF929625EA0E}">
        <p15:presenceInfo xmlns:p15="http://schemas.microsoft.com/office/powerpoint/2012/main" userId="S-1-5-21-1982228756-150042506-1537001085-18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719"/>
    <a:srgbClr val="DE2526"/>
    <a:srgbClr val="951B81"/>
    <a:srgbClr val="59358C"/>
    <a:srgbClr val="FFFFFF"/>
    <a:srgbClr val="0069B4"/>
    <a:srgbClr val="F2F2F2"/>
    <a:srgbClr val="000000"/>
    <a:srgbClr val="13A983"/>
    <a:srgbClr val="009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1" autoAdjust="0"/>
    <p:restoredTop sz="92109" autoAdjust="0"/>
  </p:normalViewPr>
  <p:slideViewPr>
    <p:cSldViewPr snapToGrid="0" snapToObjects="1">
      <p:cViewPr varScale="1">
        <p:scale>
          <a:sx n="71" d="100"/>
          <a:sy n="71" d="100"/>
        </p:scale>
        <p:origin x="292" y="4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24_26B1AEA6.xml><?xml version="1.0" encoding="utf-8"?>
<p188:cmLst xmlns:a="http://schemas.openxmlformats.org/drawingml/2006/main" xmlns:r="http://schemas.openxmlformats.org/officeDocument/2006/relationships" xmlns:p188="http://schemas.microsoft.com/office/powerpoint/2018/8/main">
  <p188:cm id="{DB309B09-C4E9-2744-8897-A0012F210DAA}" authorId="{CF5C3BC7-D32B-0F79-0217-751116824F9F}" created="2023-10-23T12:29:41.241">
    <pc:sldMkLst xmlns:pc="http://schemas.microsoft.com/office/powerpoint/2013/main/command">
      <pc:docMk/>
      <pc:sldMk cId="649178790" sldId="292"/>
    </pc:sldMkLst>
    <p188:txBody>
      <a:bodyPr/>
      <a:lstStyle/>
      <a:p>
        <a:r>
          <a:rPr lang="de-DE"/>
          <a:t>to do 
Wie kommen die Studis an den Einladungslink?</a:t>
        </a:r>
      </a:p>
    </p188:txBody>
  </p188:cm>
</p188:cmLst>
</file>

<file path=ppt/comments/modernComment_125_24F18CF8.xml><?xml version="1.0" encoding="utf-8"?>
<p188:cmLst xmlns:a="http://schemas.openxmlformats.org/drawingml/2006/main" xmlns:r="http://schemas.openxmlformats.org/officeDocument/2006/relationships" xmlns:p188="http://schemas.microsoft.com/office/powerpoint/2018/8/main">
  <p188:cm id="{C805C295-03AE-7D41-BFB6-F7C93030A3A4}" authorId="{CF5C3BC7-D32B-0F79-0217-751116824F9F}" created="2023-10-23T12:31:47.082">
    <pc:sldMkLst xmlns:pc="http://schemas.microsoft.com/office/powerpoint/2013/main/command">
      <pc:docMk/>
      <pc:sldMk cId="619810040" sldId="293"/>
    </pc:sldMkLst>
    <p188:txBody>
      <a:bodyPr/>
      <a:lstStyle/>
      <a:p>
        <a:r>
          <a:rPr lang="de-DE"/>
          <a:t>Hier gern ergänzen :)</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B2A8D-1BF8-4EC9-A10A-E0B6608B2805}" type="doc">
      <dgm:prSet loTypeId="urn:microsoft.com/office/officeart/2005/8/layout/venn1" loCatId="relationship" qsTypeId="urn:microsoft.com/office/officeart/2005/8/quickstyle/simple1" qsCatId="simple" csTypeId="urn:microsoft.com/office/officeart/2005/8/colors/colorful1" csCatId="colorful" phldr="1"/>
      <dgm:spPr/>
    </dgm:pt>
    <dgm:pt modelId="{C7C5D8A8-AB3C-46D1-8461-65A95E7AA4BB}">
      <dgm:prSet phldrT="[Text]"/>
      <dgm:spPr>
        <a:xfrm>
          <a:off x="574591" y="349854"/>
          <a:ext cx="1540281" cy="1540281"/>
        </a:xfrm>
        <a:prstGeom prst="ellipse">
          <a:avLst/>
        </a:prstGeom>
        <a:solidFill>
          <a:srgbClr val="0069B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dirty="0">
              <a:solidFill>
                <a:srgbClr val="000000">
                  <a:hueOff val="0"/>
                  <a:satOff val="0"/>
                  <a:lumOff val="0"/>
                  <a:alphaOff val="0"/>
                </a:srgbClr>
              </a:solidFill>
              <a:latin typeface="Open Sans"/>
              <a:ea typeface="+mn-ea"/>
              <a:cs typeface="+mn-cs"/>
            </a:rPr>
            <a:t>Ökologie</a:t>
          </a:r>
        </a:p>
      </dgm:t>
    </dgm:pt>
    <dgm:pt modelId="{3B09EAD0-95C2-46BC-90D9-7AADB04CB51C}" type="parTrans" cxnId="{8C35D4F3-E4B7-4A5F-8DCF-66C02D0DBAA4}">
      <dgm:prSet/>
      <dgm:spPr/>
      <dgm:t>
        <a:bodyPr/>
        <a:lstStyle/>
        <a:p>
          <a:endParaRPr lang="de-DE"/>
        </a:p>
      </dgm:t>
    </dgm:pt>
    <dgm:pt modelId="{53E1E417-9C0E-4732-9969-5AAD008DEE3B}" type="sibTrans" cxnId="{8C35D4F3-E4B7-4A5F-8DCF-66C02D0DBAA4}">
      <dgm:prSet/>
      <dgm:spPr/>
      <dgm:t>
        <a:bodyPr/>
        <a:lstStyle/>
        <a:p>
          <a:endParaRPr lang="de-DE"/>
        </a:p>
      </dgm:t>
    </dgm:pt>
    <dgm:pt modelId="{9A1477C3-7548-4B68-9F78-A2020FEBECC6}">
      <dgm:prSet phldrT="[Text]"/>
      <dgm:spPr>
        <a:xfrm>
          <a:off x="1111570" y="1306262"/>
          <a:ext cx="1540281" cy="1540281"/>
        </a:xfrm>
        <a:prstGeom prst="ellipse">
          <a:avLst/>
        </a:prstGeom>
        <a:solidFill>
          <a:srgbClr val="009FE3">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dirty="0">
              <a:solidFill>
                <a:srgbClr val="000000">
                  <a:hueOff val="0"/>
                  <a:satOff val="0"/>
                  <a:lumOff val="0"/>
                  <a:alphaOff val="0"/>
                </a:srgbClr>
              </a:solidFill>
              <a:latin typeface="Open Sans"/>
              <a:ea typeface="+mn-ea"/>
              <a:cs typeface="+mn-cs"/>
            </a:rPr>
            <a:t>Soziales</a:t>
          </a:r>
        </a:p>
      </dgm:t>
    </dgm:pt>
    <dgm:pt modelId="{FC8B6356-20B8-4B88-9F8A-9CB26F9BC083}" type="parTrans" cxnId="{25DA960E-69E1-4E2A-B37B-E81AFB691B95}">
      <dgm:prSet/>
      <dgm:spPr/>
      <dgm:t>
        <a:bodyPr/>
        <a:lstStyle/>
        <a:p>
          <a:endParaRPr lang="de-DE"/>
        </a:p>
      </dgm:t>
    </dgm:pt>
    <dgm:pt modelId="{F1302AF4-9A01-462C-8BBE-E3C5E2228C59}" type="sibTrans" cxnId="{25DA960E-69E1-4E2A-B37B-E81AFB691B95}">
      <dgm:prSet/>
      <dgm:spPr/>
      <dgm:t>
        <a:bodyPr/>
        <a:lstStyle/>
        <a:p>
          <a:endParaRPr lang="de-DE"/>
        </a:p>
      </dgm:t>
    </dgm:pt>
    <dgm:pt modelId="{61E0EF17-E3E3-4672-ADE3-8876AE9E2606}">
      <dgm:prSet phldrT="[Text]"/>
      <dgm:spPr>
        <a:xfrm>
          <a:off x="0" y="1251782"/>
          <a:ext cx="1540281" cy="1540281"/>
        </a:xfrm>
        <a:prstGeom prst="ellipse">
          <a:avLst/>
        </a:prstGeom>
        <a:solidFill>
          <a:srgbClr val="00824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dirty="0">
              <a:solidFill>
                <a:srgbClr val="000000">
                  <a:hueOff val="0"/>
                  <a:satOff val="0"/>
                  <a:lumOff val="0"/>
                  <a:alphaOff val="0"/>
                </a:srgbClr>
              </a:solidFill>
              <a:latin typeface="Open Sans"/>
              <a:ea typeface="+mn-ea"/>
              <a:cs typeface="+mn-cs"/>
            </a:rPr>
            <a:t>Ökonomie</a:t>
          </a:r>
        </a:p>
      </dgm:t>
    </dgm:pt>
    <dgm:pt modelId="{D8A4D399-2C2C-4647-AFAC-CE093BB2B91C}" type="parTrans" cxnId="{4EE7CCF6-2964-4D95-9AC3-081347151B43}">
      <dgm:prSet/>
      <dgm:spPr/>
      <dgm:t>
        <a:bodyPr/>
        <a:lstStyle/>
        <a:p>
          <a:endParaRPr lang="de-DE"/>
        </a:p>
      </dgm:t>
    </dgm:pt>
    <dgm:pt modelId="{5BDC0A30-DAA1-4406-B47A-75CBE89C23B1}" type="sibTrans" cxnId="{4EE7CCF6-2964-4D95-9AC3-081347151B43}">
      <dgm:prSet/>
      <dgm:spPr/>
      <dgm:t>
        <a:bodyPr/>
        <a:lstStyle/>
        <a:p>
          <a:endParaRPr lang="de-DE"/>
        </a:p>
      </dgm:t>
    </dgm:pt>
    <dgm:pt modelId="{4DF17BA1-603D-48CC-88CC-CE4D7CF14FF9}" type="pres">
      <dgm:prSet presAssocID="{160B2A8D-1BF8-4EC9-A10A-E0B6608B2805}" presName="compositeShape" presStyleCnt="0">
        <dgm:presLayoutVars>
          <dgm:chMax val="7"/>
          <dgm:dir/>
          <dgm:resizeHandles val="exact"/>
        </dgm:presLayoutVars>
      </dgm:prSet>
      <dgm:spPr/>
    </dgm:pt>
    <dgm:pt modelId="{9F2BBA54-E454-48CE-8C64-B057F6B30465}" type="pres">
      <dgm:prSet presAssocID="{C7C5D8A8-AB3C-46D1-8461-65A95E7AA4BB}" presName="circ1" presStyleLbl="vennNode1" presStyleIdx="0" presStyleCnt="3" custLinFactNeighborX="1221" custLinFactNeighborY="407"/>
      <dgm:spPr/>
      <dgm:t>
        <a:bodyPr/>
        <a:lstStyle/>
        <a:p>
          <a:endParaRPr lang="de-DE"/>
        </a:p>
      </dgm:t>
    </dgm:pt>
    <dgm:pt modelId="{A7FFC2EB-7971-42BA-B7EB-68A2D3A1CCED}" type="pres">
      <dgm:prSet presAssocID="{C7C5D8A8-AB3C-46D1-8461-65A95E7AA4BB}" presName="circ1Tx" presStyleLbl="revTx" presStyleIdx="0" presStyleCnt="0">
        <dgm:presLayoutVars>
          <dgm:chMax val="0"/>
          <dgm:chPref val="0"/>
          <dgm:bulletEnabled val="1"/>
        </dgm:presLayoutVars>
      </dgm:prSet>
      <dgm:spPr/>
      <dgm:t>
        <a:bodyPr/>
        <a:lstStyle/>
        <a:p>
          <a:endParaRPr lang="de-DE"/>
        </a:p>
      </dgm:t>
    </dgm:pt>
    <dgm:pt modelId="{045B06F1-2CEA-4C97-9DBC-3FF059814828}" type="pres">
      <dgm:prSet presAssocID="{9A1477C3-7548-4B68-9F78-A2020FEBECC6}" presName="circ2" presStyleLbl="vennNode1" presStyleIdx="1" presStyleCnt="3"/>
      <dgm:spPr/>
      <dgm:t>
        <a:bodyPr/>
        <a:lstStyle/>
        <a:p>
          <a:endParaRPr lang="de-DE"/>
        </a:p>
      </dgm:t>
    </dgm:pt>
    <dgm:pt modelId="{4533E7A2-761D-4FFF-9EAD-0083CAA88F07}" type="pres">
      <dgm:prSet presAssocID="{9A1477C3-7548-4B68-9F78-A2020FEBECC6}" presName="circ2Tx" presStyleLbl="revTx" presStyleIdx="0" presStyleCnt="0">
        <dgm:presLayoutVars>
          <dgm:chMax val="0"/>
          <dgm:chPref val="0"/>
          <dgm:bulletEnabled val="1"/>
        </dgm:presLayoutVars>
      </dgm:prSet>
      <dgm:spPr/>
      <dgm:t>
        <a:bodyPr/>
        <a:lstStyle/>
        <a:p>
          <a:endParaRPr lang="de-DE"/>
        </a:p>
      </dgm:t>
    </dgm:pt>
    <dgm:pt modelId="{EE242DDB-6518-442A-8120-7461320BC4A4}" type="pres">
      <dgm:prSet presAssocID="{61E0EF17-E3E3-4672-ADE3-8876AE9E2606}" presName="circ3" presStyleLbl="vennNode1" presStyleIdx="2" presStyleCnt="3" custLinFactNeighborX="-1598" custLinFactNeighborY="-3537"/>
      <dgm:spPr/>
      <dgm:t>
        <a:bodyPr/>
        <a:lstStyle/>
        <a:p>
          <a:endParaRPr lang="de-DE"/>
        </a:p>
      </dgm:t>
    </dgm:pt>
    <dgm:pt modelId="{F973E57F-2E8A-4F5B-9A2D-65302A0F7B89}" type="pres">
      <dgm:prSet presAssocID="{61E0EF17-E3E3-4672-ADE3-8876AE9E2606}" presName="circ3Tx" presStyleLbl="revTx" presStyleIdx="0" presStyleCnt="0">
        <dgm:presLayoutVars>
          <dgm:chMax val="0"/>
          <dgm:chPref val="0"/>
          <dgm:bulletEnabled val="1"/>
        </dgm:presLayoutVars>
      </dgm:prSet>
      <dgm:spPr/>
      <dgm:t>
        <a:bodyPr/>
        <a:lstStyle/>
        <a:p>
          <a:endParaRPr lang="de-DE"/>
        </a:p>
      </dgm:t>
    </dgm:pt>
  </dgm:ptLst>
  <dgm:cxnLst>
    <dgm:cxn modelId="{8C35D4F3-E4B7-4A5F-8DCF-66C02D0DBAA4}" srcId="{160B2A8D-1BF8-4EC9-A10A-E0B6608B2805}" destId="{C7C5D8A8-AB3C-46D1-8461-65A95E7AA4BB}" srcOrd="0" destOrd="0" parTransId="{3B09EAD0-95C2-46BC-90D9-7AADB04CB51C}" sibTransId="{53E1E417-9C0E-4732-9969-5AAD008DEE3B}"/>
    <dgm:cxn modelId="{25DA960E-69E1-4E2A-B37B-E81AFB691B95}" srcId="{160B2A8D-1BF8-4EC9-A10A-E0B6608B2805}" destId="{9A1477C3-7548-4B68-9F78-A2020FEBECC6}" srcOrd="1" destOrd="0" parTransId="{FC8B6356-20B8-4B88-9F8A-9CB26F9BC083}" sibTransId="{F1302AF4-9A01-462C-8BBE-E3C5E2228C59}"/>
    <dgm:cxn modelId="{FFC29F47-2924-4223-960C-E20A4D0968A8}" type="presOf" srcId="{160B2A8D-1BF8-4EC9-A10A-E0B6608B2805}" destId="{4DF17BA1-603D-48CC-88CC-CE4D7CF14FF9}" srcOrd="0" destOrd="0" presId="urn:microsoft.com/office/officeart/2005/8/layout/venn1"/>
    <dgm:cxn modelId="{4EE7CCF6-2964-4D95-9AC3-081347151B43}" srcId="{160B2A8D-1BF8-4EC9-A10A-E0B6608B2805}" destId="{61E0EF17-E3E3-4672-ADE3-8876AE9E2606}" srcOrd="2" destOrd="0" parTransId="{D8A4D399-2C2C-4647-AFAC-CE093BB2B91C}" sibTransId="{5BDC0A30-DAA1-4406-B47A-75CBE89C23B1}"/>
    <dgm:cxn modelId="{A1A3AB06-1F5B-4E26-AB7C-44DE9AB872A4}" type="presOf" srcId="{9A1477C3-7548-4B68-9F78-A2020FEBECC6}" destId="{045B06F1-2CEA-4C97-9DBC-3FF059814828}" srcOrd="0" destOrd="0" presId="urn:microsoft.com/office/officeart/2005/8/layout/venn1"/>
    <dgm:cxn modelId="{17915F6E-9076-4449-A411-91C6C34F5E2C}" type="presOf" srcId="{61E0EF17-E3E3-4672-ADE3-8876AE9E2606}" destId="{EE242DDB-6518-442A-8120-7461320BC4A4}" srcOrd="0" destOrd="0" presId="urn:microsoft.com/office/officeart/2005/8/layout/venn1"/>
    <dgm:cxn modelId="{8B5EC9CD-F8C0-4FC9-92B4-C0F4AEFFBFF1}" type="presOf" srcId="{9A1477C3-7548-4B68-9F78-A2020FEBECC6}" destId="{4533E7A2-761D-4FFF-9EAD-0083CAA88F07}" srcOrd="1" destOrd="0" presId="urn:microsoft.com/office/officeart/2005/8/layout/venn1"/>
    <dgm:cxn modelId="{DA5B1CBD-BEEE-4989-B5BC-6C09C5B10234}" type="presOf" srcId="{61E0EF17-E3E3-4672-ADE3-8876AE9E2606}" destId="{F973E57F-2E8A-4F5B-9A2D-65302A0F7B89}" srcOrd="1" destOrd="0" presId="urn:microsoft.com/office/officeart/2005/8/layout/venn1"/>
    <dgm:cxn modelId="{9910247F-5189-4278-A32D-BE1E24C1D110}" type="presOf" srcId="{C7C5D8A8-AB3C-46D1-8461-65A95E7AA4BB}" destId="{9F2BBA54-E454-48CE-8C64-B057F6B30465}" srcOrd="0" destOrd="0" presId="urn:microsoft.com/office/officeart/2005/8/layout/venn1"/>
    <dgm:cxn modelId="{F5B796A7-A87D-4C72-93B6-7F5651339DB7}" type="presOf" srcId="{C7C5D8A8-AB3C-46D1-8461-65A95E7AA4BB}" destId="{A7FFC2EB-7971-42BA-B7EB-68A2D3A1CCED}" srcOrd="1" destOrd="0" presId="urn:microsoft.com/office/officeart/2005/8/layout/venn1"/>
    <dgm:cxn modelId="{A0949A32-260B-4976-99AB-E49939919FA1}" type="presParOf" srcId="{4DF17BA1-603D-48CC-88CC-CE4D7CF14FF9}" destId="{9F2BBA54-E454-48CE-8C64-B057F6B30465}" srcOrd="0" destOrd="0" presId="urn:microsoft.com/office/officeart/2005/8/layout/venn1"/>
    <dgm:cxn modelId="{CCEA3CCD-6EF8-4243-96F2-A79BC44C33CF}" type="presParOf" srcId="{4DF17BA1-603D-48CC-88CC-CE4D7CF14FF9}" destId="{A7FFC2EB-7971-42BA-B7EB-68A2D3A1CCED}" srcOrd="1" destOrd="0" presId="urn:microsoft.com/office/officeart/2005/8/layout/venn1"/>
    <dgm:cxn modelId="{DE8C5EEF-C2E9-4FD6-92D4-FB6937D467D7}" type="presParOf" srcId="{4DF17BA1-603D-48CC-88CC-CE4D7CF14FF9}" destId="{045B06F1-2CEA-4C97-9DBC-3FF059814828}" srcOrd="2" destOrd="0" presId="urn:microsoft.com/office/officeart/2005/8/layout/venn1"/>
    <dgm:cxn modelId="{3BF88F99-A903-445F-B99A-A95D976A1FE0}" type="presParOf" srcId="{4DF17BA1-603D-48CC-88CC-CE4D7CF14FF9}" destId="{4533E7A2-761D-4FFF-9EAD-0083CAA88F07}" srcOrd="3" destOrd="0" presId="urn:microsoft.com/office/officeart/2005/8/layout/venn1"/>
    <dgm:cxn modelId="{B6076D7F-63A9-49A7-9510-BD024CEEE0E5}" type="presParOf" srcId="{4DF17BA1-603D-48CC-88CC-CE4D7CF14FF9}" destId="{EE242DDB-6518-442A-8120-7461320BC4A4}" srcOrd="4" destOrd="0" presId="urn:microsoft.com/office/officeart/2005/8/layout/venn1"/>
    <dgm:cxn modelId="{69329B8B-BA5A-4FAB-A3EF-DEFC787A2FF0}" type="presParOf" srcId="{4DF17BA1-603D-48CC-88CC-CE4D7CF14FF9}" destId="{F973E57F-2E8A-4F5B-9A2D-65302A0F7B8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BBA54-E454-48CE-8C64-B057F6B30465}">
      <dsp:nvSpPr>
        <dsp:cNvPr id="0" name=""/>
        <dsp:cNvSpPr/>
      </dsp:nvSpPr>
      <dsp:spPr>
        <a:xfrm>
          <a:off x="1261030" y="55154"/>
          <a:ext cx="2214750" cy="2214750"/>
        </a:xfrm>
        <a:prstGeom prst="ellipse">
          <a:avLst/>
        </a:prstGeom>
        <a:solidFill>
          <a:srgbClr val="0069B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de-DE" sz="1500" kern="1200" dirty="0">
              <a:solidFill>
                <a:srgbClr val="000000">
                  <a:hueOff val="0"/>
                  <a:satOff val="0"/>
                  <a:lumOff val="0"/>
                  <a:alphaOff val="0"/>
                </a:srgbClr>
              </a:solidFill>
              <a:latin typeface="Open Sans"/>
              <a:ea typeface="+mn-ea"/>
              <a:cs typeface="+mn-cs"/>
            </a:rPr>
            <a:t>Ökologie</a:t>
          </a:r>
        </a:p>
      </dsp:txBody>
      <dsp:txXfrm>
        <a:off x="1794181" y="588690"/>
        <a:ext cx="1148448" cy="704729"/>
      </dsp:txXfrm>
    </dsp:sp>
    <dsp:sp modelId="{045B06F1-2CEA-4C97-9DBC-3FF059814828}">
      <dsp:nvSpPr>
        <dsp:cNvPr id="0" name=""/>
        <dsp:cNvSpPr/>
      </dsp:nvSpPr>
      <dsp:spPr>
        <a:xfrm>
          <a:off x="2033144" y="1430359"/>
          <a:ext cx="2214750" cy="2214750"/>
        </a:xfrm>
        <a:prstGeom prst="ellipse">
          <a:avLst/>
        </a:prstGeom>
        <a:solidFill>
          <a:srgbClr val="009FE3">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de-DE" sz="1500" kern="1200" dirty="0">
              <a:solidFill>
                <a:srgbClr val="000000">
                  <a:hueOff val="0"/>
                  <a:satOff val="0"/>
                  <a:lumOff val="0"/>
                  <a:alphaOff val="0"/>
                </a:srgbClr>
              </a:solidFill>
              <a:latin typeface="Open Sans"/>
              <a:ea typeface="+mn-ea"/>
              <a:cs typeface="+mn-cs"/>
            </a:rPr>
            <a:t>Soziales</a:t>
          </a:r>
        </a:p>
      </dsp:txBody>
      <dsp:txXfrm>
        <a:off x="2905094" y="2180891"/>
        <a:ext cx="939638" cy="861336"/>
      </dsp:txXfrm>
    </dsp:sp>
    <dsp:sp modelId="{EE242DDB-6518-442A-8120-7461320BC4A4}">
      <dsp:nvSpPr>
        <dsp:cNvPr id="0" name=""/>
        <dsp:cNvSpPr/>
      </dsp:nvSpPr>
      <dsp:spPr>
        <a:xfrm>
          <a:off x="399440" y="1352024"/>
          <a:ext cx="2214750" cy="2214750"/>
        </a:xfrm>
        <a:prstGeom prst="ellipse">
          <a:avLst/>
        </a:prstGeom>
        <a:solidFill>
          <a:srgbClr val="008244">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de-DE" sz="1500" kern="1200" dirty="0">
              <a:solidFill>
                <a:srgbClr val="000000">
                  <a:hueOff val="0"/>
                  <a:satOff val="0"/>
                  <a:lumOff val="0"/>
                  <a:alphaOff val="0"/>
                </a:srgbClr>
              </a:solidFill>
              <a:latin typeface="Open Sans"/>
              <a:ea typeface="+mn-ea"/>
              <a:cs typeface="+mn-cs"/>
            </a:rPr>
            <a:t>Ökonomie</a:t>
          </a:r>
        </a:p>
      </dsp:txBody>
      <dsp:txXfrm>
        <a:off x="802602" y="2102555"/>
        <a:ext cx="939638" cy="8613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C6211-610F-44E5-BF19-D3CDF6EDD281}" type="datetimeFigureOut">
              <a:rPr lang="de-DE" smtClean="0"/>
              <a:t>02.11.2023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61AA8-FB04-42D1-9939-D1A1356F8086}" type="slidenum">
              <a:rPr lang="de-DE" smtClean="0"/>
              <a:t>‹Nr.›</a:t>
            </a:fld>
            <a:endParaRPr lang="de-DE"/>
          </a:p>
        </p:txBody>
      </p:sp>
    </p:spTree>
    <p:extLst>
      <p:ext uri="{BB962C8B-B14F-4D97-AF65-F5344CB8AC3E}">
        <p14:creationId xmlns:p14="http://schemas.microsoft.com/office/powerpoint/2010/main" val="1143156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35D3-23A6-45D3-8DFA-7317DC1E7A64}" type="datetimeFigureOut">
              <a:rPr lang="de-DE" smtClean="0"/>
              <a:t>02.11.2023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9AC09-DF60-43F4-96BF-67D4D9A74094}" type="slidenum">
              <a:rPr lang="de-DE" smtClean="0"/>
              <a:t>‹Nr.›</a:t>
            </a:fld>
            <a:endParaRPr lang="de-DE"/>
          </a:p>
        </p:txBody>
      </p:sp>
    </p:spTree>
    <p:extLst>
      <p:ext uri="{BB962C8B-B14F-4D97-AF65-F5344CB8AC3E}">
        <p14:creationId xmlns:p14="http://schemas.microsoft.com/office/powerpoint/2010/main" val="3833182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ooks.google.de/books?id=_nFDAAAAcAAJ&amp;printsec=frontcover&amp;dq=sylvicultura&amp;hl=de&amp;sa=X&amp;ei=xsLZVOLZK4HwOZmIgagB&amp;redir_esc=y#v=onepage&amp;q=sylvicultura&amp;f=fal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s://en.wikipedia.org/wiki/Sumak_kawsay#cite_note-4" TargetMode="External"/><Relationship Id="rId18" Type="http://schemas.openxmlformats.org/officeDocument/2006/relationships/hyperlink" Target="https://en.wikipedia.org/wiki/Guaran%C3%AD_people" TargetMode="External"/><Relationship Id="rId26" Type="http://schemas.openxmlformats.org/officeDocument/2006/relationships/hyperlink" Target="https://en.wikipedia.org/wiki/Capital_accumulation" TargetMode="External"/><Relationship Id="rId21" Type="http://schemas.openxmlformats.org/officeDocument/2006/relationships/hyperlink" Target="https://en.wikipedia.org/wiki/Guna_people" TargetMode="External"/><Relationship Id="rId34" Type="http://schemas.openxmlformats.org/officeDocument/2006/relationships/hyperlink" Target="https://en.wikipedia.org/wiki/2008_Constitution_of_Ecuador" TargetMode="External"/><Relationship Id="rId7" Type="http://schemas.openxmlformats.org/officeDocument/2006/relationships/hyperlink" Target="https://en.wikipedia.org/wiki/Communitarian" TargetMode="External"/><Relationship Id="rId12" Type="http://schemas.openxmlformats.org/officeDocument/2006/relationships/hyperlink" Target="https://en.wikipedia.org/wiki/Sumak_kawsay#cite_note-3" TargetMode="External"/><Relationship Id="rId17" Type="http://schemas.openxmlformats.org/officeDocument/2006/relationships/hyperlink" Target="https://en.wikipedia.org/wiki/Mapuche" TargetMode="External"/><Relationship Id="rId25" Type="http://schemas.openxmlformats.org/officeDocument/2006/relationships/hyperlink" Target="https://en.wikipedia.org/wiki/Social_responsibility" TargetMode="External"/><Relationship Id="rId33" Type="http://schemas.openxmlformats.org/officeDocument/2006/relationships/hyperlink" Target="https://en.wikipedia.org/wiki/Holism" TargetMode="External"/><Relationship Id="rId2" Type="http://schemas.openxmlformats.org/officeDocument/2006/relationships/slide" Target="../slides/slide7.xml"/><Relationship Id="rId16" Type="http://schemas.openxmlformats.org/officeDocument/2006/relationships/hyperlink" Target="https://en.wikipedia.org/wiki/Sumak_kawsay#cite_note-6" TargetMode="External"/><Relationship Id="rId20" Type="http://schemas.openxmlformats.org/officeDocument/2006/relationships/hyperlink" Target="https://en.wikipedia.org/wiki/Achuar" TargetMode="External"/><Relationship Id="rId29" Type="http://schemas.openxmlformats.org/officeDocument/2006/relationships/hyperlink" Target="https://en.wikipedia.org/wiki/Economic_development" TargetMode="External"/><Relationship Id="rId1" Type="http://schemas.openxmlformats.org/officeDocument/2006/relationships/notesMaster" Target="../notesMasters/notesMaster1.xml"/><Relationship Id="rId6" Type="http://schemas.openxmlformats.org/officeDocument/2006/relationships/hyperlink" Target="https://en.wikipedia.org/wiki/Bolivia" TargetMode="External"/><Relationship Id="rId11" Type="http://schemas.openxmlformats.org/officeDocument/2006/relationships/hyperlink" Target="https://en.wikipedia.org/wiki/Sumak_kawsay#cite_note-:4-2" TargetMode="External"/><Relationship Id="rId24" Type="http://schemas.openxmlformats.org/officeDocument/2006/relationships/hyperlink" Target="https://en.wikipedia.org/wiki/Sumak_kawsay#cite_note-8" TargetMode="External"/><Relationship Id="rId32" Type="http://schemas.openxmlformats.org/officeDocument/2006/relationships/hyperlink" Target="https://en.wikipedia.org/wiki/Cosmology" TargetMode="External"/><Relationship Id="rId37" Type="http://schemas.openxmlformats.org/officeDocument/2006/relationships/hyperlink" Target="https://en.wikipedia.org/wiki/Magdalena_Le%C3%B3n_Trujillo" TargetMode="External"/><Relationship Id="rId5" Type="http://schemas.openxmlformats.org/officeDocument/2006/relationships/hyperlink" Target="https://en.wikipedia.org/wiki/Ecuador" TargetMode="External"/><Relationship Id="rId15" Type="http://schemas.openxmlformats.org/officeDocument/2006/relationships/hyperlink" Target="https://en.wikipedia.org/wiki/Sumak_kawsay#cite_note-:0-5" TargetMode="External"/><Relationship Id="rId23" Type="http://schemas.openxmlformats.org/officeDocument/2006/relationships/hyperlink" Target="https://en.wikipedia.org/wiki/Neozapatismo" TargetMode="External"/><Relationship Id="rId28" Type="http://schemas.openxmlformats.org/officeDocument/2006/relationships/hyperlink" Target="https://en.wikipedia.org/wiki/Sumak_kawsay#cite_note-9" TargetMode="External"/><Relationship Id="rId36" Type="http://schemas.openxmlformats.org/officeDocument/2006/relationships/hyperlink" Target="https://en.wikipedia.org/wiki/Constitution_of_Bolivia" TargetMode="External"/><Relationship Id="rId10" Type="http://schemas.openxmlformats.org/officeDocument/2006/relationships/hyperlink" Target="https://en.wikipedia.org/wiki/Sumak_kawsay#cite_note-:5-1" TargetMode="External"/><Relationship Id="rId19" Type="http://schemas.openxmlformats.org/officeDocument/2006/relationships/hyperlink" Target="https://en.wikipedia.org/wiki/Sumak_kawsay#cite_note-7" TargetMode="External"/><Relationship Id="rId31" Type="http://schemas.openxmlformats.org/officeDocument/2006/relationships/hyperlink" Target="https://en.wikipedia.org/wiki/Capitalism" TargetMode="External"/><Relationship Id="rId4" Type="http://schemas.openxmlformats.org/officeDocument/2006/relationships/hyperlink" Target="https://en.wikipedia.org/wiki/Quechuan_languages" TargetMode="External"/><Relationship Id="rId9" Type="http://schemas.openxmlformats.org/officeDocument/2006/relationships/hyperlink" Target="https://en.wikipedia.org/wiki/Buen_vivir" TargetMode="External"/><Relationship Id="rId14" Type="http://schemas.openxmlformats.org/officeDocument/2006/relationships/hyperlink" Target="https://en.wikipedia.org/wiki/Aymara_language" TargetMode="External"/><Relationship Id="rId22" Type="http://schemas.openxmlformats.org/officeDocument/2006/relationships/hyperlink" Target="https://en.wikipedia.org/wiki/Maya_peoples" TargetMode="External"/><Relationship Id="rId27" Type="http://schemas.openxmlformats.org/officeDocument/2006/relationships/hyperlink" Target="https://en.wikipedia.org/wiki/Development_theory" TargetMode="External"/><Relationship Id="rId30" Type="http://schemas.openxmlformats.org/officeDocument/2006/relationships/hyperlink" Target="https://en.wikipedia.org/wiki/Indigenous_movements_in_the_Americas" TargetMode="External"/><Relationship Id="rId35" Type="http://schemas.openxmlformats.org/officeDocument/2006/relationships/hyperlink" Target="https://en.wikipedia.org/wiki/Rights_of_nature_in_Ecuador" TargetMode="External"/><Relationship Id="rId8" Type="http://schemas.openxmlformats.org/officeDocument/2006/relationships/hyperlink" Target="https://en.wikipedia.org/wiki/Quechua_people" TargetMode="External"/><Relationship Id="rId3" Type="http://schemas.openxmlformats.org/officeDocument/2006/relationships/hyperlink" Target="https://en.wikipedia.org/wiki/Neologis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wikipedia.org/wiki/Will_Steffen" TargetMode="External"/><Relationship Id="rId7" Type="http://schemas.openxmlformats.org/officeDocument/2006/relationships/hyperlink" Target="https://de.wikipedia.org/wiki/Spezial:ISBN-Suche/978160358674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oi.org/10.1126/science.1259855" TargetMode="External"/><Relationship Id="rId5" Type="http://schemas.openxmlformats.org/officeDocument/2006/relationships/hyperlink" Target="https://de.wikipedia.org/wiki/Digital_Object_Identifier" TargetMode="External"/><Relationship Id="rId4" Type="http://schemas.openxmlformats.org/officeDocument/2006/relationships/hyperlink" Target="https://de.wikipedia.org/wiki/Scien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Name, Verbindung,</a:t>
            </a:r>
            <a:r>
              <a:rPr lang="de-DE" baseline="0" dirty="0"/>
              <a:t> oder nicht, zu der Thema</a:t>
            </a:r>
            <a:endParaRPr lang="en-GB" dirty="0"/>
          </a:p>
        </p:txBody>
      </p:sp>
      <p:sp>
        <p:nvSpPr>
          <p:cNvPr id="4" name="Foliennummernplatzhalter 3"/>
          <p:cNvSpPr>
            <a:spLocks noGrp="1"/>
          </p:cNvSpPr>
          <p:nvPr>
            <p:ph type="sldNum" sz="quarter" idx="10"/>
          </p:nvPr>
        </p:nvSpPr>
        <p:spPr/>
        <p:txBody>
          <a:bodyPr/>
          <a:lstStyle/>
          <a:p>
            <a:fld id="{2969AC09-DF60-43F4-96BF-67D4D9A74094}" type="slidenum">
              <a:rPr lang="de-DE" smtClean="0"/>
              <a:t>3</a:t>
            </a:fld>
            <a:endParaRPr lang="de-DE"/>
          </a:p>
        </p:txBody>
      </p:sp>
    </p:spTree>
    <p:extLst>
      <p:ext uri="{BB962C8B-B14F-4D97-AF65-F5344CB8AC3E}">
        <p14:creationId xmlns:p14="http://schemas.microsoft.com/office/powerpoint/2010/main" val="210097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34</a:t>
            </a:fld>
            <a:endParaRPr lang="de-DE"/>
          </a:p>
        </p:txBody>
      </p:sp>
    </p:spTree>
    <p:extLst>
      <p:ext uri="{BB962C8B-B14F-4D97-AF65-F5344CB8AC3E}">
        <p14:creationId xmlns:p14="http://schemas.microsoft.com/office/powerpoint/2010/main" val="337162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35</a:t>
            </a:fld>
            <a:endParaRPr lang="de-DE"/>
          </a:p>
        </p:txBody>
      </p:sp>
    </p:spTree>
    <p:extLst>
      <p:ext uri="{BB962C8B-B14F-4D97-AF65-F5344CB8AC3E}">
        <p14:creationId xmlns:p14="http://schemas.microsoft.com/office/powerpoint/2010/main" val="317641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36</a:t>
            </a:fld>
            <a:endParaRPr lang="de-DE"/>
          </a:p>
        </p:txBody>
      </p:sp>
    </p:spTree>
    <p:extLst>
      <p:ext uri="{BB962C8B-B14F-4D97-AF65-F5344CB8AC3E}">
        <p14:creationId xmlns:p14="http://schemas.microsoft.com/office/powerpoint/2010/main" val="300568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37</a:t>
            </a:fld>
            <a:endParaRPr lang="de-DE"/>
          </a:p>
        </p:txBody>
      </p:sp>
    </p:spTree>
    <p:extLst>
      <p:ext uri="{BB962C8B-B14F-4D97-AF65-F5344CB8AC3E}">
        <p14:creationId xmlns:p14="http://schemas.microsoft.com/office/powerpoint/2010/main" val="256607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38</a:t>
            </a:fld>
            <a:endParaRPr lang="de-DE"/>
          </a:p>
        </p:txBody>
      </p:sp>
    </p:spTree>
    <p:extLst>
      <p:ext uri="{BB962C8B-B14F-4D97-AF65-F5344CB8AC3E}">
        <p14:creationId xmlns:p14="http://schemas.microsoft.com/office/powerpoint/2010/main" val="295706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https://www.bne-portal.de/bne/de/nationaler-aktionsplan/nationaler-aktionsplan_node.html</a:t>
            </a:r>
          </a:p>
        </p:txBody>
      </p:sp>
      <p:sp>
        <p:nvSpPr>
          <p:cNvPr id="4" name="Foliennummernplatzhalter 3"/>
          <p:cNvSpPr>
            <a:spLocks noGrp="1"/>
          </p:cNvSpPr>
          <p:nvPr>
            <p:ph type="sldNum" sz="quarter" idx="10"/>
          </p:nvPr>
        </p:nvSpPr>
        <p:spPr/>
        <p:txBody>
          <a:bodyPr/>
          <a:lstStyle/>
          <a:p>
            <a:fld id="{2969AC09-DF60-43F4-96BF-67D4D9A74094}" type="slidenum">
              <a:rPr lang="de-DE" smtClean="0"/>
              <a:t>43</a:t>
            </a:fld>
            <a:endParaRPr lang="de-DE"/>
          </a:p>
        </p:txBody>
      </p:sp>
    </p:spTree>
    <p:extLst>
      <p:ext uri="{BB962C8B-B14F-4D97-AF65-F5344CB8AC3E}">
        <p14:creationId xmlns:p14="http://schemas.microsoft.com/office/powerpoint/2010/main" val="311723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erste Nennung des Begriffs </a:t>
            </a:r>
            <a:r>
              <a:rPr lang="de-DE" i="1" dirty="0"/>
              <a:t>nachhaltig</a:t>
            </a:r>
            <a:r>
              <a:rPr lang="de-DE" dirty="0"/>
              <a:t> wird im allgemeinen Johann „</a:t>
            </a:r>
            <a:r>
              <a:rPr lang="de-DE" dirty="0" err="1"/>
              <a:t>Hannß</a:t>
            </a:r>
            <a:r>
              <a:rPr lang="de-DE" dirty="0"/>
              <a:t>“ Carl von </a:t>
            </a:r>
            <a:r>
              <a:rPr lang="de-DE" dirty="0" err="1"/>
              <a:t>Carlowitz</a:t>
            </a:r>
            <a:r>
              <a:rPr lang="de-DE" dirty="0"/>
              <a:t> (1645-1714) aus Freiberg zugeschrieben.(*1)</a:t>
            </a:r>
          </a:p>
          <a:p>
            <a:r>
              <a:rPr lang="de-DE" dirty="0"/>
              <a:t>„</a:t>
            </a:r>
            <a:r>
              <a:rPr lang="de-DE" dirty="0" err="1"/>
              <a:t>Sylvicultura</a:t>
            </a:r>
            <a:r>
              <a:rPr lang="de-DE" dirty="0"/>
              <a:t> </a:t>
            </a:r>
            <a:r>
              <a:rPr lang="de-DE" dirty="0" err="1"/>
              <a:t>oeconomica</a:t>
            </a:r>
            <a:r>
              <a:rPr lang="de-DE" dirty="0"/>
              <a:t>, oder </a:t>
            </a:r>
            <a:r>
              <a:rPr lang="de-DE" dirty="0" err="1"/>
              <a:t>haußwirthliche</a:t>
            </a:r>
            <a:r>
              <a:rPr lang="de-DE" dirty="0"/>
              <a:t> Nachricht und Naturmäßige Anweisung zur wilden Baum-Zucht“.</a:t>
            </a:r>
          </a:p>
          <a:p>
            <a:r>
              <a:rPr lang="en-GB" dirty="0" err="1">
                <a:hlinkClick r:id="rId3"/>
              </a:rPr>
              <a:t>Carlowitz</a:t>
            </a:r>
            <a:r>
              <a:rPr lang="en-GB" dirty="0">
                <a:hlinkClick r:id="rId3"/>
              </a:rPr>
              <a:t>, </a:t>
            </a:r>
            <a:r>
              <a:rPr lang="en-GB" dirty="0" err="1">
                <a:hlinkClick r:id="rId3"/>
              </a:rPr>
              <a:t>Hannß</a:t>
            </a:r>
            <a:r>
              <a:rPr lang="en-GB" dirty="0">
                <a:hlinkClick r:id="rId3"/>
              </a:rPr>
              <a:t> Carl von: </a:t>
            </a:r>
            <a:r>
              <a:rPr lang="en-GB" dirty="0" err="1">
                <a:hlinkClick r:id="rId3"/>
              </a:rPr>
              <a:t>Sylvicultura</a:t>
            </a:r>
            <a:r>
              <a:rPr lang="en-GB" dirty="0">
                <a:hlinkClick r:id="rId3"/>
              </a:rPr>
              <a:t> </a:t>
            </a:r>
            <a:r>
              <a:rPr lang="en-GB" dirty="0" err="1">
                <a:hlinkClick r:id="rId3"/>
              </a:rPr>
              <a:t>Oeconomica</a:t>
            </a:r>
            <a:r>
              <a:rPr lang="en-GB" dirty="0">
                <a:hlinkClick r:id="rId3"/>
              </a:rPr>
              <a:t> </a:t>
            </a:r>
            <a:r>
              <a:rPr lang="en-GB" dirty="0" err="1">
                <a:hlinkClick r:id="rId3"/>
              </a:rPr>
              <a:t>oder</a:t>
            </a:r>
            <a:r>
              <a:rPr lang="en-GB" dirty="0">
                <a:hlinkClick r:id="rId3"/>
              </a:rPr>
              <a:t> </a:t>
            </a:r>
            <a:r>
              <a:rPr lang="en-GB" dirty="0" err="1">
                <a:hlinkClick r:id="rId3"/>
              </a:rPr>
              <a:t>haußwirthliche</a:t>
            </a:r>
            <a:r>
              <a:rPr lang="en-GB" dirty="0">
                <a:hlinkClick r:id="rId3"/>
              </a:rPr>
              <a:t> </a:t>
            </a:r>
            <a:r>
              <a:rPr lang="en-GB" dirty="0" err="1">
                <a:hlinkClick r:id="rId3"/>
              </a:rPr>
              <a:t>Nachricht</a:t>
            </a:r>
            <a:r>
              <a:rPr lang="en-GB" dirty="0">
                <a:hlinkClick r:id="rId3"/>
              </a:rPr>
              <a:t> und </a:t>
            </a:r>
            <a:r>
              <a:rPr lang="en-GB" dirty="0" err="1">
                <a:hlinkClick r:id="rId3"/>
              </a:rPr>
              <a:t>Naturmäßige</a:t>
            </a:r>
            <a:r>
              <a:rPr lang="en-GB" dirty="0">
                <a:hlinkClick r:id="rId3"/>
              </a:rPr>
              <a:t> </a:t>
            </a:r>
            <a:r>
              <a:rPr lang="en-GB" dirty="0" err="1">
                <a:hlinkClick r:id="rId3"/>
              </a:rPr>
              <a:t>Anweisung</a:t>
            </a:r>
            <a:r>
              <a:rPr lang="en-GB" dirty="0">
                <a:hlinkClick r:id="rId3"/>
              </a:rPr>
              <a:t> </a:t>
            </a:r>
            <a:r>
              <a:rPr lang="en-GB" dirty="0" err="1">
                <a:hlinkClick r:id="rId3"/>
              </a:rPr>
              <a:t>zur</a:t>
            </a:r>
            <a:r>
              <a:rPr lang="en-GB" dirty="0">
                <a:hlinkClick r:id="rId3"/>
              </a:rPr>
              <a:t> </a:t>
            </a:r>
            <a:r>
              <a:rPr lang="en-GB" dirty="0" err="1">
                <a:hlinkClick r:id="rId3"/>
              </a:rPr>
              <a:t>Wilden</a:t>
            </a:r>
            <a:r>
              <a:rPr lang="en-GB" dirty="0">
                <a:hlinkClick r:id="rId3"/>
              </a:rPr>
              <a:t> Baum-</a:t>
            </a:r>
            <a:r>
              <a:rPr lang="en-GB" dirty="0" err="1">
                <a:hlinkClick r:id="rId3"/>
              </a:rPr>
              <a:t>Zucht</a:t>
            </a:r>
            <a:r>
              <a:rPr lang="en-GB" dirty="0">
                <a:hlinkClick r:id="rId3"/>
              </a:rPr>
              <a:t> (1713)</a:t>
            </a:r>
            <a:endParaRPr lang="de-DE" dirty="0"/>
          </a:p>
          <a:p>
            <a:endParaRPr lang="de-DE" dirty="0"/>
          </a:p>
          <a:p>
            <a:r>
              <a:rPr lang="de-DE" dirty="0"/>
              <a:t>Darauf folgt der Absatz, der als die Geburtsstunde des Nachhaltigkeitsbegriffs gilt:</a:t>
            </a:r>
            <a:br>
              <a:rPr lang="de-DE" dirty="0"/>
            </a:br>
            <a:r>
              <a:rPr lang="de-DE" i="1" dirty="0"/>
              <a:t>„Wird </a:t>
            </a:r>
            <a:r>
              <a:rPr lang="de-DE" i="1" dirty="0" err="1"/>
              <a:t>derhalben</a:t>
            </a:r>
            <a:r>
              <a:rPr lang="de-DE" i="1" dirty="0"/>
              <a:t> die größte Kunst/Wissenschaft/Fleiß und Einrichtung hiesiger Lande darinnen beruhen / wie eine </a:t>
            </a:r>
            <a:r>
              <a:rPr lang="de-DE" i="1" dirty="0" err="1"/>
              <a:t>sothane</a:t>
            </a:r>
            <a:r>
              <a:rPr lang="de-DE" i="1" dirty="0"/>
              <a:t> </a:t>
            </a:r>
            <a:r>
              <a:rPr lang="de-DE" i="1" dirty="0" err="1"/>
              <a:t>Conservation</a:t>
            </a:r>
            <a:r>
              <a:rPr lang="de-DE" i="1" dirty="0"/>
              <a:t> und Anbau des </a:t>
            </a:r>
            <a:r>
              <a:rPr lang="de-DE" i="1" dirty="0" err="1"/>
              <a:t>Holtzes</a:t>
            </a:r>
            <a:r>
              <a:rPr lang="de-DE" i="1" dirty="0"/>
              <a:t> anzustellen / </a:t>
            </a:r>
            <a:r>
              <a:rPr lang="de-DE" i="1" dirty="0" err="1"/>
              <a:t>daß</a:t>
            </a:r>
            <a:r>
              <a:rPr lang="de-DE" i="1" dirty="0"/>
              <a:t> es eine </a:t>
            </a:r>
            <a:r>
              <a:rPr lang="de-DE" i="1" dirty="0" err="1"/>
              <a:t>continuierliche</a:t>
            </a:r>
            <a:r>
              <a:rPr lang="de-DE" i="1" dirty="0"/>
              <a:t> beständige und nachhaltende Nutzung gebe / </a:t>
            </a:r>
            <a:r>
              <a:rPr lang="de-DE" i="1" dirty="0" err="1"/>
              <a:t>weiln</a:t>
            </a:r>
            <a:r>
              <a:rPr lang="de-DE" i="1" dirty="0"/>
              <a:t> es eine </a:t>
            </a:r>
            <a:r>
              <a:rPr lang="de-DE" i="1" dirty="0" err="1"/>
              <a:t>unentberliche</a:t>
            </a:r>
            <a:r>
              <a:rPr lang="de-DE" i="1" dirty="0"/>
              <a:t> Sache ist / ohne welche das Land in seinem Esse nicht bleiben mag.“</a:t>
            </a:r>
            <a:r>
              <a:rPr lang="de-DE" dirty="0"/>
              <a:t> (</a:t>
            </a:r>
            <a:r>
              <a:rPr lang="de-DE" dirty="0" err="1"/>
              <a:t>Carlowitz</a:t>
            </a:r>
            <a:r>
              <a:rPr lang="de-DE" dirty="0"/>
              <a:t>, Reprint von 1713, S. 150)</a:t>
            </a:r>
          </a:p>
          <a:p>
            <a:endParaRPr lang="de-DE" dirty="0"/>
          </a:p>
          <a:p>
            <a:r>
              <a:rPr lang="de-DE" dirty="0"/>
              <a:t>(Quelle: https://www.nachhaltigkeit.info/artikel/nachhaltigkeit_i_d_forstwirtschaft_1725.htm)</a:t>
            </a:r>
            <a:endParaRPr lang="en-GB" dirty="0"/>
          </a:p>
        </p:txBody>
      </p:sp>
      <p:sp>
        <p:nvSpPr>
          <p:cNvPr id="4" name="Foliennummernplatzhalter 3"/>
          <p:cNvSpPr>
            <a:spLocks noGrp="1"/>
          </p:cNvSpPr>
          <p:nvPr>
            <p:ph type="sldNum" sz="quarter" idx="10"/>
          </p:nvPr>
        </p:nvSpPr>
        <p:spPr/>
        <p:txBody>
          <a:bodyPr/>
          <a:lstStyle/>
          <a:p>
            <a:fld id="{2969AC09-DF60-43F4-96BF-67D4D9A74094}" type="slidenum">
              <a:rPr lang="de-DE" smtClean="0"/>
              <a:t>5</a:t>
            </a:fld>
            <a:endParaRPr lang="de-DE"/>
          </a:p>
        </p:txBody>
      </p:sp>
    </p:spTree>
    <p:extLst>
      <p:ext uri="{BB962C8B-B14F-4D97-AF65-F5344CB8AC3E}">
        <p14:creationId xmlns:p14="http://schemas.microsoft.com/office/powerpoint/2010/main" val="22849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1" kern="1200" dirty="0" err="1">
                <a:solidFill>
                  <a:schemeClr val="tx1"/>
                </a:solidFill>
                <a:effectLst/>
                <a:latin typeface="+mn-lt"/>
                <a:ea typeface="+mn-ea"/>
                <a:cs typeface="+mn-cs"/>
              </a:rPr>
              <a:t>Sumak</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kawsay</a:t>
            </a:r>
            <a:r>
              <a:rPr lang="de-DE" sz="1200" kern="1200" dirty="0">
                <a:solidFill>
                  <a:schemeClr val="tx1"/>
                </a:solidFill>
                <a:effectLst/>
                <a:latin typeface="+mn-lt"/>
                <a:ea typeface="+mn-ea"/>
                <a:cs typeface="+mn-cs"/>
              </a:rPr>
              <a:t> ist ein </a:t>
            </a:r>
            <a:r>
              <a:rPr lang="de-DE" sz="1200" u="sng" kern="1200" dirty="0">
                <a:solidFill>
                  <a:schemeClr val="tx1"/>
                </a:solidFill>
                <a:effectLst/>
                <a:latin typeface="+mn-lt"/>
                <a:ea typeface="+mn-ea"/>
                <a:cs typeface="+mn-cs"/>
                <a:hlinkClick r:id="rId3" tooltip="Neologism"/>
              </a:rPr>
              <a:t>Neologismus</a:t>
            </a:r>
            <a:r>
              <a:rPr lang="de-DE" sz="1200" kern="1200" dirty="0">
                <a:solidFill>
                  <a:schemeClr val="tx1"/>
                </a:solidFill>
                <a:effectLst/>
                <a:latin typeface="+mn-lt"/>
                <a:ea typeface="+mn-ea"/>
                <a:cs typeface="+mn-cs"/>
              </a:rPr>
              <a:t> in </a:t>
            </a:r>
            <a:r>
              <a:rPr lang="de-DE" sz="1200" u="sng" kern="1200" dirty="0">
                <a:solidFill>
                  <a:schemeClr val="tx1"/>
                </a:solidFill>
                <a:effectLst/>
                <a:latin typeface="+mn-lt"/>
                <a:ea typeface="+mn-ea"/>
                <a:cs typeface="+mn-cs"/>
                <a:hlinkClick r:id="rId4" tooltip="Quechuan languages"/>
              </a:rPr>
              <a:t>Quechua</a:t>
            </a:r>
            <a:r>
              <a:rPr lang="de-DE" sz="1200" kern="1200" dirty="0">
                <a:solidFill>
                  <a:schemeClr val="tx1"/>
                </a:solidFill>
                <a:effectLst/>
                <a:latin typeface="+mn-lt"/>
                <a:ea typeface="+mn-ea"/>
                <a:cs typeface="+mn-cs"/>
              </a:rPr>
              <a:t>, der in den 1990er Jahren von sozialistisch-indigenen Organisationen geschaffen wurde. Ursprünglich als politischer und kultureller Vorschlag geschaffen, verabschiedeten es </a:t>
            </a:r>
            <a:r>
              <a:rPr lang="de-DE" sz="1200" u="sng" kern="1200" dirty="0">
                <a:solidFill>
                  <a:schemeClr val="tx1"/>
                </a:solidFill>
                <a:effectLst/>
                <a:latin typeface="+mn-lt"/>
                <a:ea typeface="+mn-ea"/>
                <a:cs typeface="+mn-cs"/>
                <a:hlinkClick r:id="rId5" tooltip="Ecuador"/>
              </a:rPr>
              <a:t>die ecuadorianische</a:t>
            </a:r>
            <a:r>
              <a:rPr lang="de-DE" sz="1200" kern="1200" dirty="0">
                <a:solidFill>
                  <a:schemeClr val="tx1"/>
                </a:solidFill>
                <a:effectLst/>
                <a:latin typeface="+mn-lt"/>
                <a:ea typeface="+mn-ea"/>
                <a:cs typeface="+mn-cs"/>
              </a:rPr>
              <a:t> und </a:t>
            </a:r>
            <a:r>
              <a:rPr lang="de-DE" sz="1200" u="sng" kern="1200" dirty="0">
                <a:solidFill>
                  <a:schemeClr val="tx1"/>
                </a:solidFill>
                <a:effectLst/>
                <a:latin typeface="+mn-lt"/>
                <a:ea typeface="+mn-ea"/>
                <a:cs typeface="+mn-cs"/>
                <a:hlinkClick r:id="rId6" tooltip="Bolivia"/>
              </a:rPr>
              <a:t>die bolivianischen</a:t>
            </a:r>
            <a:r>
              <a:rPr lang="de-DE" sz="1200" kern="1200" dirty="0">
                <a:solidFill>
                  <a:schemeClr val="tx1"/>
                </a:solidFill>
                <a:effectLst/>
                <a:latin typeface="+mn-lt"/>
                <a:ea typeface="+mn-ea"/>
                <a:cs typeface="+mn-cs"/>
              </a:rPr>
              <a:t> Regierungen später. Der Begriff bezieht sich auf die Umsetzung eines Sozialismus, der sich von der westlichen sozialistischen Theorie entfernt und stattdessen die angestammten, </a:t>
            </a:r>
            <a:r>
              <a:rPr lang="de-DE" sz="1200" u="sng" kern="1200" dirty="0">
                <a:solidFill>
                  <a:schemeClr val="tx1"/>
                </a:solidFill>
                <a:effectLst/>
                <a:latin typeface="+mn-lt"/>
                <a:ea typeface="+mn-ea"/>
                <a:cs typeface="+mn-cs"/>
                <a:hlinkClick r:id="rId7" tooltip="Communitarian"/>
              </a:rPr>
              <a:t>gemeinschaftlichen</a:t>
            </a:r>
            <a:r>
              <a:rPr lang="de-DE" sz="1200" kern="1200" dirty="0">
                <a:solidFill>
                  <a:schemeClr val="tx1"/>
                </a:solidFill>
                <a:effectLst/>
                <a:latin typeface="+mn-lt"/>
                <a:ea typeface="+mn-ea"/>
                <a:cs typeface="+mn-cs"/>
              </a:rPr>
              <a:t> Kenntnisse und den Lebensstil der </a:t>
            </a:r>
            <a:r>
              <a:rPr lang="de-DE" sz="1200" u="sng" kern="1200" dirty="0">
                <a:solidFill>
                  <a:schemeClr val="tx1"/>
                </a:solidFill>
                <a:effectLst/>
                <a:latin typeface="+mn-lt"/>
                <a:ea typeface="+mn-ea"/>
                <a:cs typeface="+mn-cs"/>
                <a:hlinkClick r:id="rId8" tooltip="Quechua people"/>
              </a:rPr>
              <a:t>Quechua-Leute</a:t>
            </a:r>
            <a:r>
              <a:rPr lang="de-DE" sz="1200" kern="1200" dirty="0">
                <a:solidFill>
                  <a:schemeClr val="tx1"/>
                </a:solidFill>
                <a:effectLst/>
                <a:latin typeface="+mn-lt"/>
                <a:ea typeface="+mn-ea"/>
                <a:cs typeface="+mn-cs"/>
              </a:rPr>
              <a:t> umfasst. In Ecuador wurde es als </a:t>
            </a:r>
            <a:r>
              <a:rPr lang="de-DE" sz="1200" i="1" u="sng" kern="1200" dirty="0" err="1">
                <a:solidFill>
                  <a:schemeClr val="tx1"/>
                </a:solidFill>
                <a:effectLst/>
                <a:latin typeface="+mn-lt"/>
                <a:ea typeface="+mn-ea"/>
                <a:cs typeface="+mn-cs"/>
                <a:hlinkClick r:id="rId9" tooltip="Buen vivir"/>
              </a:rPr>
              <a:t>buen</a:t>
            </a:r>
            <a:r>
              <a:rPr lang="de-DE" sz="1200" i="1" u="sng" kern="1200" dirty="0">
                <a:solidFill>
                  <a:schemeClr val="tx1"/>
                </a:solidFill>
                <a:effectLst/>
                <a:latin typeface="+mn-lt"/>
                <a:ea typeface="+mn-ea"/>
                <a:cs typeface="+mn-cs"/>
                <a:hlinkClick r:id="rId9" tooltip="Buen vivir"/>
              </a:rPr>
              <a:t> </a:t>
            </a:r>
            <a:r>
              <a:rPr lang="de-DE" sz="1200" i="1" u="sng" kern="1200" dirty="0" err="1">
                <a:solidFill>
                  <a:schemeClr val="tx1"/>
                </a:solidFill>
                <a:effectLst/>
                <a:latin typeface="+mn-lt"/>
                <a:ea typeface="+mn-ea"/>
                <a:cs typeface="+mn-cs"/>
                <a:hlinkClick r:id="rId9" tooltip="Buen vivir"/>
              </a:rPr>
              <a:t>vivir</a:t>
            </a:r>
            <a:r>
              <a:rPr lang="de-DE" sz="1200" kern="1200" dirty="0">
                <a:solidFill>
                  <a:schemeClr val="tx1"/>
                </a:solidFill>
                <a:effectLst/>
                <a:latin typeface="+mn-lt"/>
                <a:ea typeface="+mn-ea"/>
                <a:cs typeface="+mn-cs"/>
              </a:rPr>
              <a:t> oder "gutes Leben" übersetzt, obwohl Experten in der Quechua-Sprache zustimmen, dass eine genauere Übersetzung "das reichliche Leben" wäre.</a:t>
            </a:r>
            <a:r>
              <a:rPr lang="de-DE" sz="1200" u="sng" kern="1200" baseline="30000" dirty="0">
                <a:solidFill>
                  <a:schemeClr val="tx1"/>
                </a:solidFill>
                <a:effectLst/>
                <a:latin typeface="+mn-lt"/>
                <a:ea typeface="+mn-ea"/>
                <a:cs typeface="+mn-cs"/>
                <a:hlinkClick r:id="rId10"/>
              </a:rPr>
              <a:t>[1]</a:t>
            </a:r>
            <a:r>
              <a:rPr lang="de-DE" sz="1200" u="sng" kern="1200" baseline="30000" dirty="0">
                <a:solidFill>
                  <a:schemeClr val="tx1"/>
                </a:solidFill>
                <a:effectLst/>
                <a:latin typeface="+mn-lt"/>
                <a:ea typeface="+mn-ea"/>
                <a:cs typeface="+mn-cs"/>
                <a:hlinkClick r:id="rId11"/>
              </a:rPr>
              <a:t>[2]</a:t>
            </a:r>
            <a:r>
              <a:rPr lang="de-DE" sz="1200" u="sng" kern="1200" baseline="30000" dirty="0">
                <a:solidFill>
                  <a:schemeClr val="tx1"/>
                </a:solidFill>
                <a:effectLst/>
                <a:latin typeface="+mn-lt"/>
                <a:ea typeface="+mn-ea"/>
                <a:cs typeface="+mn-cs"/>
                <a:hlinkClick r:id="rId12"/>
              </a:rPr>
              <a:t>[3]</a:t>
            </a:r>
            <a:r>
              <a:rPr lang="de-DE" sz="1200" u="sng" kern="1200" baseline="30000" dirty="0">
                <a:solidFill>
                  <a:schemeClr val="tx1"/>
                </a:solidFill>
                <a:effectLst/>
                <a:latin typeface="+mn-lt"/>
                <a:ea typeface="+mn-ea"/>
                <a:cs typeface="+mn-cs"/>
                <a:hlinkClick r:id="rId13"/>
              </a:rPr>
              <a:t>[4]</a:t>
            </a:r>
            <a:r>
              <a:rPr lang="de-DE" sz="1200" kern="1200" dirty="0">
                <a:solidFill>
                  <a:schemeClr val="tx1"/>
                </a:solidFill>
                <a:effectLst/>
                <a:latin typeface="+mn-lt"/>
                <a:ea typeface="+mn-ea"/>
                <a:cs typeface="+mn-cs"/>
              </a:rPr>
              <a:t> In Bolivien ist das ursprüngliche Wort in </a:t>
            </a:r>
            <a:r>
              <a:rPr lang="de-DE" sz="1200" u="sng" kern="1200" dirty="0" err="1">
                <a:solidFill>
                  <a:schemeClr val="tx1"/>
                </a:solidFill>
                <a:effectLst/>
                <a:latin typeface="+mn-lt"/>
                <a:ea typeface="+mn-ea"/>
                <a:cs typeface="+mn-cs"/>
                <a:hlinkClick r:id="rId14" tooltip="Aymara language"/>
              </a:rPr>
              <a:t>Aimaran</a:t>
            </a:r>
            <a:r>
              <a:rPr lang="en-GB" sz="1200"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suma</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qamaa</a:t>
            </a:r>
            <a:r>
              <a:rPr lang="de-DE" sz="1200" kern="1200" dirty="0">
                <a:solidFill>
                  <a:schemeClr val="tx1"/>
                </a:solidFill>
                <a:effectLst/>
                <a:latin typeface="+mn-lt"/>
                <a:ea typeface="+mn-ea"/>
                <a:cs typeface="+mn-cs"/>
              </a:rPr>
              <a:t>, das als </a:t>
            </a:r>
            <a:r>
              <a:rPr lang="de-DE" sz="1200" i="1" kern="1200" dirty="0" err="1">
                <a:solidFill>
                  <a:schemeClr val="tx1"/>
                </a:solidFill>
                <a:effectLst/>
                <a:latin typeface="+mn-lt"/>
                <a:ea typeface="+mn-ea"/>
                <a:cs typeface="+mn-cs"/>
              </a:rPr>
              <a:t>vivir</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bienen</a:t>
            </a:r>
            <a:r>
              <a:rPr lang="de-DE" sz="1200" kern="1200" dirty="0">
                <a:solidFill>
                  <a:schemeClr val="tx1"/>
                </a:solidFill>
                <a:effectLst/>
                <a:latin typeface="+mn-lt"/>
                <a:ea typeface="+mn-ea"/>
                <a:cs typeface="+mn-cs"/>
              </a:rPr>
              <a:t> oder gut übersetzt wurde.</a:t>
            </a:r>
            <a:r>
              <a:rPr lang="de-DE" sz="1200" u="sng" kern="1200" baseline="30000" dirty="0">
                <a:solidFill>
                  <a:schemeClr val="tx1"/>
                </a:solidFill>
                <a:effectLst/>
                <a:latin typeface="+mn-lt"/>
                <a:ea typeface="+mn-ea"/>
                <a:cs typeface="+mn-cs"/>
                <a:hlinkClick r:id="rId15"/>
              </a:rPr>
              <a:t>[5]</a:t>
            </a:r>
            <a:r>
              <a:rPr lang="de-DE" sz="1200" u="sng" kern="1200" baseline="30000" dirty="0">
                <a:solidFill>
                  <a:schemeClr val="tx1"/>
                </a:solidFill>
                <a:effectLst/>
                <a:latin typeface="+mn-lt"/>
                <a:ea typeface="+mn-ea"/>
                <a:cs typeface="+mn-cs"/>
                <a:hlinkClick r:id="rId16"/>
              </a:rPr>
              <a:t>[6]</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Im ursprünglichen Quechua-Phrase bezieht </a:t>
            </a:r>
            <a:r>
              <a:rPr lang="de-DE" sz="1200" i="1" kern="1200" dirty="0">
                <a:solidFill>
                  <a:schemeClr val="tx1"/>
                </a:solidFill>
                <a:effectLst/>
                <a:latin typeface="+mn-lt"/>
                <a:ea typeface="+mn-ea"/>
                <a:cs typeface="+mn-cs"/>
              </a:rPr>
              <a:t>sich </a:t>
            </a:r>
            <a:r>
              <a:rPr lang="de-DE" sz="1200" i="1" kern="1200" dirty="0" err="1">
                <a:solidFill>
                  <a:schemeClr val="tx1"/>
                </a:solidFill>
                <a:effectLst/>
                <a:latin typeface="+mn-lt"/>
                <a:ea typeface="+mn-ea"/>
                <a:cs typeface="+mn-cs"/>
              </a:rPr>
              <a:t>sumak</a:t>
            </a:r>
            <a:r>
              <a:rPr lang="de-DE" sz="1200" kern="1200" dirty="0">
                <a:solidFill>
                  <a:schemeClr val="tx1"/>
                </a:solidFill>
                <a:effectLst/>
                <a:latin typeface="+mn-lt"/>
                <a:ea typeface="+mn-ea"/>
                <a:cs typeface="+mn-cs"/>
              </a:rPr>
              <a:t> auf die ideale und schöne Erfüllung des Planeten, und </a:t>
            </a:r>
            <a:r>
              <a:rPr lang="de-DE" sz="1200" i="1" kern="1200" dirty="0" err="1">
                <a:solidFill>
                  <a:schemeClr val="tx1"/>
                </a:solidFill>
                <a:effectLst/>
                <a:latin typeface="+mn-lt"/>
                <a:ea typeface="+mn-ea"/>
                <a:cs typeface="+mn-cs"/>
              </a:rPr>
              <a:t>Kawsay</a:t>
            </a:r>
            <a:r>
              <a:rPr lang="de-DE" sz="1200" kern="1200" dirty="0">
                <a:solidFill>
                  <a:schemeClr val="tx1"/>
                </a:solidFill>
                <a:effectLst/>
                <a:latin typeface="+mn-lt"/>
                <a:ea typeface="+mn-ea"/>
                <a:cs typeface="+mn-cs"/>
              </a:rPr>
              <a:t> bedeutet "Leben", ein Leben mit Würde, Fülle, Balance und Harmonie. Ähnliche Ideen gibt es in anderen indigenen Gemeinden, wie der </a:t>
            </a:r>
            <a:r>
              <a:rPr lang="de-DE" sz="1200" u="sng" kern="1200" dirty="0" err="1">
                <a:solidFill>
                  <a:schemeClr val="tx1"/>
                </a:solidFill>
                <a:effectLst/>
                <a:latin typeface="+mn-lt"/>
                <a:ea typeface="+mn-ea"/>
                <a:cs typeface="+mn-cs"/>
                <a:hlinkClick r:id="rId17" tooltip="Mapuche"/>
              </a:rPr>
              <a:t>Mapuche</a:t>
            </a:r>
            <a:r>
              <a:rPr lang="de-DE" sz="1200" kern="1200" dirty="0">
                <a:solidFill>
                  <a:schemeClr val="tx1"/>
                </a:solidFill>
                <a:effectLst/>
                <a:latin typeface="+mn-lt"/>
                <a:ea typeface="+mn-ea"/>
                <a:cs typeface="+mn-cs"/>
              </a:rPr>
              <a:t> (Chile), dem </a:t>
            </a:r>
            <a:r>
              <a:rPr lang="de-DE" sz="1200" u="sng" kern="1200" dirty="0" err="1">
                <a:solidFill>
                  <a:schemeClr val="tx1"/>
                </a:solidFill>
                <a:effectLst/>
                <a:latin typeface="+mn-lt"/>
                <a:ea typeface="+mn-ea"/>
                <a:cs typeface="+mn-cs"/>
                <a:hlinkClick r:id="rId18" tooltip="Guaraní people"/>
              </a:rPr>
              <a:t>Guaran</a:t>
            </a:r>
            <a:r>
              <a:rPr lang="de-DE" sz="1200" u="sng" kern="1200" dirty="0">
                <a:solidFill>
                  <a:schemeClr val="tx1"/>
                </a:solidFill>
                <a:effectLst/>
                <a:latin typeface="+mn-lt"/>
                <a:ea typeface="+mn-ea"/>
                <a:cs typeface="+mn-cs"/>
                <a:hlinkClick r:id="rId18" tooltip="Guaraní people"/>
              </a:rPr>
              <a:t> (</a:t>
            </a:r>
            <a:r>
              <a:rPr lang="de-DE" sz="1200" kern="1200" dirty="0">
                <a:solidFill>
                  <a:schemeClr val="tx1"/>
                </a:solidFill>
                <a:effectLst/>
                <a:latin typeface="+mn-lt"/>
                <a:ea typeface="+mn-ea"/>
                <a:cs typeface="+mn-cs"/>
              </a:rPr>
              <a:t>Bolivien und Paraguay),</a:t>
            </a:r>
            <a:r>
              <a:rPr lang="de-DE" sz="1200" u="sng" kern="1200" baseline="30000" dirty="0">
                <a:solidFill>
                  <a:schemeClr val="tx1"/>
                </a:solidFill>
                <a:effectLst/>
                <a:latin typeface="+mn-lt"/>
                <a:ea typeface="+mn-ea"/>
                <a:cs typeface="+mn-cs"/>
                <a:hlinkClick r:id="rId19"/>
              </a:rPr>
              <a:t>[7]</a:t>
            </a:r>
            <a:r>
              <a:rPr lang="de-DE" sz="1200" kern="1200" dirty="0">
                <a:solidFill>
                  <a:schemeClr val="tx1"/>
                </a:solidFill>
                <a:effectLst/>
                <a:latin typeface="+mn-lt"/>
                <a:ea typeface="+mn-ea"/>
                <a:cs typeface="+mn-cs"/>
              </a:rPr>
              <a:t> dem </a:t>
            </a:r>
            <a:r>
              <a:rPr lang="de-DE" sz="1200" u="sng" kern="1200" dirty="0" err="1">
                <a:solidFill>
                  <a:schemeClr val="tx1"/>
                </a:solidFill>
                <a:effectLst/>
                <a:latin typeface="+mn-lt"/>
                <a:ea typeface="+mn-ea"/>
                <a:cs typeface="+mn-cs"/>
                <a:hlinkClick r:id="rId20" tooltip="Achuar"/>
              </a:rPr>
              <a:t>Achuar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Ecuadorian</a:t>
            </a:r>
            <a:r>
              <a:rPr lang="de-DE" sz="1200" kern="1200" dirty="0">
                <a:solidFill>
                  <a:schemeClr val="tx1"/>
                </a:solidFill>
                <a:effectLst/>
                <a:latin typeface="+mn-lt"/>
                <a:ea typeface="+mn-ea"/>
                <a:cs typeface="+mn-cs"/>
              </a:rPr>
              <a:t> Amazon), der </a:t>
            </a:r>
            <a:r>
              <a:rPr lang="de-DE" sz="1200" u="sng" kern="1200" dirty="0" err="1">
                <a:solidFill>
                  <a:schemeClr val="tx1"/>
                </a:solidFill>
                <a:effectLst/>
                <a:latin typeface="+mn-lt"/>
                <a:ea typeface="+mn-ea"/>
                <a:cs typeface="+mn-cs"/>
                <a:hlinkClick r:id="rId21" tooltip="Guna people"/>
              </a:rPr>
              <a:t>Guna</a:t>
            </a:r>
            <a:r>
              <a:rPr lang="de-DE" sz="1200" kern="1200" dirty="0">
                <a:solidFill>
                  <a:schemeClr val="tx1"/>
                </a:solidFill>
                <a:effectLst/>
                <a:latin typeface="+mn-lt"/>
                <a:ea typeface="+mn-ea"/>
                <a:cs typeface="+mn-cs"/>
              </a:rPr>
              <a:t> (Panamá) usw.</a:t>
            </a:r>
            <a:endParaRPr lang="en-GB" sz="1200" kern="1200" dirty="0">
              <a:solidFill>
                <a:schemeClr val="tx1"/>
              </a:solidFill>
              <a:effectLst/>
              <a:latin typeface="+mn-lt"/>
              <a:ea typeface="+mn-ea"/>
              <a:cs typeface="+mn-cs"/>
            </a:endParaRPr>
          </a:p>
          <a:p>
            <a:r>
              <a:rPr lang="de-DE" sz="1200" u="sng" kern="1200" dirty="0" err="1">
                <a:solidFill>
                  <a:schemeClr val="tx1"/>
                </a:solidFill>
                <a:effectLst/>
                <a:latin typeface="+mn-lt"/>
                <a:ea typeface="+mn-ea"/>
                <a:cs typeface="+mn-cs"/>
                <a:hlinkClick r:id="rId22" tooltip="Maya peoples"/>
              </a:rPr>
              <a:t>Mayan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Tsotsil</a:t>
            </a:r>
            <a:r>
              <a:rPr lang="de-DE" sz="1200" kern="1200" dirty="0">
                <a:solidFill>
                  <a:schemeClr val="tx1"/>
                </a:solidFill>
                <a:effectLst/>
                <a:latin typeface="+mn-lt"/>
                <a:ea typeface="+mn-ea"/>
                <a:cs typeface="+mn-cs"/>
              </a:rPr>
              <a:t> und </a:t>
            </a:r>
            <a:r>
              <a:rPr lang="de-DE" sz="1200" kern="1200" dirty="0" err="1">
                <a:solidFill>
                  <a:schemeClr val="tx1"/>
                </a:solidFill>
                <a:effectLst/>
                <a:latin typeface="+mn-lt"/>
                <a:ea typeface="+mn-ea"/>
                <a:cs typeface="+mn-cs"/>
              </a:rPr>
              <a:t>Tseltal</a:t>
            </a:r>
            <a:r>
              <a:rPr lang="de-DE" sz="1200" kern="1200" dirty="0">
                <a:solidFill>
                  <a:schemeClr val="tx1"/>
                </a:solidFill>
                <a:effectLst/>
                <a:latin typeface="+mn-lt"/>
                <a:ea typeface="+mn-ea"/>
                <a:cs typeface="+mn-cs"/>
              </a:rPr>
              <a:t> verfolgen </a:t>
            </a:r>
            <a:r>
              <a:rPr lang="de-DE" sz="1200" i="1" kern="1200" dirty="0" err="1">
                <a:solidFill>
                  <a:schemeClr val="tx1"/>
                </a:solidFill>
                <a:effectLst/>
                <a:latin typeface="+mn-lt"/>
                <a:ea typeface="+mn-ea"/>
                <a:cs typeface="+mn-cs"/>
              </a:rPr>
              <a:t>Lekil</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Kuxlejal</a:t>
            </a:r>
            <a:r>
              <a:rPr lang="de-DE" sz="1200" kern="1200" dirty="0">
                <a:solidFill>
                  <a:schemeClr val="tx1"/>
                </a:solidFill>
                <a:effectLst/>
                <a:latin typeface="+mn-lt"/>
                <a:ea typeface="+mn-ea"/>
                <a:cs typeface="+mn-cs"/>
              </a:rPr>
              <a:t> (ein faires würdiges Leben), das als gleichwertig mit </a:t>
            </a:r>
            <a:r>
              <a:rPr lang="de-DE" sz="1200" kern="1200" dirty="0" err="1">
                <a:solidFill>
                  <a:schemeClr val="tx1"/>
                </a:solidFill>
                <a:effectLst/>
                <a:latin typeface="+mn-lt"/>
                <a:ea typeface="+mn-ea"/>
                <a:cs typeface="+mn-cs"/>
              </a:rPr>
              <a:t>Buen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Vivir</a:t>
            </a:r>
            <a:r>
              <a:rPr lang="de-DE" sz="1200" kern="1200" dirty="0">
                <a:solidFill>
                  <a:schemeClr val="tx1"/>
                </a:solidFill>
                <a:effectLst/>
                <a:latin typeface="+mn-lt"/>
                <a:ea typeface="+mn-ea"/>
                <a:cs typeface="+mn-cs"/>
              </a:rPr>
              <a:t> gilt und die Entwicklung </a:t>
            </a:r>
            <a:r>
              <a:rPr lang="de-DE" sz="1200" u="sng" kern="1200" dirty="0" err="1">
                <a:solidFill>
                  <a:schemeClr val="tx1"/>
                </a:solidFill>
                <a:effectLst/>
                <a:latin typeface="+mn-lt"/>
                <a:ea typeface="+mn-ea"/>
                <a:cs typeface="+mn-cs"/>
                <a:hlinkClick r:id="rId23" tooltip="Neozapatismo"/>
              </a:rPr>
              <a:t>Neozapatismo</a:t>
            </a:r>
            <a:r>
              <a:rPr lang="de-DE" sz="1200" kern="1200" dirty="0">
                <a:solidFill>
                  <a:schemeClr val="tx1"/>
                </a:solidFill>
                <a:effectLst/>
                <a:latin typeface="+mn-lt"/>
                <a:ea typeface="+mn-ea"/>
                <a:cs typeface="+mn-cs"/>
              </a:rPr>
              <a:t> beeinflusst hat.</a:t>
            </a:r>
            <a:r>
              <a:rPr lang="de-DE" sz="1200" u="sng" kern="1200" baseline="30000" dirty="0">
                <a:solidFill>
                  <a:schemeClr val="tx1"/>
                </a:solidFill>
                <a:effectLst/>
                <a:latin typeface="+mn-lt"/>
                <a:ea typeface="+mn-ea"/>
                <a:cs typeface="+mn-cs"/>
                <a:hlinkClick r:id="rId24"/>
              </a:rPr>
              <a:t>[8]</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Seit den 1990er Jahren hat </a:t>
            </a:r>
            <a:r>
              <a:rPr lang="de-DE" sz="1200" i="1" kern="1200" dirty="0">
                <a:solidFill>
                  <a:schemeClr val="tx1"/>
                </a:solidFill>
                <a:effectLst/>
                <a:latin typeface="+mn-lt"/>
                <a:ea typeface="+mn-ea"/>
                <a:cs typeface="+mn-cs"/>
              </a:rPr>
              <a:t>sich </a:t>
            </a:r>
            <a:r>
              <a:rPr lang="de-DE" sz="1200" i="1" kern="1200" dirty="0" err="1">
                <a:solidFill>
                  <a:schemeClr val="tx1"/>
                </a:solidFill>
                <a:effectLst/>
                <a:latin typeface="+mn-lt"/>
                <a:ea typeface="+mn-ea"/>
                <a:cs typeface="+mn-cs"/>
              </a:rPr>
              <a:t>sumak</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kawsay</a:t>
            </a:r>
            <a:r>
              <a:rPr lang="de-DE" sz="1200" kern="1200" dirty="0">
                <a:solidFill>
                  <a:schemeClr val="tx1"/>
                </a:solidFill>
                <a:effectLst/>
                <a:latin typeface="+mn-lt"/>
                <a:ea typeface="+mn-ea"/>
                <a:cs typeface="+mn-cs"/>
              </a:rPr>
              <a:t> zu einem politischen Projekt entwickelt, das darauf abzielt, kollektives Wohlergehen, </a:t>
            </a:r>
            <a:r>
              <a:rPr lang="de-DE" sz="1200" u="sng" kern="1200" dirty="0">
                <a:solidFill>
                  <a:schemeClr val="tx1"/>
                </a:solidFill>
                <a:effectLst/>
                <a:latin typeface="+mn-lt"/>
                <a:ea typeface="+mn-ea"/>
                <a:cs typeface="+mn-cs"/>
                <a:hlinkClick r:id="rId25" tooltip="Social responsibility"/>
              </a:rPr>
              <a:t>soziale Verantwortung</a:t>
            </a:r>
            <a:r>
              <a:rPr lang="de-DE" sz="1200" kern="1200" dirty="0">
                <a:solidFill>
                  <a:schemeClr val="tx1"/>
                </a:solidFill>
                <a:effectLst/>
                <a:latin typeface="+mn-lt"/>
                <a:ea typeface="+mn-ea"/>
                <a:cs typeface="+mn-cs"/>
              </a:rPr>
              <a:t> in der Art und Weise, wie Menschen mit der Natur zu tun haben, und ein Stopp der endlosen </a:t>
            </a:r>
            <a:r>
              <a:rPr lang="de-DE" sz="1200" u="sng" kern="1200" dirty="0">
                <a:solidFill>
                  <a:schemeClr val="tx1"/>
                </a:solidFill>
                <a:effectLst/>
                <a:latin typeface="+mn-lt"/>
                <a:ea typeface="+mn-ea"/>
                <a:cs typeface="+mn-cs"/>
                <a:hlinkClick r:id="rId26" tooltip="Capital accumulation"/>
              </a:rPr>
              <a:t>Kapitalakkumulation</a:t>
            </a:r>
            <a:r>
              <a:rPr lang="de-DE" sz="1200" kern="1200" dirty="0">
                <a:solidFill>
                  <a:schemeClr val="tx1"/>
                </a:solidFill>
                <a:effectLst/>
                <a:latin typeface="+mn-lt"/>
                <a:ea typeface="+mn-ea"/>
                <a:cs typeface="+mn-cs"/>
              </a:rPr>
              <a:t> zu erreichen. Dieser letzte Aspekt macht das Projekt zu einer Alternative zur traditionellen </a:t>
            </a:r>
            <a:r>
              <a:rPr lang="de-DE" sz="1200" u="sng" kern="1200" dirty="0">
                <a:solidFill>
                  <a:schemeClr val="tx1"/>
                </a:solidFill>
                <a:effectLst/>
                <a:latin typeface="+mn-lt"/>
                <a:ea typeface="+mn-ea"/>
                <a:cs typeface="+mn-cs"/>
                <a:hlinkClick r:id="rId27" tooltip="Development theory"/>
              </a:rPr>
              <a:t>Entwicklung</a:t>
            </a:r>
            <a:r>
              <a:rPr lang="de-DE" sz="1200" kern="1200" dirty="0">
                <a:solidFill>
                  <a:schemeClr val="tx1"/>
                </a:solidFill>
                <a:effectLst/>
                <a:latin typeface="+mn-lt"/>
                <a:ea typeface="+mn-ea"/>
                <a:cs typeface="+mn-cs"/>
              </a:rPr>
              <a:t>.</a:t>
            </a:r>
            <a:r>
              <a:rPr lang="de-DE" sz="1200" u="sng" kern="1200" baseline="30000" dirty="0">
                <a:solidFill>
                  <a:schemeClr val="tx1"/>
                </a:solidFill>
                <a:effectLst/>
                <a:latin typeface="+mn-lt"/>
                <a:ea typeface="+mn-ea"/>
                <a:cs typeface="+mn-cs"/>
                <a:hlinkClick r:id="rId28"/>
              </a:rPr>
              <a:t>[9]</a:t>
            </a:r>
            <a:r>
              <a:rPr lang="en-GB" sz="1200"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Buen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vivir</a:t>
            </a:r>
            <a:r>
              <a:rPr lang="de-DE" sz="1200" kern="1200" dirty="0">
                <a:solidFill>
                  <a:schemeClr val="tx1"/>
                </a:solidFill>
                <a:effectLst/>
                <a:latin typeface="+mn-lt"/>
                <a:ea typeface="+mn-ea"/>
                <a:cs typeface="+mn-cs"/>
              </a:rPr>
              <a:t> schlägt die kollektive Verwirklichung eines harmonischen und ausgewogenen Lebens auf der Grundlage ethischer Werte vor, anstelle eines </a:t>
            </a:r>
            <a:r>
              <a:rPr lang="de-DE" sz="1200" u="sng" kern="1200" dirty="0">
                <a:solidFill>
                  <a:schemeClr val="tx1"/>
                </a:solidFill>
                <a:effectLst/>
                <a:latin typeface="+mn-lt"/>
                <a:ea typeface="+mn-ea"/>
                <a:cs typeface="+mn-cs"/>
                <a:hlinkClick r:id="rId29" tooltip="Economic development"/>
              </a:rPr>
              <a:t>Entwicklungsmodells</a:t>
            </a:r>
            <a:r>
              <a:rPr lang="de-DE" sz="1200" kern="1200" dirty="0">
                <a:solidFill>
                  <a:schemeClr val="tx1"/>
                </a:solidFill>
                <a:effectLst/>
                <a:latin typeface="+mn-lt"/>
                <a:ea typeface="+mn-ea"/>
                <a:cs typeface="+mn-cs"/>
              </a:rPr>
              <a:t>, das den Menschen als wirtschaftliche Ressource betrachtet.</a:t>
            </a:r>
            <a:r>
              <a:rPr lang="de-DE" sz="1200" u="sng" kern="1200" baseline="30000" dirty="0">
                <a:solidFill>
                  <a:schemeClr val="tx1"/>
                </a:solidFill>
                <a:effectLst/>
                <a:latin typeface="+mn-lt"/>
                <a:ea typeface="+mn-ea"/>
                <a:cs typeface="+mn-cs"/>
                <a:hlinkClick r:id="rId15"/>
              </a:rPr>
              <a:t>[5]</a:t>
            </a:r>
            <a:r>
              <a:rPr lang="en-GB" sz="1200" kern="1200" dirty="0">
                <a:solidFill>
                  <a:schemeClr val="tx1"/>
                </a:solidFill>
                <a:effectLst/>
                <a:latin typeface="+mn-lt"/>
                <a:ea typeface="+mn-ea"/>
                <a:cs typeface="+mn-cs"/>
              </a:rPr>
              <a:t> </a:t>
            </a:r>
            <a:r>
              <a:rPr lang="de-DE" sz="1200" u="sng" kern="1200" dirty="0">
                <a:solidFill>
                  <a:schemeClr val="tx1"/>
                </a:solidFill>
                <a:effectLst/>
                <a:latin typeface="+mn-lt"/>
                <a:ea typeface="+mn-ea"/>
                <a:cs typeface="+mn-cs"/>
                <a:hlinkClick r:id="rId30" tooltip="Indigenous movements in the Americas"/>
              </a:rPr>
              <a:t>Indigene Bewegungen</a:t>
            </a:r>
            <a:r>
              <a:rPr lang="de-DE" sz="1200" kern="1200" dirty="0">
                <a:solidFill>
                  <a:schemeClr val="tx1"/>
                </a:solidFill>
                <a:effectLst/>
                <a:latin typeface="+mn-lt"/>
                <a:ea typeface="+mn-ea"/>
                <a:cs typeface="+mn-cs"/>
              </a:rPr>
              <a:t> in Ecuador und Bolivien, zusammen mit Intellektuellen, nutzten zunächst das Konzept, um ein alternatives Paradigma </a:t>
            </a:r>
            <a:r>
              <a:rPr lang="de-DE" sz="1200" u="sng" kern="1200" dirty="0" err="1">
                <a:solidFill>
                  <a:schemeClr val="tx1"/>
                </a:solidFill>
                <a:effectLst/>
                <a:latin typeface="+mn-lt"/>
                <a:ea typeface="+mn-ea"/>
                <a:cs typeface="+mn-cs"/>
                <a:hlinkClick r:id="rId31" tooltip="Capitalism"/>
              </a:rPr>
              <a:t>capitalist</a:t>
            </a:r>
            <a:r>
              <a:rPr lang="de-DE" sz="1200" kern="1200" dirty="0" err="1">
                <a:solidFill>
                  <a:schemeClr val="tx1"/>
                </a:solidFill>
                <a:effectLst/>
                <a:latin typeface="+mn-lt"/>
                <a:ea typeface="+mn-ea"/>
                <a:cs typeface="+mn-cs"/>
              </a:rPr>
              <a:t>zu</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definieren</a:t>
            </a:r>
            <a:r>
              <a:rPr lang="de-DE" sz="1200" u="sng" kern="1200" dirty="0" err="1">
                <a:solidFill>
                  <a:schemeClr val="tx1"/>
                </a:solidFill>
                <a:effectLst/>
                <a:latin typeface="+mn-lt"/>
                <a:ea typeface="+mn-ea"/>
                <a:cs typeface="+mn-cs"/>
                <a:hlinkClick r:id="rId32" tooltip="Cosmology"/>
              </a:rPr>
              <a:t>cosmological</a:t>
            </a:r>
            <a:r>
              <a:rPr lang="de-DE" sz="1200" u="sng" kern="1200" dirty="0" err="1">
                <a:solidFill>
                  <a:schemeClr val="tx1"/>
                </a:solidFill>
                <a:effectLst/>
                <a:latin typeface="+mn-lt"/>
                <a:ea typeface="+mn-ea"/>
                <a:cs typeface="+mn-cs"/>
                <a:hlinkClick r:id="rId33" tooltip="Holism"/>
              </a:rPr>
              <a:t>holistic</a:t>
            </a:r>
            <a:r>
              <a:rPr lang="de-DE" sz="1200" kern="1200" dirty="0">
                <a:solidFill>
                  <a:schemeClr val="tx1"/>
                </a:solidFill>
                <a:effectLst/>
                <a:latin typeface="+mn-lt"/>
                <a:ea typeface="+mn-ea"/>
                <a:cs typeface="+mn-cs"/>
              </a:rPr>
              <a:t>. Die </a:t>
            </a:r>
            <a:r>
              <a:rPr lang="de-DE" sz="1200" u="sng" kern="1200" dirty="0">
                <a:solidFill>
                  <a:schemeClr val="tx1"/>
                </a:solidFill>
                <a:effectLst/>
                <a:latin typeface="+mn-lt"/>
                <a:ea typeface="+mn-ea"/>
                <a:cs typeface="+mn-cs"/>
                <a:hlinkClick r:id="rId34" tooltip="2008 Constitution of Ecuador"/>
              </a:rPr>
              <a:t>Verfassung von 2008 Ecuador</a:t>
            </a:r>
            <a:r>
              <a:rPr lang="de-DE" sz="1200" kern="1200" dirty="0">
                <a:solidFill>
                  <a:schemeClr val="tx1"/>
                </a:solidFill>
                <a:effectLst/>
                <a:latin typeface="+mn-lt"/>
                <a:ea typeface="+mn-ea"/>
                <a:cs typeface="+mn-cs"/>
              </a:rPr>
              <a:t> beinhaltete das Konzept der </a:t>
            </a:r>
            <a:r>
              <a:rPr lang="de-DE" sz="1200" u="sng" kern="1200" dirty="0">
                <a:solidFill>
                  <a:schemeClr val="tx1"/>
                </a:solidFill>
                <a:effectLst/>
                <a:latin typeface="+mn-lt"/>
                <a:ea typeface="+mn-ea"/>
                <a:cs typeface="+mn-cs"/>
                <a:hlinkClick r:id="rId35" tooltip="Rights of nature in Ecuador"/>
              </a:rPr>
              <a:t>Rechte der Natur</a:t>
            </a:r>
            <a:r>
              <a:rPr lang="de-DE" sz="1200" kern="1200" dirty="0">
                <a:solidFill>
                  <a:schemeClr val="tx1"/>
                </a:solidFill>
                <a:effectLst/>
                <a:latin typeface="+mn-lt"/>
                <a:ea typeface="+mn-ea"/>
                <a:cs typeface="+mn-cs"/>
              </a:rPr>
              <a:t>, ebenso wie die </a:t>
            </a:r>
            <a:r>
              <a:rPr lang="de-DE" sz="1200" u="sng" kern="1200" dirty="0">
                <a:solidFill>
                  <a:schemeClr val="tx1"/>
                </a:solidFill>
                <a:effectLst/>
                <a:latin typeface="+mn-lt"/>
                <a:ea typeface="+mn-ea"/>
                <a:cs typeface="+mn-cs"/>
                <a:hlinkClick r:id="rId36" tooltip="Constitution of Bolivia"/>
              </a:rPr>
              <a:t>Verfassung Boliviens</a:t>
            </a:r>
            <a:r>
              <a:rPr lang="de-DE" sz="1200" kern="1200" dirty="0">
                <a:solidFill>
                  <a:schemeClr val="tx1"/>
                </a:solidFill>
                <a:effectLst/>
                <a:latin typeface="+mn-lt"/>
                <a:ea typeface="+mn-ea"/>
                <a:cs typeface="+mn-cs"/>
              </a:rPr>
              <a:t> 2009. Vielfältige Theoretiker, wie die Ökonomen Alberto Acosta und </a:t>
            </a:r>
            <a:r>
              <a:rPr lang="de-DE" sz="1200" u="sng" kern="1200" dirty="0">
                <a:solidFill>
                  <a:schemeClr val="tx1"/>
                </a:solidFill>
                <a:effectLst/>
                <a:latin typeface="+mn-lt"/>
                <a:ea typeface="+mn-ea"/>
                <a:cs typeface="+mn-cs"/>
                <a:hlinkClick r:id="rId37" tooltip="Magdalena León Trujillo"/>
              </a:rPr>
              <a:t>Magdalena Leon</a:t>
            </a:r>
            <a:r>
              <a:rPr lang="de-DE" sz="1200" kern="1200" dirty="0">
                <a:solidFill>
                  <a:schemeClr val="tx1"/>
                </a:solidFill>
                <a:effectLst/>
                <a:latin typeface="+mn-lt"/>
                <a:ea typeface="+mn-ea"/>
                <a:cs typeface="+mn-cs"/>
              </a:rPr>
              <a:t>, sagen, dass </a:t>
            </a:r>
            <a:r>
              <a:rPr lang="de-DE" sz="1200" i="1" kern="1200" dirty="0">
                <a:solidFill>
                  <a:schemeClr val="tx1"/>
                </a:solidFill>
                <a:effectLst/>
                <a:latin typeface="+mn-lt"/>
                <a:ea typeface="+mn-ea"/>
                <a:cs typeface="+mn-cs"/>
              </a:rPr>
              <a:t>es bei </a:t>
            </a:r>
            <a:r>
              <a:rPr lang="de-DE" sz="1200" i="1" kern="1200" dirty="0" err="1">
                <a:solidFill>
                  <a:schemeClr val="tx1"/>
                </a:solidFill>
                <a:effectLst/>
                <a:latin typeface="+mn-lt"/>
                <a:ea typeface="+mn-ea"/>
                <a:cs typeface="+mn-cs"/>
              </a:rPr>
              <a:t>sumak</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kawsay</a:t>
            </a:r>
            <a:r>
              <a:rPr lang="de-DE" sz="1200" kern="1200" dirty="0">
                <a:solidFill>
                  <a:schemeClr val="tx1"/>
                </a:solidFill>
                <a:effectLst/>
                <a:latin typeface="+mn-lt"/>
                <a:ea typeface="+mn-ea"/>
                <a:cs typeface="+mn-cs"/>
              </a:rPr>
              <a:t> nicht um eine fertige und vollständig strukturierte Theorie geht, sondern um einen unvollendeten gesellschaftlichen Vorschlag, der verbessert werden kann.</a:t>
            </a:r>
            <a:endParaRPr lang="en-GB"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2969AC09-DF60-43F4-96BF-67D4D9A74094}" type="slidenum">
              <a:rPr lang="de-DE" smtClean="0"/>
              <a:t>7</a:t>
            </a:fld>
            <a:endParaRPr lang="de-DE"/>
          </a:p>
        </p:txBody>
      </p:sp>
    </p:spTree>
    <p:extLst>
      <p:ext uri="{BB962C8B-B14F-4D97-AF65-F5344CB8AC3E}">
        <p14:creationId xmlns:p14="http://schemas.microsoft.com/office/powerpoint/2010/main" val="295995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a:p>
            <a:r>
              <a:rPr lang="en-GB" dirty="0">
                <a:hlinkClick r:id="rId3" tooltip="Will Steffen"/>
              </a:rPr>
              <a:t>Will Steffen</a:t>
            </a:r>
            <a:r>
              <a:rPr lang="en-GB" dirty="0"/>
              <a:t> et al.: </a:t>
            </a:r>
            <a:r>
              <a:rPr lang="en-GB" i="1" dirty="0">
                <a:effectLst/>
              </a:rPr>
              <a:t>Planetary boundaries. Guiding human development on a changing planet</a:t>
            </a:r>
            <a:r>
              <a:rPr lang="en-GB" dirty="0"/>
              <a:t>. In: </a:t>
            </a:r>
            <a:r>
              <a:rPr lang="en-GB" i="1" dirty="0">
                <a:effectLst/>
                <a:hlinkClick r:id="rId4" tooltip="Science"/>
              </a:rPr>
              <a:t>Science</a:t>
            </a:r>
            <a:r>
              <a:rPr lang="en-GB" dirty="0"/>
              <a:t>. </a:t>
            </a:r>
            <a:r>
              <a:rPr lang="en-GB" dirty="0">
                <a:effectLst/>
              </a:rPr>
              <a:t>Band 347</a:t>
            </a:r>
            <a:r>
              <a:rPr lang="en-GB" dirty="0"/>
              <a:t>, </a:t>
            </a:r>
            <a:r>
              <a:rPr lang="en-GB" dirty="0" err="1">
                <a:effectLst/>
              </a:rPr>
              <a:t>Nr</a:t>
            </a:r>
            <a:r>
              <a:rPr lang="en-GB" dirty="0">
                <a:effectLst/>
              </a:rPr>
              <a:t>. 6223</a:t>
            </a:r>
            <a:r>
              <a:rPr lang="en-GB" dirty="0"/>
              <a:t>, 2015, </a:t>
            </a:r>
            <a:r>
              <a:rPr lang="en-GB" dirty="0">
                <a:hlinkClick r:id="rId5" tooltip="Digital Object Identifier"/>
              </a:rPr>
              <a:t>doi</a:t>
            </a:r>
            <a:r>
              <a:rPr lang="en-GB" dirty="0"/>
              <a:t>:</a:t>
            </a:r>
            <a:r>
              <a:rPr lang="en-GB" dirty="0">
                <a:effectLst/>
                <a:hlinkClick r:id="rId6"/>
              </a:rPr>
              <a:t>10.1126/science.1259855</a:t>
            </a:r>
            <a:r>
              <a:rPr lang="en-GB" dirty="0"/>
              <a:t> (</a:t>
            </a:r>
            <a:r>
              <a:rPr lang="en-GB" dirty="0" err="1"/>
              <a:t>englisch</a:t>
            </a:r>
            <a:r>
              <a:rPr lang="en-GB" dirty="0"/>
              <a:t>).</a:t>
            </a:r>
          </a:p>
          <a:p>
            <a:endParaRPr lang="en-GB" dirty="0"/>
          </a:p>
          <a:p>
            <a:r>
              <a:rPr lang="en-GB" dirty="0"/>
              <a:t>Kate </a:t>
            </a:r>
            <a:r>
              <a:rPr lang="en-GB" dirty="0" err="1"/>
              <a:t>Raworth</a:t>
            </a:r>
            <a:r>
              <a:rPr lang="en-GB" dirty="0"/>
              <a:t> (2017): </a:t>
            </a:r>
            <a:r>
              <a:rPr lang="en-GB" i="1" dirty="0"/>
              <a:t>Doughnut Economics: Seven Ways to Think Like a 21st Century Economist</a:t>
            </a:r>
            <a:r>
              <a:rPr lang="en-GB" dirty="0"/>
              <a:t> New York: Random House. </a:t>
            </a:r>
            <a:r>
              <a:rPr lang="en-GB" dirty="0">
                <a:hlinkClick r:id="rId7"/>
              </a:rPr>
              <a:t>ISBN 978-1-60358-674-0</a:t>
            </a:r>
            <a:r>
              <a:rPr lang="en-GB" dirty="0"/>
              <a:t>.</a:t>
            </a:r>
          </a:p>
        </p:txBody>
      </p:sp>
      <p:sp>
        <p:nvSpPr>
          <p:cNvPr id="4" name="Foliennummernplatzhalter 3"/>
          <p:cNvSpPr>
            <a:spLocks noGrp="1"/>
          </p:cNvSpPr>
          <p:nvPr>
            <p:ph type="sldNum" sz="quarter" idx="10"/>
          </p:nvPr>
        </p:nvSpPr>
        <p:spPr/>
        <p:txBody>
          <a:bodyPr/>
          <a:lstStyle/>
          <a:p>
            <a:fld id="{2969AC09-DF60-43F4-96BF-67D4D9A74094}" type="slidenum">
              <a:rPr lang="de-DE" smtClean="0"/>
              <a:t>10</a:t>
            </a:fld>
            <a:endParaRPr lang="de-DE"/>
          </a:p>
        </p:txBody>
      </p:sp>
    </p:spTree>
    <p:extLst>
      <p:ext uri="{BB962C8B-B14F-4D97-AF65-F5344CB8AC3E}">
        <p14:creationId xmlns:p14="http://schemas.microsoft.com/office/powerpoint/2010/main" val="269293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Gruppen von 3 – wieviel Kennt ihr? Auflisten.</a:t>
            </a:r>
          </a:p>
          <a:p>
            <a:r>
              <a:rPr lang="de-DE" dirty="0" err="1"/>
              <a:t>Running</a:t>
            </a:r>
            <a:r>
              <a:rPr lang="de-DE" baseline="0" dirty="0"/>
              <a:t> diktat- Draußen – ohne Papier </a:t>
            </a:r>
          </a:p>
          <a:p>
            <a:r>
              <a:rPr lang="de-DE" baseline="0" dirty="0"/>
              <a:t>Bis der gesamt liste </a:t>
            </a:r>
            <a:endParaRPr lang="en-GB" dirty="0"/>
          </a:p>
        </p:txBody>
      </p:sp>
      <p:sp>
        <p:nvSpPr>
          <p:cNvPr id="4" name="Foliennummernplatzhalter 3"/>
          <p:cNvSpPr>
            <a:spLocks noGrp="1"/>
          </p:cNvSpPr>
          <p:nvPr>
            <p:ph type="sldNum" sz="quarter" idx="10"/>
          </p:nvPr>
        </p:nvSpPr>
        <p:spPr/>
        <p:txBody>
          <a:bodyPr/>
          <a:lstStyle/>
          <a:p>
            <a:fld id="{2969AC09-DF60-43F4-96BF-67D4D9A74094}" type="slidenum">
              <a:rPr lang="de-DE" smtClean="0"/>
              <a:t>11</a:t>
            </a:fld>
            <a:endParaRPr lang="de-DE"/>
          </a:p>
        </p:txBody>
      </p:sp>
    </p:spTree>
    <p:extLst>
      <p:ext uri="{BB962C8B-B14F-4D97-AF65-F5344CB8AC3E}">
        <p14:creationId xmlns:p14="http://schemas.microsoft.com/office/powerpoint/2010/main" val="125509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Reimagining our futures together: a new social contract for education</a:t>
            </a:r>
          </a:p>
          <a:p>
            <a:r>
              <a:rPr lang="en-GB" dirty="0"/>
              <a:t>by UNESCO, Paris, UNESCO, 2021, 186 pages, ISBN 978-92-3-100478-0</a:t>
            </a:r>
          </a:p>
          <a:p>
            <a:endParaRPr lang="en-GB" dirty="0"/>
          </a:p>
        </p:txBody>
      </p:sp>
      <p:sp>
        <p:nvSpPr>
          <p:cNvPr id="4" name="Foliennummernplatzhalter 3"/>
          <p:cNvSpPr>
            <a:spLocks noGrp="1"/>
          </p:cNvSpPr>
          <p:nvPr>
            <p:ph type="sldNum" sz="quarter" idx="10"/>
          </p:nvPr>
        </p:nvSpPr>
        <p:spPr/>
        <p:txBody>
          <a:bodyPr/>
          <a:lstStyle/>
          <a:p>
            <a:fld id="{2969AC09-DF60-43F4-96BF-67D4D9A74094}" type="slidenum">
              <a:rPr lang="de-DE" smtClean="0"/>
              <a:t>15</a:t>
            </a:fld>
            <a:endParaRPr lang="de-DE"/>
          </a:p>
        </p:txBody>
      </p:sp>
    </p:spTree>
    <p:extLst>
      <p:ext uri="{BB962C8B-B14F-4D97-AF65-F5344CB8AC3E}">
        <p14:creationId xmlns:p14="http://schemas.microsoft.com/office/powerpoint/2010/main" val="99152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https://www.unesco.de/bildung/unesco-projektschulen/whole-school-approach-klimastationen-und-internationaler-dialog</a:t>
            </a:r>
          </a:p>
        </p:txBody>
      </p:sp>
      <p:sp>
        <p:nvSpPr>
          <p:cNvPr id="4" name="Foliennummernplatzhalter 3"/>
          <p:cNvSpPr>
            <a:spLocks noGrp="1"/>
          </p:cNvSpPr>
          <p:nvPr>
            <p:ph type="sldNum" sz="quarter" idx="10"/>
          </p:nvPr>
        </p:nvSpPr>
        <p:spPr/>
        <p:txBody>
          <a:bodyPr/>
          <a:lstStyle/>
          <a:p>
            <a:fld id="{2969AC09-DF60-43F4-96BF-67D4D9A74094}" type="slidenum">
              <a:rPr lang="de-DE" smtClean="0"/>
              <a:t>25</a:t>
            </a:fld>
            <a:endParaRPr lang="de-DE"/>
          </a:p>
        </p:txBody>
      </p:sp>
    </p:spTree>
    <p:extLst>
      <p:ext uri="{BB962C8B-B14F-4D97-AF65-F5344CB8AC3E}">
        <p14:creationId xmlns:p14="http://schemas.microsoft.com/office/powerpoint/2010/main" val="2068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32</a:t>
            </a:fld>
            <a:endParaRPr lang="de-DE"/>
          </a:p>
        </p:txBody>
      </p:sp>
    </p:spTree>
    <p:extLst>
      <p:ext uri="{BB962C8B-B14F-4D97-AF65-F5344CB8AC3E}">
        <p14:creationId xmlns:p14="http://schemas.microsoft.com/office/powerpoint/2010/main" val="26436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2969AC09-DF60-43F4-96BF-67D4D9A74094}" type="slidenum">
              <a:rPr lang="de-DE" smtClean="0"/>
              <a:t>33</a:t>
            </a:fld>
            <a:endParaRPr lang="de-DE"/>
          </a:p>
        </p:txBody>
      </p:sp>
    </p:spTree>
    <p:extLst>
      <p:ext uri="{BB962C8B-B14F-4D97-AF65-F5344CB8AC3E}">
        <p14:creationId xmlns:p14="http://schemas.microsoft.com/office/powerpoint/2010/main" val="4005689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blau">
    <p:spTree>
      <p:nvGrpSpPr>
        <p:cNvPr id="1" name=""/>
        <p:cNvGrpSpPr/>
        <p:nvPr/>
      </p:nvGrpSpPr>
      <p:grpSpPr>
        <a:xfrm>
          <a:off x="0" y="0"/>
          <a:ext cx="0" cy="0"/>
          <a:chOff x="0" y="0"/>
          <a:chExt cx="0" cy="0"/>
        </a:xfrm>
      </p:grpSpPr>
      <p:pic>
        <p:nvPicPr>
          <p:cNvPr id="14" name="Grafik 13" descr="Logo. Acht unregelmäßige Dreiecksflächen sind, im Uhrzeigersinn einen Farbverlauf von dunkelblau bis hellgrün ergebend, zu einem regelmäßig achteckigen Ring angeordnet. Links daneben zweizeilig der Schriftzug &quot;DRESDEN concept" title="Logo Dresden concept"/>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27901"/>
            <a:ext cx="1468046" cy="548987"/>
          </a:xfrm>
          <a:prstGeom prst="rect">
            <a:avLst/>
          </a:prstGeom>
        </p:spPr>
      </p:pic>
      <p:pic>
        <p:nvPicPr>
          <p:cNvPr id="12" name="Grafik 11"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8373"/>
            <a:ext cx="1764000" cy="514800"/>
          </a:xfrm>
          <a:prstGeom prst="rect">
            <a:avLst/>
          </a:prstGeom>
        </p:spPr>
      </p:pic>
      <p:sp>
        <p:nvSpPr>
          <p:cNvPr id="13" name="Rechteck 12"/>
          <p:cNvSpPr/>
          <p:nvPr/>
        </p:nvSpPr>
        <p:spPr>
          <a:xfrm>
            <a:off x="0" y="1204912"/>
            <a:ext cx="12192000" cy="5653089"/>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9"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20"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1"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132192" cy="246221"/>
          </a:xfrm>
          <a:prstGeom prst="rect">
            <a:avLst/>
          </a:prstGeom>
          <a:noFill/>
          <a:ln>
            <a:noFill/>
          </a:ln>
        </p:spPr>
        <p:txBody>
          <a:bodyPr wrap="none" lIns="0">
            <a:spAutoFit/>
          </a:bodyPr>
          <a:lstStyle>
            <a:lvl1pPr>
              <a:spcBef>
                <a:spcPts val="0"/>
              </a:spcBef>
              <a:defRPr sz="1600" b="0" baseline="0">
                <a:solidFill>
                  <a:schemeClr val="bg1">
                    <a:alpha val="70000"/>
                  </a:schemeClr>
                </a:solidFill>
              </a:defRPr>
            </a:lvl1pPr>
          </a:lstStyle>
          <a:p>
            <a:pPr lvl="0"/>
            <a:r>
              <a:rPr lang="de-DE" dirty="0"/>
              <a:t>Zentrum für Lehrerbildung, Schul- und Berufsbildungsforschung</a:t>
            </a:r>
          </a:p>
        </p:txBody>
      </p:sp>
      <p:sp>
        <p:nvSpPr>
          <p:cNvPr id="22"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23"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419044"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Samstag, 13. Januar 2021</a:t>
            </a:r>
          </a:p>
        </p:txBody>
      </p:sp>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3799" y="5599988"/>
            <a:ext cx="1431408" cy="569429"/>
          </a:xfrm>
          <a:prstGeom prst="rect">
            <a:avLst/>
          </a:prstGeom>
        </p:spPr>
      </p:pic>
    </p:spTree>
    <p:extLst>
      <p:ext uri="{BB962C8B-B14F-4D97-AF65-F5344CB8AC3E}">
        <p14:creationId xmlns:p14="http://schemas.microsoft.com/office/powerpoint/2010/main" val="133091202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el und ein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a:t>Formatvorlagen des Textmasters bearbeiten</a:t>
            </a:r>
          </a:p>
        </p:txBody>
      </p:sp>
    </p:spTree>
    <p:extLst>
      <p:ext uri="{BB962C8B-B14F-4D97-AF65-F5344CB8AC3E}">
        <p14:creationId xmlns:p14="http://schemas.microsoft.com/office/powerpoint/2010/main" val="382811993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und 2 Inhalte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Inhaltsplatzhalter 3"/>
          <p:cNvSpPr>
            <a:spLocks noGrp="1"/>
          </p:cNvSpPr>
          <p:nvPr>
            <p:ph sz="quarter" idx="14"/>
          </p:nvPr>
        </p:nvSpPr>
        <p:spPr>
          <a:xfrm>
            <a:off x="874713"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5"/>
          </p:nvPr>
        </p:nvSpPr>
        <p:spPr>
          <a:xfrm>
            <a:off x="6267450"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5737324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7024276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3384549"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980374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Inhalt und Bild_qu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0" y="4101152"/>
            <a:ext cx="12191999" cy="2028186"/>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10580687" cy="2398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9458050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Inhalt und Bild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4121151" cy="4645024"/>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757924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el und 3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Titelmasterformat durch Klicken bearbeiten</a:t>
            </a:r>
            <a:endParaRPr lang="de-DE" dirty="0"/>
          </a:p>
        </p:txBody>
      </p:sp>
      <p:sp>
        <p:nvSpPr>
          <p:cNvPr id="4" name="Inhaltsplatzhalter 3"/>
          <p:cNvSpPr>
            <a:spLocks noGrp="1"/>
          </p:cNvSpPr>
          <p:nvPr>
            <p:ph sz="quarter" idx="13"/>
          </p:nvPr>
        </p:nvSpPr>
        <p:spPr>
          <a:xfrm>
            <a:off x="874713" y="1481138"/>
            <a:ext cx="339883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4"/>
          </p:nvPr>
        </p:nvSpPr>
        <p:spPr>
          <a:xfrm>
            <a:off x="4457699" y="1481138"/>
            <a:ext cx="3416301"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quarter" idx="15"/>
          </p:nvPr>
        </p:nvSpPr>
        <p:spPr>
          <a:xfrm>
            <a:off x="8070850" y="1481138"/>
            <a:ext cx="3384550"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4335963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el und 4 Inhalte">
    <p:spTree>
      <p:nvGrpSpPr>
        <p:cNvPr id="1" name=""/>
        <p:cNvGrpSpPr/>
        <p:nvPr/>
      </p:nvGrpSpPr>
      <p:grpSpPr>
        <a:xfrm>
          <a:off x="0" y="0"/>
          <a:ext cx="0" cy="0"/>
          <a:chOff x="0" y="0"/>
          <a:chExt cx="0" cy="0"/>
        </a:xfrm>
      </p:grpSpPr>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Titelmasterformat durch Klicken bearbeiten</a:t>
            </a:r>
          </a:p>
        </p:txBody>
      </p:sp>
      <p:sp>
        <p:nvSpPr>
          <p:cNvPr id="5" name="Inhaltsplatzhalter 4"/>
          <p:cNvSpPr>
            <a:spLocks noGrp="1"/>
          </p:cNvSpPr>
          <p:nvPr>
            <p:ph sz="quarter" idx="16"/>
          </p:nvPr>
        </p:nvSpPr>
        <p:spPr>
          <a:xfrm>
            <a:off x="5365750" y="1484313"/>
            <a:ext cx="6089650"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9113879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2 Titel und 2 Inhalte">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solidFill>
                  <a:schemeClr val="accent1"/>
                </a:solidFill>
              </a:rPr>
              <a:t>Titelmasterformat durch Klicken bearbeiten</a:t>
            </a:r>
          </a:p>
        </p:txBody>
      </p:sp>
      <p:sp>
        <p:nvSpPr>
          <p:cNvPr id="3" name="Titel 2"/>
          <p:cNvSpPr>
            <a:spLocks noGrp="1"/>
          </p:cNvSpPr>
          <p:nvPr>
            <p:ph type="title"/>
          </p:nvPr>
        </p:nvSpPr>
        <p:spPr>
          <a:xfrm>
            <a:off x="874712" y="367507"/>
            <a:ext cx="5195887" cy="662781"/>
          </a:xfrm>
        </p:spPr>
        <p:txBody>
          <a:bodyPr/>
          <a:lstStyle/>
          <a:p>
            <a:r>
              <a:rPr lang="de-DE"/>
              <a:t>Titelmasterformat durch Klicken bearbeiten</a:t>
            </a:r>
            <a:endParaRPr lang="de-DE" dirty="0"/>
          </a:p>
        </p:txBody>
      </p:sp>
      <p:sp>
        <p:nvSpPr>
          <p:cNvPr id="4" name="Inhaltsplatzhalter 3"/>
          <p:cNvSpPr>
            <a:spLocks noGrp="1"/>
          </p:cNvSpPr>
          <p:nvPr>
            <p:ph sz="quarter" idx="12"/>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3"/>
          <p:cNvSpPr>
            <a:spLocks noGrp="1"/>
          </p:cNvSpPr>
          <p:nvPr>
            <p:ph sz="quarter" idx="13"/>
          </p:nvPr>
        </p:nvSpPr>
        <p:spPr>
          <a:xfrm>
            <a:off x="6273895" y="1486586"/>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653168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el und 1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19" name="Bildplatzhalter 2"/>
          <p:cNvSpPr>
            <a:spLocks noGrp="1"/>
          </p:cNvSpPr>
          <p:nvPr>
            <p:ph type="pic" sz="quarter" idx="10"/>
          </p:nvPr>
        </p:nvSpPr>
        <p:spPr>
          <a:xfrm>
            <a:off x="879785"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0" name="Bildplatzhalter 2"/>
          <p:cNvSpPr>
            <a:spLocks noGrp="1"/>
          </p:cNvSpPr>
          <p:nvPr>
            <p:ph type="pic" sz="quarter" idx="11"/>
          </p:nvPr>
        </p:nvSpPr>
        <p:spPr>
          <a:xfrm>
            <a:off x="2579023"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1" name="Bildplatzhalter 2"/>
          <p:cNvSpPr>
            <a:spLocks noGrp="1"/>
          </p:cNvSpPr>
          <p:nvPr>
            <p:ph type="pic" sz="quarter" idx="12"/>
          </p:nvPr>
        </p:nvSpPr>
        <p:spPr>
          <a:xfrm>
            <a:off x="4278261"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2" name="Bildplatzhalter 2"/>
          <p:cNvSpPr>
            <a:spLocks noGrp="1"/>
          </p:cNvSpPr>
          <p:nvPr>
            <p:ph type="pic" sz="quarter" idx="13"/>
          </p:nvPr>
        </p:nvSpPr>
        <p:spPr>
          <a:xfrm>
            <a:off x="5977499"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3" name="Bildplatzhalter 2"/>
          <p:cNvSpPr>
            <a:spLocks noGrp="1"/>
          </p:cNvSpPr>
          <p:nvPr>
            <p:ph type="pic" sz="quarter" idx="14"/>
          </p:nvPr>
        </p:nvSpPr>
        <p:spPr>
          <a:xfrm>
            <a:off x="7676735"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24" name="Bildplatzhalter 2"/>
          <p:cNvSpPr>
            <a:spLocks noGrp="1"/>
          </p:cNvSpPr>
          <p:nvPr>
            <p:ph type="pic" sz="quarter" idx="15"/>
          </p:nvPr>
        </p:nvSpPr>
        <p:spPr>
          <a:xfrm>
            <a:off x="887333"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5" name="Bildplatzhalter 2"/>
          <p:cNvSpPr>
            <a:spLocks noGrp="1"/>
          </p:cNvSpPr>
          <p:nvPr>
            <p:ph type="pic" sz="quarter" idx="16"/>
          </p:nvPr>
        </p:nvSpPr>
        <p:spPr>
          <a:xfrm>
            <a:off x="2586571"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6" name="Bildplatzhalter 2"/>
          <p:cNvSpPr>
            <a:spLocks noGrp="1"/>
          </p:cNvSpPr>
          <p:nvPr>
            <p:ph type="pic" sz="quarter" idx="17"/>
          </p:nvPr>
        </p:nvSpPr>
        <p:spPr>
          <a:xfrm>
            <a:off x="4285809"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7" name="Bildplatzhalter 2"/>
          <p:cNvSpPr>
            <a:spLocks noGrp="1"/>
          </p:cNvSpPr>
          <p:nvPr>
            <p:ph type="pic" sz="quarter" idx="18"/>
          </p:nvPr>
        </p:nvSpPr>
        <p:spPr>
          <a:xfrm>
            <a:off x="5985047"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8" name="Bildplatzhalter 2"/>
          <p:cNvSpPr>
            <a:spLocks noGrp="1"/>
          </p:cNvSpPr>
          <p:nvPr>
            <p:ph type="pic" sz="quarter" idx="19"/>
          </p:nvPr>
        </p:nvSpPr>
        <p:spPr>
          <a:xfrm>
            <a:off x="7684283" y="2747059"/>
            <a:ext cx="1566000" cy="1566000"/>
          </a:xfrm>
          <a:prstGeom prst="rect">
            <a:avLst/>
          </a:prstGeom>
          <a:solidFill>
            <a:schemeClr val="bg1">
              <a:lumMod val="95000"/>
            </a:schemeClr>
          </a:solidFill>
        </p:spPr>
        <p:txBody>
          <a:bodyPr/>
          <a:lstStyle/>
          <a:p>
            <a:r>
              <a:rPr lang="de-DE"/>
              <a:t>Bild durch Klicken auf Symbol hinzufügen</a:t>
            </a:r>
          </a:p>
        </p:txBody>
      </p:sp>
      <p:sp>
        <p:nvSpPr>
          <p:cNvPr id="29" name="Bildplatzhalter 2"/>
          <p:cNvSpPr>
            <a:spLocks noGrp="1"/>
          </p:cNvSpPr>
          <p:nvPr>
            <p:ph type="pic" sz="quarter" idx="20"/>
          </p:nvPr>
        </p:nvSpPr>
        <p:spPr>
          <a:xfrm>
            <a:off x="885829"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0" name="Bildplatzhalter 2"/>
          <p:cNvSpPr>
            <a:spLocks noGrp="1"/>
          </p:cNvSpPr>
          <p:nvPr>
            <p:ph type="pic" sz="quarter" idx="21"/>
          </p:nvPr>
        </p:nvSpPr>
        <p:spPr>
          <a:xfrm>
            <a:off x="2585067"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1" name="Bildplatzhalter 2"/>
          <p:cNvSpPr>
            <a:spLocks noGrp="1"/>
          </p:cNvSpPr>
          <p:nvPr>
            <p:ph type="pic" sz="quarter" idx="22"/>
          </p:nvPr>
        </p:nvSpPr>
        <p:spPr>
          <a:xfrm>
            <a:off x="4284305"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2" name="Bildplatzhalter 2"/>
          <p:cNvSpPr>
            <a:spLocks noGrp="1"/>
          </p:cNvSpPr>
          <p:nvPr>
            <p:ph type="pic" sz="quarter" idx="23"/>
          </p:nvPr>
        </p:nvSpPr>
        <p:spPr>
          <a:xfrm>
            <a:off x="5983543"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3" name="Bildplatzhalter 2"/>
          <p:cNvSpPr>
            <a:spLocks noGrp="1"/>
          </p:cNvSpPr>
          <p:nvPr>
            <p:ph type="pic" sz="quarter" idx="24"/>
          </p:nvPr>
        </p:nvSpPr>
        <p:spPr>
          <a:xfrm>
            <a:off x="7682779" y="4447599"/>
            <a:ext cx="1566000" cy="1566000"/>
          </a:xfrm>
          <a:prstGeom prst="rect">
            <a:avLst/>
          </a:prstGeom>
          <a:solidFill>
            <a:schemeClr val="bg1">
              <a:lumMod val="95000"/>
            </a:schemeClr>
          </a:solidFill>
        </p:spPr>
        <p:txBody>
          <a:bodyPr/>
          <a:lstStyle/>
          <a:p>
            <a:r>
              <a:rPr lang="de-DE"/>
              <a:t>Bild durch Klicken auf Symbol hinzufügen</a:t>
            </a:r>
          </a:p>
        </p:txBody>
      </p:sp>
      <p:sp>
        <p:nvSpPr>
          <p:cNvPr id="34" name="Bildplatzhalter 2"/>
          <p:cNvSpPr>
            <a:spLocks noGrp="1"/>
          </p:cNvSpPr>
          <p:nvPr>
            <p:ph type="pic" sz="quarter" idx="25"/>
          </p:nvPr>
        </p:nvSpPr>
        <p:spPr>
          <a:xfrm>
            <a:off x="9385079"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5" name="Bildplatzhalter 2"/>
          <p:cNvSpPr>
            <a:spLocks noGrp="1"/>
          </p:cNvSpPr>
          <p:nvPr>
            <p:ph type="pic" sz="quarter" idx="26"/>
          </p:nvPr>
        </p:nvSpPr>
        <p:spPr>
          <a:xfrm>
            <a:off x="9385079" y="274705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6" name="Bildplatzhalter 2"/>
          <p:cNvSpPr>
            <a:spLocks noGrp="1"/>
          </p:cNvSpPr>
          <p:nvPr>
            <p:ph type="pic" sz="quarter" idx="27"/>
          </p:nvPr>
        </p:nvSpPr>
        <p:spPr>
          <a:xfrm>
            <a:off x="9383575" y="444759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105984768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3"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3" name="Grafik 2"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132192"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Zentrum für Lehrerbildung, Schul- und Berufsbildungsforschung</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419044"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Samstag, 13. Januar 2021</a:t>
            </a:r>
          </a:p>
        </p:txBody>
      </p:sp>
      <p:pic>
        <p:nvPicPr>
          <p:cNvPr id="20" name="Grafik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3799" y="5599988"/>
            <a:ext cx="1431408" cy="569429"/>
          </a:xfrm>
          <a:prstGeom prst="rect">
            <a:avLst/>
          </a:prstGeom>
        </p:spPr>
      </p:pic>
    </p:spTree>
    <p:extLst>
      <p:ext uri="{BB962C8B-B14F-4D97-AF65-F5344CB8AC3E}">
        <p14:creationId xmlns:p14="http://schemas.microsoft.com/office/powerpoint/2010/main" val="139656438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el und 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0"/>
          </p:nvPr>
        </p:nvSpPr>
        <p:spPr>
          <a:xfrm>
            <a:off x="879785"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9" name="Bildplatzhalter 2"/>
          <p:cNvSpPr>
            <a:spLocks noGrp="1"/>
          </p:cNvSpPr>
          <p:nvPr>
            <p:ph type="pic" sz="quarter" idx="11"/>
          </p:nvPr>
        </p:nvSpPr>
        <p:spPr>
          <a:xfrm>
            <a:off x="3575257"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0" name="Bildplatzhalter 2"/>
          <p:cNvSpPr>
            <a:spLocks noGrp="1"/>
          </p:cNvSpPr>
          <p:nvPr>
            <p:ph type="pic" sz="quarter" idx="12"/>
          </p:nvPr>
        </p:nvSpPr>
        <p:spPr>
          <a:xfrm>
            <a:off x="6270729"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1" name="Bildplatzhalter 2"/>
          <p:cNvSpPr>
            <a:spLocks noGrp="1"/>
          </p:cNvSpPr>
          <p:nvPr>
            <p:ph type="pic" sz="quarter" idx="13"/>
          </p:nvPr>
        </p:nvSpPr>
        <p:spPr>
          <a:xfrm>
            <a:off x="8966200"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2" name="Bildplatzhalter 2"/>
          <p:cNvSpPr>
            <a:spLocks noGrp="1"/>
          </p:cNvSpPr>
          <p:nvPr>
            <p:ph type="pic" sz="quarter" idx="14"/>
          </p:nvPr>
        </p:nvSpPr>
        <p:spPr>
          <a:xfrm>
            <a:off x="880142"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3" name="Bildplatzhalter 2"/>
          <p:cNvSpPr>
            <a:spLocks noGrp="1"/>
          </p:cNvSpPr>
          <p:nvPr>
            <p:ph type="pic" sz="quarter" idx="15"/>
          </p:nvPr>
        </p:nvSpPr>
        <p:spPr>
          <a:xfrm>
            <a:off x="3575614"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6"/>
          </p:nvPr>
        </p:nvSpPr>
        <p:spPr>
          <a:xfrm>
            <a:off x="6271086"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5" name="Bildplatzhalter 2"/>
          <p:cNvSpPr>
            <a:spLocks noGrp="1"/>
          </p:cNvSpPr>
          <p:nvPr>
            <p:ph type="pic" sz="quarter" idx="17"/>
          </p:nvPr>
        </p:nvSpPr>
        <p:spPr>
          <a:xfrm>
            <a:off x="8966557" y="3572347"/>
            <a:ext cx="2498415" cy="2341891"/>
          </a:xfrm>
          <a:prstGeom prst="rect">
            <a:avLst/>
          </a:prstGeom>
          <a:solidFill>
            <a:schemeClr val="bg1">
              <a:lumMod val="95000"/>
            </a:schemeClr>
          </a:solidFill>
        </p:spPr>
        <p:txBody>
          <a:bodyPr/>
          <a:lstStyle/>
          <a:p>
            <a:r>
              <a:rPr lang="de-DE"/>
              <a:t>Bild durch Klicken auf Symbol hinzufügen</a:t>
            </a:r>
          </a:p>
        </p:txBody>
      </p:sp>
    </p:spTree>
    <p:extLst>
      <p:ext uri="{BB962C8B-B14F-4D97-AF65-F5344CB8AC3E}">
        <p14:creationId xmlns:p14="http://schemas.microsoft.com/office/powerpoint/2010/main" val="326059521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el und 6 Bilder_">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2"/>
          </p:nvPr>
        </p:nvSpPr>
        <p:spPr>
          <a:xfrm>
            <a:off x="9703" y="1057584"/>
            <a:ext cx="4050000" cy="2520000"/>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3"/>
          </p:nvPr>
        </p:nvSpPr>
        <p:spPr>
          <a:xfrm>
            <a:off x="4081331"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5" name="Bildplatzhalter 2"/>
          <p:cNvSpPr>
            <a:spLocks noGrp="1"/>
          </p:cNvSpPr>
          <p:nvPr>
            <p:ph type="pic" sz="quarter" idx="14"/>
          </p:nvPr>
        </p:nvSpPr>
        <p:spPr>
          <a:xfrm>
            <a:off x="8152960"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6" name="Bildplatzhalter 2"/>
          <p:cNvSpPr>
            <a:spLocks noGrp="1"/>
          </p:cNvSpPr>
          <p:nvPr>
            <p:ph type="pic" sz="quarter" idx="15"/>
          </p:nvPr>
        </p:nvSpPr>
        <p:spPr>
          <a:xfrm>
            <a:off x="5151" y="3602514"/>
            <a:ext cx="4050000" cy="2520000"/>
          </a:xfrm>
          <a:prstGeom prst="rect">
            <a:avLst/>
          </a:prstGeom>
          <a:solidFill>
            <a:schemeClr val="bg1">
              <a:lumMod val="95000"/>
            </a:schemeClr>
          </a:solidFill>
        </p:spPr>
        <p:txBody>
          <a:bodyPr/>
          <a:lstStyle/>
          <a:p>
            <a:r>
              <a:rPr lang="de-DE"/>
              <a:t>Bild durch Klicken auf Symbol hinzufügen</a:t>
            </a:r>
          </a:p>
        </p:txBody>
      </p:sp>
      <p:sp>
        <p:nvSpPr>
          <p:cNvPr id="17" name="Bildplatzhalter 2"/>
          <p:cNvSpPr>
            <a:spLocks noGrp="1"/>
          </p:cNvSpPr>
          <p:nvPr>
            <p:ph type="pic" sz="quarter" idx="16"/>
          </p:nvPr>
        </p:nvSpPr>
        <p:spPr>
          <a:xfrm>
            <a:off x="4076779"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8" name="Bildplatzhalter 2"/>
          <p:cNvSpPr>
            <a:spLocks noGrp="1"/>
          </p:cNvSpPr>
          <p:nvPr>
            <p:ph type="pic" sz="quarter" idx="17"/>
          </p:nvPr>
        </p:nvSpPr>
        <p:spPr>
          <a:xfrm>
            <a:off x="8148408"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3303458194"/>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3715000380"/>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325895653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67961108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124706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30593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1742841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0" y="0"/>
            <a:ext cx="12192000" cy="6129338"/>
          </a:xfrm>
          <a:solidFill>
            <a:schemeClr val="bg1">
              <a:lumMod val="95000"/>
            </a:schemeClr>
          </a:solidFill>
        </p:spPr>
        <p:txBody>
          <a:bodyPr/>
          <a:lstStyle/>
          <a:p>
            <a:r>
              <a:rPr lang="de-DE"/>
              <a:t>Bild durch Klicken auf Symbol hinzufügen</a:t>
            </a:r>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2823237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01 one column and fig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Title </a:t>
            </a:r>
            <a:r>
              <a:rPr lang="de-DE" dirty="0" err="1"/>
              <a:t>of</a:t>
            </a:r>
            <a:r>
              <a:rPr lang="de-DE" dirty="0"/>
              <a:t> </a:t>
            </a:r>
            <a:r>
              <a:rPr lang="de-DE" dirty="0" err="1"/>
              <a:t>slide</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3325104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verlauf">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132192"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Zentrum für Lehrerbildung, Schul- und Berufsbildungsforschung</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419044"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Samstag, 13. Januar 2021</a:t>
            </a:r>
          </a:p>
        </p:txBody>
      </p:sp>
      <p:pic>
        <p:nvPicPr>
          <p:cNvPr id="19" name="Grafik 18"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20" name="Grafik 19"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pic>
        <p:nvPicPr>
          <p:cNvPr id="21" name="Grafik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3799" y="5599988"/>
            <a:ext cx="1431408" cy="569429"/>
          </a:xfrm>
          <a:prstGeom prst="rect">
            <a:avLst/>
          </a:prstGeom>
        </p:spPr>
      </p:pic>
    </p:spTree>
    <p:extLst>
      <p:ext uri="{BB962C8B-B14F-4D97-AF65-F5344CB8AC3E}">
        <p14:creationId xmlns:p14="http://schemas.microsoft.com/office/powerpoint/2010/main" val="523281077"/>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en-US"/>
              <a:t>Click to edit Master title style</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53034089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
    <p:spTree>
      <p:nvGrpSpPr>
        <p:cNvPr id="1" name=""/>
        <p:cNvGrpSpPr/>
        <p:nvPr/>
      </p:nvGrpSpPr>
      <p:grpSpPr>
        <a:xfrm>
          <a:off x="0" y="0"/>
          <a:ext cx="0" cy="0"/>
          <a:chOff x="0" y="0"/>
          <a:chExt cx="0" cy="0"/>
        </a:xfrm>
      </p:grpSpPr>
      <p:sp>
        <p:nvSpPr>
          <p:cNvPr id="7"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132192" cy="246221"/>
          </a:xfrm>
          <a:prstGeom prst="rect">
            <a:avLst/>
          </a:prstGeom>
          <a:noFill/>
          <a:ln>
            <a:noFill/>
          </a:ln>
        </p:spPr>
        <p:txBody>
          <a:bodyPr wrap="none" lIns="0">
            <a:spAutoFit/>
          </a:bodyPr>
          <a:lstStyle>
            <a:lvl1pPr>
              <a:spcBef>
                <a:spcPts val="0"/>
              </a:spcBef>
              <a:defRPr sz="1600" b="0">
                <a:solidFill>
                  <a:schemeClr val="accent1"/>
                </a:solidFill>
              </a:defRPr>
            </a:lvl1pPr>
          </a:lstStyle>
          <a:p>
            <a:pPr lvl="0"/>
            <a:r>
              <a:rPr lang="de-DE" dirty="0"/>
              <a:t>Zentrum für Lehrerbildung, Schul- und Berufsbildungsforschung</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419044" cy="246221"/>
          </a:xfrm>
          <a:prstGeom prst="rect">
            <a:avLst/>
          </a:prstGeom>
          <a:noFill/>
        </p:spPr>
        <p:txBody>
          <a:bodyPr wrap="none" lIns="0">
            <a:spAutoFit/>
          </a:bodyPr>
          <a:lstStyle>
            <a:lvl1pPr>
              <a:defRPr b="0">
                <a:solidFill>
                  <a:schemeClr val="accent1"/>
                </a:solidFill>
              </a:defRPr>
            </a:lvl1pPr>
          </a:lstStyle>
          <a:p>
            <a:pPr lvl="0"/>
            <a:r>
              <a:rPr lang="de-DE" dirty="0"/>
              <a:t>Ort oder Anlass des Vortrags // Samstag, 13. Januar 2021</a:t>
            </a:r>
          </a:p>
        </p:txBody>
      </p:sp>
      <p:pic>
        <p:nvPicPr>
          <p:cNvPr id="15" name="Grafik 14" descr="Logo. Acht unregelmäßige Dreiecksflächen sind, im Uhrzeigersinn einen Farbverlauf von dunkelblau bis hellgrün ergebend, zu einem regelmäßig achteckigen Ring angeordnet. Links daneben zweizeilig der Schriftzug &quot;DRESDEN concept" title="Logo Dresden concep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21077"/>
            <a:ext cx="1468046" cy="548987"/>
          </a:xfrm>
          <a:prstGeom prst="rect">
            <a:avLst/>
          </a:prstGeom>
        </p:spPr>
      </p:pic>
      <p:pic>
        <p:nvPicPr>
          <p:cNvPr id="17" name="Grafik 16"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8373"/>
            <a:ext cx="1764000" cy="5148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0371" y="5619042"/>
            <a:ext cx="1440000" cy="569429"/>
          </a:xfrm>
          <a:prstGeom prst="rect">
            <a:avLst/>
          </a:prstGeom>
        </p:spPr>
      </p:pic>
    </p:spTree>
    <p:extLst>
      <p:ext uri="{BB962C8B-B14F-4D97-AF65-F5344CB8AC3E}">
        <p14:creationId xmlns:p14="http://schemas.microsoft.com/office/powerpoint/2010/main" val="172519847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a:t>Bild durch Klicken auf Symbol hinzufügen</a:t>
            </a:r>
            <a:endParaRPr lang="de-DE" dirty="0"/>
          </a:p>
        </p:txBody>
      </p:sp>
      <p:sp>
        <p:nvSpPr>
          <p:cNvPr id="10"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05594" y="327901"/>
            <a:ext cx="1468800" cy="550800"/>
          </a:xfrm>
          <a:blipFill>
            <a:blip r:embed="rId2"/>
            <a:srcRect/>
            <a:stretch>
              <a:fillRect l="-493" r="-493"/>
            </a:stretch>
          </a:blipFill>
        </p:spPr>
        <p:txBody>
          <a:bodyPr/>
          <a:lstStyle>
            <a:lvl1pPr>
              <a:defRPr sz="100" b="0">
                <a:solidFill>
                  <a:schemeClr val="bg1"/>
                </a:solidFill>
              </a:defRPr>
            </a:lvl1pPr>
          </a:lstStyle>
          <a:p>
            <a:r>
              <a:rPr lang="de-DE"/>
              <a:t>Bild durch Klicken auf Symbol hinzufügen</a:t>
            </a:r>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241246"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Zentrum für Lehrerbildung, Schul- und Berufsbildungsforschung</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528098"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Samstag, 13. Januar 2021</a:t>
            </a:r>
          </a:p>
        </p:txBody>
      </p:sp>
      <p:sp>
        <p:nvSpPr>
          <p:cNvPr id="5"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86458" y="346075"/>
            <a:ext cx="1764000" cy="514800"/>
          </a:xfrm>
          <a:blipFill dpi="0" rotWithShape="1">
            <a:blip r:embed="rId3">
              <a:extLst>
                <a:ext uri="{28A0092B-C50C-407E-A947-70E740481C1C}">
                  <a14:useLocalDpi xmlns:a14="http://schemas.microsoft.com/office/drawing/2010/main" val="0"/>
                </a:ext>
              </a:extLst>
            </a:blip>
            <a:srcRect/>
            <a:stretch>
              <a:fillRect l="-29" r="-29"/>
            </a:stretch>
          </a:blipFill>
        </p:spPr>
        <p:txBody>
          <a:bodyPr/>
          <a:lstStyle>
            <a:lvl1pPr>
              <a:defRPr sz="100" b="0">
                <a:solidFill>
                  <a:schemeClr val="bg1"/>
                </a:solidFill>
              </a:defRPr>
            </a:lvl1pPr>
          </a:lstStyle>
          <a:p>
            <a:r>
              <a:rPr lang="de-DE"/>
              <a:t>Bild durch Klicken auf Symbol hinzufügen</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49503" y="5599988"/>
            <a:ext cx="1440000" cy="569429"/>
          </a:xfrm>
          <a:prstGeom prst="rect">
            <a:avLst/>
          </a:prstGeom>
        </p:spPr>
      </p:pic>
    </p:spTree>
    <p:extLst>
      <p:ext uri="{BB962C8B-B14F-4D97-AF65-F5344CB8AC3E}">
        <p14:creationId xmlns:p14="http://schemas.microsoft.com/office/powerpoint/2010/main" val="42117036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Foto">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a:t>Bild durch Klicken auf Symbol hinzufügen</a:t>
            </a:r>
          </a:p>
        </p:txBody>
      </p:sp>
      <p:sp>
        <p:nvSpPr>
          <p:cNvPr id="16"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42465" y="328249"/>
            <a:ext cx="1468800" cy="550800"/>
          </a:xfrm>
          <a:blipFill>
            <a:blip r:embed="rId2"/>
            <a:srcRect/>
            <a:stretch>
              <a:fillRect l="-493" r="-493"/>
            </a:stretch>
          </a:blipFill>
        </p:spPr>
        <p:txBody>
          <a:bodyPr/>
          <a:lstStyle>
            <a:lvl1pPr>
              <a:defRPr sz="100" b="0">
                <a:solidFill>
                  <a:schemeClr val="bg1"/>
                </a:solidFill>
              </a:defRPr>
            </a:lvl1pPr>
          </a:lstStyle>
          <a:p>
            <a:r>
              <a:rPr lang="de-DE" sz="300" b="0"/>
              <a:t>Bild durch Klicken auf Symbol hinzufügen</a:t>
            </a:r>
            <a:endParaRPr lang="de-DE" dirty="0"/>
          </a:p>
        </p:txBody>
      </p:sp>
      <p:sp>
        <p:nvSpPr>
          <p:cNvPr id="17"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90304" y="349731"/>
            <a:ext cx="1764000" cy="514800"/>
          </a:xfrm>
          <a:blipFill dpi="0" rotWithShape="1">
            <a:blip r:embed="rId3"/>
            <a:srcRect/>
            <a:stretch>
              <a:fillRect l="-29" r="-29"/>
            </a:stretch>
          </a:blipFill>
        </p:spPr>
        <p:txBody>
          <a:bodyPr/>
          <a:lstStyle>
            <a:lvl1pPr>
              <a:defRPr sz="100">
                <a:solidFill>
                  <a:schemeClr val="bg1"/>
                </a:solidFill>
              </a:defRPr>
            </a:lvl1pPr>
          </a:lstStyle>
          <a:p>
            <a:r>
              <a:rPr lang="de-DE"/>
              <a:t>Bild durch Klicken auf Symbol hinzufügen</a:t>
            </a:r>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241246"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Zentrum für Lehrerbildung, Schul- und Berufsbildungsforschung</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528098"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Samstag, 13. Januar 2021</a:t>
            </a:r>
          </a:p>
        </p:txBody>
      </p:sp>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49503" y="5599988"/>
            <a:ext cx="1440000" cy="569429"/>
          </a:xfrm>
          <a:prstGeom prst="rect">
            <a:avLst/>
          </a:prstGeom>
        </p:spPr>
      </p:pic>
    </p:spTree>
    <p:extLst>
      <p:ext uri="{BB962C8B-B14F-4D97-AF65-F5344CB8AC3E}">
        <p14:creationId xmlns:p14="http://schemas.microsoft.com/office/powerpoint/2010/main" val="300280233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1204913"/>
            <a:ext cx="12192000" cy="5653086"/>
          </a:xfrm>
          <a:solidFill>
            <a:schemeClr val="bg1">
              <a:lumMod val="95000"/>
            </a:schemeClr>
          </a:solidFill>
        </p:spPr>
        <p:txBody>
          <a:bodyPr/>
          <a:lstStyle/>
          <a:p>
            <a:r>
              <a:rPr lang="de-DE"/>
              <a:t>Bild durch Klicken auf Symbol hinzufügen</a:t>
            </a:r>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241246"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Zentrum für Lehrerbildung, Schul- und Berufsbildungsforschung</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528098"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Samstag, 13. Januar 2021</a:t>
            </a:r>
          </a:p>
        </p:txBody>
      </p:sp>
      <p:pic>
        <p:nvPicPr>
          <p:cNvPr id="15" name="Grafik 14" descr="Logo. Acht unregelmäßige Dreiecksflächen sind, im Uhrzeigersinn einen Farbverlauf von dunkelblau bis hellgrün ergebend, zu einem regelmäßig achteckigen Ring angeordnet. Links daneben zweizeilig der Schriftzug &quot;DRESDEN concept" title="Logo Dresden concep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48373"/>
            <a:ext cx="1468046" cy="543600"/>
          </a:xfrm>
          <a:prstGeom prst="rect">
            <a:avLst/>
          </a:prstGeom>
        </p:spPr>
      </p:pic>
      <p:pic>
        <p:nvPicPr>
          <p:cNvPr id="18" name="Grafik 17"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8373"/>
            <a:ext cx="1764000" cy="514800"/>
          </a:xfrm>
          <a:prstGeom prst="rect">
            <a:avLst/>
          </a:prstGeom>
        </p:spPr>
      </p:pic>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49503" y="5599988"/>
            <a:ext cx="1440000" cy="569429"/>
          </a:xfrm>
          <a:prstGeom prst="rect">
            <a:avLst/>
          </a:prstGeom>
        </p:spPr>
      </p:pic>
    </p:spTree>
    <p:extLst>
      <p:ext uri="{BB962C8B-B14F-4D97-AF65-F5344CB8AC3E}">
        <p14:creationId xmlns:p14="http://schemas.microsoft.com/office/powerpoint/2010/main" val="254226289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241246"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Zentrum für Lehrerbildung, Schul- und Berufsbildungsforschung</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528098"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Samstag, 13. Januar 2021</a:t>
            </a:r>
          </a:p>
        </p:txBody>
      </p:sp>
      <p:pic>
        <p:nvPicPr>
          <p:cNvPr id="18" name="Grafik 17" descr="Logo. Acht unregelmäßige Dreiecksflächen sind, im Uhrzeigersinn einen Farbverlauf von dunkelblau bis hellgrün ergebend, zu einem regelmäßig achteckigen Ring angeordnet. Links daneben zweizeilig der Schriftzug &quot;DRESDEN concept" title="Logo Dresden concep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48373"/>
            <a:ext cx="1468046" cy="543600"/>
          </a:xfrm>
          <a:prstGeom prst="rect">
            <a:avLst/>
          </a:prstGeom>
        </p:spPr>
      </p:pic>
      <p:pic>
        <p:nvPicPr>
          <p:cNvPr id="20" name="Grafik 19"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8373"/>
            <a:ext cx="1764000" cy="514800"/>
          </a:xfrm>
          <a:prstGeom prst="rect">
            <a:avLst/>
          </a:prstGeom>
        </p:spPr>
      </p:pic>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3799" y="5599988"/>
            <a:ext cx="1431408" cy="569429"/>
          </a:xfrm>
          <a:prstGeom prst="rect">
            <a:avLst/>
          </a:prstGeom>
        </p:spPr>
      </p:pic>
    </p:spTree>
    <p:extLst>
      <p:ext uri="{BB962C8B-B14F-4D97-AF65-F5344CB8AC3E}">
        <p14:creationId xmlns:p14="http://schemas.microsoft.com/office/powerpoint/2010/main" val="29840052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elfolie_TUD_weiß-blau">
    <p:spTree>
      <p:nvGrpSpPr>
        <p:cNvPr id="1" name=""/>
        <p:cNvGrpSpPr/>
        <p:nvPr/>
      </p:nvGrpSpPr>
      <p:grpSpPr>
        <a:xfrm>
          <a:off x="0" y="0"/>
          <a:ext cx="0" cy="0"/>
          <a:chOff x="0" y="0"/>
          <a:chExt cx="0" cy="0"/>
        </a:xfrm>
      </p:grpSpPr>
      <p:sp>
        <p:nvSpPr>
          <p:cNvPr id="18" name="Rechteck 13">
            <a:extLst>
              <a:ext uri="{FF2B5EF4-FFF2-40B4-BE49-F238E27FC236}">
                <a16:creationId xmlns:a16="http://schemas.microsoft.com/office/drawing/2014/main" id="{8D22BFAA-62C6-4AF7-A140-D9E9750A54AC}"/>
              </a:ext>
            </a:extLst>
          </p:cNvPr>
          <p:cNvSpPr/>
          <p:nvPr userDrawn="1"/>
        </p:nvSpPr>
        <p:spPr>
          <a:xfrm>
            <a:off x="3151994" y="2563831"/>
            <a:ext cx="9050720" cy="4317954"/>
          </a:xfrm>
          <a:custGeom>
            <a:avLst/>
            <a:gdLst>
              <a:gd name="connsiteX0" fmla="*/ 0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0 w 5904411"/>
              <a:gd name="connsiteY4" fmla="*/ 0 h 3967747"/>
              <a:gd name="connsiteX0" fmla="*/ 3590925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3590925 w 5904411"/>
              <a:gd name="connsiteY4" fmla="*/ 0 h 3967747"/>
              <a:gd name="connsiteX0" fmla="*/ 3857625 w 6171111"/>
              <a:gd name="connsiteY0" fmla="*/ 0 h 3967747"/>
              <a:gd name="connsiteX1" fmla="*/ 6171111 w 6171111"/>
              <a:gd name="connsiteY1" fmla="*/ 0 h 3967747"/>
              <a:gd name="connsiteX2" fmla="*/ 6171111 w 6171111"/>
              <a:gd name="connsiteY2" fmla="*/ 3967747 h 3967747"/>
              <a:gd name="connsiteX3" fmla="*/ 0 w 6171111"/>
              <a:gd name="connsiteY3" fmla="*/ 3958222 h 3967747"/>
              <a:gd name="connsiteX4" fmla="*/ 3857625 w 6171111"/>
              <a:gd name="connsiteY4" fmla="*/ 0 h 3967747"/>
              <a:gd name="connsiteX0" fmla="*/ 3952875 w 6171111"/>
              <a:gd name="connsiteY0" fmla="*/ 9525 h 3967747"/>
              <a:gd name="connsiteX1" fmla="*/ 6171111 w 6171111"/>
              <a:gd name="connsiteY1" fmla="*/ 0 h 3967747"/>
              <a:gd name="connsiteX2" fmla="*/ 6171111 w 6171111"/>
              <a:gd name="connsiteY2" fmla="*/ 3967747 h 3967747"/>
              <a:gd name="connsiteX3" fmla="*/ 0 w 6171111"/>
              <a:gd name="connsiteY3" fmla="*/ 3958222 h 3967747"/>
              <a:gd name="connsiteX4" fmla="*/ 3952875 w 6171111"/>
              <a:gd name="connsiteY4" fmla="*/ 9525 h 3967747"/>
              <a:gd name="connsiteX0" fmla="*/ 3925061 w 6171111"/>
              <a:gd name="connsiteY0" fmla="*/ 0 h 3972129"/>
              <a:gd name="connsiteX1" fmla="*/ 6171111 w 6171111"/>
              <a:gd name="connsiteY1" fmla="*/ 4382 h 3972129"/>
              <a:gd name="connsiteX2" fmla="*/ 6171111 w 6171111"/>
              <a:gd name="connsiteY2" fmla="*/ 3972129 h 3972129"/>
              <a:gd name="connsiteX3" fmla="*/ 0 w 6171111"/>
              <a:gd name="connsiteY3" fmla="*/ 3962604 h 3972129"/>
              <a:gd name="connsiteX4" fmla="*/ 3925061 w 6171111"/>
              <a:gd name="connsiteY4" fmla="*/ 0 h 3972129"/>
              <a:gd name="connsiteX0" fmla="*/ 3925061 w 6171111"/>
              <a:gd name="connsiteY0" fmla="*/ 381 h 3967747"/>
              <a:gd name="connsiteX1" fmla="*/ 6171111 w 6171111"/>
              <a:gd name="connsiteY1" fmla="*/ 0 h 3967747"/>
              <a:gd name="connsiteX2" fmla="*/ 6171111 w 6171111"/>
              <a:gd name="connsiteY2" fmla="*/ 3967747 h 3967747"/>
              <a:gd name="connsiteX3" fmla="*/ 0 w 6171111"/>
              <a:gd name="connsiteY3" fmla="*/ 3958222 h 3967747"/>
              <a:gd name="connsiteX4" fmla="*/ 3925061 w 6171111"/>
              <a:gd name="connsiteY4" fmla="*/ 381 h 3967747"/>
              <a:gd name="connsiteX0" fmla="*/ 3961821 w 6207871"/>
              <a:gd name="connsiteY0" fmla="*/ 381 h 3981196"/>
              <a:gd name="connsiteX1" fmla="*/ 6207871 w 6207871"/>
              <a:gd name="connsiteY1" fmla="*/ 0 h 3981196"/>
              <a:gd name="connsiteX2" fmla="*/ 6207871 w 6207871"/>
              <a:gd name="connsiteY2" fmla="*/ 3967747 h 3981196"/>
              <a:gd name="connsiteX3" fmla="*/ 0 w 6207871"/>
              <a:gd name="connsiteY3" fmla="*/ 3981196 h 3981196"/>
              <a:gd name="connsiteX4" fmla="*/ 3961821 w 6207871"/>
              <a:gd name="connsiteY4" fmla="*/ 381 h 3981196"/>
              <a:gd name="connsiteX0" fmla="*/ 3984796 w 6230846"/>
              <a:gd name="connsiteY0" fmla="*/ 381 h 3981196"/>
              <a:gd name="connsiteX1" fmla="*/ 6230846 w 6230846"/>
              <a:gd name="connsiteY1" fmla="*/ 0 h 3981196"/>
              <a:gd name="connsiteX2" fmla="*/ 6230846 w 6230846"/>
              <a:gd name="connsiteY2" fmla="*/ 3967747 h 3981196"/>
              <a:gd name="connsiteX3" fmla="*/ 0 w 6230846"/>
              <a:gd name="connsiteY3" fmla="*/ 3981196 h 3981196"/>
              <a:gd name="connsiteX4" fmla="*/ 3984796 w 6230846"/>
              <a:gd name="connsiteY4" fmla="*/ 381 h 3981196"/>
              <a:gd name="connsiteX0" fmla="*/ 3984796 w 8344852"/>
              <a:gd name="connsiteY0" fmla="*/ 381 h 3981196"/>
              <a:gd name="connsiteX1" fmla="*/ 8344852 w 8344852"/>
              <a:gd name="connsiteY1" fmla="*/ 0 h 3981196"/>
              <a:gd name="connsiteX2" fmla="*/ 6230846 w 8344852"/>
              <a:gd name="connsiteY2" fmla="*/ 3967747 h 3981196"/>
              <a:gd name="connsiteX3" fmla="*/ 0 w 8344852"/>
              <a:gd name="connsiteY3" fmla="*/ 3981196 h 3981196"/>
              <a:gd name="connsiteX4" fmla="*/ 3984796 w 8344852"/>
              <a:gd name="connsiteY4" fmla="*/ 381 h 3981196"/>
              <a:gd name="connsiteX0" fmla="*/ 3984796 w 8344852"/>
              <a:gd name="connsiteY0" fmla="*/ 381 h 3981196"/>
              <a:gd name="connsiteX1" fmla="*/ 8344852 w 8344852"/>
              <a:gd name="connsiteY1" fmla="*/ 0 h 3981196"/>
              <a:gd name="connsiteX2" fmla="*/ 8344852 w 8344852"/>
              <a:gd name="connsiteY2" fmla="*/ 3967748 h 3981196"/>
              <a:gd name="connsiteX3" fmla="*/ 0 w 8344852"/>
              <a:gd name="connsiteY3" fmla="*/ 3981196 h 3981196"/>
              <a:gd name="connsiteX4" fmla="*/ 3984796 w 8344852"/>
              <a:gd name="connsiteY4" fmla="*/ 381 h 3981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4852" h="3981196">
                <a:moveTo>
                  <a:pt x="3984796" y="381"/>
                </a:moveTo>
                <a:lnTo>
                  <a:pt x="8344852" y="0"/>
                </a:lnTo>
                <a:lnTo>
                  <a:pt x="8344852" y="3967748"/>
                </a:lnTo>
                <a:lnTo>
                  <a:pt x="0" y="3981196"/>
                </a:lnTo>
                <a:lnTo>
                  <a:pt x="3984796" y="381"/>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9" name="Rechteck 9">
            <a:extLst>
              <a:ext uri="{FF2B5EF4-FFF2-40B4-BE49-F238E27FC236}">
                <a16:creationId xmlns:a16="http://schemas.microsoft.com/office/drawing/2014/main" id="{9FD71789-74E3-45C9-B1BA-98AEA75CF44C}"/>
              </a:ext>
            </a:extLst>
          </p:cNvPr>
          <p:cNvSpPr/>
          <p:nvPr userDrawn="1"/>
        </p:nvSpPr>
        <p:spPr>
          <a:xfrm>
            <a:off x="-1" y="3692352"/>
            <a:ext cx="9555747" cy="3185710"/>
          </a:xfrm>
          <a:custGeom>
            <a:avLst/>
            <a:gdLst>
              <a:gd name="connsiteX0" fmla="*/ 0 w 8810492"/>
              <a:gd name="connsiteY0" fmla="*/ 0 h 2937256"/>
              <a:gd name="connsiteX1" fmla="*/ 8810492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 name="connsiteX0" fmla="*/ 0 w 8810492"/>
              <a:gd name="connsiteY0" fmla="*/ 0 h 2937256"/>
              <a:gd name="connsiteX1" fmla="*/ 5858286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492" h="2937256">
                <a:moveTo>
                  <a:pt x="0" y="0"/>
                </a:moveTo>
                <a:lnTo>
                  <a:pt x="5858286" y="0"/>
                </a:lnTo>
                <a:lnTo>
                  <a:pt x="8810492" y="2937256"/>
                </a:lnTo>
                <a:lnTo>
                  <a:pt x="0" y="2937256"/>
                </a:lnTo>
                <a:lnTo>
                  <a:pt x="0" y="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de-DE" dirty="0"/>
              <a:t> </a:t>
            </a:r>
          </a:p>
        </p:txBody>
      </p:sp>
      <p:sp>
        <p:nvSpPr>
          <p:cNvPr id="20" name="Rechteck 8">
            <a:extLst>
              <a:ext uri="{FF2B5EF4-FFF2-40B4-BE49-F238E27FC236}">
                <a16:creationId xmlns:a16="http://schemas.microsoft.com/office/drawing/2014/main" id="{E0A106CA-E2A4-4455-BD1E-8B7BA6CDC669}"/>
              </a:ext>
            </a:extLst>
          </p:cNvPr>
          <p:cNvSpPr/>
          <p:nvPr userDrawn="1"/>
        </p:nvSpPr>
        <p:spPr>
          <a:xfrm>
            <a:off x="-709" y="2302249"/>
            <a:ext cx="6020777" cy="4581946"/>
          </a:xfrm>
          <a:custGeom>
            <a:avLst/>
            <a:gdLst>
              <a:gd name="connsiteX0" fmla="*/ 0 w 3587931"/>
              <a:gd name="connsiteY0" fmla="*/ 0 h 5307874"/>
              <a:gd name="connsiteX1" fmla="*/ 3587931 w 3587931"/>
              <a:gd name="connsiteY1" fmla="*/ 0 h 5307874"/>
              <a:gd name="connsiteX2" fmla="*/ 3587931 w 3587931"/>
              <a:gd name="connsiteY2" fmla="*/ 5307874 h 5307874"/>
              <a:gd name="connsiteX3" fmla="*/ 0 w 3587931"/>
              <a:gd name="connsiteY3" fmla="*/ 5307874 h 5307874"/>
              <a:gd name="connsiteX4" fmla="*/ 0 w 3587931"/>
              <a:gd name="connsiteY4" fmla="*/ 0 h 5307874"/>
              <a:gd name="connsiteX0" fmla="*/ 0 w 3587931"/>
              <a:gd name="connsiteY0" fmla="*/ 0 h 5307874"/>
              <a:gd name="connsiteX1" fmla="*/ 3587931 w 3587931"/>
              <a:gd name="connsiteY1" fmla="*/ 0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587931"/>
              <a:gd name="connsiteY0" fmla="*/ 0 h 5307874"/>
              <a:gd name="connsiteX1" fmla="*/ 1463039 w 3587931"/>
              <a:gd name="connsiteY1" fmla="*/ 1445623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587931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578520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593268"/>
              <a:gd name="connsiteY0" fmla="*/ 0 h 5307874"/>
              <a:gd name="connsiteX1" fmla="*/ 1463039 w 3593268"/>
              <a:gd name="connsiteY1" fmla="*/ 1445623 h 5307874"/>
              <a:gd name="connsiteX2" fmla="*/ 3578520 w 3593268"/>
              <a:gd name="connsiteY2" fmla="*/ 3614057 h 5307874"/>
              <a:gd name="connsiteX3" fmla="*/ 3593268 w 3593268"/>
              <a:gd name="connsiteY3" fmla="*/ 5307874 h 5307874"/>
              <a:gd name="connsiteX4" fmla="*/ 0 w 3593268"/>
              <a:gd name="connsiteY4" fmla="*/ 5307874 h 5307874"/>
              <a:gd name="connsiteX5" fmla="*/ 0 w 3593268"/>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63771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1146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8520 w 3578520"/>
              <a:gd name="connsiteY3" fmla="*/ 5307874 h 5307874"/>
              <a:gd name="connsiteX4" fmla="*/ 0 w 3578520"/>
              <a:gd name="connsiteY4" fmla="*/ 5307874 h 5307874"/>
              <a:gd name="connsiteX5" fmla="*/ 0 w 3578520"/>
              <a:gd name="connsiteY5" fmla="*/ 0 h 5307874"/>
              <a:gd name="connsiteX0" fmla="*/ 0 w 3599785"/>
              <a:gd name="connsiteY0" fmla="*/ 0 h 3872478"/>
              <a:gd name="connsiteX1" fmla="*/ 1484304 w 3599785"/>
              <a:gd name="connsiteY1" fmla="*/ 10227 h 3872478"/>
              <a:gd name="connsiteX2" fmla="*/ 3599785 w 3599785"/>
              <a:gd name="connsiteY2" fmla="*/ 2178661 h 3872478"/>
              <a:gd name="connsiteX3" fmla="*/ 3599785 w 3599785"/>
              <a:gd name="connsiteY3" fmla="*/ 3872478 h 3872478"/>
              <a:gd name="connsiteX4" fmla="*/ 21265 w 3599785"/>
              <a:gd name="connsiteY4" fmla="*/ 3872478 h 3872478"/>
              <a:gd name="connsiteX5" fmla="*/ 0 w 3599785"/>
              <a:gd name="connsiteY5" fmla="*/ 0 h 3872478"/>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21265 w 3599785"/>
              <a:gd name="connsiteY4" fmla="*/ 3872478 h 4223352"/>
              <a:gd name="connsiteX5" fmla="*/ 0 w 3599785"/>
              <a:gd name="connsiteY5" fmla="*/ 0 h 4223352"/>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0 w 3599785"/>
              <a:gd name="connsiteY4" fmla="*/ 4212720 h 4223352"/>
              <a:gd name="connsiteX5" fmla="*/ 0 w 3599785"/>
              <a:gd name="connsiteY5" fmla="*/ 0 h 4223352"/>
              <a:gd name="connsiteX0" fmla="*/ 0 w 3599785"/>
              <a:gd name="connsiteY0" fmla="*/ 7190 h 4230542"/>
              <a:gd name="connsiteX1" fmla="*/ 1484304 w 3599785"/>
              <a:gd name="connsiteY1" fmla="*/ 0 h 4230542"/>
              <a:gd name="connsiteX2" fmla="*/ 3599785 w 3599785"/>
              <a:gd name="connsiteY2" fmla="*/ 2185851 h 4230542"/>
              <a:gd name="connsiteX3" fmla="*/ 3589153 w 3599785"/>
              <a:gd name="connsiteY3" fmla="*/ 4230542 h 4230542"/>
              <a:gd name="connsiteX4" fmla="*/ 0 w 3599785"/>
              <a:gd name="connsiteY4" fmla="*/ 4219910 h 4230542"/>
              <a:gd name="connsiteX5" fmla="*/ 0 w 3599785"/>
              <a:gd name="connsiteY5" fmla="*/ 7190 h 4230542"/>
              <a:gd name="connsiteX0" fmla="*/ 0 w 3607160"/>
              <a:gd name="connsiteY0" fmla="*/ 14564 h 4230542"/>
              <a:gd name="connsiteX1" fmla="*/ 1491679 w 3607160"/>
              <a:gd name="connsiteY1" fmla="*/ 0 h 4230542"/>
              <a:gd name="connsiteX2" fmla="*/ 3607160 w 3607160"/>
              <a:gd name="connsiteY2" fmla="*/ 2185851 h 4230542"/>
              <a:gd name="connsiteX3" fmla="*/ 3596528 w 3607160"/>
              <a:gd name="connsiteY3" fmla="*/ 4230542 h 4230542"/>
              <a:gd name="connsiteX4" fmla="*/ 7375 w 3607160"/>
              <a:gd name="connsiteY4" fmla="*/ 4219910 h 4230542"/>
              <a:gd name="connsiteX5" fmla="*/ 0 w 3607160"/>
              <a:gd name="connsiteY5" fmla="*/ 14564 h 4230542"/>
              <a:gd name="connsiteX0" fmla="*/ 709 w 3600495"/>
              <a:gd name="connsiteY0" fmla="*/ 0 h 4407707"/>
              <a:gd name="connsiteX1" fmla="*/ 1485014 w 3600495"/>
              <a:gd name="connsiteY1" fmla="*/ 177165 h 4407707"/>
              <a:gd name="connsiteX2" fmla="*/ 3600495 w 3600495"/>
              <a:gd name="connsiteY2" fmla="*/ 2363016 h 4407707"/>
              <a:gd name="connsiteX3" fmla="*/ 3589863 w 3600495"/>
              <a:gd name="connsiteY3" fmla="*/ 4407707 h 4407707"/>
              <a:gd name="connsiteX4" fmla="*/ 710 w 3600495"/>
              <a:gd name="connsiteY4" fmla="*/ 4397075 h 4407707"/>
              <a:gd name="connsiteX5" fmla="*/ 709 w 3600495"/>
              <a:gd name="connsiteY5" fmla="*/ 0 h 4407707"/>
              <a:gd name="connsiteX0" fmla="*/ 709 w 3600495"/>
              <a:gd name="connsiteY0" fmla="*/ 0 h 4230727"/>
              <a:gd name="connsiteX1" fmla="*/ 1485014 w 3600495"/>
              <a:gd name="connsiteY1" fmla="*/ 185 h 4230727"/>
              <a:gd name="connsiteX2" fmla="*/ 3600495 w 3600495"/>
              <a:gd name="connsiteY2" fmla="*/ 2186036 h 4230727"/>
              <a:gd name="connsiteX3" fmla="*/ 3589863 w 3600495"/>
              <a:gd name="connsiteY3" fmla="*/ 4230727 h 4230727"/>
              <a:gd name="connsiteX4" fmla="*/ 710 w 3600495"/>
              <a:gd name="connsiteY4" fmla="*/ 4220095 h 4230727"/>
              <a:gd name="connsiteX5" fmla="*/ 709 w 3600495"/>
              <a:gd name="connsiteY5" fmla="*/ 0 h 4230727"/>
              <a:gd name="connsiteX0" fmla="*/ 709 w 5551215"/>
              <a:gd name="connsiteY0" fmla="*/ 0 h 4232550"/>
              <a:gd name="connsiteX1" fmla="*/ 1485014 w 5551215"/>
              <a:gd name="connsiteY1" fmla="*/ 185 h 4232550"/>
              <a:gd name="connsiteX2" fmla="*/ 5551215 w 5551215"/>
              <a:gd name="connsiteY2" fmla="*/ 4232550 h 4232550"/>
              <a:gd name="connsiteX3" fmla="*/ 3589863 w 5551215"/>
              <a:gd name="connsiteY3" fmla="*/ 4230727 h 4232550"/>
              <a:gd name="connsiteX4" fmla="*/ 710 w 5551215"/>
              <a:gd name="connsiteY4" fmla="*/ 4220095 h 4232550"/>
              <a:gd name="connsiteX5" fmla="*/ 709 w 5551215"/>
              <a:gd name="connsiteY5" fmla="*/ 0 h 4232550"/>
              <a:gd name="connsiteX0" fmla="*/ 709 w 5551215"/>
              <a:gd name="connsiteY0" fmla="*/ 0 h 4232550"/>
              <a:gd name="connsiteX1" fmla="*/ 1485014 w 5551215"/>
              <a:gd name="connsiteY1" fmla="*/ 185 h 4232550"/>
              <a:gd name="connsiteX2" fmla="*/ 5551215 w 5551215"/>
              <a:gd name="connsiteY2" fmla="*/ 4232550 h 4232550"/>
              <a:gd name="connsiteX3" fmla="*/ 710 w 5551215"/>
              <a:gd name="connsiteY3" fmla="*/ 4220095 h 4232550"/>
              <a:gd name="connsiteX4" fmla="*/ 709 w 5551215"/>
              <a:gd name="connsiteY4" fmla="*/ 0 h 4232550"/>
              <a:gd name="connsiteX0" fmla="*/ 709 w 5551215"/>
              <a:gd name="connsiteY0" fmla="*/ 0 h 4224599"/>
              <a:gd name="connsiteX1" fmla="*/ 1485014 w 5551215"/>
              <a:gd name="connsiteY1" fmla="*/ 185 h 4224599"/>
              <a:gd name="connsiteX2" fmla="*/ 5551215 w 5551215"/>
              <a:gd name="connsiteY2" fmla="*/ 4224599 h 4224599"/>
              <a:gd name="connsiteX3" fmla="*/ 710 w 5551215"/>
              <a:gd name="connsiteY3" fmla="*/ 4220095 h 4224599"/>
              <a:gd name="connsiteX4" fmla="*/ 709 w 5551215"/>
              <a:gd name="connsiteY4" fmla="*/ 0 h 422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215" h="4224599">
                <a:moveTo>
                  <a:pt x="709" y="0"/>
                </a:moveTo>
                <a:lnTo>
                  <a:pt x="1485014" y="185"/>
                </a:lnTo>
                <a:lnTo>
                  <a:pt x="5551215" y="4224599"/>
                </a:lnTo>
                <a:lnTo>
                  <a:pt x="710" y="4220095"/>
                </a:lnTo>
                <a:cubicBezTo>
                  <a:pt x="-1748" y="2818313"/>
                  <a:pt x="3167" y="1401782"/>
                  <a:pt x="70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6241246"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Zentrum für Lehrerbildung, Schul- und Berufsbildungsforschung</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5528098"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Samstag, 13. Januar 2021</a:t>
            </a:r>
          </a:p>
        </p:txBody>
      </p:sp>
      <p:pic>
        <p:nvPicPr>
          <p:cNvPr id="13" name="Grafik 12" descr="Logo. Acht unregelmäßige Dreiecksflächen sind, im Uhrzeigersinn einen Farbverlauf von dunkelblau bis hellgrün ergebend, zu einem regelmäßig achteckigen Ring angeordnet. Links daneben zweizeilig der Schriftzug &quot;DRESDEN concept" title="Logo Dresden concep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48373"/>
            <a:ext cx="1468046" cy="543600"/>
          </a:xfrm>
          <a:prstGeom prst="rect">
            <a:avLst/>
          </a:prstGeom>
        </p:spPr>
      </p:pic>
      <p:pic>
        <p:nvPicPr>
          <p:cNvPr id="22" name="Grafik 21"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8373"/>
            <a:ext cx="1764000" cy="514800"/>
          </a:xfrm>
          <a:prstGeom prst="rect">
            <a:avLst/>
          </a:prstGeom>
        </p:spPr>
      </p:pic>
      <p:pic>
        <p:nvPicPr>
          <p:cNvPr id="23" name="Grafik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53799" y="5599988"/>
            <a:ext cx="1431408" cy="569429"/>
          </a:xfrm>
          <a:prstGeom prst="rect">
            <a:avLst/>
          </a:prstGeom>
        </p:spPr>
      </p:pic>
    </p:spTree>
    <p:extLst>
      <p:ext uri="{BB962C8B-B14F-4D97-AF65-F5344CB8AC3E}">
        <p14:creationId xmlns:p14="http://schemas.microsoft.com/office/powerpoint/2010/main" val="3377318043"/>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a:t>Erste Textebene (16pt bis Ebene 4)</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 (nachfolgend alles 14 </a:t>
            </a:r>
            <a:r>
              <a:rPr lang="de-DE" dirty="0" err="1"/>
              <a:t>pt</a:t>
            </a:r>
            <a:r>
              <a:rPr lang="de-DE" dirty="0"/>
              <a:t>)</a:t>
            </a:r>
          </a:p>
          <a:p>
            <a:pPr lvl="5"/>
            <a:r>
              <a:rPr lang="de-DE" dirty="0"/>
              <a:t>Sechste Textebene für Aufzählungen bei viel Text</a:t>
            </a:r>
          </a:p>
          <a:p>
            <a:pPr lvl="6"/>
            <a:r>
              <a:rPr lang="de-DE" dirty="0"/>
              <a:t>Siebte Textebene für Aufzählungen bei viel Text</a:t>
            </a:r>
          </a:p>
          <a:p>
            <a:pPr lvl="7"/>
            <a:r>
              <a:rPr lang="de-DE" dirty="0"/>
              <a:t>Achte Textebene für Aufzählungen bei viel Text</a:t>
            </a:r>
          </a:p>
          <a:p>
            <a:pPr lvl="8"/>
            <a:r>
              <a:rPr lang="de-DE" dirty="0"/>
              <a:t>Neunte Textebene für Aufzählungen bei viel Text</a:t>
            </a:r>
          </a:p>
          <a:p>
            <a:pPr lvl="5"/>
            <a:endParaRPr lang="de-DE" dirty="0"/>
          </a:p>
        </p:txBody>
      </p:sp>
      <p:sp>
        <p:nvSpPr>
          <p:cNvPr id="4" name="Textfeld 3"/>
          <p:cNvSpPr txBox="1"/>
          <p:nvPr userDrawn="1"/>
        </p:nvSpPr>
        <p:spPr>
          <a:xfrm>
            <a:off x="2477770" y="6319797"/>
            <a:ext cx="4485005"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a:solidFill>
                  <a:schemeClr val="tx2"/>
                </a:solidFill>
              </a:rPr>
              <a:t>Titel der Präsentation</a:t>
            </a:r>
          </a:p>
          <a:p>
            <a:pPr algn="l"/>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ZLSB / </a:t>
            </a:r>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Name Vorname des Vortragenden</a:t>
            </a:r>
            <a:endPar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l"/>
            <a:r>
              <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Ort oder Anlass des Vortrags // 13.01.2018</a:t>
            </a:r>
            <a:endPar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157720" y="6306444"/>
            <a:ext cx="7048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marL="0" marR="0" lvl="0" indent="0" algn="l"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fik 8"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04825" y="6334048"/>
            <a:ext cx="1116268" cy="324000"/>
          </a:xfrm>
          <a:prstGeom prst="rect">
            <a:avLst/>
          </a:prstGeom>
        </p:spPr>
      </p:pic>
      <p:pic>
        <p:nvPicPr>
          <p:cNvPr id="5" name="Grafik 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944104" y="6319797"/>
            <a:ext cx="910385" cy="360000"/>
          </a:xfrm>
          <a:prstGeom prst="rect">
            <a:avLst/>
          </a:prstGeom>
        </p:spPr>
      </p:pic>
    </p:spTree>
    <p:extLst>
      <p:ext uri="{BB962C8B-B14F-4D97-AF65-F5344CB8AC3E}">
        <p14:creationId xmlns:p14="http://schemas.microsoft.com/office/powerpoint/2010/main" val="2089890264"/>
      </p:ext>
    </p:extLst>
  </p:cSld>
  <p:clrMap bg1="lt1" tx1="dk1" bg2="lt2" tx2="dk2" accent1="accent1" accent2="accent2" accent3="accent3" accent4="accent4" accent5="accent5" accent6="accent6" hlink="hlink" folHlink="folHlink"/>
  <p:sldLayoutIdLst>
    <p:sldLayoutId id="2147483892" r:id="rId1"/>
    <p:sldLayoutId id="2147483904" r:id="rId2"/>
    <p:sldLayoutId id="2147483905" r:id="rId3"/>
    <p:sldLayoutId id="2147483893" r:id="rId4"/>
    <p:sldLayoutId id="2147483906" r:id="rId5"/>
    <p:sldLayoutId id="2147483907" r:id="rId6"/>
    <p:sldLayoutId id="2147483908" r:id="rId7"/>
    <p:sldLayoutId id="2147483909" r:id="rId8"/>
    <p:sldLayoutId id="2147483912" r:id="rId9"/>
    <p:sldLayoutId id="2147483894" r:id="rId10"/>
    <p:sldLayoutId id="2147483913" r:id="rId11"/>
    <p:sldLayoutId id="2147483897" r:id="rId12"/>
    <p:sldLayoutId id="2147483914" r:id="rId13"/>
    <p:sldLayoutId id="2147483915" r:id="rId14"/>
    <p:sldLayoutId id="2147483916" r:id="rId15"/>
    <p:sldLayoutId id="2147483899" r:id="rId16"/>
    <p:sldLayoutId id="2147483896" r:id="rId17"/>
    <p:sldLayoutId id="2147483900" r:id="rId18"/>
    <p:sldLayoutId id="2147483901" r:id="rId19"/>
    <p:sldLayoutId id="2147483918" r:id="rId20"/>
    <p:sldLayoutId id="2147483919" r:id="rId21"/>
    <p:sldLayoutId id="2147483917" r:id="rId22"/>
    <p:sldLayoutId id="2147483902" r:id="rId23"/>
    <p:sldLayoutId id="2147483903" r:id="rId24"/>
    <p:sldLayoutId id="2147483895" r:id="rId25"/>
    <p:sldLayoutId id="2147483920" r:id="rId26"/>
    <p:sldLayoutId id="2147483921" r:id="rId27"/>
    <p:sldLayoutId id="2147483922" r:id="rId28"/>
    <p:sldLayoutId id="2147483923" r:id="rId29"/>
    <p:sldLayoutId id="2147483924" r:id="rId30"/>
  </p:sldLayoutIdLst>
  <p:hf hdr="0"/>
  <p:txStyles>
    <p:titleStyle>
      <a:lvl1pPr algn="l" defTabSz="914269" rtl="0" eaLnBrk="1" latinLnBrk="0" hangingPunct="1">
        <a:spcBef>
          <a:spcPct val="0"/>
        </a:spcBef>
        <a:buNone/>
        <a:defRPr sz="2400" b="1" kern="1200" baseline="0">
          <a:solidFill>
            <a:schemeClr val="accent1"/>
          </a:solidFill>
          <a:latin typeface="+mj-lt"/>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8" userDrawn="1">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85" userDrawn="1">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bmz.de/de/agenda-203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rnjcyrzZNRs" TargetMode="External"/><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esco.de/bildung/agenda-bildung-2030" TargetMode="External"/><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P7g9py-jus&amp;t=150s" TargetMode="External"/><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hyperlink" Target="https://bne-sachsen.de/was-ist-b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24_26B1AEA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mailto:ulrike.lang@tu-dresden.de" TargetMode="External"/><Relationship Id="rId2" Type="http://schemas.openxmlformats.org/officeDocument/2006/relationships/slideLayout" Target="../slideLayouts/slideLayout30.xml"/><Relationship Id="rId1" Type="http://schemas.openxmlformats.org/officeDocument/2006/relationships/tags" Target="../tags/tag1.xml"/><Relationship Id="rId4" Type="http://schemas.microsoft.com/office/2018/10/relationships/comments" Target="../comments/modernComment_125_24F18CF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books.google.de/books?id=_nFDAAAAcAAJ&amp;printsec=frontcover&amp;dq=sylvicultura&amp;hl=de&amp;sa=X&amp;ei=xsLZVOLZK4HwOZmIgagB&amp;redir_esc=y#v=onepage&amp;q=sylvicultura&amp;f=fals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www.duden.de/rechtschreibung/Nachhaltigkei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en.wikipedia.org/wiki/Sumak_kawsa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utopia.de/ratgeber/drei-saeulen-der-nachhaltigkeit-modell" TargetMode="Externa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82808" y="2852116"/>
            <a:ext cx="3277949" cy="246221"/>
          </a:xfrm>
        </p:spPr>
        <p:txBody>
          <a:bodyPr/>
          <a:lstStyle/>
          <a:p>
            <a:r>
              <a:rPr lang="de-DE" dirty="0"/>
              <a:t>Rachel </a:t>
            </a:r>
            <a:r>
              <a:rPr lang="de-DE" dirty="0" smtClean="0"/>
              <a:t>Bowden </a:t>
            </a:r>
            <a:r>
              <a:rPr lang="de-DE" dirty="0" smtClean="0"/>
              <a:t>und </a:t>
            </a:r>
            <a:r>
              <a:rPr lang="de-DE" smtClean="0"/>
              <a:t>Ulrike Lang </a:t>
            </a:r>
            <a:endParaRPr lang="de-DE" dirty="0"/>
          </a:p>
        </p:txBody>
      </p:sp>
      <p:sp>
        <p:nvSpPr>
          <p:cNvPr id="3" name="Titel 2"/>
          <p:cNvSpPr>
            <a:spLocks noGrp="1"/>
          </p:cNvSpPr>
          <p:nvPr>
            <p:ph type="title"/>
          </p:nvPr>
        </p:nvSpPr>
        <p:spPr>
          <a:xfrm>
            <a:off x="882771" y="3835706"/>
            <a:ext cx="7490833" cy="492443"/>
          </a:xfrm>
        </p:spPr>
        <p:txBody>
          <a:bodyPr/>
          <a:lstStyle/>
          <a:p>
            <a:r>
              <a:rPr lang="de-DE" dirty="0"/>
              <a:t>Bildung für Nachhaltige Entwicklung</a:t>
            </a:r>
          </a:p>
        </p:txBody>
      </p:sp>
      <p:sp>
        <p:nvSpPr>
          <p:cNvPr id="4" name="Untertitel 3"/>
          <p:cNvSpPr>
            <a:spLocks noGrp="1"/>
          </p:cNvSpPr>
          <p:nvPr>
            <p:ph type="subTitle" idx="1"/>
          </p:nvPr>
        </p:nvSpPr>
        <p:spPr>
          <a:xfrm>
            <a:off x="882772" y="5028236"/>
            <a:ext cx="793487" cy="246221"/>
          </a:xfrm>
        </p:spPr>
        <p:txBody>
          <a:bodyPr/>
          <a:lstStyle/>
          <a:p>
            <a:r>
              <a:rPr lang="de-DE" dirty="0"/>
              <a:t>Seminar</a:t>
            </a:r>
          </a:p>
        </p:txBody>
      </p:sp>
      <p:sp>
        <p:nvSpPr>
          <p:cNvPr id="5" name="Textplatzhalter 4"/>
          <p:cNvSpPr>
            <a:spLocks noGrp="1"/>
          </p:cNvSpPr>
          <p:nvPr>
            <p:ph type="body" sz="quarter" idx="11"/>
          </p:nvPr>
        </p:nvSpPr>
        <p:spPr/>
        <p:txBody>
          <a:bodyPr/>
          <a:lstStyle/>
          <a:p>
            <a:endParaRPr lang="de-DE" dirty="0"/>
          </a:p>
        </p:txBody>
      </p:sp>
      <p:sp>
        <p:nvSpPr>
          <p:cNvPr id="6" name="Textplatzhalter 5"/>
          <p:cNvSpPr>
            <a:spLocks noGrp="1"/>
          </p:cNvSpPr>
          <p:nvPr>
            <p:ph type="body" sz="quarter" idx="12"/>
          </p:nvPr>
        </p:nvSpPr>
        <p:spPr>
          <a:xfrm>
            <a:off x="882770" y="4375609"/>
            <a:ext cx="2367636" cy="492443"/>
          </a:xfrm>
        </p:spPr>
        <p:txBody>
          <a:bodyPr/>
          <a:lstStyle/>
          <a:p>
            <a:r>
              <a:rPr lang="de-DE" dirty="0"/>
              <a:t>Grundlagen </a:t>
            </a:r>
          </a:p>
        </p:txBody>
      </p:sp>
      <p:sp>
        <p:nvSpPr>
          <p:cNvPr id="7" name="Textplatzhalter 6"/>
          <p:cNvSpPr>
            <a:spLocks noGrp="1"/>
          </p:cNvSpPr>
          <p:nvPr>
            <p:ph type="body" sz="quarter" idx="13"/>
          </p:nvPr>
        </p:nvSpPr>
        <p:spPr>
          <a:xfrm>
            <a:off x="882808" y="5312641"/>
            <a:ext cx="811119" cy="246221"/>
          </a:xfrm>
        </p:spPr>
        <p:txBody>
          <a:bodyPr/>
          <a:lstStyle/>
          <a:p>
            <a:r>
              <a:rPr lang="de-DE" dirty="0" smtClean="0"/>
              <a:t>02.11.23</a:t>
            </a:r>
            <a:endParaRPr lang="de-DE" dirty="0"/>
          </a:p>
        </p:txBody>
      </p:sp>
    </p:spTree>
    <p:extLst>
      <p:ext uri="{BB962C8B-B14F-4D97-AF65-F5344CB8AC3E}">
        <p14:creationId xmlns:p14="http://schemas.microsoft.com/office/powerpoint/2010/main" val="300317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Planetäre</a:t>
            </a:r>
            <a:r>
              <a:rPr lang="de-DE" dirty="0"/>
              <a:t> Grenzen </a:t>
            </a:r>
            <a:endParaRPr lang="en-GB" dirty="0"/>
          </a:p>
        </p:txBody>
      </p:sp>
      <p:pic>
        <p:nvPicPr>
          <p:cNvPr id="4" name="Inhaltsplatzhalter 3"/>
          <p:cNvPicPr>
            <a:picLocks noGrp="1" noChangeAspect="1"/>
          </p:cNvPicPr>
          <p:nvPr>
            <p:ph sz="quarter" idx="10"/>
          </p:nvPr>
        </p:nvPicPr>
        <p:blipFill>
          <a:blip r:embed="rId3"/>
          <a:stretch>
            <a:fillRect/>
          </a:stretch>
        </p:blipFill>
        <p:spPr>
          <a:xfrm>
            <a:off x="874712" y="1030288"/>
            <a:ext cx="4832166" cy="498317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821" y="0"/>
            <a:ext cx="5342744" cy="5342744"/>
          </a:xfrm>
          <a:prstGeom prst="rect">
            <a:avLst/>
          </a:prstGeom>
        </p:spPr>
      </p:pic>
      <p:sp>
        <p:nvSpPr>
          <p:cNvPr id="6" name="Textfeld 5"/>
          <p:cNvSpPr txBox="1"/>
          <p:nvPr/>
        </p:nvSpPr>
        <p:spPr>
          <a:xfrm>
            <a:off x="7525062" y="4999628"/>
            <a:ext cx="3441007" cy="341632"/>
          </a:xfrm>
          <a:prstGeom prst="rect">
            <a:avLst/>
          </a:prstGeom>
          <a:noFill/>
        </p:spPr>
        <p:txBody>
          <a:bodyPr wrap="none" rtlCol="0">
            <a:spAutoFit/>
          </a:bodyPr>
          <a:lstStyle/>
          <a:p>
            <a:r>
              <a:rPr lang="de-DE" dirty="0"/>
              <a:t>Donut-Ökonomie, </a:t>
            </a:r>
            <a:r>
              <a:rPr lang="de-DE" dirty="0" err="1"/>
              <a:t>Raworth</a:t>
            </a:r>
            <a:r>
              <a:rPr lang="de-DE" dirty="0"/>
              <a:t> (2017)</a:t>
            </a:r>
            <a:endParaRPr lang="en-GB" dirty="0"/>
          </a:p>
        </p:txBody>
      </p:sp>
      <p:sp>
        <p:nvSpPr>
          <p:cNvPr id="7" name="Textfeld 6"/>
          <p:cNvSpPr txBox="1"/>
          <p:nvPr/>
        </p:nvSpPr>
        <p:spPr>
          <a:xfrm>
            <a:off x="6826236" y="5265896"/>
            <a:ext cx="5365764" cy="590931"/>
          </a:xfrm>
          <a:prstGeom prst="rect">
            <a:avLst/>
          </a:prstGeom>
          <a:noFill/>
        </p:spPr>
        <p:txBody>
          <a:bodyPr wrap="none" rtlCol="0">
            <a:spAutoFit/>
          </a:bodyPr>
          <a:lstStyle/>
          <a:p>
            <a:r>
              <a:rPr lang="de-DE" dirty="0"/>
              <a:t>Bild: </a:t>
            </a:r>
          </a:p>
          <a:p>
            <a:r>
              <a:rPr lang="de-DE" dirty="0"/>
              <a:t>https://de.wikipedia.org/wiki/Donut-%C3%96konomie</a:t>
            </a:r>
            <a:endParaRPr lang="en-GB" dirty="0"/>
          </a:p>
        </p:txBody>
      </p:sp>
    </p:spTree>
    <p:extLst>
      <p:ext uri="{BB962C8B-B14F-4D97-AF65-F5344CB8AC3E}">
        <p14:creationId xmlns:p14="http://schemas.microsoft.com/office/powerpoint/2010/main" val="4067562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Sustainable</a:t>
            </a:r>
            <a:r>
              <a:rPr lang="de-DE" dirty="0"/>
              <a:t> Development Goals (SDGs)</a:t>
            </a:r>
            <a:endParaRPr lang="en-GB" dirty="0"/>
          </a:p>
        </p:txBody>
      </p:sp>
      <p:sp>
        <p:nvSpPr>
          <p:cNvPr id="5" name="Inhaltsplatzhalter 3"/>
          <p:cNvSpPr txBox="1">
            <a:spLocks/>
          </p:cNvSpPr>
          <p:nvPr/>
        </p:nvSpPr>
        <p:spPr>
          <a:xfrm>
            <a:off x="874713" y="1796979"/>
            <a:ext cx="3644193" cy="3152580"/>
          </a:xfrm>
          <a:prstGeom prst="rect">
            <a:avLst/>
          </a:prstGeom>
          <a:ln>
            <a:noFill/>
          </a:ln>
        </p:spPr>
        <p:txBody>
          <a:bodyPr vert="horz" lIns="0" tIns="0" rIns="0" bIns="0" rtlCol="0">
            <a:noAutofit/>
          </a:bodyPr>
          <a:lstStyle>
            <a:lvl1pPr marL="0" indent="0" algn="l" defTabSz="914269" rtl="0" eaLnBrk="1" latinLnBrk="0" hangingPunct="1">
              <a:spcBef>
                <a:spcPts val="600"/>
              </a:spcBef>
              <a:buFont typeface="Arial" panose="020B0604020202020204" pitchFamily="34" charset="0"/>
              <a:buNone/>
              <a:defRPr sz="2000" b="1" kern="1200" baseline="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800" kern="1200" baseline="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8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baseline="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baseline="0">
                <a:solidFill>
                  <a:schemeClr val="accent1"/>
                </a:solidFill>
                <a:latin typeface="+mn-lt"/>
                <a:ea typeface="+mn-ea"/>
                <a:cs typeface="+mn-cs"/>
              </a:defRPr>
            </a:lvl9pPr>
          </a:lstStyle>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305D"/>
                </a:solidFill>
                <a:effectLst/>
                <a:uLnTx/>
                <a:uFillTx/>
                <a:latin typeface="Open Sans"/>
                <a:ea typeface="+mn-ea"/>
                <a:cs typeface="+mn-cs"/>
              </a:rPr>
              <a:t>„Mit der Agenda 2030 hat sich die Weltgemeinschaft 17 Ziele (</a:t>
            </a:r>
            <a:r>
              <a:rPr kumimoji="0" lang="de-DE" sz="2000" b="0" i="0" u="none" strike="noStrike" kern="1200" cap="none" spc="0" normalizeH="0" baseline="0" noProof="0" dirty="0" err="1">
                <a:ln>
                  <a:noFill/>
                </a:ln>
                <a:solidFill>
                  <a:srgbClr val="00305D"/>
                </a:solidFill>
                <a:effectLst/>
                <a:uLnTx/>
                <a:uFillTx/>
                <a:latin typeface="Open Sans"/>
                <a:ea typeface="+mn-ea"/>
                <a:cs typeface="+mn-cs"/>
              </a:rPr>
              <a:t>Sustainable</a:t>
            </a:r>
            <a:r>
              <a:rPr kumimoji="0" lang="de-DE" sz="2000" b="0" i="0" u="none" strike="noStrike" kern="1200" cap="none" spc="0" normalizeH="0" baseline="0" noProof="0" dirty="0">
                <a:ln>
                  <a:noFill/>
                </a:ln>
                <a:solidFill>
                  <a:srgbClr val="00305D"/>
                </a:solidFill>
                <a:effectLst/>
                <a:uLnTx/>
                <a:uFillTx/>
                <a:latin typeface="Open Sans"/>
                <a:ea typeface="+mn-ea"/>
                <a:cs typeface="+mn-cs"/>
              </a:rPr>
              <a:t> Development Goals, SDGs) für eine sozial, wirtschaftlich und ökologisch nachhaltige Entwicklung gesetzt.“</a:t>
            </a: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00305D"/>
                </a:solidFill>
                <a:effectLst/>
                <a:uLnTx/>
                <a:uFillTx/>
                <a:latin typeface="Open Sans"/>
                <a:ea typeface="+mn-ea"/>
                <a:cs typeface="+mn-cs"/>
              </a:rPr>
              <a:t>Quelle: </a:t>
            </a:r>
            <a:r>
              <a:rPr kumimoji="0" lang="de-DE" sz="1200" b="0" i="0" u="none" strike="noStrike" kern="1200" cap="none" spc="0" normalizeH="0" baseline="0" noProof="0" dirty="0">
                <a:ln>
                  <a:noFill/>
                </a:ln>
                <a:solidFill>
                  <a:srgbClr val="00305D"/>
                </a:solidFill>
                <a:effectLst/>
                <a:uLnTx/>
                <a:uFillTx/>
                <a:latin typeface="Open Sans"/>
                <a:ea typeface="+mn-ea"/>
                <a:cs typeface="+mn-cs"/>
                <a:hlinkClick r:id="rId3"/>
              </a:rPr>
              <a:t>https://www.bmz.de/de/agenda-2030</a:t>
            </a:r>
            <a:endParaRPr kumimoji="0" lang="de-DE" sz="12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srgbClr val="00305D"/>
              </a:solidFill>
              <a:effectLst/>
              <a:uLnTx/>
              <a:uFillTx/>
              <a:latin typeface="Open Sans"/>
              <a:ea typeface="+mn-ea"/>
              <a:cs typeface="+mn-cs"/>
            </a:endParaRPr>
          </a:p>
        </p:txBody>
      </p:sp>
      <p:pic>
        <p:nvPicPr>
          <p:cNvPr id="6" name="Grafik 5"/>
          <p:cNvPicPr>
            <a:picLocks noChangeAspect="1"/>
          </p:cNvPicPr>
          <p:nvPr/>
        </p:nvPicPr>
        <p:blipFill>
          <a:blip r:embed="rId4"/>
          <a:stretch>
            <a:fillRect/>
          </a:stretch>
        </p:blipFill>
        <p:spPr>
          <a:xfrm>
            <a:off x="5719976" y="1484313"/>
            <a:ext cx="4714505" cy="3657313"/>
          </a:xfrm>
          <a:prstGeom prst="rect">
            <a:avLst/>
          </a:prstGeom>
        </p:spPr>
      </p:pic>
    </p:spTree>
    <p:extLst>
      <p:ext uri="{BB962C8B-B14F-4D97-AF65-F5344CB8AC3E}">
        <p14:creationId xmlns:p14="http://schemas.microsoft.com/office/powerpoint/2010/main" val="291937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4" name="Inhaltsplatzhalter 3">
            <a:extLst>
              <a:ext uri="{FF2B5EF4-FFF2-40B4-BE49-F238E27FC236}">
                <a16:creationId xmlns:a16="http://schemas.microsoft.com/office/drawing/2014/main" id="{25F44A63-7C61-9B9F-C250-053356E40062}"/>
              </a:ext>
            </a:extLst>
          </p:cNvPr>
          <p:cNvPicPr>
            <a:picLocks noGrp="1" noChangeAspect="1"/>
          </p:cNvPicPr>
          <p:nvPr>
            <p:ph sz="quarter" idx="10"/>
          </p:nvPr>
        </p:nvPicPr>
        <p:blipFill>
          <a:blip r:embed="rId2"/>
          <a:stretch>
            <a:fillRect/>
          </a:stretch>
        </p:blipFill>
        <p:spPr>
          <a:xfrm>
            <a:off x="214514" y="0"/>
            <a:ext cx="7989222" cy="5618173"/>
          </a:xfrm>
          <a:prstGeom prst="rect">
            <a:avLst/>
          </a:prstGeom>
        </p:spPr>
      </p:pic>
      <p:sp>
        <p:nvSpPr>
          <p:cNvPr id="5" name="Textfeld 4">
            <a:extLst>
              <a:ext uri="{FF2B5EF4-FFF2-40B4-BE49-F238E27FC236}">
                <a16:creationId xmlns:a16="http://schemas.microsoft.com/office/drawing/2014/main" id="{E7F32062-117B-3C03-B48B-D77CB5998A62}"/>
              </a:ext>
            </a:extLst>
          </p:cNvPr>
          <p:cNvSpPr txBox="1"/>
          <p:nvPr/>
        </p:nvSpPr>
        <p:spPr>
          <a:xfrm>
            <a:off x="564996" y="5128910"/>
            <a:ext cx="6105832" cy="276999"/>
          </a:xfrm>
          <a:prstGeom prst="rect">
            <a:avLst/>
          </a:prstGeom>
          <a:noFill/>
        </p:spPr>
        <p:txBody>
          <a:bodyPr wrap="square">
            <a:spAutoFit/>
          </a:bodyPr>
          <a:lstStyle/>
          <a:p>
            <a:r>
              <a:rPr lang="en-US" sz="1200" dirty="0"/>
              <a:t>Quelle: United Nations: sustainabledevelopment.un.org</a:t>
            </a:r>
          </a:p>
        </p:txBody>
      </p:sp>
      <p:sp>
        <p:nvSpPr>
          <p:cNvPr id="6" name="Textfeld 5">
            <a:extLst>
              <a:ext uri="{FF2B5EF4-FFF2-40B4-BE49-F238E27FC236}">
                <a16:creationId xmlns:a16="http://schemas.microsoft.com/office/drawing/2014/main" id="{92F5C218-086C-FF00-D82A-10C4E36FB52A}"/>
              </a:ext>
            </a:extLst>
          </p:cNvPr>
          <p:cNvSpPr txBox="1"/>
          <p:nvPr/>
        </p:nvSpPr>
        <p:spPr>
          <a:xfrm>
            <a:off x="8029022" y="781024"/>
            <a:ext cx="4162978" cy="4829014"/>
          </a:xfrm>
          <a:prstGeom prst="rect">
            <a:avLst/>
          </a:prstGeom>
          <a:noFill/>
        </p:spPr>
        <p:txBody>
          <a:bodyPr wrap="square" rtlCol="0">
            <a:spAutoFit/>
          </a:bodyPr>
          <a:lstStyle/>
          <a:p>
            <a:r>
              <a:rPr lang="de-DE" b="1" dirty="0"/>
              <a:t>AGENDA 2030 (2015)</a:t>
            </a:r>
          </a:p>
          <a:p>
            <a:endParaRPr lang="de-DE" dirty="0"/>
          </a:p>
          <a:p>
            <a:pPr marL="285750" indent="-285750">
              <a:buFont typeface="Arial" panose="020B0604020202020204" pitchFamily="34" charset="0"/>
              <a:buChar char="•"/>
            </a:pPr>
            <a:r>
              <a:rPr lang="de-DE" dirty="0"/>
              <a:t>Fokus auf Menschenrechte und Gleichberechtigung.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3 „integriert und unteilbar“ Dimensionen der nachhaltigen Entwicklung „der wirtschaftlichen, der sozialen und der ökologischen.” S.1</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3 von 17 SDGs direkt auf Umwelt konzentrieren:</a:t>
            </a:r>
          </a:p>
          <a:p>
            <a:endParaRPr lang="de-DE" dirty="0"/>
          </a:p>
          <a:p>
            <a:pPr marL="697230" lvl="1" indent="-285750">
              <a:buFont typeface="Arial" panose="020B0604020202020204" pitchFamily="34" charset="0"/>
              <a:buChar char="•"/>
            </a:pPr>
            <a:r>
              <a:rPr lang="de-DE" dirty="0"/>
              <a:t>Ziel 13: Bekämpfung des Klimawandels </a:t>
            </a:r>
          </a:p>
          <a:p>
            <a:pPr marL="697230" lvl="1" indent="-285750">
              <a:buFont typeface="Arial" panose="020B0604020202020204" pitchFamily="34" charset="0"/>
              <a:buChar char="•"/>
            </a:pPr>
            <a:r>
              <a:rPr lang="de-DE" dirty="0"/>
              <a:t>Ziel 14: Ozeane, Meere und Meeresressourcen </a:t>
            </a:r>
          </a:p>
          <a:p>
            <a:pPr marL="697230" lvl="1" indent="-285750">
              <a:buFont typeface="Arial" panose="020B0604020202020204" pitchFamily="34" charset="0"/>
              <a:buChar char="•"/>
            </a:pPr>
            <a:r>
              <a:rPr lang="de-DE" dirty="0"/>
              <a:t>Ziel 15: Landökosysteme (S. 18). </a:t>
            </a:r>
          </a:p>
          <a:p>
            <a:endParaRPr lang="en-GB" dirty="0"/>
          </a:p>
        </p:txBody>
      </p:sp>
      <p:sp>
        <p:nvSpPr>
          <p:cNvPr id="7" name="Rechteck 6"/>
          <p:cNvSpPr/>
          <p:nvPr/>
        </p:nvSpPr>
        <p:spPr>
          <a:xfrm>
            <a:off x="569912" y="5314572"/>
            <a:ext cx="6096000" cy="590931"/>
          </a:xfrm>
          <a:prstGeom prst="rect">
            <a:avLst/>
          </a:prstGeom>
        </p:spPr>
        <p:txBody>
          <a:bodyPr>
            <a:spAutoFit/>
          </a:bodyPr>
          <a:lstStyle/>
          <a:p>
            <a:endParaRPr lang="de-DE" dirty="0"/>
          </a:p>
          <a:p>
            <a:r>
              <a:rPr lang="en-GB" dirty="0">
                <a:hlinkClick r:id="rId3"/>
              </a:rPr>
              <a:t>https://youtu.be/rnjcyrzZNRs</a:t>
            </a:r>
            <a:endParaRPr lang="en-GB" dirty="0"/>
          </a:p>
        </p:txBody>
      </p:sp>
    </p:spTree>
    <p:extLst>
      <p:ext uri="{BB962C8B-B14F-4D97-AF65-F5344CB8AC3E}">
        <p14:creationId xmlns:p14="http://schemas.microsoft.com/office/powerpoint/2010/main" val="2052634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0"/>
          </p:nvPr>
        </p:nvPicPr>
        <p:blipFill>
          <a:blip r:embed="rId2"/>
          <a:stretch>
            <a:fillRect/>
          </a:stretch>
        </p:blipFill>
        <p:spPr>
          <a:xfrm>
            <a:off x="7110412" y="1277836"/>
            <a:ext cx="4344987" cy="4344987"/>
          </a:xfrm>
          <a:prstGeom prst="rect">
            <a:avLst/>
          </a:prstGeom>
        </p:spPr>
      </p:pic>
      <p:sp>
        <p:nvSpPr>
          <p:cNvPr id="5" name="Titel 1"/>
          <p:cNvSpPr>
            <a:spLocks noGrp="1"/>
          </p:cNvSpPr>
          <p:nvPr>
            <p:ph type="title"/>
          </p:nvPr>
        </p:nvSpPr>
        <p:spPr/>
        <p:txBody>
          <a:bodyPr/>
          <a:lstStyle/>
          <a:p>
            <a:r>
              <a:rPr lang="de-DE" dirty="0"/>
              <a:t>Bildung für Nachhaltige Entwicklung </a:t>
            </a:r>
            <a:endParaRPr lang="en-GB" dirty="0"/>
          </a:p>
        </p:txBody>
      </p:sp>
      <p:sp>
        <p:nvSpPr>
          <p:cNvPr id="6" name="Inhaltsplatzhalter 3"/>
          <p:cNvSpPr txBox="1">
            <a:spLocks/>
          </p:cNvSpPr>
          <p:nvPr/>
        </p:nvSpPr>
        <p:spPr>
          <a:xfrm>
            <a:off x="639245" y="825003"/>
            <a:ext cx="5195887" cy="4357687"/>
          </a:xfrm>
          <a:prstGeom prst="rect">
            <a:avLst/>
          </a:prstGeom>
          <a:ln>
            <a:noFill/>
          </a:ln>
        </p:spPr>
        <p:txBody>
          <a:bodyPr vert="horz" lIns="0" tIns="0" rIns="0" bIns="0" rtlCol="0">
            <a:noAutofit/>
          </a:bodyPr>
          <a:lstStyle>
            <a:lvl1pPr marL="0" indent="0" algn="l" defTabSz="914269" rtl="0" eaLnBrk="1" latinLnBrk="0" hangingPunct="1">
              <a:spcBef>
                <a:spcPts val="600"/>
              </a:spcBef>
              <a:buFont typeface="Arial" panose="020B0604020202020204" pitchFamily="34" charset="0"/>
              <a:buNone/>
              <a:defRPr sz="2000" b="1" kern="1200" baseline="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800" kern="1200" baseline="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8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baseline="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baseline="0">
                <a:solidFill>
                  <a:schemeClr val="accent1"/>
                </a:solidFill>
                <a:latin typeface="+mn-lt"/>
                <a:ea typeface="+mn-ea"/>
                <a:cs typeface="+mn-cs"/>
              </a:defRPr>
            </a:lvl9pPr>
          </a:lstStyle>
          <a:p>
            <a:endParaRPr lang="en-GB" dirty="0">
              <a:latin typeface="+mj-lt"/>
              <a:ea typeface="Calibri" panose="020F0502020204030204" pitchFamily="34" charset="0"/>
              <a:cs typeface="Calibri" panose="020F0502020204030204" pitchFamily="34" charset="0"/>
            </a:endParaRPr>
          </a:p>
          <a:p>
            <a:pPr marL="457200"/>
            <a:r>
              <a:rPr lang="de-DE" dirty="0">
                <a:latin typeface="+mj-lt"/>
                <a:ea typeface="Calibri" panose="020F0502020204030204" pitchFamily="34" charset="0"/>
                <a:cs typeface="Calibri" panose="020F0502020204030204" pitchFamily="34" charset="0"/>
              </a:rPr>
              <a:t>Goal 4:</a:t>
            </a:r>
            <a:endParaRPr lang="en-GB" dirty="0">
              <a:latin typeface="+mj-lt"/>
              <a:ea typeface="Calibri" panose="020F0502020204030204" pitchFamily="34" charset="0"/>
              <a:cs typeface="Calibri" panose="020F0502020204030204" pitchFamily="34" charset="0"/>
            </a:endParaRPr>
          </a:p>
          <a:p>
            <a:pPr marL="457200"/>
            <a:r>
              <a:rPr lang="de-DE" sz="1800" b="0" dirty="0">
                <a:latin typeface="+mj-lt"/>
                <a:ea typeface="Calibri" panose="020F0502020204030204" pitchFamily="34" charset="0"/>
                <a:cs typeface="Calibri" panose="020F0502020204030204" pitchFamily="34" charset="0"/>
              </a:rPr>
              <a:t>Bis 2030 für alle Menschen </a:t>
            </a:r>
            <a:r>
              <a:rPr lang="de-DE" sz="1800" b="0" dirty="0">
                <a:solidFill>
                  <a:srgbClr val="00B050"/>
                </a:solidFill>
                <a:latin typeface="+mj-lt"/>
                <a:ea typeface="Calibri" panose="020F0502020204030204" pitchFamily="34" charset="0"/>
                <a:cs typeface="Calibri" panose="020F0502020204030204" pitchFamily="34" charset="0"/>
              </a:rPr>
              <a:t>inklusive, chancengerechte</a:t>
            </a:r>
            <a:r>
              <a:rPr lang="de-DE" sz="1800" b="0" dirty="0">
                <a:latin typeface="+mj-lt"/>
                <a:ea typeface="Calibri" panose="020F0502020204030204" pitchFamily="34" charset="0"/>
                <a:cs typeface="Calibri" panose="020F0502020204030204" pitchFamily="34" charset="0"/>
              </a:rPr>
              <a:t> und </a:t>
            </a:r>
            <a:r>
              <a:rPr lang="de-DE" sz="1800" b="0" dirty="0">
                <a:solidFill>
                  <a:srgbClr val="00B050"/>
                </a:solidFill>
                <a:latin typeface="+mj-lt"/>
                <a:ea typeface="Calibri" panose="020F0502020204030204" pitchFamily="34" charset="0"/>
                <a:cs typeface="Calibri" panose="020F0502020204030204" pitchFamily="34" charset="0"/>
              </a:rPr>
              <a:t>hochwertige</a:t>
            </a:r>
            <a:r>
              <a:rPr lang="de-DE" sz="1800" b="0" dirty="0">
                <a:latin typeface="+mj-lt"/>
                <a:ea typeface="Calibri" panose="020F0502020204030204" pitchFamily="34" charset="0"/>
                <a:cs typeface="Calibri" panose="020F0502020204030204" pitchFamily="34" charset="0"/>
              </a:rPr>
              <a:t> Bildung sowie Möglichkeiten zum </a:t>
            </a:r>
            <a:r>
              <a:rPr lang="de-DE" sz="1800" b="0" dirty="0">
                <a:solidFill>
                  <a:srgbClr val="00B050"/>
                </a:solidFill>
                <a:latin typeface="+mj-lt"/>
                <a:ea typeface="Calibri" panose="020F0502020204030204" pitchFamily="34" charset="0"/>
                <a:cs typeface="Calibri" panose="020F0502020204030204" pitchFamily="34" charset="0"/>
              </a:rPr>
              <a:t>lebenslangen</a:t>
            </a:r>
            <a:r>
              <a:rPr lang="de-DE" sz="1800" b="0" dirty="0">
                <a:latin typeface="+mj-lt"/>
                <a:ea typeface="Calibri" panose="020F0502020204030204" pitchFamily="34" charset="0"/>
                <a:cs typeface="Calibri" panose="020F0502020204030204" pitchFamily="34" charset="0"/>
              </a:rPr>
              <a:t> </a:t>
            </a:r>
            <a:r>
              <a:rPr lang="de-DE" sz="1800" b="0" dirty="0">
                <a:solidFill>
                  <a:srgbClr val="00B050"/>
                </a:solidFill>
                <a:latin typeface="+mj-lt"/>
                <a:ea typeface="Calibri" panose="020F0502020204030204" pitchFamily="34" charset="0"/>
                <a:cs typeface="Calibri" panose="020F0502020204030204" pitchFamily="34" charset="0"/>
              </a:rPr>
              <a:t>Lernen </a:t>
            </a:r>
            <a:r>
              <a:rPr lang="de-DE" sz="1800" b="0" dirty="0">
                <a:latin typeface="+mj-lt"/>
                <a:ea typeface="Calibri" panose="020F0502020204030204" pitchFamily="34" charset="0"/>
                <a:cs typeface="Calibri" panose="020F0502020204030204" pitchFamily="34" charset="0"/>
              </a:rPr>
              <a:t>sicherstellen</a:t>
            </a:r>
            <a:endParaRPr lang="en-GB" sz="1800" b="0" dirty="0">
              <a:latin typeface="+mj-lt"/>
              <a:ea typeface="Calibri" panose="020F0502020204030204" pitchFamily="34" charset="0"/>
              <a:cs typeface="Calibri" panose="020F0502020204030204" pitchFamily="34" charset="0"/>
            </a:endParaRPr>
          </a:p>
          <a:p>
            <a:pPr marL="457200"/>
            <a:r>
              <a:rPr lang="de-DE" b="0" dirty="0">
                <a:latin typeface="+mj-lt"/>
                <a:ea typeface="Calibri" panose="020F0502020204030204" pitchFamily="34" charset="0"/>
                <a:cs typeface="Calibri" panose="020F0502020204030204" pitchFamily="34" charset="0"/>
              </a:rPr>
              <a:t> </a:t>
            </a:r>
            <a:endParaRPr lang="en-GB" b="0" dirty="0">
              <a:latin typeface="+mj-lt"/>
              <a:ea typeface="Calibri" panose="020F0502020204030204" pitchFamily="34" charset="0"/>
              <a:cs typeface="Calibri" panose="020F0502020204030204" pitchFamily="34" charset="0"/>
            </a:endParaRPr>
          </a:p>
          <a:p>
            <a:pPr marL="457200"/>
            <a:r>
              <a:rPr lang="de-DE" dirty="0">
                <a:latin typeface="+mj-lt"/>
                <a:ea typeface="Calibri" panose="020F0502020204030204" pitchFamily="34" charset="0"/>
                <a:cs typeface="Calibri" panose="020F0502020204030204" pitchFamily="34" charset="0"/>
              </a:rPr>
              <a:t>Target 4.7:</a:t>
            </a:r>
          </a:p>
          <a:p>
            <a:pPr marL="457200"/>
            <a:r>
              <a:rPr lang="de-DE" sz="1800" b="0" dirty="0">
                <a:latin typeface="+mj-lt"/>
                <a:ea typeface="Calibri" panose="020F0502020204030204" pitchFamily="34" charset="0"/>
                <a:cs typeface="Calibri" panose="020F0502020204030204" pitchFamily="34" charset="0"/>
              </a:rPr>
              <a:t>Bis 2030 sicherstellen, dass alle Lernenden die für nachhaltige Entwicklung </a:t>
            </a:r>
            <a:r>
              <a:rPr lang="de-DE" sz="1800" b="0" dirty="0">
                <a:solidFill>
                  <a:srgbClr val="00B050"/>
                </a:solidFill>
                <a:latin typeface="+mj-lt"/>
                <a:ea typeface="Calibri" panose="020F0502020204030204" pitchFamily="34" charset="0"/>
                <a:cs typeface="Calibri" panose="020F0502020204030204" pitchFamily="34" charset="0"/>
              </a:rPr>
              <a:t>notwendigen Kenntnisse und Fähigkeiten </a:t>
            </a:r>
            <a:r>
              <a:rPr lang="de-DE" sz="1800" b="0" dirty="0">
                <a:latin typeface="+mj-lt"/>
                <a:ea typeface="Calibri" panose="020F0502020204030204" pitchFamily="34" charset="0"/>
                <a:cs typeface="Calibri" panose="020F0502020204030204" pitchFamily="34" charset="0"/>
              </a:rPr>
              <a:t>erwerben, unter anderem durch Bildung für nachhaltige Entwicklung, Global Citizenship Education und Wertschätzung kultureller Vielfalt.</a:t>
            </a:r>
            <a:endParaRPr lang="en-GB" dirty="0">
              <a:latin typeface="+mj-lt"/>
              <a:ea typeface="Calibri" panose="020F0502020204030204" pitchFamily="34" charset="0"/>
              <a:cs typeface="Calibri" panose="020F0502020204030204" pitchFamily="34" charset="0"/>
            </a:endParaRPr>
          </a:p>
          <a:p>
            <a:endParaRPr lang="de-DE" sz="1000" u="sng" dirty="0">
              <a:solidFill>
                <a:srgbClr val="0563C1"/>
              </a:solidFill>
              <a:latin typeface="+mj-lt"/>
              <a:ea typeface="Calibri" panose="020F0502020204030204" pitchFamily="34" charset="0"/>
              <a:cs typeface="Calibri" panose="020F0502020204030204" pitchFamily="34" charset="0"/>
              <a:hlinkClick r:id="rId3"/>
            </a:endParaRPr>
          </a:p>
          <a:p>
            <a:r>
              <a:rPr lang="de-DE" sz="1000" u="sng" dirty="0">
                <a:solidFill>
                  <a:srgbClr val="0563C1"/>
                </a:solidFill>
                <a:latin typeface="+mj-lt"/>
                <a:ea typeface="Calibri" panose="020F0502020204030204" pitchFamily="34" charset="0"/>
                <a:cs typeface="Calibri" panose="020F0502020204030204" pitchFamily="34" charset="0"/>
                <a:hlinkClick r:id="rId3"/>
              </a:rPr>
              <a:t>https://www.unesco.de/bildung/agenda-bildung-2030</a:t>
            </a:r>
            <a:endParaRPr lang="en-GB" sz="1000" dirty="0">
              <a:latin typeface="+mj-lt"/>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25073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Bildung für Nachhaltigkeit - wichtige Aufgabe </a:t>
            </a:r>
            <a:endParaRPr lang="en-GB" dirty="0"/>
          </a:p>
        </p:txBody>
      </p:sp>
      <p:pic>
        <p:nvPicPr>
          <p:cNvPr id="5" name="Bildplatzhalter 4"/>
          <p:cNvPicPr>
            <a:picLocks noGrp="1" noChangeAspect="1"/>
          </p:cNvPicPr>
          <p:nvPr>
            <p:ph type="pic" sz="quarter" idx="13"/>
          </p:nvPr>
        </p:nvPicPr>
        <p:blipFill>
          <a:blip r:embed="rId2"/>
          <a:srcRect t="4747" b="4747"/>
          <a:stretch>
            <a:fillRect/>
          </a:stretch>
        </p:blipFill>
        <p:spPr>
          <a:xfrm>
            <a:off x="5897461" y="930641"/>
            <a:ext cx="5557938" cy="4654855"/>
          </a:xfrm>
          <a:prstGeom prst="rect">
            <a:avLst/>
          </a:prstGeom>
        </p:spPr>
      </p:pic>
      <p:sp>
        <p:nvSpPr>
          <p:cNvPr id="4" name="Inhaltsplatzhalter 3"/>
          <p:cNvSpPr>
            <a:spLocks noGrp="1"/>
          </p:cNvSpPr>
          <p:nvPr>
            <p:ph sz="quarter" idx="14"/>
          </p:nvPr>
        </p:nvSpPr>
        <p:spPr>
          <a:xfrm>
            <a:off x="874713" y="1484313"/>
            <a:ext cx="5195887" cy="4357687"/>
          </a:xfrm>
        </p:spPr>
        <p:txBody>
          <a:bodyPr/>
          <a:lstStyle/>
          <a:p>
            <a:r>
              <a:rPr lang="de-DE" sz="1800" b="0" dirty="0"/>
              <a:t>„Um auf eine nachhaltige Zukunft umzusteuern, </a:t>
            </a:r>
            <a:r>
              <a:rPr lang="de-DE" sz="1800" b="0" dirty="0">
                <a:solidFill>
                  <a:srgbClr val="00B050"/>
                </a:solidFill>
              </a:rPr>
              <a:t>müssen wir überdenken, was, wo und wie wir lernen</a:t>
            </a:r>
            <a:r>
              <a:rPr lang="de-DE" sz="1800" b="0" dirty="0"/>
              <a:t>, um das Wissen, die Fähigkeiten, die Werte und die Einstellungen zu entwickeln, die uns alle in die Lage versetzen, fundierte Entscheidungen zu treffen und in dringlichen Fragen auf lokaler, nationaler und globaler Ebene individuell und kollektiv zu handeln.“</a:t>
            </a:r>
          </a:p>
          <a:p>
            <a:endParaRPr lang="de-DE" sz="1800" b="0" dirty="0"/>
          </a:p>
          <a:p>
            <a:r>
              <a:rPr lang="en-GB" sz="1200" b="0" dirty="0" err="1"/>
              <a:t>Quelle</a:t>
            </a:r>
            <a:r>
              <a:rPr lang="en-GB" sz="1200" b="0" dirty="0"/>
              <a:t>: UNESCO/DUK (2021) s.8</a:t>
            </a:r>
          </a:p>
          <a:p>
            <a:endParaRPr lang="de-DE" sz="1600" b="0" dirty="0"/>
          </a:p>
          <a:p>
            <a:r>
              <a:rPr lang="en-GB" sz="1600" b="0" dirty="0">
                <a:hlinkClick r:id="rId3"/>
              </a:rPr>
              <a:t>https://www.youtube.com/watch?v=bP7g9py-jus&amp;t=150s</a:t>
            </a:r>
            <a:endParaRPr lang="en-GB" sz="1600" b="0" dirty="0"/>
          </a:p>
          <a:p>
            <a:endParaRPr lang="de-DE" sz="1600" b="0" dirty="0"/>
          </a:p>
          <a:p>
            <a:r>
              <a:rPr lang="de-DE" sz="1600" b="0" dirty="0">
                <a:hlinkClick r:id="rId4"/>
              </a:rPr>
              <a:t>https://bne-sachsen.de/was-ist-bne/</a:t>
            </a:r>
            <a:endParaRPr lang="de-DE" sz="1600" b="0" dirty="0"/>
          </a:p>
          <a:p>
            <a:endParaRPr lang="en-GB" sz="1600" b="0" dirty="0"/>
          </a:p>
        </p:txBody>
      </p:sp>
    </p:spTree>
    <p:extLst>
      <p:ext uri="{BB962C8B-B14F-4D97-AF65-F5344CB8AC3E}">
        <p14:creationId xmlns:p14="http://schemas.microsoft.com/office/powerpoint/2010/main" val="4005640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Bildung für Nachhaltigkeit?</a:t>
            </a:r>
            <a:endParaRPr lang="en-GB" dirty="0"/>
          </a:p>
        </p:txBody>
      </p:sp>
      <p:sp>
        <p:nvSpPr>
          <p:cNvPr id="4" name="Inhaltsplatzhalter 3"/>
          <p:cNvSpPr>
            <a:spLocks noGrp="1"/>
          </p:cNvSpPr>
          <p:nvPr>
            <p:ph sz="quarter" idx="14"/>
          </p:nvPr>
        </p:nvSpPr>
        <p:spPr/>
        <p:txBody>
          <a:bodyPr/>
          <a:lstStyle/>
          <a:p>
            <a:r>
              <a:rPr lang="de-DE" b="0" dirty="0"/>
              <a:t>"Bildungssysteme reproduzieren und verstetigen oft (...) Diskriminierung und Ausgrenzung oder unhaltbare Lebensstile„ (UNESCO, 2021 p.11)</a:t>
            </a:r>
          </a:p>
          <a:p>
            <a:endParaRPr lang="de-DE" b="0" dirty="0"/>
          </a:p>
          <a:p>
            <a:r>
              <a:rPr lang="de-DE" b="0" dirty="0"/>
              <a:t>Nichtnachhaltige Werten </a:t>
            </a:r>
          </a:p>
          <a:p>
            <a:endParaRPr lang="de-DE" b="0" dirty="0"/>
          </a:p>
          <a:p>
            <a:pPr marL="285750" indent="-285750">
              <a:buFont typeface="Arial" panose="020B0604020202020204" pitchFamily="34" charset="0"/>
              <a:buChar char="•"/>
            </a:pPr>
            <a:r>
              <a:rPr lang="de-DE" b="0" dirty="0"/>
              <a:t>Kurzfristigkeit und </a:t>
            </a:r>
            <a:r>
              <a:rPr lang="de-DE" b="0" dirty="0" err="1"/>
              <a:t>schnelligkeit</a:t>
            </a:r>
            <a:endParaRPr lang="de-DE" b="0" dirty="0"/>
          </a:p>
          <a:p>
            <a:pPr marL="285750" indent="-285750">
              <a:buFont typeface="Arial" panose="020B0604020202020204" pitchFamily="34" charset="0"/>
              <a:buChar char="•"/>
            </a:pPr>
            <a:r>
              <a:rPr lang="de-DE" b="0" dirty="0"/>
              <a:t>Individualität</a:t>
            </a:r>
          </a:p>
          <a:p>
            <a:pPr marL="285750" indent="-285750">
              <a:buFont typeface="Arial" panose="020B0604020202020204" pitchFamily="34" charset="0"/>
              <a:buChar char="•"/>
            </a:pPr>
            <a:r>
              <a:rPr lang="de-DE" b="0" dirty="0"/>
              <a:t>Wettweber</a:t>
            </a:r>
          </a:p>
          <a:p>
            <a:pPr marL="285750" indent="-285750">
              <a:buFont typeface="Arial" panose="020B0604020202020204" pitchFamily="34" charset="0"/>
              <a:buChar char="•"/>
            </a:pPr>
            <a:r>
              <a:rPr lang="de-DE" b="0" dirty="0"/>
              <a:t>Wirtschaftliche Erfolg </a:t>
            </a:r>
            <a:endParaRPr lang="en-GB" b="0" dirty="0"/>
          </a:p>
        </p:txBody>
      </p:sp>
      <p:sp>
        <p:nvSpPr>
          <p:cNvPr id="5" name="Inhaltsplatzhalter 3"/>
          <p:cNvSpPr txBox="1">
            <a:spLocks/>
          </p:cNvSpPr>
          <p:nvPr/>
        </p:nvSpPr>
        <p:spPr>
          <a:xfrm>
            <a:off x="874712" y="5019146"/>
            <a:ext cx="5195887" cy="4357687"/>
          </a:xfrm>
          <a:prstGeom prst="rect">
            <a:avLst/>
          </a:prstGeom>
          <a:ln>
            <a:noFill/>
          </a:ln>
        </p:spPr>
        <p:txBody>
          <a:bodyPr vert="horz" lIns="0" tIns="0" rIns="0" bIns="0" rtlCol="0">
            <a:noAutofit/>
          </a:bodyPr>
          <a:lstStyle>
            <a:lvl1pPr marL="0" indent="0" algn="l" defTabSz="914269" rtl="0" eaLnBrk="1" latinLnBrk="0" hangingPunct="1">
              <a:spcBef>
                <a:spcPts val="6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a:lstStyle>
          <a:p>
            <a:r>
              <a:rPr lang="de-DE" b="0" dirty="0"/>
              <a:t>Was wären Werten für Nachhaltigkeit? </a:t>
            </a:r>
            <a:endParaRPr lang="en-GB" dirty="0"/>
          </a:p>
        </p:txBody>
      </p:sp>
      <p:pic>
        <p:nvPicPr>
          <p:cNvPr id="6" name="Bildplatzhalter 4"/>
          <p:cNvPicPr>
            <a:picLocks noGrp="1" noChangeAspect="1"/>
          </p:cNvPicPr>
          <p:nvPr>
            <p:ph type="pic" sz="quarter" idx="13"/>
          </p:nvPr>
        </p:nvPicPr>
        <p:blipFill>
          <a:blip r:embed="rId3"/>
          <a:srcRect t="4747" b="4747"/>
          <a:stretch>
            <a:fillRect/>
          </a:stretch>
        </p:blipFill>
        <p:spPr>
          <a:xfrm>
            <a:off x="5897461" y="930641"/>
            <a:ext cx="5557938" cy="4654855"/>
          </a:xfrm>
          <a:prstGeom prst="rect">
            <a:avLst/>
          </a:prstGeom>
        </p:spPr>
      </p:pic>
    </p:spTree>
    <p:extLst>
      <p:ext uri="{BB962C8B-B14F-4D97-AF65-F5344CB8AC3E}">
        <p14:creationId xmlns:p14="http://schemas.microsoft.com/office/powerpoint/2010/main" val="490766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315079"/>
            <a:ext cx="10580687" cy="684213"/>
          </a:xfrm>
        </p:spPr>
        <p:txBody>
          <a:bodyPr/>
          <a:lstStyle/>
          <a:p>
            <a:r>
              <a:rPr lang="en-GB" dirty="0" err="1"/>
              <a:t>Rechtlicher</a:t>
            </a:r>
            <a:r>
              <a:rPr lang="en-GB" dirty="0"/>
              <a:t> </a:t>
            </a:r>
            <a:r>
              <a:rPr lang="en-GB" dirty="0" err="1"/>
              <a:t>Rahmen</a:t>
            </a:r>
            <a:endParaRPr lang="en-GB" dirty="0"/>
          </a:p>
        </p:txBody>
      </p:sp>
      <p:sp>
        <p:nvSpPr>
          <p:cNvPr id="4" name="Inhaltsplatzhalter 3"/>
          <p:cNvSpPr>
            <a:spLocks noGrp="1"/>
          </p:cNvSpPr>
          <p:nvPr>
            <p:ph sz="quarter" idx="14"/>
          </p:nvPr>
        </p:nvSpPr>
        <p:spPr>
          <a:xfrm>
            <a:off x="874712" y="1030288"/>
            <a:ext cx="5987729" cy="5494498"/>
          </a:xfrm>
        </p:spPr>
        <p:txBody>
          <a:bodyPr/>
          <a:lstStyle/>
          <a:p>
            <a:endParaRPr lang="en-GB" dirty="0"/>
          </a:p>
          <a:p>
            <a:r>
              <a:rPr lang="de-DE" dirty="0"/>
              <a:t>Schulgesetz §1 (6): </a:t>
            </a:r>
          </a:p>
          <a:p>
            <a:endParaRPr lang="de-DE" b="0" dirty="0"/>
          </a:p>
          <a:p>
            <a:r>
              <a:rPr lang="de-DE" b="0" dirty="0"/>
              <a:t>„Die Schule ermutigt die Schüler, sich mit </a:t>
            </a:r>
            <a:r>
              <a:rPr lang="de-DE" dirty="0"/>
              <a:t>Fragen des gesellschaftlichen Zusammenlebens</a:t>
            </a:r>
            <a:r>
              <a:rPr lang="de-DE" b="0" dirty="0"/>
              <a:t>, </a:t>
            </a:r>
            <a:r>
              <a:rPr lang="de-DE" dirty="0"/>
              <a:t>mit Politik, Wirtschaft, Umwelt und Kultur  </a:t>
            </a:r>
            <a:r>
              <a:rPr lang="de-DE" b="0" dirty="0"/>
              <a:t>auseinanderzusetzen, </a:t>
            </a:r>
            <a:r>
              <a:rPr lang="de-DE" dirty="0"/>
              <a:t>befähigt </a:t>
            </a:r>
            <a:r>
              <a:rPr lang="de-DE" b="0" dirty="0"/>
              <a:t>sie  zu </a:t>
            </a:r>
            <a:r>
              <a:rPr lang="de-DE" dirty="0"/>
              <a:t>zukunftsfähigem Denken </a:t>
            </a:r>
            <a:r>
              <a:rPr lang="de-DE" b="0" dirty="0"/>
              <a:t>und weckt ihre Bereitschaft zu </a:t>
            </a:r>
            <a:r>
              <a:rPr lang="de-DE" dirty="0"/>
              <a:t>sozialem</a:t>
            </a:r>
            <a:r>
              <a:rPr lang="de-DE" b="0" dirty="0"/>
              <a:t> und </a:t>
            </a:r>
            <a:r>
              <a:rPr lang="de-DE" dirty="0"/>
              <a:t>nachhaltigem Handeln</a:t>
            </a:r>
            <a:r>
              <a:rPr lang="de-DE" b="0" dirty="0"/>
              <a:t>.“</a:t>
            </a:r>
          </a:p>
          <a:p>
            <a:endParaRPr lang="de-DE" b="0" dirty="0"/>
          </a:p>
          <a:p>
            <a:r>
              <a:rPr lang="de-DE" b="0" dirty="0"/>
              <a:t> </a:t>
            </a:r>
            <a:r>
              <a:rPr lang="de-DE" sz="1100" b="0" dirty="0"/>
              <a:t>(Vollzitat: Sächsisches Schulgesetz in der Fassung der Bekanntmachung vom 27. September 2018 (</a:t>
            </a:r>
            <a:r>
              <a:rPr lang="de-DE" sz="1100" b="0" dirty="0" err="1"/>
              <a:t>SächsGVBl</a:t>
            </a:r>
            <a:r>
              <a:rPr lang="de-DE" sz="1100" b="0" dirty="0"/>
              <a:t>. S. 648), das zuletzt durch das Gesetz vom 2. Februar 2023 (</a:t>
            </a:r>
            <a:r>
              <a:rPr lang="de-DE" sz="1100" b="0" dirty="0" err="1"/>
              <a:t>SächsGVBl</a:t>
            </a:r>
            <a:r>
              <a:rPr lang="de-DE" sz="1100" b="0" dirty="0"/>
              <a:t>. S. 62) geändert worden ist)</a:t>
            </a:r>
          </a:p>
          <a:p>
            <a:endParaRPr lang="en-GB" dirty="0"/>
          </a:p>
        </p:txBody>
      </p:sp>
      <p:sp>
        <p:nvSpPr>
          <p:cNvPr id="6" name="Rechteck 5"/>
          <p:cNvSpPr/>
          <p:nvPr/>
        </p:nvSpPr>
        <p:spPr>
          <a:xfrm>
            <a:off x="7447367" y="5218158"/>
            <a:ext cx="4744634" cy="15727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de-DE" dirty="0"/>
          </a:p>
          <a:p>
            <a:r>
              <a:rPr lang="de-DE" sz="2000" b="1" dirty="0"/>
              <a:t>Aufnahme von BNE in der novellierten Lehramtsprüfungsordnung I</a:t>
            </a:r>
          </a:p>
          <a:p>
            <a:r>
              <a:rPr lang="de-DE" sz="2000" b="1" dirty="0"/>
              <a:t>vom 19. Januar 2022</a:t>
            </a:r>
            <a:endParaRPr lang="en-GB" sz="2000" b="1" dirty="0"/>
          </a:p>
        </p:txBody>
      </p:sp>
      <p:pic>
        <p:nvPicPr>
          <p:cNvPr id="3" name="Grafik 2"/>
          <p:cNvPicPr>
            <a:picLocks noChangeAspect="1"/>
          </p:cNvPicPr>
          <p:nvPr/>
        </p:nvPicPr>
        <p:blipFill>
          <a:blip r:embed="rId2"/>
          <a:stretch>
            <a:fillRect/>
          </a:stretch>
        </p:blipFill>
        <p:spPr>
          <a:xfrm>
            <a:off x="7447366" y="0"/>
            <a:ext cx="4744634" cy="3748776"/>
          </a:xfrm>
          <a:prstGeom prst="rect">
            <a:avLst/>
          </a:prstGeom>
        </p:spPr>
      </p:pic>
      <p:sp>
        <p:nvSpPr>
          <p:cNvPr id="5" name="Textfeld 4"/>
          <p:cNvSpPr txBox="1"/>
          <p:nvPr/>
        </p:nvSpPr>
        <p:spPr>
          <a:xfrm>
            <a:off x="7447366" y="4051641"/>
            <a:ext cx="4974955" cy="923330"/>
          </a:xfrm>
          <a:prstGeom prst="rect">
            <a:avLst/>
          </a:prstGeom>
          <a:noFill/>
        </p:spPr>
        <p:txBody>
          <a:bodyPr wrap="square" rtlCol="0">
            <a:spAutoFit/>
          </a:bodyPr>
          <a:lstStyle/>
          <a:p>
            <a:r>
              <a:rPr lang="de-DE" sz="1800" b="1" dirty="0">
                <a:solidFill>
                  <a:srgbClr val="000000"/>
                </a:solidFill>
                <a:latin typeface="Arial" panose="020B0604020202020204" pitchFamily="34" charset="0"/>
              </a:rPr>
              <a:t>Kabinettsbeschluss Sächsische Landesstrategie BNE </a:t>
            </a:r>
            <a:r>
              <a:rPr lang="de-DE" sz="1800" dirty="0">
                <a:solidFill>
                  <a:srgbClr val="000000"/>
                </a:solidFill>
                <a:latin typeface="Arial" panose="020B0604020202020204" pitchFamily="34" charset="0"/>
              </a:rPr>
              <a:t>(Federführung SMK)  22.01.2019</a:t>
            </a:r>
          </a:p>
        </p:txBody>
      </p:sp>
    </p:spTree>
    <p:extLst>
      <p:ext uri="{BB962C8B-B14F-4D97-AF65-F5344CB8AC3E}">
        <p14:creationId xmlns:p14="http://schemas.microsoft.com/office/powerpoint/2010/main" val="2850895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t>BNE </a:t>
            </a:r>
            <a:r>
              <a:rPr lang="en-GB" sz="3200" dirty="0" err="1"/>
              <a:t>Kernkompetenzen</a:t>
            </a:r>
            <a:r>
              <a:rPr lang="en-GB" sz="3200" dirty="0"/>
              <a:t> </a:t>
            </a:r>
            <a:br>
              <a:rPr lang="en-GB" sz="3200" dirty="0"/>
            </a:br>
            <a:endParaRPr lang="en-GB" sz="3200" dirty="0"/>
          </a:p>
        </p:txBody>
      </p:sp>
      <p:pic>
        <p:nvPicPr>
          <p:cNvPr id="4" name="Inhaltsplatzhalter 3">
            <a:extLst>
              <a:ext uri="{FF2B5EF4-FFF2-40B4-BE49-F238E27FC236}">
                <a16:creationId xmlns:a16="http://schemas.microsoft.com/office/drawing/2014/main" id="{B2B3BC63-4EEB-E51E-1E9C-2589A5A2B790}"/>
              </a:ext>
            </a:extLst>
          </p:cNvPr>
          <p:cNvPicPr>
            <a:picLocks noGrp="1"/>
          </p:cNvPicPr>
          <p:nvPr>
            <p:ph sz="quarter" idx="10"/>
          </p:nvPr>
        </p:nvPicPr>
        <p:blipFill rotWithShape="1">
          <a:blip r:embed="rId2"/>
          <a:srcRect l="31305" t="12542" r="33642" b="2411"/>
          <a:stretch/>
        </p:blipFill>
        <p:spPr bwMode="auto">
          <a:xfrm>
            <a:off x="874711" y="1030288"/>
            <a:ext cx="3610875" cy="4572737"/>
          </a:xfrm>
          <a:prstGeom prst="rect">
            <a:avLst/>
          </a:prstGeom>
          <a:ln>
            <a:noFill/>
          </a:ln>
          <a:extLst>
            <a:ext uri="{53640926-AAD7-44D8-BBD7-CCE9431645EC}">
              <a14:shadowObscured xmlns:a14="http://schemas.microsoft.com/office/drawing/2010/main"/>
            </a:ext>
          </a:extLst>
        </p:spPr>
      </p:pic>
      <p:sp>
        <p:nvSpPr>
          <p:cNvPr id="3" name="Textfeld 2"/>
          <p:cNvSpPr txBox="1"/>
          <p:nvPr/>
        </p:nvSpPr>
        <p:spPr>
          <a:xfrm>
            <a:off x="5141626" y="1394642"/>
            <a:ext cx="5411449" cy="1754326"/>
          </a:xfrm>
          <a:prstGeom prst="rect">
            <a:avLst/>
          </a:prstGeom>
          <a:noFill/>
        </p:spPr>
        <p:txBody>
          <a:bodyPr wrap="square" rtlCol="0">
            <a:spAutoFit/>
          </a:bodyPr>
          <a:lstStyle/>
          <a:p>
            <a:r>
              <a:rPr lang="de-DE" sz="3600" dirty="0">
                <a:latin typeface="Arial" panose="020B0604020202020204" pitchFamily="34" charset="0"/>
                <a:cs typeface="Arial" panose="020B0604020202020204" pitchFamily="34" charset="0"/>
              </a:rPr>
              <a:t>Die Schülerinnen und Schüler können ….  </a:t>
            </a:r>
          </a:p>
          <a:p>
            <a:endParaRPr lang="de-DE" sz="3600" dirty="0">
              <a:latin typeface="Arial" panose="020B0604020202020204" pitchFamily="34" charset="0"/>
              <a:cs typeface="Arial" panose="020B0604020202020204" pitchFamily="34" charset="0"/>
            </a:endParaRPr>
          </a:p>
        </p:txBody>
      </p:sp>
      <p:sp>
        <p:nvSpPr>
          <p:cNvPr id="6" name="Textfeld 5"/>
          <p:cNvSpPr txBox="1"/>
          <p:nvPr/>
        </p:nvSpPr>
        <p:spPr>
          <a:xfrm>
            <a:off x="5278786" y="3189292"/>
            <a:ext cx="2859374" cy="1449628"/>
          </a:xfrm>
          <a:prstGeom prst="rect">
            <a:avLst/>
          </a:prstGeom>
          <a:noFill/>
        </p:spPr>
        <p:txBody>
          <a:bodyPr wrap="square" rtlCol="0">
            <a:spAutoFit/>
          </a:bodyPr>
          <a:lstStyle/>
          <a:p>
            <a:pPr marL="342900" indent="-342900">
              <a:buFont typeface="Arial" panose="020B0604020202020204" pitchFamily="34" charset="0"/>
              <a:buChar char="•"/>
            </a:pPr>
            <a:r>
              <a:rPr lang="de-DE" sz="2400" dirty="0">
                <a:latin typeface="Arial" panose="020B0604020202020204" pitchFamily="34" charset="0"/>
                <a:cs typeface="Arial" panose="020B0604020202020204" pitchFamily="34" charset="0"/>
              </a:rPr>
              <a:t>Erkennen</a:t>
            </a:r>
          </a:p>
          <a:p>
            <a:pPr marL="342900" indent="-342900">
              <a:buFont typeface="Arial" panose="020B0604020202020204" pitchFamily="34" charset="0"/>
              <a:buChar char="•"/>
            </a:pPr>
            <a:r>
              <a:rPr lang="de-DE" sz="2400" dirty="0">
                <a:latin typeface="Arial" panose="020B0604020202020204" pitchFamily="34" charset="0"/>
                <a:cs typeface="Arial" panose="020B0604020202020204" pitchFamily="34" charset="0"/>
              </a:rPr>
              <a:t>Bewerten</a:t>
            </a:r>
          </a:p>
          <a:p>
            <a:pPr marL="342900" indent="-342900">
              <a:buFont typeface="Arial" panose="020B0604020202020204" pitchFamily="34" charset="0"/>
              <a:buChar char="•"/>
            </a:pPr>
            <a:r>
              <a:rPr lang="de-DE" sz="2400" dirty="0">
                <a:latin typeface="Arial" panose="020B0604020202020204" pitchFamily="34" charset="0"/>
                <a:cs typeface="Arial" panose="020B0604020202020204" pitchFamily="34" charset="0"/>
              </a:rPr>
              <a:t>Handeln</a:t>
            </a:r>
          </a:p>
          <a:p>
            <a:endParaRPr lang="en-GB" dirty="0"/>
          </a:p>
        </p:txBody>
      </p:sp>
    </p:spTree>
    <p:extLst>
      <p:ext uri="{BB962C8B-B14F-4D97-AF65-F5344CB8AC3E}">
        <p14:creationId xmlns:p14="http://schemas.microsoft.com/office/powerpoint/2010/main" val="4094148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4" name="Inhaltsplatzhalter 3"/>
          <p:cNvPicPr>
            <a:picLocks noGrp="1"/>
          </p:cNvPicPr>
          <p:nvPr>
            <p:ph sz="quarter" idx="10"/>
          </p:nvPr>
        </p:nvPicPr>
        <p:blipFill rotWithShape="1">
          <a:blip r:embed="rId2"/>
          <a:srcRect l="22087" t="13864" r="43202" b="9689"/>
          <a:stretch/>
        </p:blipFill>
        <p:spPr bwMode="auto">
          <a:xfrm>
            <a:off x="5141626" y="188678"/>
            <a:ext cx="6205927" cy="6669322"/>
          </a:xfrm>
          <a:prstGeom prst="rect">
            <a:avLst/>
          </a:prstGeom>
          <a:ln>
            <a:noFill/>
          </a:ln>
          <a:extLst>
            <a:ext uri="{53640926-AAD7-44D8-BBD7-CCE9431645EC}">
              <a14:shadowObscured xmlns:a14="http://schemas.microsoft.com/office/drawing/2010/main"/>
            </a:ext>
          </a:extLst>
        </p:spPr>
      </p:pic>
      <p:sp>
        <p:nvSpPr>
          <p:cNvPr id="5" name="Textfeld 4"/>
          <p:cNvSpPr txBox="1"/>
          <p:nvPr/>
        </p:nvSpPr>
        <p:spPr>
          <a:xfrm>
            <a:off x="10865173" y="6516368"/>
            <a:ext cx="590226" cy="341632"/>
          </a:xfrm>
          <a:prstGeom prst="rect">
            <a:avLst/>
          </a:prstGeom>
          <a:noFill/>
        </p:spPr>
        <p:txBody>
          <a:bodyPr wrap="none" rtlCol="0">
            <a:spAutoFit/>
          </a:bodyPr>
          <a:lstStyle/>
          <a:p>
            <a:r>
              <a:rPr lang="de-DE" dirty="0"/>
              <a:t>S.95</a:t>
            </a:r>
            <a:endParaRPr lang="en-GB" dirty="0"/>
          </a:p>
        </p:txBody>
      </p:sp>
      <p:pic>
        <p:nvPicPr>
          <p:cNvPr id="6" name="Inhaltsplatzhalter 3">
            <a:extLst>
              <a:ext uri="{FF2B5EF4-FFF2-40B4-BE49-F238E27FC236}">
                <a16:creationId xmlns:a16="http://schemas.microsoft.com/office/drawing/2014/main" id="{B2B3BC63-4EEB-E51E-1E9C-2589A5A2B790}"/>
              </a:ext>
            </a:extLst>
          </p:cNvPr>
          <p:cNvPicPr>
            <a:picLocks/>
          </p:cNvPicPr>
          <p:nvPr/>
        </p:nvPicPr>
        <p:blipFill rotWithShape="1">
          <a:blip r:embed="rId3"/>
          <a:srcRect l="31305" t="12542" r="33642" b="2411"/>
          <a:stretch/>
        </p:blipFill>
        <p:spPr bwMode="auto">
          <a:xfrm>
            <a:off x="619878" y="346075"/>
            <a:ext cx="4521748" cy="60247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1106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t>BNE </a:t>
            </a:r>
            <a:r>
              <a:rPr lang="en-GB" sz="3200" dirty="0" err="1"/>
              <a:t>Themenbereiche</a:t>
            </a:r>
            <a:r>
              <a:rPr lang="en-GB" sz="3200" dirty="0"/>
              <a:t/>
            </a:r>
            <a:br>
              <a:rPr lang="en-GB" sz="3200" dirty="0"/>
            </a:br>
            <a:endParaRPr lang="en-GB" sz="3200" dirty="0"/>
          </a:p>
        </p:txBody>
      </p:sp>
      <p:pic>
        <p:nvPicPr>
          <p:cNvPr id="4" name="Inhaltsplatzhalter 3">
            <a:extLst>
              <a:ext uri="{FF2B5EF4-FFF2-40B4-BE49-F238E27FC236}">
                <a16:creationId xmlns:a16="http://schemas.microsoft.com/office/drawing/2014/main" id="{B2B3BC63-4EEB-E51E-1E9C-2589A5A2B790}"/>
              </a:ext>
            </a:extLst>
          </p:cNvPr>
          <p:cNvPicPr>
            <a:picLocks noGrp="1"/>
          </p:cNvPicPr>
          <p:nvPr>
            <p:ph sz="quarter" idx="10"/>
          </p:nvPr>
        </p:nvPicPr>
        <p:blipFill rotWithShape="1">
          <a:blip r:embed="rId2"/>
          <a:srcRect l="31305" t="12542" r="33642" b="2411"/>
          <a:stretch/>
        </p:blipFill>
        <p:spPr bwMode="auto">
          <a:xfrm>
            <a:off x="874711" y="1030288"/>
            <a:ext cx="3610875" cy="4572737"/>
          </a:xfrm>
          <a:prstGeom prst="rect">
            <a:avLst/>
          </a:prstGeom>
          <a:ln>
            <a:noFill/>
          </a:ln>
          <a:extLst>
            <a:ext uri="{53640926-AAD7-44D8-BBD7-CCE9431645EC}">
              <a14:shadowObscured xmlns:a14="http://schemas.microsoft.com/office/drawing/2010/main"/>
            </a:ext>
          </a:extLst>
        </p:spPr>
      </p:pic>
      <p:sp>
        <p:nvSpPr>
          <p:cNvPr id="3" name="Textfeld 2"/>
          <p:cNvSpPr txBox="1"/>
          <p:nvPr/>
        </p:nvSpPr>
        <p:spPr>
          <a:xfrm>
            <a:off x="4485586" y="1614098"/>
            <a:ext cx="7095744" cy="954107"/>
          </a:xfrm>
          <a:prstGeom prst="rect">
            <a:avLst/>
          </a:prstGeom>
          <a:noFill/>
        </p:spPr>
        <p:txBody>
          <a:bodyPr wrap="square" rtlCol="0">
            <a:spAutoFit/>
          </a:bodyPr>
          <a:lstStyle/>
          <a:p>
            <a:endParaRPr lang="en-GB" sz="2000" dirty="0"/>
          </a:p>
          <a:p>
            <a:endParaRPr lang="de-DE" sz="3600" dirty="0">
              <a:latin typeface="Arial" panose="020B0604020202020204" pitchFamily="34" charset="0"/>
              <a:cs typeface="Arial" panose="020B0604020202020204" pitchFamily="34" charset="0"/>
            </a:endParaRPr>
          </a:p>
        </p:txBody>
      </p:sp>
      <p:pic>
        <p:nvPicPr>
          <p:cNvPr id="5" name="Grafik 4"/>
          <p:cNvPicPr/>
          <p:nvPr/>
        </p:nvPicPr>
        <p:blipFill rotWithShape="1">
          <a:blip r:embed="rId3"/>
          <a:srcRect l="15114" t="12269" r="39614" b="6388"/>
          <a:stretch/>
        </p:blipFill>
        <p:spPr bwMode="auto">
          <a:xfrm>
            <a:off x="4485586" y="776350"/>
            <a:ext cx="5130836" cy="5304410"/>
          </a:xfrm>
          <a:prstGeom prst="rect">
            <a:avLst/>
          </a:prstGeom>
          <a:ln>
            <a:noFill/>
          </a:ln>
          <a:extLst>
            <a:ext uri="{53640926-AAD7-44D8-BBD7-CCE9431645EC}">
              <a14:shadowObscured xmlns:a14="http://schemas.microsoft.com/office/drawing/2010/main"/>
            </a:ext>
          </a:extLst>
        </p:spPr>
      </p:pic>
      <p:sp>
        <p:nvSpPr>
          <p:cNvPr id="6" name="Textfeld 5"/>
          <p:cNvSpPr txBox="1"/>
          <p:nvPr/>
        </p:nvSpPr>
        <p:spPr>
          <a:xfrm>
            <a:off x="8778240" y="5648745"/>
            <a:ext cx="590226" cy="341632"/>
          </a:xfrm>
          <a:prstGeom prst="rect">
            <a:avLst/>
          </a:prstGeom>
          <a:noFill/>
        </p:spPr>
        <p:txBody>
          <a:bodyPr wrap="none" rtlCol="0">
            <a:spAutoFit/>
          </a:bodyPr>
          <a:lstStyle/>
          <a:p>
            <a:r>
              <a:rPr lang="de-DE" dirty="0"/>
              <a:t>S.97</a:t>
            </a:r>
            <a:endParaRPr lang="en-GB" dirty="0"/>
          </a:p>
        </p:txBody>
      </p:sp>
    </p:spTree>
    <p:extLst>
      <p:ext uri="{BB962C8B-B14F-4D97-AF65-F5344CB8AC3E}">
        <p14:creationId xmlns:p14="http://schemas.microsoft.com/office/powerpoint/2010/main" val="31773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Bildung für Nachhaltige Entwicklung (BNE)</a:t>
            </a:r>
            <a:endParaRPr lang="en-GB" dirty="0"/>
          </a:p>
        </p:txBody>
      </p:sp>
      <p:sp>
        <p:nvSpPr>
          <p:cNvPr id="3" name="Inhaltsplatzhalter 2"/>
          <p:cNvSpPr>
            <a:spLocks noGrp="1"/>
          </p:cNvSpPr>
          <p:nvPr>
            <p:ph sz="quarter" idx="10"/>
          </p:nvPr>
        </p:nvSpPr>
        <p:spPr>
          <a:xfrm>
            <a:off x="874712" y="1103314"/>
            <a:ext cx="5750456" cy="1927754"/>
          </a:xfrm>
        </p:spPr>
        <p:txBody>
          <a:bodyPr/>
          <a:lstStyle/>
          <a:p>
            <a:pPr marL="342900" indent="-342900">
              <a:buFont typeface="Arial" panose="020B0604020202020204" pitchFamily="34" charset="0"/>
              <a:buChar char="•"/>
            </a:pPr>
            <a:r>
              <a:rPr lang="de-DE" sz="2000" dirty="0"/>
              <a:t>Verständnisse der Nachhaltigkeit</a:t>
            </a:r>
          </a:p>
          <a:p>
            <a:pPr marL="594900" lvl="2" indent="-342900">
              <a:buFontTx/>
              <a:buChar char="-"/>
            </a:pPr>
            <a:r>
              <a:rPr lang="de-DE" sz="2000" b="0" dirty="0"/>
              <a:t>eigene </a:t>
            </a:r>
          </a:p>
          <a:p>
            <a:pPr marL="594900" lvl="2" indent="-342900">
              <a:buFontTx/>
              <a:buChar char="-"/>
            </a:pPr>
            <a:r>
              <a:rPr lang="de-DE" sz="2000" b="0" dirty="0"/>
              <a:t>Universal/</a:t>
            </a:r>
            <a:r>
              <a:rPr lang="de-DE" sz="2000" b="0" dirty="0" err="1"/>
              <a:t>Pluriversal</a:t>
            </a:r>
            <a:endParaRPr lang="de-DE" sz="2000" b="0" dirty="0"/>
          </a:p>
          <a:p>
            <a:pPr marL="342900" indent="-342900">
              <a:buFont typeface="Arial" panose="020B0604020202020204" pitchFamily="34" charset="0"/>
              <a:buChar char="•"/>
            </a:pPr>
            <a:r>
              <a:rPr lang="de-DE" sz="2000" dirty="0"/>
              <a:t>Bildung für Nachhaltige Entwicklung </a:t>
            </a:r>
          </a:p>
          <a:p>
            <a:pPr marL="594900" lvl="2" indent="-342900">
              <a:buFontTx/>
              <a:buChar char="-"/>
            </a:pPr>
            <a:r>
              <a:rPr lang="de-DE" sz="2000" dirty="0"/>
              <a:t>Definition</a:t>
            </a:r>
          </a:p>
          <a:p>
            <a:pPr marL="594900" lvl="2" indent="-342900">
              <a:buFontTx/>
              <a:buChar char="-"/>
            </a:pPr>
            <a:r>
              <a:rPr lang="de-DE" sz="2000" dirty="0"/>
              <a:t>Kompetenzen (oder nicht?)</a:t>
            </a:r>
          </a:p>
          <a:p>
            <a:pPr marL="594900" lvl="2" indent="-342900">
              <a:buFontTx/>
              <a:buChar char="-"/>
            </a:pPr>
            <a:r>
              <a:rPr lang="de-DE" sz="2000" dirty="0"/>
              <a:t>Kriterien</a:t>
            </a:r>
          </a:p>
          <a:p>
            <a:pPr marL="342900" indent="-342900">
              <a:buFont typeface="Arial" panose="020B0604020202020204" pitchFamily="34" charset="0"/>
              <a:buChar char="•"/>
            </a:pPr>
            <a:r>
              <a:rPr lang="de-DE" sz="2000" dirty="0"/>
              <a:t>Umsetzung</a:t>
            </a:r>
          </a:p>
          <a:p>
            <a:pPr marL="594900" lvl="2" indent="-342900">
              <a:buFontTx/>
              <a:buChar char="-"/>
            </a:pPr>
            <a:r>
              <a:rPr lang="de-DE" sz="2000" b="0" dirty="0"/>
              <a:t>Eigene Fach</a:t>
            </a:r>
          </a:p>
          <a:p>
            <a:pPr marL="594900" lvl="2" indent="-342900">
              <a:buFontTx/>
              <a:buChar char="-"/>
            </a:pPr>
            <a:r>
              <a:rPr lang="de-DE" sz="2000" b="0" dirty="0"/>
              <a:t>Interdisziplinär</a:t>
            </a:r>
            <a:endParaRPr lang="de-DE" sz="2000" dirty="0"/>
          </a:p>
          <a:p>
            <a:pPr lvl="2" indent="0">
              <a:buNone/>
            </a:pPr>
            <a:endParaRPr lang="en-GB" sz="2000" b="0" dirty="0"/>
          </a:p>
        </p:txBody>
      </p:sp>
      <p:pic>
        <p:nvPicPr>
          <p:cNvPr id="4" name="Bildplatzhalter 5"/>
          <p:cNvPicPr>
            <a:picLocks noChangeAspect="1"/>
          </p:cNvPicPr>
          <p:nvPr/>
        </p:nvPicPr>
        <p:blipFill>
          <a:blip r:embed="rId2" cstate="print">
            <a:extLst>
              <a:ext uri="{28A0092B-C50C-407E-A947-70E740481C1C}">
                <a14:useLocalDpi xmlns:a14="http://schemas.microsoft.com/office/drawing/2010/main" val="0"/>
              </a:ext>
            </a:extLst>
          </a:blip>
          <a:srcRect l="10200" r="10200"/>
          <a:stretch>
            <a:fillRect/>
          </a:stretch>
        </p:blipFill>
        <p:spPr>
          <a:xfrm>
            <a:off x="6359377" y="1103313"/>
            <a:ext cx="5587268" cy="4679419"/>
          </a:xfrm>
          <a:prstGeom prst="rect">
            <a:avLst/>
          </a:prstGeom>
        </p:spPr>
      </p:pic>
    </p:spTree>
    <p:extLst>
      <p:ext uri="{BB962C8B-B14F-4D97-AF65-F5344CB8AC3E}">
        <p14:creationId xmlns:p14="http://schemas.microsoft.com/office/powerpoint/2010/main" val="1982122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t>BNE </a:t>
            </a:r>
            <a:r>
              <a:rPr lang="en-GB" sz="3200" dirty="0" err="1"/>
              <a:t>Themenbereiche</a:t>
            </a:r>
            <a:r>
              <a:rPr lang="en-GB" sz="3200" dirty="0"/>
              <a:t/>
            </a:r>
            <a:br>
              <a:rPr lang="en-GB" sz="3200" dirty="0"/>
            </a:br>
            <a:endParaRPr lang="en-GB" sz="3200" dirty="0"/>
          </a:p>
        </p:txBody>
      </p:sp>
      <p:pic>
        <p:nvPicPr>
          <p:cNvPr id="4" name="Inhaltsplatzhalter 3">
            <a:extLst>
              <a:ext uri="{FF2B5EF4-FFF2-40B4-BE49-F238E27FC236}">
                <a16:creationId xmlns:a16="http://schemas.microsoft.com/office/drawing/2014/main" id="{B2B3BC63-4EEB-E51E-1E9C-2589A5A2B790}"/>
              </a:ext>
            </a:extLst>
          </p:cNvPr>
          <p:cNvPicPr>
            <a:picLocks noGrp="1"/>
          </p:cNvPicPr>
          <p:nvPr>
            <p:ph sz="quarter" idx="10"/>
          </p:nvPr>
        </p:nvPicPr>
        <p:blipFill rotWithShape="1">
          <a:blip r:embed="rId2"/>
          <a:srcRect l="31305" t="12542" r="33642" b="2411"/>
          <a:stretch/>
        </p:blipFill>
        <p:spPr bwMode="auto">
          <a:xfrm>
            <a:off x="874711" y="1030288"/>
            <a:ext cx="3610875" cy="4572737"/>
          </a:xfrm>
          <a:prstGeom prst="rect">
            <a:avLst/>
          </a:prstGeom>
          <a:ln>
            <a:noFill/>
          </a:ln>
          <a:extLst>
            <a:ext uri="{53640926-AAD7-44D8-BBD7-CCE9431645EC}">
              <a14:shadowObscured xmlns:a14="http://schemas.microsoft.com/office/drawing/2010/main"/>
            </a:ext>
          </a:extLst>
        </p:spPr>
      </p:pic>
      <p:sp>
        <p:nvSpPr>
          <p:cNvPr id="3" name="Textfeld 2"/>
          <p:cNvSpPr txBox="1"/>
          <p:nvPr/>
        </p:nvSpPr>
        <p:spPr>
          <a:xfrm>
            <a:off x="7007002" y="2802818"/>
            <a:ext cx="5411449" cy="646331"/>
          </a:xfrm>
          <a:prstGeom prst="rect">
            <a:avLst/>
          </a:prstGeom>
          <a:noFill/>
        </p:spPr>
        <p:txBody>
          <a:bodyPr wrap="square" rtlCol="0">
            <a:spAutoFit/>
          </a:bodyPr>
          <a:lstStyle/>
          <a:p>
            <a:r>
              <a:rPr lang="de-DE" sz="3600" dirty="0">
                <a:latin typeface="Arial" panose="020B0604020202020204" pitchFamily="34" charset="0"/>
                <a:cs typeface="Arial" panose="020B0604020202020204" pitchFamily="34" charset="0"/>
              </a:rPr>
              <a:t>Kriterien?</a:t>
            </a:r>
          </a:p>
        </p:txBody>
      </p:sp>
    </p:spTree>
    <p:extLst>
      <p:ext uri="{BB962C8B-B14F-4D97-AF65-F5344CB8AC3E}">
        <p14:creationId xmlns:p14="http://schemas.microsoft.com/office/powerpoint/2010/main" val="681283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t>BNE </a:t>
            </a:r>
            <a:r>
              <a:rPr lang="en-GB" sz="3200" dirty="0" err="1"/>
              <a:t>Themenbereiche</a:t>
            </a:r>
            <a:r>
              <a:rPr lang="en-GB" sz="3200" dirty="0"/>
              <a:t/>
            </a:r>
            <a:br>
              <a:rPr lang="en-GB" sz="3200" dirty="0"/>
            </a:br>
            <a:endParaRPr lang="en-GB" sz="3200" dirty="0"/>
          </a:p>
        </p:txBody>
      </p:sp>
      <p:pic>
        <p:nvPicPr>
          <p:cNvPr id="4" name="Inhaltsplatzhalter 3">
            <a:extLst>
              <a:ext uri="{FF2B5EF4-FFF2-40B4-BE49-F238E27FC236}">
                <a16:creationId xmlns:a16="http://schemas.microsoft.com/office/drawing/2014/main" id="{B2B3BC63-4EEB-E51E-1E9C-2589A5A2B790}"/>
              </a:ext>
            </a:extLst>
          </p:cNvPr>
          <p:cNvPicPr>
            <a:picLocks noGrp="1"/>
          </p:cNvPicPr>
          <p:nvPr>
            <p:ph sz="quarter" idx="10"/>
          </p:nvPr>
        </p:nvPicPr>
        <p:blipFill rotWithShape="1">
          <a:blip r:embed="rId2"/>
          <a:srcRect l="31305" t="12542" r="33642" b="2411"/>
          <a:stretch/>
        </p:blipFill>
        <p:spPr bwMode="auto">
          <a:xfrm>
            <a:off x="874711" y="1030288"/>
            <a:ext cx="3610875" cy="4572737"/>
          </a:xfrm>
          <a:prstGeom prst="rect">
            <a:avLst/>
          </a:prstGeom>
          <a:ln>
            <a:noFill/>
          </a:ln>
          <a:extLst>
            <a:ext uri="{53640926-AAD7-44D8-BBD7-CCE9431645EC}">
              <a14:shadowObscured xmlns:a14="http://schemas.microsoft.com/office/drawing/2010/main"/>
            </a:ext>
          </a:extLst>
        </p:spPr>
      </p:pic>
      <p:sp>
        <p:nvSpPr>
          <p:cNvPr id="3" name="Textfeld 2"/>
          <p:cNvSpPr txBox="1"/>
          <p:nvPr/>
        </p:nvSpPr>
        <p:spPr>
          <a:xfrm>
            <a:off x="4700016" y="1614098"/>
            <a:ext cx="7095744" cy="4955203"/>
          </a:xfrm>
          <a:prstGeom prst="rect">
            <a:avLst/>
          </a:prstGeom>
          <a:noFill/>
        </p:spPr>
        <p:txBody>
          <a:bodyPr wrap="square" rtlCol="0">
            <a:spAutoFit/>
          </a:bodyPr>
          <a:lstStyle/>
          <a:p>
            <a:r>
              <a:rPr lang="en-GB" sz="2000" dirty="0" err="1"/>
              <a:t>Themenbereiche</a:t>
            </a:r>
            <a:r>
              <a:rPr lang="en-GB" sz="2000" dirty="0"/>
              <a:t> </a:t>
            </a:r>
            <a:r>
              <a:rPr lang="en-GB" sz="2000" dirty="0" err="1"/>
              <a:t>sollen</a:t>
            </a:r>
            <a:r>
              <a:rPr lang="en-GB" sz="2000" dirty="0"/>
              <a:t>:</a:t>
            </a:r>
          </a:p>
          <a:p>
            <a:endParaRPr lang="en-GB" sz="2000" dirty="0"/>
          </a:p>
          <a:p>
            <a:pPr marL="342900" indent="-342900">
              <a:buFont typeface="Arial" panose="020B0604020202020204" pitchFamily="34" charset="0"/>
              <a:buChar char="•"/>
            </a:pPr>
            <a:r>
              <a:rPr lang="de-DE" sz="2000" dirty="0"/>
              <a:t>das für den Lernbereich </a:t>
            </a:r>
            <a:r>
              <a:rPr lang="de-DE" sz="2000" dirty="0">
                <a:solidFill>
                  <a:srgbClr val="00B050"/>
                </a:solidFill>
              </a:rPr>
              <a:t>relevante Orientierungswissen </a:t>
            </a:r>
            <a:r>
              <a:rPr lang="de-DE" sz="2000" dirty="0"/>
              <a:t>repräsentieren,</a:t>
            </a:r>
          </a:p>
          <a:p>
            <a:pPr marL="342900" indent="-342900">
              <a:buFont typeface="Arial" panose="020B0604020202020204" pitchFamily="34" charset="0"/>
              <a:buChar char="•"/>
            </a:pPr>
            <a:r>
              <a:rPr lang="de-DE" sz="2000" dirty="0"/>
              <a:t>die </a:t>
            </a:r>
            <a:r>
              <a:rPr lang="de-DE" sz="2000" dirty="0">
                <a:solidFill>
                  <a:srgbClr val="00B050"/>
                </a:solidFill>
              </a:rPr>
              <a:t>Mehrdimensionalität</a:t>
            </a:r>
            <a:r>
              <a:rPr lang="de-DE" sz="2000" dirty="0"/>
              <a:t> des Leitbildes der nachhaltigen Entwicklung abbildende,</a:t>
            </a:r>
          </a:p>
          <a:p>
            <a:pPr marL="342900" indent="-342900">
              <a:buFont typeface="Arial" panose="020B0604020202020204" pitchFamily="34" charset="0"/>
              <a:buChar char="•"/>
            </a:pPr>
            <a:r>
              <a:rPr lang="de-DE" sz="2000" dirty="0">
                <a:solidFill>
                  <a:srgbClr val="00B050"/>
                </a:solidFill>
              </a:rPr>
              <a:t>Globalisierung</a:t>
            </a:r>
            <a:r>
              <a:rPr lang="de-DE" sz="2000" dirty="0"/>
              <a:t> und globale Entwicklungsprozesse aufgreifende,</a:t>
            </a:r>
          </a:p>
          <a:p>
            <a:pPr marL="342900" indent="-342900">
              <a:buFont typeface="Arial" panose="020B0604020202020204" pitchFamily="34" charset="0"/>
              <a:buChar char="•"/>
            </a:pPr>
            <a:r>
              <a:rPr lang="de-DE" sz="2000" dirty="0"/>
              <a:t>zugleich einen </a:t>
            </a:r>
            <a:r>
              <a:rPr lang="de-DE" sz="2000" dirty="0">
                <a:solidFill>
                  <a:srgbClr val="00B050"/>
                </a:solidFill>
              </a:rPr>
              <a:t>lebensweltlichen Bezug </a:t>
            </a:r>
            <a:r>
              <a:rPr lang="de-DE" sz="2000" dirty="0"/>
              <a:t>und eine globale Weltsicht ermöglichende,</a:t>
            </a:r>
          </a:p>
          <a:p>
            <a:pPr marL="342900" indent="-342900">
              <a:buFont typeface="Arial" panose="020B0604020202020204" pitchFamily="34" charset="0"/>
              <a:buChar char="•"/>
            </a:pPr>
            <a:r>
              <a:rPr lang="de-DE" sz="2000" dirty="0"/>
              <a:t>einer im </a:t>
            </a:r>
            <a:r>
              <a:rPr lang="de-DE" sz="2000" dirty="0">
                <a:solidFill>
                  <a:srgbClr val="00B050"/>
                </a:solidFill>
              </a:rPr>
              <a:t>wissenschaftlichen bzw. gesellschaftlichen Diskurs </a:t>
            </a:r>
            <a:r>
              <a:rPr lang="de-DE" sz="2000" dirty="0"/>
              <a:t>üblichen Bündelung entsprechende unterrichtliche Praxiserfahrungen berücksichtigen.</a:t>
            </a:r>
          </a:p>
          <a:p>
            <a:r>
              <a:rPr lang="de-DE" sz="2000" dirty="0"/>
              <a:t>(S.96)</a:t>
            </a:r>
          </a:p>
          <a:p>
            <a:endParaRPr lang="de-D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855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6412" y="434975"/>
            <a:ext cx="10580687" cy="684213"/>
          </a:xfrm>
        </p:spPr>
        <p:txBody>
          <a:bodyPr/>
          <a:lstStyle/>
          <a:p>
            <a:r>
              <a:rPr lang="de-DE" dirty="0"/>
              <a:t>BNE in der eigene Fach/Schulart</a:t>
            </a:r>
            <a:endParaRPr lang="en-GB" dirty="0"/>
          </a:p>
        </p:txBody>
      </p:sp>
      <p:pic>
        <p:nvPicPr>
          <p:cNvPr id="4" name="Inhaltsplatzhalter 3"/>
          <p:cNvPicPr>
            <a:picLocks noGrp="1" noChangeAspect="1"/>
          </p:cNvPicPr>
          <p:nvPr>
            <p:ph sz="quarter" idx="10"/>
          </p:nvPr>
        </p:nvPicPr>
        <p:blipFill>
          <a:blip r:embed="rId2"/>
          <a:stretch>
            <a:fillRect/>
          </a:stretch>
        </p:blipFill>
        <p:spPr>
          <a:xfrm>
            <a:off x="506412" y="1443302"/>
            <a:ext cx="5715000" cy="3800475"/>
          </a:xfrm>
          <a:prstGeom prst="rect">
            <a:avLst/>
          </a:prstGeom>
        </p:spPr>
      </p:pic>
    </p:spTree>
    <p:extLst>
      <p:ext uri="{BB962C8B-B14F-4D97-AF65-F5344CB8AC3E}">
        <p14:creationId xmlns:p14="http://schemas.microsoft.com/office/powerpoint/2010/main" val="3264682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Whole</a:t>
            </a:r>
            <a:r>
              <a:rPr lang="de-DE" dirty="0"/>
              <a:t> School Approach </a:t>
            </a:r>
            <a:endParaRPr lang="en-GB" dirty="0"/>
          </a:p>
        </p:txBody>
      </p:sp>
      <p:sp>
        <p:nvSpPr>
          <p:cNvPr id="3" name="Inhaltsplatzhalter 2"/>
          <p:cNvSpPr>
            <a:spLocks noGrp="1"/>
          </p:cNvSpPr>
          <p:nvPr>
            <p:ph sz="quarter" idx="10"/>
          </p:nvPr>
        </p:nvSpPr>
        <p:spPr>
          <a:xfrm>
            <a:off x="2817811" y="2402947"/>
            <a:ext cx="1686456" cy="2232554"/>
          </a:xfrm>
        </p:spPr>
        <p:txBody>
          <a:bodyPr/>
          <a:lstStyle/>
          <a:p>
            <a:pPr marL="285750" indent="-285750">
              <a:buFont typeface="Arial" panose="020B0604020202020204" pitchFamily="34" charset="0"/>
              <a:buChar char="•"/>
            </a:pPr>
            <a:r>
              <a:rPr lang="de-DE" dirty="0"/>
              <a:t>Wer?</a:t>
            </a:r>
          </a:p>
          <a:p>
            <a:pPr marL="285750" indent="-285750">
              <a:buFont typeface="Arial" panose="020B0604020202020204" pitchFamily="34" charset="0"/>
              <a:buChar char="•"/>
            </a:pPr>
            <a:r>
              <a:rPr lang="de-DE" dirty="0"/>
              <a:t>Was?</a:t>
            </a:r>
          </a:p>
          <a:p>
            <a:pPr marL="285750" indent="-285750">
              <a:buFont typeface="Arial" panose="020B0604020202020204" pitchFamily="34" charset="0"/>
              <a:buChar char="•"/>
            </a:pPr>
            <a:r>
              <a:rPr lang="de-DE" dirty="0"/>
              <a:t>Warum?</a:t>
            </a:r>
            <a:endParaRPr lang="en-GB" dirty="0"/>
          </a:p>
        </p:txBody>
      </p:sp>
      <p:pic>
        <p:nvPicPr>
          <p:cNvPr id="5" name="Bildplatzhalter 4"/>
          <p:cNvPicPr>
            <a:picLocks noChangeAspect="1"/>
          </p:cNvPicPr>
          <p:nvPr/>
        </p:nvPicPr>
        <p:blipFill>
          <a:blip r:embed="rId2"/>
          <a:srcRect t="4747" b="4747"/>
          <a:stretch>
            <a:fillRect/>
          </a:stretch>
        </p:blipFill>
        <p:spPr>
          <a:xfrm>
            <a:off x="4745994" y="943342"/>
            <a:ext cx="5557938" cy="4654855"/>
          </a:xfrm>
          <a:prstGeom prst="rect">
            <a:avLst/>
          </a:prstGeom>
        </p:spPr>
      </p:pic>
    </p:spTree>
    <p:extLst>
      <p:ext uri="{BB962C8B-B14F-4D97-AF65-F5344CB8AC3E}">
        <p14:creationId xmlns:p14="http://schemas.microsoft.com/office/powerpoint/2010/main" val="583585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Whole</a:t>
            </a:r>
            <a:r>
              <a:rPr lang="de-DE" dirty="0"/>
              <a:t> School Approach </a:t>
            </a:r>
            <a:endParaRPr lang="en-GB" dirty="0"/>
          </a:p>
        </p:txBody>
      </p:sp>
      <p:pic>
        <p:nvPicPr>
          <p:cNvPr id="4" name="Inhaltsplatzhalter 3"/>
          <p:cNvPicPr>
            <a:picLocks noGrp="1"/>
          </p:cNvPicPr>
          <p:nvPr>
            <p:ph sz="quarter" idx="10"/>
          </p:nvPr>
        </p:nvPicPr>
        <p:blipFill rotWithShape="1">
          <a:blip r:embed="rId2"/>
          <a:srcRect l="22500" t="12029" r="44291" b="6012"/>
          <a:stretch/>
        </p:blipFill>
        <p:spPr bwMode="auto">
          <a:xfrm rot="5400000">
            <a:off x="2694098" y="-1157906"/>
            <a:ext cx="5712621" cy="9601200"/>
          </a:xfrm>
          <a:prstGeom prst="rect">
            <a:avLst/>
          </a:prstGeom>
          <a:ln>
            <a:noFill/>
          </a:ln>
          <a:extLst>
            <a:ext uri="{53640926-AAD7-44D8-BBD7-CCE9431645EC}">
              <a14:shadowObscured xmlns:a14="http://schemas.microsoft.com/office/drawing/2010/main"/>
            </a:ext>
          </a:extLst>
        </p:spPr>
      </p:pic>
      <p:sp>
        <p:nvSpPr>
          <p:cNvPr id="5" name="Textfeld 4"/>
          <p:cNvSpPr txBox="1"/>
          <p:nvPr/>
        </p:nvSpPr>
        <p:spPr>
          <a:xfrm>
            <a:off x="10680192" y="5513832"/>
            <a:ext cx="763351" cy="341632"/>
          </a:xfrm>
          <a:prstGeom prst="rect">
            <a:avLst/>
          </a:prstGeom>
          <a:noFill/>
        </p:spPr>
        <p:txBody>
          <a:bodyPr wrap="none" rtlCol="0">
            <a:spAutoFit/>
          </a:bodyPr>
          <a:lstStyle/>
          <a:p>
            <a:r>
              <a:rPr lang="de-DE" dirty="0"/>
              <a:t>S. 414</a:t>
            </a:r>
            <a:endParaRPr lang="en-GB" dirty="0"/>
          </a:p>
        </p:txBody>
      </p:sp>
    </p:spTree>
    <p:extLst>
      <p:ext uri="{BB962C8B-B14F-4D97-AF65-F5344CB8AC3E}">
        <p14:creationId xmlns:p14="http://schemas.microsoft.com/office/powerpoint/2010/main" val="43492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4" name="Inhaltsplatzhalt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094" y="346075"/>
            <a:ext cx="9011152" cy="6371167"/>
          </a:xfrm>
          <a:prstGeom prst="rect">
            <a:avLst/>
          </a:prstGeom>
        </p:spPr>
      </p:pic>
      <p:sp>
        <p:nvSpPr>
          <p:cNvPr id="5" name="Textfeld 4"/>
          <p:cNvSpPr txBox="1"/>
          <p:nvPr/>
        </p:nvSpPr>
        <p:spPr>
          <a:xfrm>
            <a:off x="9461500" y="5304367"/>
            <a:ext cx="1409360" cy="341632"/>
          </a:xfrm>
          <a:prstGeom prst="rect">
            <a:avLst/>
          </a:prstGeom>
          <a:noFill/>
        </p:spPr>
        <p:txBody>
          <a:bodyPr wrap="none" rtlCol="0">
            <a:spAutoFit/>
          </a:bodyPr>
          <a:lstStyle/>
          <a:p>
            <a:r>
              <a:rPr lang="de-DE" dirty="0"/>
              <a:t>© Anja Riese</a:t>
            </a:r>
            <a:endParaRPr lang="en-GB" dirty="0"/>
          </a:p>
        </p:txBody>
      </p:sp>
    </p:spTree>
    <p:extLst>
      <p:ext uri="{BB962C8B-B14F-4D97-AF65-F5344CB8AC3E}">
        <p14:creationId xmlns:p14="http://schemas.microsoft.com/office/powerpoint/2010/main" val="776858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Blended</a:t>
            </a:r>
            <a:r>
              <a:rPr lang="de-DE" dirty="0"/>
              <a:t> Learning – international - interdisziplinär</a:t>
            </a:r>
            <a:endParaRPr lang="en-GB" dirty="0"/>
          </a:p>
        </p:txBody>
      </p:sp>
      <p:sp>
        <p:nvSpPr>
          <p:cNvPr id="10" name="TextBox 9">
            <a:extLst>
              <a:ext uri="{FF2B5EF4-FFF2-40B4-BE49-F238E27FC236}">
                <a16:creationId xmlns:a16="http://schemas.microsoft.com/office/drawing/2014/main" id="{BC5696D6-6854-12D4-5585-CDA85A2B8FBC}"/>
              </a:ext>
            </a:extLst>
          </p:cNvPr>
          <p:cNvSpPr txBox="1"/>
          <p:nvPr/>
        </p:nvSpPr>
        <p:spPr>
          <a:xfrm>
            <a:off x="793214" y="1366091"/>
            <a:ext cx="3205909" cy="3083921"/>
          </a:xfrm>
          <a:prstGeom prst="rect">
            <a:avLst/>
          </a:prstGeom>
          <a:noFill/>
          <a:ln w="28575">
            <a:solidFill>
              <a:schemeClr val="accent1"/>
            </a:solidFill>
          </a:ln>
        </p:spPr>
        <p:txBody>
          <a:bodyPr wrap="square" rtlCol="0">
            <a:spAutoFit/>
          </a:bodyPr>
          <a:lstStyle/>
          <a:p>
            <a:r>
              <a:rPr lang="de-DE" b="1" dirty="0"/>
              <a:t>Lehr-Lernformate</a:t>
            </a:r>
          </a:p>
          <a:p>
            <a:endParaRPr lang="de-DE" dirty="0"/>
          </a:p>
          <a:p>
            <a:r>
              <a:rPr lang="de-DE" dirty="0"/>
              <a:t>Präsenz</a:t>
            </a:r>
          </a:p>
          <a:p>
            <a:pPr marL="285750" indent="-285750">
              <a:buFont typeface="Arial" panose="020B0604020202020204" pitchFamily="34" charset="0"/>
              <a:buChar char="•"/>
            </a:pPr>
            <a:r>
              <a:rPr lang="de-DE" dirty="0"/>
              <a:t>TU-intern</a:t>
            </a:r>
          </a:p>
          <a:p>
            <a:pPr marL="285750" indent="-285750">
              <a:buFont typeface="Arial" panose="020B0604020202020204" pitchFamily="34" charset="0"/>
              <a:buChar char="•"/>
            </a:pPr>
            <a:r>
              <a:rPr lang="de-DE" dirty="0"/>
              <a:t>face-</a:t>
            </a:r>
            <a:r>
              <a:rPr lang="de-DE" dirty="0" err="1"/>
              <a:t>to</a:t>
            </a:r>
            <a:r>
              <a:rPr lang="de-DE" dirty="0"/>
              <a:t>-face </a:t>
            </a:r>
            <a:r>
              <a:rPr lang="de-DE" dirty="0" err="1"/>
              <a:t>event</a:t>
            </a:r>
            <a:r>
              <a:rPr lang="de-DE" dirty="0"/>
              <a:t> mit Partnerinstitutionen, TU Dresden, 21.-23.3.2024</a:t>
            </a:r>
          </a:p>
          <a:p>
            <a:endParaRPr lang="de-DE" dirty="0"/>
          </a:p>
          <a:p>
            <a:r>
              <a:rPr lang="de-DE" dirty="0"/>
              <a:t>online</a:t>
            </a:r>
          </a:p>
          <a:p>
            <a:pPr marL="285750" indent="-285750">
              <a:buFont typeface="Arial" panose="020B0604020202020204" pitchFamily="34" charset="0"/>
              <a:buChar char="•"/>
            </a:pPr>
            <a:r>
              <a:rPr lang="de-DE" dirty="0"/>
              <a:t>institutionenübergreifende Reflexion</a:t>
            </a:r>
          </a:p>
          <a:p>
            <a:r>
              <a:rPr lang="de-DE" dirty="0"/>
              <a:t>	</a:t>
            </a:r>
          </a:p>
        </p:txBody>
      </p:sp>
      <p:sp>
        <p:nvSpPr>
          <p:cNvPr id="12" name="TextBox 11">
            <a:extLst>
              <a:ext uri="{FF2B5EF4-FFF2-40B4-BE49-F238E27FC236}">
                <a16:creationId xmlns:a16="http://schemas.microsoft.com/office/drawing/2014/main" id="{4BFC8C49-994D-30D2-D3E0-EFC61BEC3B0B}"/>
              </a:ext>
            </a:extLst>
          </p:cNvPr>
          <p:cNvSpPr txBox="1"/>
          <p:nvPr/>
        </p:nvSpPr>
        <p:spPr>
          <a:xfrm>
            <a:off x="4493045" y="1366091"/>
            <a:ext cx="2359447" cy="341632"/>
          </a:xfrm>
          <a:prstGeom prst="rect">
            <a:avLst/>
          </a:prstGeom>
          <a:noFill/>
          <a:ln w="28575">
            <a:solidFill>
              <a:schemeClr val="accent1"/>
            </a:solidFill>
          </a:ln>
        </p:spPr>
        <p:txBody>
          <a:bodyPr wrap="square" rtlCol="0">
            <a:spAutoFit/>
          </a:bodyPr>
          <a:lstStyle/>
          <a:p>
            <a:r>
              <a:rPr lang="de-DE" b="1" dirty="0"/>
              <a:t>Partnerinstitutionen</a:t>
            </a:r>
            <a:endParaRPr lang="de-DE" dirty="0"/>
          </a:p>
        </p:txBody>
      </p:sp>
      <p:pic>
        <p:nvPicPr>
          <p:cNvPr id="2050" name="Picture 2" descr="PH Wien Logo – behindertenarbeit.at">
            <a:extLst>
              <a:ext uri="{FF2B5EF4-FFF2-40B4-BE49-F238E27FC236}">
                <a16:creationId xmlns:a16="http://schemas.microsoft.com/office/drawing/2014/main" id="{52F8513A-4316-FFFA-56EB-9ACF0F9DA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182" y="3070599"/>
            <a:ext cx="2594838" cy="1297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schreibungen vereinzelter Logos und Symbole an der TU ...">
            <a:extLst>
              <a:ext uri="{FF2B5EF4-FFF2-40B4-BE49-F238E27FC236}">
                <a16:creationId xmlns:a16="http://schemas.microsoft.com/office/drawing/2014/main" id="{E1651B33-AE49-325D-9B71-C406E9463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182" y="1857245"/>
            <a:ext cx="2618664" cy="1063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scola Superior De Educação De Santarém - Politécnico de ...">
            <a:extLst>
              <a:ext uri="{FF2B5EF4-FFF2-40B4-BE49-F238E27FC236}">
                <a16:creationId xmlns:a16="http://schemas.microsoft.com/office/drawing/2014/main" id="{986C2E04-7E5A-12A8-D2B4-2F534C348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327" y="4536516"/>
            <a:ext cx="3714547" cy="10638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471B17B-6C4B-7978-576A-72F9DBBFD4D2}"/>
              </a:ext>
            </a:extLst>
          </p:cNvPr>
          <p:cNvSpPr txBox="1"/>
          <p:nvPr/>
        </p:nvSpPr>
        <p:spPr>
          <a:xfrm>
            <a:off x="8192876" y="1366091"/>
            <a:ext cx="3562121" cy="4330416"/>
          </a:xfrm>
          <a:prstGeom prst="rect">
            <a:avLst/>
          </a:prstGeom>
          <a:noFill/>
          <a:ln w="28575">
            <a:solidFill>
              <a:schemeClr val="accent1"/>
            </a:solidFill>
          </a:ln>
        </p:spPr>
        <p:txBody>
          <a:bodyPr wrap="square" rtlCol="0">
            <a:spAutoFit/>
          </a:bodyPr>
          <a:lstStyle/>
          <a:p>
            <a:r>
              <a:rPr lang="de-DE" b="1" dirty="0"/>
              <a:t>Grundlagen der BNE +</a:t>
            </a:r>
          </a:p>
          <a:p>
            <a:endParaRPr lang="de-DE" b="1" dirty="0"/>
          </a:p>
          <a:p>
            <a:r>
              <a:rPr lang="de-DE" b="1" dirty="0"/>
              <a:t>4 thematische Arbeitsgruppen:</a:t>
            </a:r>
          </a:p>
          <a:p>
            <a:endParaRPr lang="de-DE" dirty="0"/>
          </a:p>
          <a:p>
            <a:r>
              <a:rPr lang="de-DE" dirty="0"/>
              <a:t>AG1: Bildung für Nachhaltigkeit und Unternehmertum</a:t>
            </a:r>
          </a:p>
          <a:p>
            <a:endParaRPr lang="de-DE" dirty="0"/>
          </a:p>
          <a:p>
            <a:r>
              <a:rPr lang="de-DE" dirty="0"/>
              <a:t>AG2: Nachhaltigkeit und Umweltbildung im fächerverbindenden Mathematik-, Sach- und Kunstunterricht (Grundschule/Primarstufe)</a:t>
            </a:r>
          </a:p>
          <a:p>
            <a:endParaRPr lang="de-DE" dirty="0"/>
          </a:p>
          <a:p>
            <a:r>
              <a:rPr lang="de-DE" dirty="0"/>
              <a:t>AG3: Nachhaltigkeit und Digitalität</a:t>
            </a:r>
          </a:p>
          <a:p>
            <a:endParaRPr lang="de-DE" dirty="0"/>
          </a:p>
          <a:p>
            <a:r>
              <a:rPr lang="de-DE" dirty="0"/>
              <a:t>AG4: Sprache, </a:t>
            </a:r>
            <a:r>
              <a:rPr lang="de-DE" dirty="0" err="1"/>
              <a:t>Dekolonialität</a:t>
            </a:r>
            <a:r>
              <a:rPr lang="de-DE" dirty="0"/>
              <a:t> und Bildung für nachhaltige Zukünfte </a:t>
            </a:r>
          </a:p>
        </p:txBody>
      </p:sp>
    </p:spTree>
    <p:extLst>
      <p:ext uri="{BB962C8B-B14F-4D97-AF65-F5344CB8AC3E}">
        <p14:creationId xmlns:p14="http://schemas.microsoft.com/office/powerpoint/2010/main" val="29546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Übergreifende BNE-Lernziele</a:t>
            </a:r>
            <a:endParaRPr lang="en-GB" dirty="0"/>
          </a:p>
        </p:txBody>
      </p:sp>
      <p:sp>
        <p:nvSpPr>
          <p:cNvPr id="10" name="TextBox 9">
            <a:extLst>
              <a:ext uri="{FF2B5EF4-FFF2-40B4-BE49-F238E27FC236}">
                <a16:creationId xmlns:a16="http://schemas.microsoft.com/office/drawing/2014/main" id="{BC5696D6-6854-12D4-5585-CDA85A2B8FBC}"/>
              </a:ext>
            </a:extLst>
          </p:cNvPr>
          <p:cNvSpPr txBox="1"/>
          <p:nvPr/>
        </p:nvSpPr>
        <p:spPr>
          <a:xfrm>
            <a:off x="793214" y="1366091"/>
            <a:ext cx="5871992" cy="4191917"/>
          </a:xfrm>
          <a:prstGeom prst="rect">
            <a:avLst/>
          </a:prstGeom>
          <a:noFill/>
          <a:ln w="28575">
            <a:solidFill>
              <a:schemeClr val="accent1"/>
            </a:solidFill>
          </a:ln>
        </p:spPr>
        <p:txBody>
          <a:bodyPr wrap="square" rtlCol="0">
            <a:spAutoFit/>
          </a:bodyPr>
          <a:lstStyle/>
          <a:p>
            <a:endParaRPr lang="de-DE" dirty="0"/>
          </a:p>
          <a:p>
            <a:pPr marL="285750" indent="-285750">
              <a:buFont typeface="Arial" panose="020B0604020202020204" pitchFamily="34" charset="0"/>
              <a:buChar char="•"/>
            </a:pPr>
            <a:r>
              <a:rPr lang="de-DE" sz="1800" dirty="0"/>
              <a:t>TN reflektieren im gemeinsamen Austausch ihr persönliches Verständnis nachhaltiger Zukünfte</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TN erkunden Konzepte von nachhaltigen Zukünften sowie die Rolle der Bildung im internationalen Diskurs</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TN identifizieren relevante Kompetenzen für die BNE</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TN evaluieren den </a:t>
            </a:r>
            <a:r>
              <a:rPr lang="de-DE" sz="1800" dirty="0" err="1"/>
              <a:t>GreenComp</a:t>
            </a:r>
            <a:r>
              <a:rPr lang="de-DE" sz="1800" dirty="0"/>
              <a:t>-Kompetenzrahmen der EU in Bezug auf den eigenen Lehrkontext</a:t>
            </a:r>
          </a:p>
          <a:p>
            <a:r>
              <a:rPr lang="de-DE" dirty="0"/>
              <a:t>	</a:t>
            </a:r>
          </a:p>
        </p:txBody>
      </p:sp>
      <p:pic>
        <p:nvPicPr>
          <p:cNvPr id="3" name="Bildplatzhalter 5">
            <a:extLst>
              <a:ext uri="{FF2B5EF4-FFF2-40B4-BE49-F238E27FC236}">
                <a16:creationId xmlns:a16="http://schemas.microsoft.com/office/drawing/2014/main" id="{78A9BDB5-BA13-F810-A201-75FF51A94796}"/>
              </a:ext>
            </a:extLst>
          </p:cNvPr>
          <p:cNvPicPr>
            <a:picLocks noChangeAspect="1"/>
          </p:cNvPicPr>
          <p:nvPr/>
        </p:nvPicPr>
        <p:blipFill>
          <a:blip r:embed="rId2" cstate="print">
            <a:extLst>
              <a:ext uri="{28A0092B-C50C-407E-A947-70E740481C1C}">
                <a14:useLocalDpi xmlns:a14="http://schemas.microsoft.com/office/drawing/2010/main" val="0"/>
              </a:ext>
            </a:extLst>
          </a:blip>
          <a:srcRect l="10200" r="10200"/>
          <a:stretch>
            <a:fillRect/>
          </a:stretch>
        </p:blipFill>
        <p:spPr>
          <a:xfrm>
            <a:off x="7655767" y="1837876"/>
            <a:ext cx="3799632" cy="3182248"/>
          </a:xfrm>
          <a:prstGeom prst="rect">
            <a:avLst/>
          </a:prstGeom>
        </p:spPr>
      </p:pic>
    </p:spTree>
    <p:extLst>
      <p:ext uri="{BB962C8B-B14F-4D97-AF65-F5344CB8AC3E}">
        <p14:creationId xmlns:p14="http://schemas.microsoft.com/office/powerpoint/2010/main" val="3791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Course Schedule &amp; Timeline</a:t>
            </a:r>
            <a:endParaRPr lang="en-GB" dirty="0"/>
          </a:p>
        </p:txBody>
      </p:sp>
      <p:graphicFrame>
        <p:nvGraphicFramePr>
          <p:cNvPr id="7" name="Table 6">
            <a:extLst>
              <a:ext uri="{FF2B5EF4-FFF2-40B4-BE49-F238E27FC236}">
                <a16:creationId xmlns:a16="http://schemas.microsoft.com/office/drawing/2014/main" id="{1A4C2A36-0E4A-8B56-D0AA-310A7FCB0EB1}"/>
              </a:ext>
            </a:extLst>
          </p:cNvPr>
          <p:cNvGraphicFramePr>
            <a:graphicFrameLocks noGrp="1"/>
          </p:cNvGraphicFramePr>
          <p:nvPr/>
        </p:nvGraphicFramePr>
        <p:xfrm>
          <a:off x="874713" y="781383"/>
          <a:ext cx="10580686" cy="5295234"/>
        </p:xfrm>
        <a:graphic>
          <a:graphicData uri="http://schemas.openxmlformats.org/drawingml/2006/table">
            <a:tbl>
              <a:tblPr firstRow="1" firstCol="1" bandRow="1">
                <a:tableStyleId>{5C22544A-7EE6-4342-B048-85BDC9FD1C3A}</a:tableStyleId>
              </a:tblPr>
              <a:tblGrid>
                <a:gridCol w="1709867">
                  <a:extLst>
                    <a:ext uri="{9D8B030D-6E8A-4147-A177-3AD203B41FA5}">
                      <a16:colId xmlns:a16="http://schemas.microsoft.com/office/drawing/2014/main" val="3976435955"/>
                    </a:ext>
                  </a:extLst>
                </a:gridCol>
                <a:gridCol w="3187829">
                  <a:extLst>
                    <a:ext uri="{9D8B030D-6E8A-4147-A177-3AD203B41FA5}">
                      <a16:colId xmlns:a16="http://schemas.microsoft.com/office/drawing/2014/main" val="99416890"/>
                    </a:ext>
                  </a:extLst>
                </a:gridCol>
                <a:gridCol w="2047301">
                  <a:extLst>
                    <a:ext uri="{9D8B030D-6E8A-4147-A177-3AD203B41FA5}">
                      <a16:colId xmlns:a16="http://schemas.microsoft.com/office/drawing/2014/main" val="234731851"/>
                    </a:ext>
                  </a:extLst>
                </a:gridCol>
                <a:gridCol w="1588388">
                  <a:extLst>
                    <a:ext uri="{9D8B030D-6E8A-4147-A177-3AD203B41FA5}">
                      <a16:colId xmlns:a16="http://schemas.microsoft.com/office/drawing/2014/main" val="1104524796"/>
                    </a:ext>
                  </a:extLst>
                </a:gridCol>
                <a:gridCol w="2047301">
                  <a:extLst>
                    <a:ext uri="{9D8B030D-6E8A-4147-A177-3AD203B41FA5}">
                      <a16:colId xmlns:a16="http://schemas.microsoft.com/office/drawing/2014/main" val="3271248296"/>
                    </a:ext>
                  </a:extLst>
                </a:gridCol>
              </a:tblGrid>
              <a:tr h="231985">
                <a:tc>
                  <a:txBody>
                    <a:bodyPr/>
                    <a:lstStyle/>
                    <a:p>
                      <a:pPr algn="ctr"/>
                      <a:r>
                        <a:rPr lang="en-DE" sz="1000" b="1" kern="0" dirty="0">
                          <a:effectLst/>
                        </a:rPr>
                        <a:t>Date/time</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gridSpan="4">
                  <a:txBody>
                    <a:bodyPr/>
                    <a:lstStyle/>
                    <a:p>
                      <a:pPr algn="ctr"/>
                      <a:r>
                        <a:rPr lang="en-DE" sz="1000" b="1" kern="0">
                          <a:effectLst/>
                        </a:rPr>
                        <a:t>Activity</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33178299"/>
                  </a:ext>
                </a:extLst>
              </a:tr>
              <a:tr h="327286">
                <a:tc>
                  <a:txBody>
                    <a:bodyPr/>
                    <a:lstStyle/>
                    <a:p>
                      <a:pPr algn="ctr">
                        <a:spcBef>
                          <a:spcPts val="1200"/>
                        </a:spcBef>
                        <a:spcAft>
                          <a:spcPts val="1200"/>
                        </a:spcAft>
                      </a:pPr>
                      <a:r>
                        <a:rPr lang="en-DE" sz="1000" b="1" kern="0">
                          <a:effectLst/>
                        </a:rPr>
                        <a:t>15 September 2023 – </a:t>
                      </a:r>
                      <a:br>
                        <a:rPr lang="en-DE" sz="1000" b="1" kern="0">
                          <a:effectLst/>
                        </a:rPr>
                      </a:br>
                      <a:r>
                        <a:rPr lang="en-DE" sz="1000" b="1" kern="0">
                          <a:effectLst/>
                        </a:rPr>
                        <a:t>25 October 2023</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gridSpan="4">
                  <a:txBody>
                    <a:bodyPr/>
                    <a:lstStyle/>
                    <a:p>
                      <a:pPr algn="ctr"/>
                      <a:r>
                        <a:rPr lang="en-DE" sz="1000" b="1" kern="0">
                          <a:effectLst/>
                        </a:rPr>
                        <a:t>Application period</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94586935"/>
                  </a:ext>
                </a:extLst>
              </a:tr>
              <a:tr h="206924">
                <a:tc>
                  <a:txBody>
                    <a:bodyPr/>
                    <a:lstStyle/>
                    <a:p>
                      <a:pPr algn="ctr">
                        <a:spcBef>
                          <a:spcPts val="1200"/>
                        </a:spcBef>
                        <a:spcAft>
                          <a:spcPts val="1200"/>
                        </a:spcAft>
                      </a:pPr>
                      <a:r>
                        <a:rPr lang="en-DE" sz="1000" b="1" kern="0">
                          <a:effectLst/>
                        </a:rPr>
                        <a:t>26 October 2023</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gridSpan="4">
                  <a:txBody>
                    <a:bodyPr/>
                    <a:lstStyle/>
                    <a:p>
                      <a:pPr algn="ctr"/>
                      <a:r>
                        <a:rPr lang="en-DE" sz="1000" b="1" kern="0">
                          <a:effectLst/>
                        </a:rPr>
                        <a:t>Course opens on TAP-TS Moodle Platform </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3722564"/>
                  </a:ext>
                </a:extLst>
              </a:tr>
              <a:tr h="447648">
                <a:tc>
                  <a:txBody>
                    <a:bodyPr/>
                    <a:lstStyle/>
                    <a:p>
                      <a:pPr algn="ctr">
                        <a:spcBef>
                          <a:spcPts val="1200"/>
                        </a:spcBef>
                        <a:spcAft>
                          <a:spcPts val="1200"/>
                        </a:spcAft>
                      </a:pPr>
                      <a:r>
                        <a:rPr lang="en-DE" sz="1000" b="1" kern="0">
                          <a:effectLst/>
                        </a:rPr>
                        <a:t>26 October 2023</a:t>
                      </a:r>
                      <a:br>
                        <a:rPr lang="en-DE" sz="1000" b="1" kern="0">
                          <a:effectLst/>
                        </a:rPr>
                      </a:br>
                      <a:r>
                        <a:rPr lang="en-DE" sz="1000" b="1" kern="0">
                          <a:effectLst/>
                        </a:rPr>
                        <a:t>14.50-16.20</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gridSpan="4">
                  <a:txBody>
                    <a:bodyPr/>
                    <a:lstStyle/>
                    <a:p>
                      <a:pPr algn="ctr"/>
                      <a:r>
                        <a:rPr lang="en-DE" sz="1000" b="1" kern="0" dirty="0">
                          <a:effectLst/>
                        </a:rPr>
                        <a:t>TU Dresden</a:t>
                      </a:r>
                      <a:endParaRPr lang="en-DE" sz="1000" b="1" kern="100" dirty="0">
                        <a:effectLst/>
                      </a:endParaRPr>
                    </a:p>
                    <a:p>
                      <a:pPr algn="ctr"/>
                      <a:r>
                        <a:rPr lang="en-DE" sz="1000" b="1" kern="0" dirty="0">
                          <a:effectLst/>
                        </a:rPr>
                        <a:t>Face to face welcome seminar in partner institution </a:t>
                      </a:r>
                      <a:endParaRPr lang="en-DE" sz="1000" b="1" kern="100" dirty="0">
                        <a:effectLst/>
                      </a:endParaRPr>
                    </a:p>
                    <a:p>
                      <a:pPr algn="ctr"/>
                      <a:r>
                        <a:rPr lang="en-DE" sz="1000" b="1" kern="0" dirty="0">
                          <a:effectLst/>
                        </a:rPr>
                        <a:t> </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0043839"/>
                  </a:ext>
                </a:extLst>
              </a:tr>
              <a:tr h="327286">
                <a:tc>
                  <a:txBody>
                    <a:bodyPr/>
                    <a:lstStyle/>
                    <a:p>
                      <a:pPr algn="ctr">
                        <a:spcBef>
                          <a:spcPts val="1200"/>
                        </a:spcBef>
                        <a:spcAft>
                          <a:spcPts val="1200"/>
                        </a:spcAft>
                      </a:pPr>
                      <a:r>
                        <a:rPr lang="en-DE" sz="1000" b="1" kern="0">
                          <a:effectLst/>
                        </a:rPr>
                        <a:t>6 November 2023 </a:t>
                      </a:r>
                      <a:br>
                        <a:rPr lang="en-DE" sz="1000" b="1" kern="0">
                          <a:effectLst/>
                        </a:rPr>
                      </a:br>
                      <a:r>
                        <a:rPr lang="en-DE" sz="1000" b="1" kern="0">
                          <a:effectLst/>
                        </a:rPr>
                        <a:t>14.50-16.20</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gridSpan="4">
                  <a:txBody>
                    <a:bodyPr/>
                    <a:lstStyle/>
                    <a:p>
                      <a:pPr algn="ctr"/>
                      <a:r>
                        <a:rPr lang="en-DE" sz="1000" b="1" kern="0">
                          <a:effectLst/>
                        </a:rPr>
                        <a:t>Education for Sustainable Futures Webinar</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59122335"/>
                  </a:ext>
                </a:extLst>
              </a:tr>
              <a:tr h="1341766">
                <a:tc>
                  <a:txBody>
                    <a:bodyPr/>
                    <a:lstStyle/>
                    <a:p>
                      <a:pPr algn="ctr">
                        <a:spcBef>
                          <a:spcPts val="1200"/>
                        </a:spcBef>
                        <a:spcAft>
                          <a:spcPts val="1200"/>
                        </a:spcAft>
                      </a:pPr>
                      <a:r>
                        <a:rPr lang="en-DE" sz="1000" b="1" kern="0">
                          <a:effectLst/>
                        </a:rPr>
                        <a:t>November and December 2023</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WG1: </a:t>
                      </a:r>
                      <a:r>
                        <a:rPr lang="en-GB" sz="1000" b="1" kern="0" dirty="0">
                          <a:effectLst/>
                        </a:rPr>
                        <a:t>Sustainability and Entrepreneurship Education</a:t>
                      </a:r>
                    </a:p>
                    <a:p>
                      <a:pPr algn="ctr"/>
                      <a:r>
                        <a:rPr lang="en-DE" sz="1000" b="1" kern="0" dirty="0">
                          <a:effectLst/>
                        </a:rPr>
                        <a:t/>
                      </a:r>
                      <a:br>
                        <a:rPr lang="en-DE" sz="1000" b="1" kern="0" dirty="0">
                          <a:effectLst/>
                        </a:rPr>
                      </a:br>
                      <a:r>
                        <a:rPr lang="en-DE" sz="1000" b="1" kern="0" dirty="0">
                          <a:effectLst/>
                        </a:rPr>
                        <a:t>2x webinar</a:t>
                      </a:r>
                      <a:r>
                        <a:rPr lang="en-US" sz="1000" b="1" kern="0" dirty="0">
                          <a:effectLst/>
                        </a:rPr>
                        <a:t>s</a:t>
                      </a:r>
                      <a:endParaRPr lang="en-DE" sz="1000" b="1" kern="100" dirty="0">
                        <a:effectLst/>
                      </a:endParaRPr>
                    </a:p>
                    <a:p>
                      <a:pPr algn="ctr"/>
                      <a:r>
                        <a:rPr lang="en-US" sz="1000" b="1" kern="0" dirty="0">
                          <a:effectLst/>
                        </a:rPr>
                        <a:t> </a:t>
                      </a:r>
                      <a:endParaRPr lang="en-DE" sz="1000" b="1" kern="100" dirty="0">
                        <a:effectLst/>
                      </a:endParaRPr>
                    </a:p>
                    <a:p>
                      <a:pPr algn="ctr"/>
                      <a:r>
                        <a:rPr lang="en-DE" sz="1000" b="1" kern="0" dirty="0">
                          <a:effectLst/>
                        </a:rPr>
                        <a:t>24 Nov 2023 15.00-16.30</a:t>
                      </a:r>
                      <a:br>
                        <a:rPr lang="en-DE" sz="1000" b="1" kern="0" dirty="0">
                          <a:effectLst/>
                        </a:rPr>
                      </a:br>
                      <a:endParaRPr lang="en-DE" sz="1000" b="1" kern="100" dirty="0">
                        <a:effectLst/>
                      </a:endParaRPr>
                    </a:p>
                    <a:p>
                      <a:pPr algn="ctr"/>
                      <a:r>
                        <a:rPr lang="en-DE" sz="1000" b="1" kern="0" dirty="0">
                          <a:effectLst/>
                        </a:rPr>
                        <a:t>04</a:t>
                      </a:r>
                      <a:r>
                        <a:rPr lang="en-US" sz="1000" b="1" kern="0" dirty="0">
                          <a:effectLst/>
                        </a:rPr>
                        <a:t> Dec </a:t>
                      </a:r>
                      <a:r>
                        <a:rPr lang="en-DE" sz="1000" b="1" kern="0" dirty="0">
                          <a:effectLst/>
                        </a:rPr>
                        <a:t>2023 15.00-16.30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WG2: </a:t>
                      </a:r>
                      <a:r>
                        <a:rPr lang="en-GB" sz="1000" b="1" kern="0" dirty="0">
                          <a:effectLst/>
                        </a:rPr>
                        <a:t>STEAM for Sustainability &amp; Environmental Education</a:t>
                      </a:r>
                    </a:p>
                    <a:p>
                      <a:pPr algn="ctr"/>
                      <a:r>
                        <a:rPr lang="en-DE" sz="1000" b="1" kern="0" dirty="0">
                          <a:effectLst/>
                        </a:rPr>
                        <a:t/>
                      </a:r>
                      <a:br>
                        <a:rPr lang="en-DE" sz="1000" b="1" kern="0" dirty="0">
                          <a:effectLst/>
                        </a:rPr>
                      </a:br>
                      <a:r>
                        <a:rPr lang="en-DE" sz="1000" b="1" kern="0" dirty="0">
                          <a:effectLst/>
                        </a:rPr>
                        <a:t>2x Webinars</a:t>
                      </a:r>
                      <a:endParaRPr lang="en-DE" sz="1000" b="1" kern="100" dirty="0">
                        <a:effectLst/>
                      </a:endParaRPr>
                    </a:p>
                    <a:p>
                      <a:pPr algn="ctr"/>
                      <a:r>
                        <a:rPr lang="en-DE" sz="1000" b="1" kern="0" dirty="0">
                          <a:effectLst/>
                        </a:rPr>
                        <a:t> </a:t>
                      </a:r>
                      <a:endParaRPr lang="en-DE" sz="1000" b="1" kern="100" dirty="0">
                        <a:effectLst/>
                      </a:endParaRPr>
                    </a:p>
                    <a:p>
                      <a:pPr algn="ctr"/>
                      <a:r>
                        <a:rPr lang="en-DE" sz="1000" b="1" kern="0" dirty="0">
                          <a:effectLst/>
                        </a:rPr>
                        <a:t>07</a:t>
                      </a:r>
                      <a:r>
                        <a:rPr lang="en-US" sz="1000" b="1" kern="0" dirty="0">
                          <a:effectLst/>
                        </a:rPr>
                        <a:t> Nov </a:t>
                      </a:r>
                      <a:r>
                        <a:rPr lang="en-DE" sz="1000" b="1" kern="0" dirty="0">
                          <a:effectLst/>
                        </a:rPr>
                        <a:t>2023 15.00-16.30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WG3: </a:t>
                      </a:r>
                      <a:r>
                        <a:rPr lang="en-GB" sz="1000" b="1" kern="0" dirty="0">
                          <a:effectLst/>
                        </a:rPr>
                        <a:t>Sustainability and Digitality</a:t>
                      </a:r>
                    </a:p>
                    <a:p>
                      <a:pPr algn="ctr"/>
                      <a:r>
                        <a:rPr lang="en-DE" sz="1000" b="1" kern="0" dirty="0">
                          <a:effectLst/>
                        </a:rPr>
                        <a:t/>
                      </a:r>
                      <a:br>
                        <a:rPr lang="en-DE" sz="1000" b="1" kern="0" dirty="0">
                          <a:effectLst/>
                        </a:rPr>
                      </a:br>
                      <a:r>
                        <a:rPr lang="en-DE" sz="1000" b="1" kern="0" dirty="0">
                          <a:effectLst/>
                        </a:rPr>
                        <a:t>2x Webinars</a:t>
                      </a:r>
                      <a:endParaRPr lang="en-DE" sz="1000" b="1" kern="100" dirty="0">
                        <a:effectLst/>
                      </a:endParaRPr>
                    </a:p>
                    <a:p>
                      <a:pPr algn="ctr"/>
                      <a:r>
                        <a:rPr lang="en-DE" sz="1000" b="1" kern="0" dirty="0">
                          <a:effectLst/>
                        </a:rPr>
                        <a:t> </a:t>
                      </a:r>
                      <a:endParaRPr lang="en-DE" sz="1000" b="1" kern="100" dirty="0">
                        <a:effectLst/>
                      </a:endParaRPr>
                    </a:p>
                    <a:p>
                      <a:pPr algn="ctr"/>
                      <a:r>
                        <a:rPr lang="en-DE" sz="1000" b="1" kern="0" dirty="0">
                          <a:effectLst/>
                        </a:rPr>
                        <a:t>07</a:t>
                      </a:r>
                      <a:r>
                        <a:rPr lang="en-US" sz="1000" b="1" kern="0" dirty="0">
                          <a:effectLst/>
                        </a:rPr>
                        <a:t> Nov </a:t>
                      </a:r>
                      <a:r>
                        <a:rPr lang="en-DE" sz="1000" b="1" kern="0" dirty="0">
                          <a:effectLst/>
                        </a:rPr>
                        <a:t>2023 10.00-11.30</a:t>
                      </a:r>
                      <a:br>
                        <a:rPr lang="en-DE" sz="1000" b="1" kern="0" dirty="0">
                          <a:effectLst/>
                        </a:rPr>
                      </a:br>
                      <a:endParaRPr lang="en-DE" sz="1000" b="1" kern="100" dirty="0">
                        <a:effectLst/>
                      </a:endParaRPr>
                    </a:p>
                    <a:p>
                      <a:pPr algn="ctr"/>
                      <a:r>
                        <a:rPr lang="en-DE" sz="1000" b="1" kern="0" dirty="0">
                          <a:effectLst/>
                        </a:rPr>
                        <a:t>04</a:t>
                      </a:r>
                      <a:r>
                        <a:rPr lang="en-US" sz="1000" b="1" kern="0" dirty="0">
                          <a:effectLst/>
                        </a:rPr>
                        <a:t> Dec </a:t>
                      </a:r>
                      <a:r>
                        <a:rPr lang="en-DE" sz="1000" b="1" kern="0" dirty="0">
                          <a:effectLst/>
                        </a:rPr>
                        <a:t>2023 10.00-11.30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WG4: </a:t>
                      </a:r>
                      <a:r>
                        <a:rPr lang="en-GB" sz="1000" b="1" kern="0" dirty="0">
                          <a:effectLst/>
                        </a:rPr>
                        <a:t>Language, Decoloniality and Sustainable Futures Education</a:t>
                      </a:r>
                    </a:p>
                    <a:p>
                      <a:pPr algn="ctr"/>
                      <a:r>
                        <a:rPr lang="en-DE" sz="1000" b="1" kern="0" dirty="0">
                          <a:effectLst/>
                        </a:rPr>
                        <a:t> </a:t>
                      </a:r>
                      <a:br>
                        <a:rPr lang="en-DE" sz="1000" b="1" kern="0" dirty="0">
                          <a:effectLst/>
                        </a:rPr>
                      </a:br>
                      <a:r>
                        <a:rPr lang="en-DE" sz="1000" b="1" kern="0" dirty="0">
                          <a:effectLst/>
                        </a:rPr>
                        <a:t>2x Webinars</a:t>
                      </a:r>
                      <a:endParaRPr lang="en-DE" sz="1000" b="1" kern="100" dirty="0">
                        <a:effectLst/>
                      </a:endParaRPr>
                    </a:p>
                    <a:p>
                      <a:pPr algn="ctr">
                        <a:spcBef>
                          <a:spcPts val="1200"/>
                        </a:spcBef>
                        <a:spcAft>
                          <a:spcPts val="1200"/>
                        </a:spcAft>
                      </a:pPr>
                      <a:r>
                        <a:rPr lang="en-DE" sz="1000" b="1" kern="0" dirty="0">
                          <a:effectLst/>
                        </a:rPr>
                        <a:t>16</a:t>
                      </a:r>
                      <a:r>
                        <a:rPr lang="en-US" sz="1000" b="1" kern="0" dirty="0">
                          <a:effectLst/>
                        </a:rPr>
                        <a:t> Nov </a:t>
                      </a:r>
                      <a:r>
                        <a:rPr lang="en-DE" sz="1000" b="1" kern="0" dirty="0">
                          <a:effectLst/>
                        </a:rPr>
                        <a:t>2023  14.50-16.20</a:t>
                      </a:r>
                      <a:br>
                        <a:rPr lang="en-DE" sz="1000" b="1" kern="0" dirty="0">
                          <a:effectLst/>
                        </a:rPr>
                      </a:br>
                      <a:r>
                        <a:rPr lang="en-DE" sz="1000" b="1" kern="0" dirty="0">
                          <a:effectLst/>
                        </a:rPr>
                        <a:t/>
                      </a:r>
                      <a:br>
                        <a:rPr lang="en-DE" sz="1000" b="1" kern="0" dirty="0">
                          <a:effectLst/>
                        </a:rPr>
                      </a:br>
                      <a:r>
                        <a:rPr lang="en-DE" sz="1000" b="1" kern="0" dirty="0">
                          <a:effectLst/>
                        </a:rPr>
                        <a:t>14</a:t>
                      </a:r>
                      <a:r>
                        <a:rPr lang="en-US" sz="1000" b="1" kern="0" dirty="0">
                          <a:effectLst/>
                        </a:rPr>
                        <a:t> Dec </a:t>
                      </a:r>
                      <a:r>
                        <a:rPr lang="en-DE" sz="1000" b="1" kern="0" dirty="0">
                          <a:effectLst/>
                        </a:rPr>
                        <a:t>2023 14.50-16.30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extLst>
                  <a:ext uri="{0D108BD9-81ED-4DB2-BD59-A6C34878D82A}">
                    <a16:rowId xmlns:a16="http://schemas.microsoft.com/office/drawing/2014/main" val="2786957062"/>
                  </a:ext>
                </a:extLst>
              </a:tr>
              <a:tr h="211210">
                <a:tc>
                  <a:txBody>
                    <a:bodyPr/>
                    <a:lstStyle/>
                    <a:p>
                      <a:endParaRPr lang="en-DE" sz="1000" b="1" kern="100">
                        <a:effectLst/>
                        <a:latin typeface="Calibri" panose="020F0502020204030204" pitchFamily="34" charset="0"/>
                        <a:cs typeface="Times New Roman" panose="02020603050405020304" pitchFamily="18" charset="0"/>
                      </a:endParaRPr>
                    </a:p>
                  </a:txBody>
                  <a:tcPr marL="38361" marR="38361" marT="38361" marB="38361" anchor="ctr"/>
                </a:tc>
                <a:tc gridSpan="4">
                  <a:txBody>
                    <a:bodyPr/>
                    <a:lstStyle/>
                    <a:p>
                      <a:pPr algn="ctr"/>
                      <a:r>
                        <a:rPr lang="en-DE" sz="1000" b="1" kern="0">
                          <a:effectLst/>
                        </a:rPr>
                        <a:t>Development of learning in practice</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62681754"/>
                  </a:ext>
                </a:extLst>
              </a:tr>
              <a:tr h="206924">
                <a:tc rowSpan="2">
                  <a:txBody>
                    <a:bodyPr/>
                    <a:lstStyle/>
                    <a:p>
                      <a:pPr algn="ctr"/>
                      <a:r>
                        <a:rPr lang="en-US" sz="1000" b="1" kern="0" dirty="0">
                          <a:effectLst/>
                        </a:rPr>
                        <a:t>Janu</a:t>
                      </a:r>
                      <a:r>
                        <a:rPr lang="en-DE" sz="1000" b="1" kern="0" dirty="0">
                          <a:effectLst/>
                        </a:rPr>
                        <a:t>ary 2024</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gridSpan="4">
                  <a:txBody>
                    <a:bodyPr/>
                    <a:lstStyle/>
                    <a:p>
                      <a:pPr algn="ctr"/>
                      <a:r>
                        <a:rPr lang="en-DE" sz="1000" b="1" kern="0" dirty="0">
                          <a:effectLst/>
                        </a:rPr>
                        <a:t>Face to face seminars in partner institution</a:t>
                      </a:r>
                      <a:r>
                        <a:rPr lang="en-US" sz="1000" b="1" kern="0" dirty="0">
                          <a:effectLst/>
                        </a:rPr>
                        <a:t>s</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8442159"/>
                  </a:ext>
                </a:extLst>
              </a:tr>
              <a:tr h="713101">
                <a:tc vMerge="1">
                  <a:txBody>
                    <a:bodyPr/>
                    <a:lstStyle/>
                    <a:p>
                      <a:endParaRPr lang="de-DE"/>
                    </a:p>
                  </a:txBody>
                  <a:tcPr/>
                </a:tc>
                <a:tc gridSpan="4">
                  <a:txBody>
                    <a:bodyPr/>
                    <a:lstStyle/>
                    <a:p>
                      <a:pPr algn="ctr"/>
                      <a:r>
                        <a:rPr lang="en-DE" sz="1000" b="1" kern="0" dirty="0">
                          <a:effectLst/>
                        </a:rPr>
                        <a:t>TU Dresden</a:t>
                      </a:r>
                      <a:br>
                        <a:rPr lang="en-DE" sz="1000" b="1" kern="0" dirty="0">
                          <a:effectLst/>
                        </a:rPr>
                      </a:br>
                      <a:r>
                        <a:rPr lang="en-DE" sz="1000" b="1" kern="0" dirty="0">
                          <a:effectLst/>
                        </a:rPr>
                        <a:t>11 January </a:t>
                      </a:r>
                      <a:r>
                        <a:rPr lang="en-US" sz="1000" b="1" kern="0" dirty="0">
                          <a:effectLst/>
                        </a:rPr>
                        <a:t>2024</a:t>
                      </a:r>
                      <a:r>
                        <a:rPr lang="en-DE" sz="1000" b="1" kern="0" dirty="0">
                          <a:effectLst/>
                        </a:rPr>
                        <a:t> 14.50- 16.20</a:t>
                      </a:r>
                    </a:p>
                    <a:p>
                      <a:pPr algn="ctr"/>
                      <a:endParaRPr lang="en-DE" sz="1000" b="1" kern="100" dirty="0">
                        <a:effectLst/>
                      </a:endParaRPr>
                    </a:p>
                    <a:p>
                      <a:pPr algn="ctr"/>
                      <a:r>
                        <a:rPr lang="en-DE" sz="1000" b="1" kern="0" dirty="0">
                          <a:effectLst/>
                        </a:rPr>
                        <a:t>25 January </a:t>
                      </a:r>
                      <a:r>
                        <a:rPr lang="en-US" sz="1000" b="1" kern="0" dirty="0">
                          <a:effectLst/>
                        </a:rPr>
                        <a:t>2024</a:t>
                      </a:r>
                      <a:r>
                        <a:rPr lang="en-DE" sz="1000" b="1" kern="0" dirty="0">
                          <a:effectLst/>
                        </a:rPr>
                        <a:t> 14.50-18.00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hMerge="1">
                  <a:txBody>
                    <a:bodyPr/>
                    <a:lstStyle/>
                    <a:p>
                      <a:pPr algn="ct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hMerge="1">
                  <a:txBody>
                    <a:bodyPr/>
                    <a:lstStyle/>
                    <a:p>
                      <a:endParaRPr lang="de-DE"/>
                    </a:p>
                  </a:txBody>
                  <a:tcPr/>
                </a:tc>
                <a:tc hMerge="1">
                  <a:txBody>
                    <a:bodyPr/>
                    <a:lstStyle/>
                    <a:p>
                      <a:pPr algn="ct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extLst>
                  <a:ext uri="{0D108BD9-81ED-4DB2-BD59-A6C34878D82A}">
                    <a16:rowId xmlns:a16="http://schemas.microsoft.com/office/drawing/2014/main" val="2209760072"/>
                  </a:ext>
                </a:extLst>
              </a:tr>
              <a:tr h="688372">
                <a:tc>
                  <a:txBody>
                    <a:bodyPr/>
                    <a:lstStyle/>
                    <a:p>
                      <a:pPr algn="ctr"/>
                      <a:r>
                        <a:rPr lang="en-DE" sz="1000" b="1" kern="0" dirty="0">
                          <a:effectLst/>
                        </a:rPr>
                        <a:t>February 2024</a:t>
                      </a:r>
                      <a:endParaRPr lang="en-DE" sz="1000" b="1" kern="100" dirty="0">
                        <a:effectLst/>
                      </a:endParaRPr>
                    </a:p>
                    <a:p>
                      <a:pPr algn="ctr"/>
                      <a:r>
                        <a:rPr lang="en-DE" sz="1000" b="1" kern="0" dirty="0">
                          <a:effectLst/>
                        </a:rPr>
                        <a:t>Final webinars</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WG1: </a:t>
                      </a:r>
                      <a:br>
                        <a:rPr lang="en-DE" sz="1000" b="1" kern="0" dirty="0">
                          <a:effectLst/>
                        </a:rPr>
                      </a:br>
                      <a:r>
                        <a:rPr lang="en-DE" sz="1000" b="1" kern="0" dirty="0">
                          <a:effectLst/>
                        </a:rPr>
                        <a:t>1x Webinar</a:t>
                      </a:r>
                      <a:endParaRPr lang="en-DE" sz="1000" b="1" kern="100" dirty="0">
                        <a:effectLst/>
                      </a:endParaRPr>
                    </a:p>
                    <a:p>
                      <a:pPr algn="ctr"/>
                      <a:r>
                        <a:rPr lang="en-DE" sz="1000" b="1" kern="0" dirty="0">
                          <a:effectLst/>
                        </a:rPr>
                        <a:t> </a:t>
                      </a:r>
                      <a:endParaRPr lang="en-DE" sz="1000" b="1" kern="100" dirty="0">
                        <a:effectLst/>
                      </a:endParaRPr>
                    </a:p>
                    <a:p>
                      <a:pPr algn="ctr"/>
                      <a:r>
                        <a:rPr lang="en-DE" sz="1000" b="1" kern="0" dirty="0">
                          <a:effectLst/>
                        </a:rPr>
                        <a:t>05</a:t>
                      </a:r>
                      <a:r>
                        <a:rPr lang="en-US" sz="1000" b="1" kern="0" dirty="0">
                          <a:effectLst/>
                        </a:rPr>
                        <a:t> Feb </a:t>
                      </a:r>
                      <a:r>
                        <a:rPr lang="en-DE" sz="1000" b="1" kern="0" dirty="0">
                          <a:effectLst/>
                        </a:rPr>
                        <a:t>2024</a:t>
                      </a:r>
                      <a:r>
                        <a:rPr lang="en-DE" sz="1000" b="1" kern="100" dirty="0">
                          <a:effectLst/>
                        </a:rPr>
                        <a:t> </a:t>
                      </a:r>
                      <a:r>
                        <a:rPr lang="en-DE" sz="1000" b="1" kern="0" dirty="0">
                          <a:effectLst/>
                        </a:rPr>
                        <a:t>15.00-16.30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a:effectLst/>
                        </a:rPr>
                        <a:t>WG2: </a:t>
                      </a:r>
                      <a:br>
                        <a:rPr lang="en-DE" sz="1000" b="1" kern="0">
                          <a:effectLst/>
                        </a:rPr>
                      </a:br>
                      <a:r>
                        <a:rPr lang="en-DE" sz="1000" b="1" kern="0">
                          <a:effectLst/>
                        </a:rPr>
                        <a:t>1x Webinar</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WG3: </a:t>
                      </a:r>
                      <a:br>
                        <a:rPr lang="en-DE" sz="1000" b="1" kern="0" dirty="0">
                          <a:effectLst/>
                        </a:rPr>
                      </a:br>
                      <a:r>
                        <a:rPr lang="en-DE" sz="1000" b="1" kern="0" dirty="0">
                          <a:effectLst/>
                        </a:rPr>
                        <a:t>1x Webinar</a:t>
                      </a:r>
                      <a:endParaRPr lang="en-DE" sz="1000" b="1" kern="100" dirty="0">
                        <a:effectLst/>
                      </a:endParaRPr>
                    </a:p>
                    <a:p>
                      <a:pPr algn="ctr"/>
                      <a:r>
                        <a:rPr lang="en-DE" sz="1000" b="1" kern="0" dirty="0">
                          <a:effectLst/>
                        </a:rPr>
                        <a:t> </a:t>
                      </a:r>
                      <a:endParaRPr lang="en-DE" sz="1000" b="1" kern="100" dirty="0">
                        <a:effectLst/>
                      </a:endParaRPr>
                    </a:p>
                    <a:p>
                      <a:pPr algn="ctr"/>
                      <a:r>
                        <a:rPr lang="en-DE" sz="1000" b="1" kern="0" dirty="0">
                          <a:effectLst/>
                        </a:rPr>
                        <a:t>19 </a:t>
                      </a:r>
                      <a:r>
                        <a:rPr lang="en-US" sz="1000" b="1" kern="0" dirty="0">
                          <a:effectLst/>
                        </a:rPr>
                        <a:t>Feb</a:t>
                      </a:r>
                      <a:r>
                        <a:rPr lang="en-DE" sz="1000" b="1" kern="0" dirty="0">
                          <a:effectLst/>
                        </a:rPr>
                        <a:t> 2024 10.00-11.30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a:txBody>
                    <a:bodyPr/>
                    <a:lstStyle/>
                    <a:p>
                      <a:pPr algn="ctr"/>
                      <a:r>
                        <a:rPr lang="en-DE" sz="1000" b="1" kern="0" dirty="0">
                          <a:effectLst/>
                        </a:rPr>
                        <a:t>WG4: </a:t>
                      </a:r>
                      <a:br>
                        <a:rPr lang="en-DE" sz="1000" b="1" kern="0" dirty="0">
                          <a:effectLst/>
                        </a:rPr>
                      </a:br>
                      <a:r>
                        <a:rPr lang="en-DE" sz="1000" b="1" kern="0" dirty="0">
                          <a:effectLst/>
                        </a:rPr>
                        <a:t>1x Webinar</a:t>
                      </a:r>
                      <a:endParaRPr lang="en-DE" sz="1000" b="1" kern="100" dirty="0">
                        <a:effectLst/>
                      </a:endParaRPr>
                    </a:p>
                    <a:p>
                      <a:pPr algn="ctr"/>
                      <a:r>
                        <a:rPr lang="en-DE" sz="1000" b="1" kern="0" dirty="0">
                          <a:effectLst/>
                        </a:rPr>
                        <a:t> </a:t>
                      </a:r>
                      <a:endParaRPr lang="en-DE" sz="1000" b="1" kern="100" dirty="0">
                        <a:effectLst/>
                      </a:endParaRPr>
                    </a:p>
                    <a:p>
                      <a:pPr algn="ctr" fontAlgn="base"/>
                      <a:r>
                        <a:rPr lang="en-US" sz="1000" b="1" kern="0" dirty="0">
                          <a:effectLst/>
                        </a:rPr>
                        <a:t>1 Feb</a:t>
                      </a:r>
                      <a:r>
                        <a:rPr lang="en-DE" sz="1000" b="1" kern="0" dirty="0">
                          <a:effectLst/>
                        </a:rPr>
                        <a:t> 2024 14.50-16.20</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extLst>
                  <a:ext uri="{0D108BD9-81ED-4DB2-BD59-A6C34878D82A}">
                    <a16:rowId xmlns:a16="http://schemas.microsoft.com/office/drawing/2014/main" val="3531856787"/>
                  </a:ext>
                </a:extLst>
              </a:tr>
              <a:tr h="206924">
                <a:tc>
                  <a:txBody>
                    <a:bodyPr/>
                    <a:lstStyle/>
                    <a:p>
                      <a:pPr algn="ctr"/>
                      <a:r>
                        <a:rPr lang="en-DE" sz="1000" b="1" kern="0">
                          <a:effectLst/>
                        </a:rPr>
                        <a:t>21-23 March 2024</a:t>
                      </a:r>
                      <a:endParaRPr lang="en-DE" sz="10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gridSpan="4">
                  <a:txBody>
                    <a:bodyPr/>
                    <a:lstStyle/>
                    <a:p>
                      <a:pPr algn="ctr"/>
                      <a:r>
                        <a:rPr lang="en-DE" sz="1000" b="1" kern="0" dirty="0">
                          <a:effectLst/>
                        </a:rPr>
                        <a:t>Face to face course in Dresden </a:t>
                      </a:r>
                      <a:endParaRPr lang="en-DE"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361" marR="38361" marT="38361" marB="38361"/>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57225334"/>
                  </a:ext>
                </a:extLst>
              </a:tr>
            </a:tbl>
          </a:graphicData>
        </a:graphic>
      </p:graphicFrame>
    </p:spTree>
    <p:extLst>
      <p:ext uri="{BB962C8B-B14F-4D97-AF65-F5344CB8AC3E}">
        <p14:creationId xmlns:p14="http://schemas.microsoft.com/office/powerpoint/2010/main" val="2400062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Course </a:t>
            </a:r>
            <a:r>
              <a:rPr lang="de-DE" dirty="0" err="1"/>
              <a:t>Padlet</a:t>
            </a:r>
            <a:endParaRPr lang="en-GB" dirty="0"/>
          </a:p>
        </p:txBody>
      </p:sp>
      <p:sp>
        <p:nvSpPr>
          <p:cNvPr id="3" name="TextBox 2">
            <a:extLst>
              <a:ext uri="{FF2B5EF4-FFF2-40B4-BE49-F238E27FC236}">
                <a16:creationId xmlns:a16="http://schemas.microsoft.com/office/drawing/2014/main" id="{360A6AEF-0672-7831-B986-BEA45AAD4ADC}"/>
              </a:ext>
            </a:extLst>
          </p:cNvPr>
          <p:cNvSpPr txBox="1"/>
          <p:nvPr/>
        </p:nvSpPr>
        <p:spPr>
          <a:xfrm>
            <a:off x="1019099" y="3771673"/>
            <a:ext cx="4304383" cy="590931"/>
          </a:xfrm>
          <a:prstGeom prst="rect">
            <a:avLst/>
          </a:prstGeom>
          <a:noFill/>
        </p:spPr>
        <p:txBody>
          <a:bodyPr wrap="none" rtlCol="0">
            <a:spAutoFit/>
          </a:bodyPr>
          <a:lstStyle/>
          <a:p>
            <a:r>
              <a:rPr lang="de-DE" dirty="0" err="1"/>
              <a:t>padlet.com</a:t>
            </a:r>
            <a:r>
              <a:rPr lang="de-DE" dirty="0"/>
              <a:t>/</a:t>
            </a:r>
            <a:r>
              <a:rPr lang="de-DE" dirty="0" err="1"/>
              <a:t>ulrikeglang</a:t>
            </a:r>
            <a:r>
              <a:rPr lang="de-DE" dirty="0"/>
              <a:t>/</a:t>
            </a:r>
            <a:r>
              <a:rPr lang="de-DE" dirty="0" err="1"/>
              <a:t>sustainablefutures</a:t>
            </a:r>
            <a:endParaRPr lang="de-DE" dirty="0"/>
          </a:p>
          <a:p>
            <a:r>
              <a:rPr lang="de-DE" dirty="0"/>
              <a:t> </a:t>
            </a:r>
          </a:p>
        </p:txBody>
      </p:sp>
      <p:pic>
        <p:nvPicPr>
          <p:cNvPr id="6" name="Picture 5">
            <a:extLst>
              <a:ext uri="{FF2B5EF4-FFF2-40B4-BE49-F238E27FC236}">
                <a16:creationId xmlns:a16="http://schemas.microsoft.com/office/drawing/2014/main" id="{0569104B-40D9-E949-D925-500C2A18DDCB}"/>
              </a:ext>
            </a:extLst>
          </p:cNvPr>
          <p:cNvPicPr>
            <a:picLocks noChangeAspect="1"/>
          </p:cNvPicPr>
          <p:nvPr/>
        </p:nvPicPr>
        <p:blipFill>
          <a:blip r:embed="rId2"/>
          <a:stretch>
            <a:fillRect/>
          </a:stretch>
        </p:blipFill>
        <p:spPr>
          <a:xfrm>
            <a:off x="985436" y="1308053"/>
            <a:ext cx="2185854" cy="2185854"/>
          </a:xfrm>
          <a:prstGeom prst="rect">
            <a:avLst/>
          </a:prstGeom>
        </p:spPr>
      </p:pic>
      <p:sp>
        <p:nvSpPr>
          <p:cNvPr id="8" name="TextBox 7">
            <a:extLst>
              <a:ext uri="{FF2B5EF4-FFF2-40B4-BE49-F238E27FC236}">
                <a16:creationId xmlns:a16="http://schemas.microsoft.com/office/drawing/2014/main" id="{17FA8F4E-F446-F5DD-0A3F-321A20800C5D}"/>
              </a:ext>
            </a:extLst>
          </p:cNvPr>
          <p:cNvSpPr txBox="1"/>
          <p:nvPr/>
        </p:nvSpPr>
        <p:spPr>
          <a:xfrm>
            <a:off x="1019099" y="4523573"/>
            <a:ext cx="3868367" cy="590931"/>
          </a:xfrm>
          <a:prstGeom prst="rect">
            <a:avLst/>
          </a:prstGeom>
          <a:noFill/>
        </p:spPr>
        <p:txBody>
          <a:bodyPr wrap="none" rtlCol="0">
            <a:spAutoFit/>
          </a:bodyPr>
          <a:lstStyle/>
          <a:p>
            <a:r>
              <a:rPr lang="de-DE" b="1" dirty="0"/>
              <a:t>Bitte vervollständigen Sie Ihr Profil.</a:t>
            </a:r>
          </a:p>
          <a:p>
            <a:r>
              <a:rPr lang="de-DE" b="1" dirty="0"/>
              <a:t> </a:t>
            </a:r>
          </a:p>
        </p:txBody>
      </p:sp>
      <p:pic>
        <p:nvPicPr>
          <p:cNvPr id="10" name="Picture 9" descr="A screenshot of a computer&#10;&#10;Description automatically generated">
            <a:extLst>
              <a:ext uri="{FF2B5EF4-FFF2-40B4-BE49-F238E27FC236}">
                <a16:creationId xmlns:a16="http://schemas.microsoft.com/office/drawing/2014/main" id="{41B81F9A-EF88-F004-CFC7-BA6C94C88338}"/>
              </a:ext>
            </a:extLst>
          </p:cNvPr>
          <p:cNvPicPr>
            <a:picLocks noChangeAspect="1"/>
          </p:cNvPicPr>
          <p:nvPr/>
        </p:nvPicPr>
        <p:blipFill rotWithShape="1">
          <a:blip r:embed="rId3">
            <a:extLst>
              <a:ext uri="{28A0092B-C50C-407E-A947-70E740481C1C}">
                <a14:useLocalDpi xmlns:a14="http://schemas.microsoft.com/office/drawing/2010/main" val="0"/>
              </a:ext>
            </a:extLst>
          </a:blip>
          <a:srcRect t="6087" r="7776"/>
          <a:stretch/>
        </p:blipFill>
        <p:spPr>
          <a:xfrm>
            <a:off x="5984527" y="1396188"/>
            <a:ext cx="5674443" cy="3539369"/>
          </a:xfrm>
          <a:prstGeom prst="rect">
            <a:avLst/>
          </a:prstGeom>
        </p:spPr>
      </p:pic>
    </p:spTree>
    <p:extLst>
      <p:ext uri="{BB962C8B-B14F-4D97-AF65-F5344CB8AC3E}">
        <p14:creationId xmlns:p14="http://schemas.microsoft.com/office/powerpoint/2010/main" val="330127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 ist dabei?</a:t>
            </a:r>
          </a:p>
        </p:txBody>
      </p:sp>
      <p:pic>
        <p:nvPicPr>
          <p:cNvPr id="4" name="Inhaltsplatzhalter 3"/>
          <p:cNvPicPr>
            <a:picLocks noGrp="1" noChangeAspect="1"/>
          </p:cNvPicPr>
          <p:nvPr>
            <p:ph sz="quarter" idx="10"/>
          </p:nvPr>
        </p:nvPicPr>
        <p:blipFill>
          <a:blip r:embed="rId3"/>
          <a:stretch>
            <a:fillRect/>
          </a:stretch>
        </p:blipFill>
        <p:spPr>
          <a:xfrm>
            <a:off x="3286306" y="1828800"/>
            <a:ext cx="5736250" cy="3642519"/>
          </a:xfrm>
          <a:prstGeom prst="rect">
            <a:avLst/>
          </a:prstGeom>
        </p:spPr>
      </p:pic>
    </p:spTree>
    <p:extLst>
      <p:ext uri="{BB962C8B-B14F-4D97-AF65-F5344CB8AC3E}">
        <p14:creationId xmlns:p14="http://schemas.microsoft.com/office/powerpoint/2010/main" val="3644216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Course </a:t>
            </a:r>
            <a:r>
              <a:rPr lang="de-DE" dirty="0" err="1"/>
              <a:t>Moodle</a:t>
            </a:r>
            <a:endParaRPr lang="en-GB" dirty="0"/>
          </a:p>
        </p:txBody>
      </p:sp>
    </p:spTree>
    <p:extLst>
      <p:ext uri="{BB962C8B-B14F-4D97-AF65-F5344CB8AC3E}">
        <p14:creationId xmlns:p14="http://schemas.microsoft.com/office/powerpoint/2010/main" val="649178790"/>
      </p:ext>
    </p:extLst>
  </p:cSld>
  <p:clrMapOvr>
    <a:masterClrMapping/>
  </p:clrMapOvr>
  <p:extLst>
    <p:ext uri="{6950BFC3-D8DA-4A85-94F7-54DA5524770B}">
      <p188:commentRel xmlns:p188="http://schemas.microsoft.com/office/powerpoint/2018/8/main" xmlns=""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3" name="TextBox 2">
            <a:extLst>
              <a:ext uri="{FF2B5EF4-FFF2-40B4-BE49-F238E27FC236}">
                <a16:creationId xmlns:a16="http://schemas.microsoft.com/office/drawing/2014/main" id="{FF192325-34C1-2BD4-FFAB-47B6929008C2}"/>
              </a:ext>
            </a:extLst>
          </p:cNvPr>
          <p:cNvSpPr txBox="1"/>
          <p:nvPr/>
        </p:nvSpPr>
        <p:spPr>
          <a:xfrm>
            <a:off x="874712" y="1284562"/>
            <a:ext cx="4281182" cy="4247317"/>
          </a:xfrm>
          <a:prstGeom prst="rect">
            <a:avLst/>
          </a:prstGeom>
          <a:noFill/>
          <a:ln w="19050">
            <a:solidFill>
              <a:schemeClr val="tx1"/>
            </a:solidFill>
          </a:ln>
        </p:spPr>
        <p:txBody>
          <a:bodyPr wrap="square" rtlCol="0">
            <a:spAutoFit/>
          </a:bodyPr>
          <a:lstStyle/>
          <a:p>
            <a:r>
              <a:rPr lang="de-DE" sz="1800" b="1" dirty="0"/>
              <a:t>TU Dresden, Ergänzungsbereich LA</a:t>
            </a:r>
          </a:p>
          <a:p>
            <a:endParaRPr lang="de-DE" sz="1800" dirty="0"/>
          </a:p>
          <a:p>
            <a:endParaRPr lang="de-DE" sz="1800" dirty="0"/>
          </a:p>
          <a:p>
            <a:endParaRPr lang="de-DE" sz="1800" dirty="0"/>
          </a:p>
          <a:p>
            <a:r>
              <a:rPr lang="de-DE" sz="1800" dirty="0"/>
              <a:t>Zur Wahl:</a:t>
            </a:r>
          </a:p>
          <a:p>
            <a:endParaRPr lang="de-DE" sz="1800" dirty="0"/>
          </a:p>
          <a:p>
            <a:r>
              <a:rPr lang="de-DE" sz="1800" dirty="0"/>
              <a:t>Basisvariante: 3 ECTS</a:t>
            </a:r>
          </a:p>
          <a:p>
            <a:endParaRPr lang="de-DE" sz="1800" dirty="0"/>
          </a:p>
          <a:p>
            <a:r>
              <a:rPr lang="de-DE" sz="1800" dirty="0"/>
              <a:t>Ausbauvariante: 5 ECTS</a:t>
            </a:r>
          </a:p>
          <a:p>
            <a:r>
              <a:rPr lang="de-DE" sz="1800" dirty="0"/>
              <a:t>(zusätzliche Teilnahme am face-</a:t>
            </a:r>
            <a:r>
              <a:rPr lang="de-DE" sz="1800" dirty="0" err="1"/>
              <a:t>to</a:t>
            </a:r>
            <a:r>
              <a:rPr lang="de-DE" sz="1800" dirty="0"/>
              <a:t>-face Event 21.-23.3.2024 + schriftliche Reflexion (500 Wörter)</a:t>
            </a:r>
          </a:p>
          <a:p>
            <a:endParaRPr lang="de-DE" sz="1800" dirty="0"/>
          </a:p>
          <a:p>
            <a:endParaRPr lang="de-DE" sz="1800" dirty="0"/>
          </a:p>
          <a:p>
            <a:r>
              <a:rPr lang="de-DE" sz="1800" dirty="0"/>
              <a:t>Prüfungsleistung: Portfolio</a:t>
            </a:r>
          </a:p>
        </p:txBody>
      </p:sp>
      <p:sp>
        <p:nvSpPr>
          <p:cNvPr id="4" name="TextBox 3">
            <a:extLst>
              <a:ext uri="{FF2B5EF4-FFF2-40B4-BE49-F238E27FC236}">
                <a16:creationId xmlns:a16="http://schemas.microsoft.com/office/drawing/2014/main" id="{E29DD5AA-9EE1-84EF-4E19-8CD99BD69AC5}"/>
              </a:ext>
            </a:extLst>
          </p:cNvPr>
          <p:cNvSpPr txBox="1"/>
          <p:nvPr/>
        </p:nvSpPr>
        <p:spPr>
          <a:xfrm>
            <a:off x="5621145" y="1575412"/>
            <a:ext cx="6177920" cy="3665619"/>
          </a:xfrm>
          <a:prstGeom prst="rect">
            <a:avLst/>
          </a:prstGeom>
          <a:noFill/>
          <a:ln w="19050">
            <a:solidFill>
              <a:schemeClr val="tx1"/>
            </a:solidFill>
          </a:ln>
        </p:spPr>
        <p:txBody>
          <a:bodyPr wrap="square" rtlCol="0">
            <a:spAutoFit/>
          </a:bodyPr>
          <a:lstStyle/>
          <a:p>
            <a:r>
              <a:rPr lang="de-DE" sz="1800" b="1" dirty="0"/>
              <a:t>Voraussetzungen für die Prüfungsleistung</a:t>
            </a:r>
          </a:p>
          <a:p>
            <a:endParaRPr lang="de-DE" sz="1800" dirty="0"/>
          </a:p>
          <a:p>
            <a:endParaRPr lang="de-DE" sz="1800" dirty="0"/>
          </a:p>
          <a:p>
            <a:endParaRPr lang="de-DE" sz="1800" dirty="0"/>
          </a:p>
          <a:p>
            <a:r>
              <a:rPr lang="de-DE" sz="1800" dirty="0"/>
              <a:t>●	regelmäßige, aktive Teilnahme an den 	Seminarsitzungen</a:t>
            </a:r>
          </a:p>
          <a:p>
            <a:endParaRPr lang="de-DE" sz="1800" dirty="0"/>
          </a:p>
          <a:p>
            <a:r>
              <a:rPr lang="de-DE" sz="1800" dirty="0"/>
              <a:t>●	experimentelle Umsetzung eines BNE-	Unterrichtsentwurfs gemäß gewähltem 	inhaltlichem Schwerpunkt im Seminar („Micro 	Teaching“)</a:t>
            </a:r>
          </a:p>
          <a:p>
            <a:endParaRPr lang="de-DE" sz="1800" dirty="0"/>
          </a:p>
          <a:p>
            <a:endParaRPr lang="de-DE" dirty="0"/>
          </a:p>
        </p:txBody>
      </p:sp>
    </p:spTree>
    <p:extLst>
      <p:ext uri="{BB962C8B-B14F-4D97-AF65-F5344CB8AC3E}">
        <p14:creationId xmlns:p14="http://schemas.microsoft.com/office/powerpoint/2010/main" val="36683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4" name="TextBox 3">
            <a:extLst>
              <a:ext uri="{FF2B5EF4-FFF2-40B4-BE49-F238E27FC236}">
                <a16:creationId xmlns:a16="http://schemas.microsoft.com/office/drawing/2014/main" id="{E29DD5AA-9EE1-84EF-4E19-8CD99BD69AC5}"/>
              </a:ext>
            </a:extLst>
          </p:cNvPr>
          <p:cNvSpPr txBox="1"/>
          <p:nvPr/>
        </p:nvSpPr>
        <p:spPr>
          <a:xfrm>
            <a:off x="874712" y="1030288"/>
            <a:ext cx="8324372" cy="4801314"/>
          </a:xfrm>
          <a:prstGeom prst="rect">
            <a:avLst/>
          </a:prstGeom>
          <a:noFill/>
          <a:ln w="19050">
            <a:solidFill>
              <a:schemeClr val="tx1"/>
            </a:solidFill>
          </a:ln>
        </p:spPr>
        <p:txBody>
          <a:bodyPr wrap="square" rtlCol="0">
            <a:spAutoFit/>
          </a:bodyPr>
          <a:lstStyle/>
          <a:p>
            <a:r>
              <a:rPr lang="de-DE" sz="1800" b="1" dirty="0"/>
              <a:t>Aufgabenstellung für das BNE-Unterrichtskonzept</a:t>
            </a:r>
          </a:p>
          <a:p>
            <a:endParaRPr lang="de-DE" sz="1800" dirty="0"/>
          </a:p>
          <a:p>
            <a:r>
              <a:rPr lang="de-DE" sz="1800" b="1" dirty="0"/>
              <a:t>Sie haben 3 Wahlmöglichkeiten</a:t>
            </a:r>
          </a:p>
          <a:p>
            <a:endParaRPr lang="de-DE" sz="1800" dirty="0"/>
          </a:p>
          <a:p>
            <a:r>
              <a:rPr lang="de-DE" sz="1800" dirty="0"/>
              <a:t>a.	Entwickeln Sie ein BNE-Unterrichtskonzept für ein Lehrplanthema 	und beziehen Sie sich dabei, wenn möglich, auf die TAP-TS-	Materialien.</a:t>
            </a:r>
          </a:p>
          <a:p>
            <a:endParaRPr lang="de-DE" sz="1800" dirty="0"/>
          </a:p>
          <a:p>
            <a:r>
              <a:rPr lang="de-DE" sz="1800" dirty="0"/>
              <a:t>ODER</a:t>
            </a:r>
          </a:p>
          <a:p>
            <a:endParaRPr lang="de-DE" sz="1800" dirty="0"/>
          </a:p>
          <a:p>
            <a:r>
              <a:rPr lang="de-DE" sz="1800" dirty="0"/>
              <a:t>b.	Entwickeln Sie eine Lehr-Lern-Aktivität auf der Grundlage der TAP-	TS-Materialien (und zeigen Sie die Verbindung zu Ihrem Fach).</a:t>
            </a:r>
          </a:p>
          <a:p>
            <a:endParaRPr lang="de-DE" sz="1800" dirty="0"/>
          </a:p>
          <a:p>
            <a:r>
              <a:rPr lang="de-DE" sz="1800" dirty="0"/>
              <a:t>ODER</a:t>
            </a:r>
          </a:p>
          <a:p>
            <a:endParaRPr lang="de-DE" sz="1800" dirty="0"/>
          </a:p>
          <a:p>
            <a:r>
              <a:rPr lang="de-DE" sz="1800" dirty="0"/>
              <a:t>c.	Entwickeln Sie ein interdisziplinäres Unterrichtskonzept 	(Gruppenarbeit mit 2-5 Personen).</a:t>
            </a:r>
          </a:p>
        </p:txBody>
      </p:sp>
    </p:spTree>
    <p:extLst>
      <p:ext uri="{BB962C8B-B14F-4D97-AF65-F5344CB8AC3E}">
        <p14:creationId xmlns:p14="http://schemas.microsoft.com/office/powerpoint/2010/main" val="859400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4" name="TextBox 3">
            <a:extLst>
              <a:ext uri="{FF2B5EF4-FFF2-40B4-BE49-F238E27FC236}">
                <a16:creationId xmlns:a16="http://schemas.microsoft.com/office/drawing/2014/main" id="{E29DD5AA-9EE1-84EF-4E19-8CD99BD69AC5}"/>
              </a:ext>
            </a:extLst>
          </p:cNvPr>
          <p:cNvSpPr txBox="1"/>
          <p:nvPr/>
        </p:nvSpPr>
        <p:spPr>
          <a:xfrm>
            <a:off x="874710" y="2150188"/>
            <a:ext cx="4898127" cy="2280624"/>
          </a:xfrm>
          <a:prstGeom prst="rect">
            <a:avLst/>
          </a:prstGeom>
          <a:noFill/>
          <a:ln w="19050">
            <a:solidFill>
              <a:schemeClr val="tx1"/>
            </a:solidFill>
          </a:ln>
        </p:spPr>
        <p:txBody>
          <a:bodyPr wrap="square" rtlCol="0">
            <a:spAutoFit/>
          </a:bodyPr>
          <a:lstStyle/>
          <a:p>
            <a:r>
              <a:rPr lang="de-DE" sz="1800" b="1" dirty="0"/>
              <a:t>Portfolio-Bestandteile</a:t>
            </a:r>
          </a:p>
          <a:p>
            <a:endParaRPr lang="de-DE" sz="1800" dirty="0"/>
          </a:p>
          <a:p>
            <a:endParaRPr lang="de-DE" sz="1800" dirty="0"/>
          </a:p>
          <a:p>
            <a:pPr marL="342900" indent="-342900">
              <a:buFont typeface="+mj-lt"/>
              <a:buAutoNum type="arabicPeriod"/>
            </a:pPr>
            <a:r>
              <a:rPr lang="de-DE" sz="1800" dirty="0"/>
              <a:t>Einführung: </a:t>
            </a:r>
            <a:r>
              <a:rPr lang="de-DE" sz="1800" b="1" dirty="0"/>
              <a:t>Definition</a:t>
            </a:r>
            <a:r>
              <a:rPr lang="de-DE" sz="1800" dirty="0"/>
              <a:t> BNE</a:t>
            </a:r>
          </a:p>
          <a:p>
            <a:pPr marL="342900" indent="-342900">
              <a:buFont typeface="+mj-lt"/>
              <a:buAutoNum type="arabicPeriod"/>
            </a:pPr>
            <a:r>
              <a:rPr lang="de-DE" sz="1800" dirty="0"/>
              <a:t>BNE in Bezug auf </a:t>
            </a:r>
            <a:r>
              <a:rPr lang="de-DE" sz="1800" b="1" dirty="0"/>
              <a:t>Ihr Fach/Ihre Fächer</a:t>
            </a:r>
            <a:endParaRPr lang="en-DE" sz="1800" dirty="0"/>
          </a:p>
          <a:p>
            <a:pPr marL="342900" indent="-342900">
              <a:buFont typeface="+mj-lt"/>
              <a:buAutoNum type="arabicPeriod"/>
            </a:pPr>
            <a:r>
              <a:rPr lang="de-DE" sz="1800" b="1" dirty="0"/>
              <a:t>BNE-Unterrichtskonzept</a:t>
            </a:r>
            <a:r>
              <a:rPr lang="de-DE" sz="1800" dirty="0"/>
              <a:t> </a:t>
            </a:r>
          </a:p>
          <a:p>
            <a:pPr marL="342900" indent="-342900">
              <a:buFont typeface="+mj-lt"/>
              <a:buAutoNum type="arabicPeriod"/>
            </a:pPr>
            <a:r>
              <a:rPr lang="de-DE" sz="1800" b="1" dirty="0"/>
              <a:t>Reflexion</a:t>
            </a:r>
          </a:p>
          <a:p>
            <a:endParaRPr lang="de-DE" dirty="0"/>
          </a:p>
        </p:txBody>
      </p:sp>
      <p:pic>
        <p:nvPicPr>
          <p:cNvPr id="5" name="Picture 2" descr="Cropped view of hands typing on laptop Free Photo">
            <a:extLst>
              <a:ext uri="{FF2B5EF4-FFF2-40B4-BE49-F238E27FC236}">
                <a16:creationId xmlns:a16="http://schemas.microsoft.com/office/drawing/2014/main" id="{498E9BC6-151F-5640-0956-57598874E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753" y="2121102"/>
            <a:ext cx="3883165" cy="258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0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4" name="TextBox 3">
            <a:extLst>
              <a:ext uri="{FF2B5EF4-FFF2-40B4-BE49-F238E27FC236}">
                <a16:creationId xmlns:a16="http://schemas.microsoft.com/office/drawing/2014/main" id="{E29DD5AA-9EE1-84EF-4E19-8CD99BD69AC5}"/>
              </a:ext>
            </a:extLst>
          </p:cNvPr>
          <p:cNvSpPr txBox="1"/>
          <p:nvPr/>
        </p:nvSpPr>
        <p:spPr>
          <a:xfrm>
            <a:off x="874712" y="1720840"/>
            <a:ext cx="5691341" cy="3416320"/>
          </a:xfrm>
          <a:prstGeom prst="rect">
            <a:avLst/>
          </a:prstGeom>
          <a:noFill/>
          <a:ln w="19050">
            <a:solidFill>
              <a:schemeClr val="tx1"/>
            </a:solidFill>
          </a:ln>
        </p:spPr>
        <p:txBody>
          <a:bodyPr wrap="square" rtlCol="0">
            <a:spAutoFit/>
          </a:bodyPr>
          <a:lstStyle/>
          <a:p>
            <a:r>
              <a:rPr lang="de-DE" sz="1800" b="1" dirty="0"/>
              <a:t>1.	Einführung: Definieren Sie Bildung für 	Nachhaltige Entwicklung (BNE):</a:t>
            </a:r>
          </a:p>
          <a:p>
            <a:endParaRPr lang="de-DE" sz="1800" b="1" dirty="0"/>
          </a:p>
          <a:p>
            <a:r>
              <a:rPr lang="de-DE" sz="1800" dirty="0"/>
              <a:t>Leitfragen: Was ist BNE? Welche Bedeutung hat BNE? Welche Spannungen und Debatten rund um BNE können Sie ausmachen?</a:t>
            </a:r>
          </a:p>
          <a:p>
            <a:endParaRPr lang="de-DE" sz="1800" dirty="0"/>
          </a:p>
          <a:p>
            <a:r>
              <a:rPr lang="de-DE" sz="1800" dirty="0"/>
              <a:t>Definieren Sie Ihre eigene Position in Bezug auf BNE: Was interessiert Sie an dem Thema? Wie schätzen Sie die Relevanz für Ihre zukünftige Arbeit ein?</a:t>
            </a:r>
          </a:p>
          <a:p>
            <a:endParaRPr lang="de-DE" sz="1800" b="1" dirty="0"/>
          </a:p>
        </p:txBody>
      </p:sp>
      <p:pic>
        <p:nvPicPr>
          <p:cNvPr id="3" name="Picture 2" descr="Cropped view of hands typing on laptop Free Photo">
            <a:extLst>
              <a:ext uri="{FF2B5EF4-FFF2-40B4-BE49-F238E27FC236}">
                <a16:creationId xmlns:a16="http://schemas.microsoft.com/office/drawing/2014/main" id="{AA9324A9-37F0-9A68-DE36-7B9B7D27E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905" y="2135645"/>
            <a:ext cx="3883165" cy="258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6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4" name="TextBox 3">
            <a:extLst>
              <a:ext uri="{FF2B5EF4-FFF2-40B4-BE49-F238E27FC236}">
                <a16:creationId xmlns:a16="http://schemas.microsoft.com/office/drawing/2014/main" id="{E29DD5AA-9EE1-84EF-4E19-8CD99BD69AC5}"/>
              </a:ext>
            </a:extLst>
          </p:cNvPr>
          <p:cNvSpPr txBox="1"/>
          <p:nvPr/>
        </p:nvSpPr>
        <p:spPr>
          <a:xfrm>
            <a:off x="874712" y="1997838"/>
            <a:ext cx="5691341" cy="2308324"/>
          </a:xfrm>
          <a:prstGeom prst="rect">
            <a:avLst/>
          </a:prstGeom>
          <a:noFill/>
          <a:ln w="19050">
            <a:solidFill>
              <a:schemeClr val="tx1"/>
            </a:solidFill>
          </a:ln>
        </p:spPr>
        <p:txBody>
          <a:bodyPr wrap="square" rtlCol="0">
            <a:spAutoFit/>
          </a:bodyPr>
          <a:lstStyle/>
          <a:p>
            <a:r>
              <a:rPr lang="de-DE" sz="1800" b="1" dirty="0"/>
              <a:t>2.	BNE in Bezug auf Ihr Fach/Ihre Fächer</a:t>
            </a:r>
          </a:p>
          <a:p>
            <a:endParaRPr lang="de-DE" sz="1800" b="1" dirty="0"/>
          </a:p>
          <a:p>
            <a:r>
              <a:rPr lang="de-DE" sz="1800" dirty="0"/>
              <a:t>Arbeiten Sie Bezüge zwischen BNE und Ihrem Fach/Ihren Fächern heraus.</a:t>
            </a:r>
          </a:p>
          <a:p>
            <a:endParaRPr lang="de-DE" sz="1800" dirty="0"/>
          </a:p>
          <a:p>
            <a:r>
              <a:rPr lang="de-DE" sz="1800" dirty="0"/>
              <a:t>Stellen Sie den Bezug von BNE zum Lehrplan eines Ihrer Fächer exemplarisch dar (Klassenstufe frei wählbar).</a:t>
            </a:r>
          </a:p>
        </p:txBody>
      </p:sp>
      <p:pic>
        <p:nvPicPr>
          <p:cNvPr id="3" name="Picture 2" descr="Cropped view of hands typing on laptop Free Photo">
            <a:extLst>
              <a:ext uri="{FF2B5EF4-FFF2-40B4-BE49-F238E27FC236}">
                <a16:creationId xmlns:a16="http://schemas.microsoft.com/office/drawing/2014/main" id="{AA9324A9-37F0-9A68-DE36-7B9B7D27E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922" y="1858645"/>
            <a:ext cx="3883165" cy="258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64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4" name="TextBox 3">
            <a:extLst>
              <a:ext uri="{FF2B5EF4-FFF2-40B4-BE49-F238E27FC236}">
                <a16:creationId xmlns:a16="http://schemas.microsoft.com/office/drawing/2014/main" id="{E29DD5AA-9EE1-84EF-4E19-8CD99BD69AC5}"/>
              </a:ext>
            </a:extLst>
          </p:cNvPr>
          <p:cNvSpPr txBox="1"/>
          <p:nvPr/>
        </p:nvSpPr>
        <p:spPr>
          <a:xfrm>
            <a:off x="874712" y="1032133"/>
            <a:ext cx="6594724" cy="4585871"/>
          </a:xfrm>
          <a:prstGeom prst="rect">
            <a:avLst/>
          </a:prstGeom>
          <a:noFill/>
          <a:ln w="19050">
            <a:solidFill>
              <a:schemeClr val="tx1"/>
            </a:solidFill>
          </a:ln>
        </p:spPr>
        <p:txBody>
          <a:bodyPr wrap="square" rtlCol="0">
            <a:spAutoFit/>
          </a:bodyPr>
          <a:lstStyle/>
          <a:p>
            <a:r>
              <a:rPr lang="de-DE" sz="1800" b="1" dirty="0"/>
              <a:t>3.	BNE-Unterrichtskonzept – Bestandteile</a:t>
            </a:r>
          </a:p>
          <a:p>
            <a:endParaRPr lang="de-DE" sz="1800" b="1" dirty="0"/>
          </a:p>
          <a:p>
            <a:pPr marL="285750" indent="-285750">
              <a:buFont typeface="Arial" panose="020B0604020202020204" pitchFamily="34" charset="0"/>
              <a:buChar char="•"/>
            </a:pPr>
            <a:r>
              <a:rPr lang="de-DE" sz="1600" dirty="0"/>
              <a:t>Geben Sie Ihrem Lehr-Lern-Konzept einen ansprechenden Titel.</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Formulieren Sie Grob- und Feinlernziele.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Legen Sie dar, welchen Beitrag zum </a:t>
            </a:r>
            <a:r>
              <a:rPr lang="de-DE" sz="1600" dirty="0" err="1"/>
              <a:t>GreenComp</a:t>
            </a:r>
            <a:r>
              <a:rPr lang="de-DE" sz="1600" dirty="0"/>
              <a:t>-Framework Ihr Lehr-Lern-Konzept leistet.</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Stellen Sie die gewählte Methode vor und begründen Sie Ihre Eignung für die BNE und Ihr gewähltes Thema.</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Stellen Sie die nötigen Schritte in Vorbereitung, Durchführung und Auswertung/Feedback dar (Tabellenform).</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Geben Sie die benötigten Medien und Materialien an bzw. stellen Sie das Material im Anhang zur Verfügung (mit entsprechenden Verweisen – Aufzählung).</a:t>
            </a:r>
          </a:p>
        </p:txBody>
      </p:sp>
      <p:pic>
        <p:nvPicPr>
          <p:cNvPr id="3" name="Picture 2" descr="Cropped view of hands typing on laptop Free Photo">
            <a:extLst>
              <a:ext uri="{FF2B5EF4-FFF2-40B4-BE49-F238E27FC236}">
                <a16:creationId xmlns:a16="http://schemas.microsoft.com/office/drawing/2014/main" id="{AA9324A9-37F0-9A68-DE36-7B9B7D27E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667" y="2452951"/>
            <a:ext cx="2930487" cy="195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38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Prüfungsleistung</a:t>
            </a:r>
            <a:endParaRPr lang="en-GB" dirty="0"/>
          </a:p>
        </p:txBody>
      </p:sp>
      <p:sp>
        <p:nvSpPr>
          <p:cNvPr id="4" name="TextBox 3">
            <a:extLst>
              <a:ext uri="{FF2B5EF4-FFF2-40B4-BE49-F238E27FC236}">
                <a16:creationId xmlns:a16="http://schemas.microsoft.com/office/drawing/2014/main" id="{E29DD5AA-9EE1-84EF-4E19-8CD99BD69AC5}"/>
              </a:ext>
            </a:extLst>
          </p:cNvPr>
          <p:cNvSpPr txBox="1"/>
          <p:nvPr/>
        </p:nvSpPr>
        <p:spPr>
          <a:xfrm>
            <a:off x="987846" y="2034668"/>
            <a:ext cx="5349818" cy="2585323"/>
          </a:xfrm>
          <a:prstGeom prst="rect">
            <a:avLst/>
          </a:prstGeom>
          <a:noFill/>
          <a:ln w="19050">
            <a:solidFill>
              <a:schemeClr val="tx1"/>
            </a:solidFill>
          </a:ln>
        </p:spPr>
        <p:txBody>
          <a:bodyPr wrap="square" rtlCol="0">
            <a:spAutoFit/>
          </a:bodyPr>
          <a:lstStyle/>
          <a:p>
            <a:r>
              <a:rPr lang="de-DE" sz="1800" b="1" dirty="0"/>
              <a:t>4.	Reflexion</a:t>
            </a:r>
          </a:p>
          <a:p>
            <a:endParaRPr lang="de-DE" sz="1800" b="1" dirty="0"/>
          </a:p>
          <a:p>
            <a:r>
              <a:rPr lang="de-DE" sz="1800" dirty="0"/>
              <a:t>Reflektieren Sie Ihr Unterrichtskonzept auf der Grundlage Ihrer Erfahrungen im Micro-Teaching.</a:t>
            </a:r>
          </a:p>
          <a:p>
            <a:endParaRPr lang="de-DE" sz="1800" dirty="0"/>
          </a:p>
          <a:p>
            <a:r>
              <a:rPr lang="de-DE" sz="1800" dirty="0"/>
              <a:t>Reflektieren Sie Ihre Lernerfahrungen im Seminar und ob/wie sich diese auf Ihren zukünftigen Unterricht auswirken werden.</a:t>
            </a:r>
          </a:p>
          <a:p>
            <a:endParaRPr lang="de-DE" sz="1800" b="1" dirty="0"/>
          </a:p>
        </p:txBody>
      </p:sp>
      <p:pic>
        <p:nvPicPr>
          <p:cNvPr id="3" name="Picture 2" descr="Cropped view of hands typing on laptop Free Photo">
            <a:extLst>
              <a:ext uri="{FF2B5EF4-FFF2-40B4-BE49-F238E27FC236}">
                <a16:creationId xmlns:a16="http://schemas.microsoft.com/office/drawing/2014/main" id="{AA9324A9-37F0-9A68-DE36-7B9B7D27E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464" y="2351280"/>
            <a:ext cx="2930487" cy="195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82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2659" y="2744787"/>
            <a:ext cx="4082878" cy="684213"/>
          </a:xfrm>
        </p:spPr>
        <p:txBody>
          <a:bodyPr/>
          <a:lstStyle/>
          <a:p>
            <a:r>
              <a:rPr lang="de-DE" dirty="0"/>
              <a:t>Haben Sie noch Fragen?</a:t>
            </a:r>
            <a:endParaRPr lang="en-GB" dirty="0"/>
          </a:p>
        </p:txBody>
      </p:sp>
      <p:pic>
        <p:nvPicPr>
          <p:cNvPr id="7170" name="Picture 2" descr="Kostenloses Foto hand hält ein fragezeichen">
            <a:extLst>
              <a:ext uri="{FF2B5EF4-FFF2-40B4-BE49-F238E27FC236}">
                <a16:creationId xmlns:a16="http://schemas.microsoft.com/office/drawing/2014/main" id="{4B756543-C915-CB34-5831-08F3F95BC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465" y="672471"/>
            <a:ext cx="3448375" cy="482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74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Kontakt</a:t>
            </a:r>
            <a:endParaRPr lang="de-DE" b="0" dirty="0"/>
          </a:p>
        </p:txBody>
      </p:sp>
      <p:sp>
        <p:nvSpPr>
          <p:cNvPr id="2" name="Inhaltsplatzhalter 1"/>
          <p:cNvSpPr>
            <a:spLocks noGrp="1"/>
          </p:cNvSpPr>
          <p:nvPr>
            <p:ph sz="quarter" idx="10"/>
          </p:nvPr>
        </p:nvSpPr>
        <p:spPr>
          <a:xfrm>
            <a:off x="5248409" y="2144036"/>
            <a:ext cx="3884575" cy="3439679"/>
          </a:xfrm>
        </p:spPr>
        <p:txBody>
          <a:bodyPr/>
          <a:lstStyle/>
          <a:p>
            <a:r>
              <a:rPr lang="en-US" sz="1800" dirty="0"/>
              <a:t>Dr. Rachel Bowden</a:t>
            </a:r>
            <a:endParaRPr lang="en-US" sz="1800" b="1" dirty="0">
              <a:highlight>
                <a:srgbClr val="FFFF00"/>
              </a:highlight>
            </a:endParaRPr>
          </a:p>
          <a:p>
            <a:endParaRPr lang="de-DE" sz="1800" dirty="0"/>
          </a:p>
          <a:p>
            <a:endParaRPr lang="de-DE" sz="1800" dirty="0"/>
          </a:p>
          <a:p>
            <a:pPr lvl="4" indent="0">
              <a:buNone/>
            </a:pPr>
            <a:endParaRPr lang="de-DE" sz="1800" dirty="0"/>
          </a:p>
        </p:txBody>
      </p:sp>
      <p:sp>
        <p:nvSpPr>
          <p:cNvPr id="5" name="Inhaltsplatzhalter 1">
            <a:extLst>
              <a:ext uri="{FF2B5EF4-FFF2-40B4-BE49-F238E27FC236}">
                <a16:creationId xmlns:a16="http://schemas.microsoft.com/office/drawing/2014/main" id="{D4A4FE82-93B3-4FEA-7A59-4CFA0C2A460C}"/>
              </a:ext>
            </a:extLst>
          </p:cNvPr>
          <p:cNvSpPr txBox="1">
            <a:spLocks/>
          </p:cNvSpPr>
          <p:nvPr/>
        </p:nvSpPr>
        <p:spPr>
          <a:xfrm>
            <a:off x="1027112" y="2144037"/>
            <a:ext cx="3884575" cy="3439679"/>
          </a:xfrm>
          <a:prstGeom prst="rect">
            <a:avLst/>
          </a:prstGeom>
          <a:ln>
            <a:noFill/>
          </a:ln>
        </p:spPr>
        <p:txBody>
          <a:bodyPr vert="horz" lIns="0" tIns="0" rIns="0" bIns="0" rtlCol="0">
            <a:noAutofit/>
          </a:bodyPr>
          <a:lstStyle>
            <a:lvl1pPr marL="0" indent="0" algn="l" defTabSz="914269" rtl="0" eaLnBrk="1" latinLnBrk="0" hangingPunct="1">
              <a:spcBef>
                <a:spcPts val="12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120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a:lstStyle>
          <a:p>
            <a:r>
              <a:rPr lang="en-US" sz="1800"/>
              <a:t>Ulrike Lang (LiH)</a:t>
            </a:r>
          </a:p>
          <a:p>
            <a:r>
              <a:rPr lang="en-US" sz="1800"/>
              <a:t>ZLSB/Institut für Slavistik</a:t>
            </a:r>
          </a:p>
          <a:p>
            <a:endParaRPr lang="en-US" sz="1800"/>
          </a:p>
          <a:p>
            <a:r>
              <a:rPr lang="en-US" sz="1800">
                <a:hlinkClick r:id="rId3"/>
              </a:rPr>
              <a:t>ulrike.lang@tu-dresden.de</a:t>
            </a:r>
            <a:endParaRPr lang="en-US" sz="1800"/>
          </a:p>
          <a:p>
            <a:endParaRPr lang="en-US" sz="1800"/>
          </a:p>
          <a:p>
            <a:r>
              <a:rPr lang="en-US" sz="1800"/>
              <a:t>Sprechzeiten (online):</a:t>
            </a:r>
            <a:endParaRPr lang="en-US"/>
          </a:p>
          <a:p>
            <a:r>
              <a:rPr lang="en-US" sz="1800"/>
              <a:t>donnerstags, 10-11 Uhr</a:t>
            </a:r>
          </a:p>
          <a:p>
            <a:r>
              <a:rPr lang="en-US" sz="1800"/>
              <a:t>whereby.com/ulrike-lang </a:t>
            </a:r>
            <a:endParaRPr lang="en-US" sz="1800">
              <a:highlight>
                <a:srgbClr val="FFFF00"/>
              </a:highlight>
            </a:endParaRPr>
          </a:p>
          <a:p>
            <a:endParaRPr lang="de-DE" sz="1800"/>
          </a:p>
          <a:p>
            <a:endParaRPr lang="de-DE" sz="1800"/>
          </a:p>
          <a:p>
            <a:pPr lvl="4"/>
            <a:endParaRPr lang="de-DE" sz="1800" dirty="0"/>
          </a:p>
        </p:txBody>
      </p:sp>
    </p:spTree>
    <p:custDataLst>
      <p:tags r:id="rId1"/>
    </p:custDataLst>
    <p:extLst>
      <p:ext uri="{BB962C8B-B14F-4D97-AF65-F5344CB8AC3E}">
        <p14:creationId xmlns:p14="http://schemas.microsoft.com/office/powerpoint/2010/main" val="619810040"/>
      </p:ext>
    </p:extLst>
  </p:cSld>
  <p:clrMapOvr>
    <a:masterClrMapping/>
  </p:clrMapOvr>
  <p:extLst>
    <p:ext uri="{6950BFC3-D8DA-4A85-94F7-54DA5524770B}">
      <p188:commentRel xmlns:p188="http://schemas.microsoft.com/office/powerpoint/2018/8/main" xmlns=""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bedeutet Nachhaltigkeit für dich?</a:t>
            </a:r>
            <a:endParaRPr lang="en-GB" dirty="0"/>
          </a:p>
        </p:txBody>
      </p:sp>
      <p:pic>
        <p:nvPicPr>
          <p:cNvPr id="4" name="Inhaltsplatzhalter 9"/>
          <p:cNvPicPr>
            <a:picLocks noGrp="1" noChangeAspect="1"/>
          </p:cNvPicPr>
          <p:nvPr>
            <p:ph sz="quarter" idx="10"/>
          </p:nvPr>
        </p:nvPicPr>
        <p:blipFill>
          <a:blip r:embed="rId2"/>
          <a:stretch>
            <a:fillRect/>
          </a:stretch>
        </p:blipFill>
        <p:spPr>
          <a:xfrm>
            <a:off x="3307556" y="1390608"/>
            <a:ext cx="5715000" cy="3762375"/>
          </a:xfrm>
          <a:prstGeom prst="rect">
            <a:avLst/>
          </a:prstGeom>
        </p:spPr>
      </p:pic>
    </p:spTree>
    <p:extLst>
      <p:ext uri="{BB962C8B-B14F-4D97-AF65-F5344CB8AC3E}">
        <p14:creationId xmlns:p14="http://schemas.microsoft.com/office/powerpoint/2010/main" val="2940680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Orientierungsrahmen (BMZ/KMK 2016)</a:t>
            </a:r>
            <a:r>
              <a:rPr lang="en-GB" dirty="0"/>
              <a:t/>
            </a:r>
            <a:br>
              <a:rPr lang="en-GB" dirty="0"/>
            </a:br>
            <a:endParaRPr lang="en-GB" dirty="0"/>
          </a:p>
        </p:txBody>
      </p:sp>
      <p:pic>
        <p:nvPicPr>
          <p:cNvPr id="4" name="Inhaltsplatzhalter 3">
            <a:extLst>
              <a:ext uri="{FF2B5EF4-FFF2-40B4-BE49-F238E27FC236}">
                <a16:creationId xmlns:a16="http://schemas.microsoft.com/office/drawing/2014/main" id="{B2B3BC63-4EEB-E51E-1E9C-2589A5A2B790}"/>
              </a:ext>
            </a:extLst>
          </p:cNvPr>
          <p:cNvPicPr>
            <a:picLocks noGrp="1"/>
          </p:cNvPicPr>
          <p:nvPr>
            <p:ph sz="quarter" idx="10"/>
          </p:nvPr>
        </p:nvPicPr>
        <p:blipFill rotWithShape="1">
          <a:blip r:embed="rId2"/>
          <a:srcRect l="31305" t="12542" r="33642" b="2411"/>
          <a:stretch/>
        </p:blipFill>
        <p:spPr bwMode="auto">
          <a:xfrm>
            <a:off x="874711" y="1030288"/>
            <a:ext cx="3610875" cy="4572737"/>
          </a:xfrm>
          <a:prstGeom prst="rect">
            <a:avLst/>
          </a:prstGeom>
          <a:ln>
            <a:noFill/>
          </a:ln>
          <a:extLst>
            <a:ext uri="{53640926-AAD7-44D8-BBD7-CCE9431645EC}">
              <a14:shadowObscured xmlns:a14="http://schemas.microsoft.com/office/drawing/2010/main"/>
            </a:ext>
          </a:extLst>
        </p:spPr>
      </p:pic>
      <p:pic>
        <p:nvPicPr>
          <p:cNvPr id="5" name="Grafik 4"/>
          <p:cNvPicPr/>
          <p:nvPr/>
        </p:nvPicPr>
        <p:blipFill rotWithShape="1">
          <a:blip r:embed="rId3"/>
          <a:srcRect l="20845" t="15949" r="45618" b="12514"/>
          <a:stretch/>
        </p:blipFill>
        <p:spPr bwMode="auto">
          <a:xfrm>
            <a:off x="4485587" y="1030288"/>
            <a:ext cx="6367292" cy="5171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5831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46C4E515-87E6-20FD-95FA-1FA154C610C6}"/>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023123" y="1260137"/>
            <a:ext cx="3432276" cy="4869669"/>
          </a:xfrm>
          <a:prstGeom prst="rect">
            <a:avLst/>
          </a:prstGeom>
        </p:spPr>
      </p:pic>
      <p:sp>
        <p:nvSpPr>
          <p:cNvPr id="5" name="Titel 1">
            <a:extLst>
              <a:ext uri="{FF2B5EF4-FFF2-40B4-BE49-F238E27FC236}">
                <a16:creationId xmlns:a16="http://schemas.microsoft.com/office/drawing/2014/main" id="{20319623-2C1E-C2F2-E67C-820FB26E4425}"/>
              </a:ext>
            </a:extLst>
          </p:cNvPr>
          <p:cNvSpPr>
            <a:spLocks noGrp="1"/>
          </p:cNvSpPr>
          <p:nvPr>
            <p:ph type="title"/>
          </p:nvPr>
        </p:nvSpPr>
        <p:spPr/>
        <p:txBody>
          <a:bodyPr/>
          <a:lstStyle/>
          <a:p>
            <a:r>
              <a:rPr lang="de-DE" dirty="0"/>
              <a:t>BNE Roadmap (UNESCO/DUK 2021)</a:t>
            </a:r>
            <a:endParaRPr lang="en-GB" dirty="0"/>
          </a:p>
        </p:txBody>
      </p:sp>
      <p:sp>
        <p:nvSpPr>
          <p:cNvPr id="6" name="Textfeld 5">
            <a:extLst>
              <a:ext uri="{FF2B5EF4-FFF2-40B4-BE49-F238E27FC236}">
                <a16:creationId xmlns:a16="http://schemas.microsoft.com/office/drawing/2014/main" id="{0798696A-CD79-B663-2FDD-BFB274DE75B3}"/>
              </a:ext>
            </a:extLst>
          </p:cNvPr>
          <p:cNvSpPr txBox="1"/>
          <p:nvPr/>
        </p:nvSpPr>
        <p:spPr>
          <a:xfrm>
            <a:off x="721895" y="1263792"/>
            <a:ext cx="5545554" cy="4330416"/>
          </a:xfrm>
          <a:prstGeom prst="rect">
            <a:avLst/>
          </a:prstGeom>
          <a:noFill/>
        </p:spPr>
        <p:txBody>
          <a:bodyPr wrap="square" rtlCol="0">
            <a:spAutoFit/>
          </a:bodyPr>
          <a:lstStyle/>
          <a:p>
            <a:r>
              <a:rPr lang="de-DE" dirty="0"/>
              <a:t>drei </a:t>
            </a:r>
            <a:r>
              <a:rPr lang="de-DE" b="1" dirty="0"/>
              <a:t>thematische Schwerpunkte:</a:t>
            </a:r>
          </a:p>
          <a:p>
            <a:endParaRPr lang="de-DE" dirty="0"/>
          </a:p>
          <a:p>
            <a:pPr marL="171450" indent="-171450">
              <a:buFont typeface="Arial" panose="020B0604020202020204" pitchFamily="34" charset="0"/>
              <a:buChar char="•"/>
            </a:pPr>
            <a:r>
              <a:rPr lang="de-DE" dirty="0"/>
              <a:t>Transformative Handlungen</a:t>
            </a:r>
          </a:p>
          <a:p>
            <a:pPr marL="171450" indent="-171450">
              <a:buFont typeface="Arial" panose="020B0604020202020204" pitchFamily="34" charset="0"/>
              <a:buChar char="•"/>
            </a:pPr>
            <a:r>
              <a:rPr lang="de-DE" dirty="0"/>
              <a:t>Strukturelle Veränderungen und</a:t>
            </a:r>
          </a:p>
          <a:p>
            <a:pPr marL="171450" indent="-171450">
              <a:buFont typeface="Arial" panose="020B0604020202020204" pitchFamily="34" charset="0"/>
              <a:buChar char="•"/>
            </a:pPr>
            <a:r>
              <a:rPr lang="de-DE" dirty="0"/>
              <a:t>Technologische Fortschritte.</a:t>
            </a:r>
          </a:p>
          <a:p>
            <a:endParaRPr lang="de-DE" dirty="0"/>
          </a:p>
          <a:p>
            <a:r>
              <a:rPr lang="de-DE" dirty="0"/>
              <a:t>(…) </a:t>
            </a:r>
          </a:p>
          <a:p>
            <a:endParaRPr lang="de-DE" dirty="0"/>
          </a:p>
          <a:p>
            <a:r>
              <a:rPr lang="de-DE" dirty="0"/>
              <a:t>fünf prioritären </a:t>
            </a:r>
            <a:r>
              <a:rPr lang="de-DE" b="1" dirty="0"/>
              <a:t>Handlungsfelder </a:t>
            </a:r>
          </a:p>
          <a:p>
            <a:pPr marL="285750" indent="-285750">
              <a:buFont typeface="Arial" panose="020B0604020202020204" pitchFamily="34" charset="0"/>
              <a:buChar char="•"/>
            </a:pPr>
            <a:r>
              <a:rPr lang="de-DE" dirty="0"/>
              <a:t>Politische Unterstützung,</a:t>
            </a:r>
          </a:p>
          <a:p>
            <a:pPr marL="285750" indent="-285750">
              <a:buFont typeface="Arial" panose="020B0604020202020204" pitchFamily="34" charset="0"/>
              <a:buChar char="•"/>
            </a:pPr>
            <a:r>
              <a:rPr lang="de-DE" dirty="0"/>
              <a:t> ganzheitliche Transformation von Lern- und Lehrumgebung, </a:t>
            </a:r>
          </a:p>
          <a:p>
            <a:pPr marL="285750" indent="-285750">
              <a:buFont typeface="Arial" panose="020B0604020202020204" pitchFamily="34" charset="0"/>
              <a:buChar char="•"/>
            </a:pPr>
            <a:r>
              <a:rPr lang="de-DE" dirty="0"/>
              <a:t>Kompetenzentwicklung von Lehrenden, </a:t>
            </a:r>
          </a:p>
          <a:p>
            <a:pPr marL="285750" indent="-285750">
              <a:buFont typeface="Arial" panose="020B0604020202020204" pitchFamily="34" charset="0"/>
              <a:buChar char="•"/>
            </a:pPr>
            <a:r>
              <a:rPr lang="de-DE" dirty="0"/>
              <a:t>Stärkung und Mobilisierung der Jugend und</a:t>
            </a:r>
          </a:p>
          <a:p>
            <a:pPr marL="285750" indent="-285750">
              <a:buFont typeface="Arial" panose="020B0604020202020204" pitchFamily="34" charset="0"/>
              <a:buChar char="•"/>
            </a:pPr>
            <a:r>
              <a:rPr lang="de-DE" dirty="0"/>
              <a:t>Förderung nachhaltiger Entwicklung auf lokaler Ebene</a:t>
            </a:r>
          </a:p>
          <a:p>
            <a:endParaRPr lang="de-DE" dirty="0"/>
          </a:p>
        </p:txBody>
      </p:sp>
    </p:spTree>
    <p:extLst>
      <p:ext uri="{BB962C8B-B14F-4D97-AF65-F5344CB8AC3E}">
        <p14:creationId xmlns:p14="http://schemas.microsoft.com/office/powerpoint/2010/main" val="270016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D3A490F6-DEB0-D51E-4D66-E5CD2A7D9135}"/>
              </a:ext>
            </a:extLst>
          </p:cNvPr>
          <p:cNvPicPr>
            <a:picLocks noGrp="1" noChangeAspect="1"/>
          </p:cNvPicPr>
          <p:nvPr>
            <p:ph sz="quarter" idx="10"/>
          </p:nvPr>
        </p:nvPicPr>
        <p:blipFill>
          <a:blip r:embed="rId2"/>
          <a:stretch>
            <a:fillRect/>
          </a:stretch>
        </p:blipFill>
        <p:spPr>
          <a:xfrm>
            <a:off x="7627867" y="916193"/>
            <a:ext cx="3420478" cy="4953796"/>
          </a:xfrm>
          <a:prstGeom prst="rect">
            <a:avLst/>
          </a:prstGeom>
        </p:spPr>
      </p:pic>
      <p:sp>
        <p:nvSpPr>
          <p:cNvPr id="5" name="Titel 1">
            <a:extLst>
              <a:ext uri="{FF2B5EF4-FFF2-40B4-BE49-F238E27FC236}">
                <a16:creationId xmlns:a16="http://schemas.microsoft.com/office/drawing/2014/main" id="{89B53B08-9588-0ED4-5BB9-051578547714}"/>
              </a:ext>
            </a:extLst>
          </p:cNvPr>
          <p:cNvSpPr>
            <a:spLocks noGrp="1"/>
          </p:cNvSpPr>
          <p:nvPr>
            <p:ph type="title"/>
          </p:nvPr>
        </p:nvSpPr>
        <p:spPr/>
        <p:txBody>
          <a:bodyPr/>
          <a:lstStyle/>
          <a:p>
            <a:pPr lvl="0"/>
            <a:r>
              <a:rPr lang="de-DE" dirty="0">
                <a:solidFill>
                  <a:srgbClr val="00305D"/>
                </a:solidFill>
                <a:ea typeface="Calibri" panose="020F0502020204030204" pitchFamily="34" charset="0"/>
                <a:cs typeface="Calibri" panose="020F0502020204030204" pitchFamily="34" charset="0"/>
              </a:rPr>
              <a:t>Deutsche Nachhaltigkeitsstrategie (2021)</a:t>
            </a:r>
            <a:br>
              <a:rPr lang="de-DE" dirty="0">
                <a:solidFill>
                  <a:srgbClr val="00305D"/>
                </a:solidFill>
                <a:ea typeface="Calibri" panose="020F0502020204030204" pitchFamily="34" charset="0"/>
                <a:cs typeface="Calibri" panose="020F0502020204030204" pitchFamily="34" charset="0"/>
              </a:rPr>
            </a:br>
            <a:r>
              <a:rPr lang="de-DE" dirty="0">
                <a:solidFill>
                  <a:srgbClr val="00305D"/>
                </a:solidFill>
                <a:ea typeface="Calibri" panose="020F0502020204030204" pitchFamily="34" charset="0"/>
                <a:cs typeface="Calibri" panose="020F0502020204030204" pitchFamily="34" charset="0"/>
              </a:rPr>
              <a:t> </a:t>
            </a:r>
            <a:br>
              <a:rPr lang="de-DE" dirty="0">
                <a:solidFill>
                  <a:srgbClr val="00305D"/>
                </a:solidFill>
                <a:ea typeface="Calibri" panose="020F0502020204030204" pitchFamily="34" charset="0"/>
                <a:cs typeface="Calibri" panose="020F0502020204030204" pitchFamily="34" charset="0"/>
              </a:rPr>
            </a:br>
            <a:endParaRPr lang="en-GB" dirty="0"/>
          </a:p>
        </p:txBody>
      </p:sp>
      <p:sp>
        <p:nvSpPr>
          <p:cNvPr id="6" name="Inhaltsplatzhalter 3">
            <a:extLst>
              <a:ext uri="{FF2B5EF4-FFF2-40B4-BE49-F238E27FC236}">
                <a16:creationId xmlns:a16="http://schemas.microsoft.com/office/drawing/2014/main" id="{AE97E644-0C56-D877-E0D5-B436253D59D8}"/>
              </a:ext>
            </a:extLst>
          </p:cNvPr>
          <p:cNvSpPr txBox="1">
            <a:spLocks/>
          </p:cNvSpPr>
          <p:nvPr/>
        </p:nvSpPr>
        <p:spPr>
          <a:xfrm>
            <a:off x="726756" y="916193"/>
            <a:ext cx="5750736" cy="4133655"/>
          </a:xfrm>
          <a:prstGeom prst="rect">
            <a:avLst/>
          </a:prstGeom>
        </p:spPr>
        <p:txBody>
          <a:bodyPr/>
          <a:lstStyle>
            <a:lvl1pPr marL="0" indent="0" algn="l" defTabSz="914269" rtl="0" eaLnBrk="1" latinLnBrk="0" hangingPunct="1">
              <a:spcBef>
                <a:spcPts val="6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a:lstStyle>
          <a:p>
            <a:pPr marL="457200" defTabSz="822960">
              <a:spcBef>
                <a:spcPts val="0"/>
              </a:spcBef>
            </a:pPr>
            <a:endParaRPr lang="de-DE" b="0" dirty="0">
              <a:solidFill>
                <a:srgbClr val="00305D"/>
              </a:solidFill>
              <a:ea typeface="Calibri" panose="020F0502020204030204" pitchFamily="34" charset="0"/>
              <a:cs typeface="Calibri" panose="020F0502020204030204" pitchFamily="34" charset="0"/>
            </a:endParaRPr>
          </a:p>
          <a:p>
            <a:pPr marL="457200" defTabSz="822960">
              <a:spcBef>
                <a:spcPts val="0"/>
              </a:spcBef>
            </a:pPr>
            <a:r>
              <a:rPr lang="de-DE" sz="2400" b="0" dirty="0"/>
              <a:t>“Dem Leitprinzip der nachhaltigen Entwicklung zu folgen, bedeutet für die Bundesregierung, darauf hinzuarbeiten, mit ihrer Politik gleichermaßen </a:t>
            </a:r>
            <a:r>
              <a:rPr lang="de-DE" sz="2400" dirty="0">
                <a:solidFill>
                  <a:srgbClr val="00B050"/>
                </a:solidFill>
              </a:rPr>
              <a:t>den Bedürfnissen der heutigen sowie künftiger Generationen gerecht zu werden – in Deutschland sowie in allen Teilen der Welt </a:t>
            </a:r>
            <a:r>
              <a:rPr lang="de-DE" sz="2400" b="0" dirty="0"/>
              <a:t>– und ihnen ein Leben in voller Entfaltung ihrer Würde zu ermöglichen.“ (s.14)</a:t>
            </a:r>
            <a:endParaRPr lang="de-DE" sz="2400" b="0" dirty="0">
              <a:solidFill>
                <a:srgbClr val="00305D"/>
              </a:solidFill>
              <a:ea typeface="Calibri" panose="020F0502020204030204" pitchFamily="34" charset="0"/>
              <a:cs typeface="Calibri" panose="020F0502020204030204" pitchFamily="34" charset="0"/>
            </a:endParaRPr>
          </a:p>
          <a:p>
            <a:pPr marL="457200" defTabSz="822960">
              <a:spcBef>
                <a:spcPts val="0"/>
              </a:spcBef>
            </a:pPr>
            <a:endParaRPr lang="de-DE" b="0" dirty="0">
              <a:solidFill>
                <a:srgbClr val="00305D"/>
              </a:solidFill>
              <a:ea typeface="Calibri" panose="020F0502020204030204" pitchFamily="34" charset="0"/>
              <a:cs typeface="Calibri" panose="020F0502020204030204" pitchFamily="34" charset="0"/>
            </a:endParaRPr>
          </a:p>
          <a:p>
            <a:pPr marL="457200" defTabSz="822960">
              <a:spcBef>
                <a:spcPts val="0"/>
              </a:spcBef>
            </a:pPr>
            <a:endParaRPr lang="en-GB" b="0" dirty="0">
              <a:solidFill>
                <a:srgbClr val="00305D"/>
              </a:solidFill>
              <a:latin typeface="Arial" panose="020B0604020202020204" pitchFamily="34" charset="0"/>
              <a:ea typeface="Calibri" panose="020F0502020204030204" pitchFamily="34" charset="0"/>
              <a:cs typeface="Calibri" panose="020F0502020204030204" pitchFamily="34" charset="0"/>
            </a:endParaRPr>
          </a:p>
          <a:p>
            <a:endParaRPr lang="en-GB" dirty="0"/>
          </a:p>
        </p:txBody>
      </p:sp>
      <p:sp>
        <p:nvSpPr>
          <p:cNvPr id="7" name="Textfeld 6">
            <a:extLst>
              <a:ext uri="{FF2B5EF4-FFF2-40B4-BE49-F238E27FC236}">
                <a16:creationId xmlns:a16="http://schemas.microsoft.com/office/drawing/2014/main" id="{9C957BA9-4A9F-8A84-7AA3-D29B32ACAD0B}"/>
              </a:ext>
            </a:extLst>
          </p:cNvPr>
          <p:cNvSpPr txBox="1"/>
          <p:nvPr/>
        </p:nvSpPr>
        <p:spPr>
          <a:xfrm>
            <a:off x="1224116" y="5666766"/>
            <a:ext cx="3200400" cy="307777"/>
          </a:xfrm>
          <a:prstGeom prst="rect">
            <a:avLst/>
          </a:prstGeom>
          <a:noFill/>
        </p:spPr>
        <p:txBody>
          <a:bodyPr wrap="square">
            <a:spAutoFit/>
          </a:bodyPr>
          <a:lstStyle/>
          <a:p>
            <a:r>
              <a:rPr lang="de-DE" sz="1200" dirty="0">
                <a:solidFill>
                  <a:schemeClr val="accent1"/>
                </a:solidFill>
              </a:rPr>
              <a:t>www.bundesregierung.de/publikationen</a:t>
            </a:r>
            <a:r>
              <a:rPr lang="de-DE" sz="1400" dirty="0"/>
              <a:t>.</a:t>
            </a:r>
          </a:p>
        </p:txBody>
      </p:sp>
    </p:spTree>
    <p:extLst>
      <p:ext uri="{BB962C8B-B14F-4D97-AF65-F5344CB8AC3E}">
        <p14:creationId xmlns:p14="http://schemas.microsoft.com/office/powerpoint/2010/main" val="402449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Deutsche Nationaler Aktionsplan BNE (2017)</a:t>
            </a:r>
            <a:endParaRPr lang="en-GB" dirty="0"/>
          </a:p>
        </p:txBody>
      </p:sp>
      <p:pic>
        <p:nvPicPr>
          <p:cNvPr id="4" name="Inhaltsplatzhalter 3">
            <a:extLst>
              <a:ext uri="{FF2B5EF4-FFF2-40B4-BE49-F238E27FC236}">
                <a16:creationId xmlns:a16="http://schemas.microsoft.com/office/drawing/2014/main" id="{BBB54F24-21A0-E206-C43B-0DA2404BC60D}"/>
              </a:ext>
            </a:extLst>
          </p:cNvPr>
          <p:cNvPicPr>
            <a:picLocks noGrp="1" noChangeAspect="1"/>
          </p:cNvPicPr>
          <p:nvPr>
            <p:ph sz="quarter" idx="10"/>
          </p:nvPr>
        </p:nvPicPr>
        <p:blipFill>
          <a:blip r:embed="rId3"/>
          <a:stretch>
            <a:fillRect/>
          </a:stretch>
        </p:blipFill>
        <p:spPr>
          <a:xfrm>
            <a:off x="874712" y="922746"/>
            <a:ext cx="3297584" cy="4545956"/>
          </a:xfrm>
          <a:prstGeom prst="rect">
            <a:avLst/>
          </a:prstGeom>
        </p:spPr>
      </p:pic>
      <p:sp>
        <p:nvSpPr>
          <p:cNvPr id="6" name="Textfeld 5"/>
          <p:cNvSpPr txBox="1"/>
          <p:nvPr/>
        </p:nvSpPr>
        <p:spPr>
          <a:xfrm>
            <a:off x="4689987" y="2106070"/>
            <a:ext cx="7053534" cy="2308324"/>
          </a:xfrm>
          <a:prstGeom prst="rect">
            <a:avLst/>
          </a:prstGeom>
          <a:noFill/>
        </p:spPr>
        <p:txBody>
          <a:bodyPr wrap="none" rtlCol="0">
            <a:spAutoFit/>
          </a:bodyPr>
          <a:lstStyle/>
          <a:p>
            <a:pPr marL="342900" indent="-342900">
              <a:buFont typeface="+mj-lt"/>
              <a:buAutoNum type="arabicPeriod"/>
            </a:pPr>
            <a:r>
              <a:rPr lang="de-DE" sz="2400" dirty="0"/>
              <a:t>Frühkindliche Bildung </a:t>
            </a:r>
          </a:p>
          <a:p>
            <a:pPr marL="342900" indent="-342900">
              <a:buFont typeface="+mj-lt"/>
              <a:buAutoNum type="arabicPeriod"/>
            </a:pPr>
            <a:r>
              <a:rPr lang="de-DE" sz="2400" dirty="0"/>
              <a:t>Schule</a:t>
            </a:r>
          </a:p>
          <a:p>
            <a:pPr marL="342900" indent="-342900">
              <a:buFont typeface="+mj-lt"/>
              <a:buAutoNum type="arabicPeriod"/>
            </a:pPr>
            <a:r>
              <a:rPr lang="de-DE" sz="2400" dirty="0"/>
              <a:t>Berufliche Bildung </a:t>
            </a:r>
          </a:p>
          <a:p>
            <a:pPr marL="342900" indent="-342900">
              <a:buFont typeface="+mj-lt"/>
              <a:buAutoNum type="arabicPeriod"/>
            </a:pPr>
            <a:r>
              <a:rPr lang="de-DE" sz="2400" dirty="0"/>
              <a:t>Hochschule</a:t>
            </a:r>
          </a:p>
          <a:p>
            <a:pPr marL="342900" indent="-342900">
              <a:buFont typeface="+mj-lt"/>
              <a:buAutoNum type="arabicPeriod"/>
            </a:pPr>
            <a:r>
              <a:rPr lang="de-DE" sz="2400" dirty="0"/>
              <a:t>Non-formales und informelles Lernen/Jugend</a:t>
            </a:r>
          </a:p>
          <a:p>
            <a:pPr marL="342900" indent="-342900">
              <a:buFont typeface="+mj-lt"/>
              <a:buAutoNum type="arabicPeriod"/>
            </a:pPr>
            <a:r>
              <a:rPr lang="de-DE" sz="2400" dirty="0"/>
              <a:t>Kommunen</a:t>
            </a:r>
            <a:endParaRPr lang="en-GB" sz="2400" dirty="0"/>
          </a:p>
        </p:txBody>
      </p:sp>
    </p:spTree>
    <p:extLst>
      <p:ext uri="{BB962C8B-B14F-4D97-AF65-F5344CB8AC3E}">
        <p14:creationId xmlns:p14="http://schemas.microsoft.com/office/powerpoint/2010/main" val="1518512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Interdisziplinäre Umsetzung Ideen</a:t>
            </a:r>
            <a:endParaRPr lang="en-GB" dirty="0"/>
          </a:p>
        </p:txBody>
      </p:sp>
      <p:pic>
        <p:nvPicPr>
          <p:cNvPr id="4" name="Inhaltsplatzhalter 3"/>
          <p:cNvPicPr>
            <a:picLocks noGrp="1" noChangeAspect="1"/>
          </p:cNvPicPr>
          <p:nvPr>
            <p:ph sz="quarter" idx="10"/>
          </p:nvPr>
        </p:nvPicPr>
        <p:blipFill>
          <a:blip r:embed="rId2"/>
          <a:stretch>
            <a:fillRect/>
          </a:stretch>
        </p:blipFill>
        <p:spPr>
          <a:xfrm>
            <a:off x="3307556" y="1842294"/>
            <a:ext cx="5715000" cy="3629025"/>
          </a:xfrm>
          <a:prstGeom prst="rect">
            <a:avLst/>
          </a:prstGeom>
        </p:spPr>
      </p:pic>
    </p:spTree>
    <p:extLst>
      <p:ext uri="{BB962C8B-B14F-4D97-AF65-F5344CB8AC3E}">
        <p14:creationId xmlns:p14="http://schemas.microsoft.com/office/powerpoint/2010/main" val="51673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Nachhaltigkeit – einige Definitionen …</a:t>
            </a:r>
            <a:endParaRPr lang="en-GB" dirty="0"/>
          </a:p>
        </p:txBody>
      </p:sp>
      <p:sp>
        <p:nvSpPr>
          <p:cNvPr id="3" name="Inhaltsplatzhalter 2"/>
          <p:cNvSpPr>
            <a:spLocks noGrp="1"/>
          </p:cNvSpPr>
          <p:nvPr>
            <p:ph sz="quarter" idx="10"/>
          </p:nvPr>
        </p:nvSpPr>
        <p:spPr>
          <a:xfrm>
            <a:off x="874711" y="1484313"/>
            <a:ext cx="5227706" cy="3896209"/>
          </a:xfrm>
        </p:spPr>
        <p:txBody>
          <a:bodyPr/>
          <a:lstStyle/>
          <a:p>
            <a:pPr marL="457200" lvl="0">
              <a:spcBef>
                <a:spcPts val="600"/>
              </a:spcBef>
            </a:pPr>
            <a:r>
              <a:rPr lang="de-DE" sz="2000" b="0" dirty="0">
                <a:solidFill>
                  <a:srgbClr val="00305D"/>
                </a:solidFill>
                <a:ea typeface="Calibri" panose="020F0502020204030204" pitchFamily="34" charset="0"/>
                <a:cs typeface="Calibri" panose="020F0502020204030204" pitchFamily="34" charset="0"/>
              </a:rPr>
              <a:t>1. längere Zeit anhaltende Wirkung</a:t>
            </a:r>
            <a:endParaRPr lang="en-GB" sz="2000" b="0" dirty="0">
              <a:solidFill>
                <a:srgbClr val="00305D"/>
              </a:solidFill>
              <a:ea typeface="Calibri" panose="020F0502020204030204" pitchFamily="34" charset="0"/>
              <a:cs typeface="Calibri" panose="020F0502020204030204" pitchFamily="34" charset="0"/>
            </a:endParaRPr>
          </a:p>
          <a:p>
            <a:pPr marL="457200" lvl="0">
              <a:spcBef>
                <a:spcPts val="600"/>
              </a:spcBef>
            </a:pPr>
            <a:r>
              <a:rPr lang="de-DE" sz="2000" b="0" dirty="0">
                <a:solidFill>
                  <a:srgbClr val="00305D"/>
                </a:solidFill>
                <a:ea typeface="Calibri" panose="020F0502020204030204" pitchFamily="34" charset="0"/>
                <a:cs typeface="Calibri" panose="020F0502020204030204" pitchFamily="34" charset="0"/>
              </a:rPr>
              <a:t>2. (Forstwirtschaft) forstwirtschaftliches Prinzip, nach dem nicht mehr Holz gefällt</a:t>
            </a:r>
            <a:r>
              <a:rPr lang="en-GB" sz="2000" b="0" dirty="0">
                <a:solidFill>
                  <a:srgbClr val="00305D"/>
                </a:solidFill>
                <a:ea typeface="Calibri" panose="020F0502020204030204" pitchFamily="34" charset="0"/>
                <a:cs typeface="Calibri" panose="020F0502020204030204" pitchFamily="34" charset="0"/>
              </a:rPr>
              <a:t> </a:t>
            </a:r>
            <a:r>
              <a:rPr lang="de-DE" sz="2000" b="0" dirty="0">
                <a:solidFill>
                  <a:srgbClr val="00305D"/>
                </a:solidFill>
                <a:ea typeface="Calibri" panose="020F0502020204030204" pitchFamily="34" charset="0"/>
                <a:cs typeface="Calibri" panose="020F0502020204030204" pitchFamily="34" charset="0"/>
              </a:rPr>
              <a:t>werden darf, als jeweils nachwachsen kann</a:t>
            </a:r>
          </a:p>
          <a:p>
            <a:pPr marL="457200">
              <a:spcBef>
                <a:spcPts val="600"/>
              </a:spcBef>
            </a:pPr>
            <a:r>
              <a:rPr lang="en-GB" sz="1000" dirty="0" err="1">
                <a:hlinkClick r:id="rId3"/>
              </a:rPr>
              <a:t>Carlowitz</a:t>
            </a:r>
            <a:r>
              <a:rPr lang="en-GB" sz="1000" dirty="0">
                <a:hlinkClick r:id="rId3"/>
              </a:rPr>
              <a:t>, </a:t>
            </a:r>
            <a:r>
              <a:rPr lang="en-GB" sz="1000" dirty="0" err="1">
                <a:hlinkClick r:id="rId3"/>
              </a:rPr>
              <a:t>Hannß</a:t>
            </a:r>
            <a:r>
              <a:rPr lang="en-GB" sz="1000" dirty="0">
                <a:hlinkClick r:id="rId3"/>
              </a:rPr>
              <a:t> Carl von: </a:t>
            </a:r>
            <a:r>
              <a:rPr lang="en-GB" sz="1000" dirty="0" err="1">
                <a:hlinkClick r:id="rId3"/>
              </a:rPr>
              <a:t>Sylvicultura</a:t>
            </a:r>
            <a:r>
              <a:rPr lang="en-GB" sz="1000" dirty="0">
                <a:hlinkClick r:id="rId3"/>
              </a:rPr>
              <a:t> </a:t>
            </a:r>
            <a:r>
              <a:rPr lang="en-GB" sz="1000" dirty="0" err="1">
                <a:hlinkClick r:id="rId3"/>
              </a:rPr>
              <a:t>Oeconomica</a:t>
            </a:r>
            <a:r>
              <a:rPr lang="en-GB" sz="1000" dirty="0">
                <a:hlinkClick r:id="rId3"/>
              </a:rPr>
              <a:t> </a:t>
            </a:r>
            <a:r>
              <a:rPr lang="en-GB" sz="1000" dirty="0" err="1">
                <a:hlinkClick r:id="rId3"/>
              </a:rPr>
              <a:t>oder</a:t>
            </a:r>
            <a:r>
              <a:rPr lang="en-GB" sz="1000" dirty="0">
                <a:hlinkClick r:id="rId3"/>
              </a:rPr>
              <a:t> </a:t>
            </a:r>
            <a:r>
              <a:rPr lang="en-GB" sz="1000" dirty="0" err="1">
                <a:hlinkClick r:id="rId3"/>
              </a:rPr>
              <a:t>haußwirthliche</a:t>
            </a:r>
            <a:r>
              <a:rPr lang="en-GB" sz="1000" dirty="0">
                <a:hlinkClick r:id="rId3"/>
              </a:rPr>
              <a:t> </a:t>
            </a:r>
            <a:r>
              <a:rPr lang="en-GB" sz="1000" dirty="0" err="1">
                <a:hlinkClick r:id="rId3"/>
              </a:rPr>
              <a:t>Nachricht</a:t>
            </a:r>
            <a:r>
              <a:rPr lang="en-GB" sz="1000" dirty="0">
                <a:hlinkClick r:id="rId3"/>
              </a:rPr>
              <a:t> und </a:t>
            </a:r>
            <a:r>
              <a:rPr lang="en-GB" sz="1000" dirty="0" err="1">
                <a:hlinkClick r:id="rId3"/>
              </a:rPr>
              <a:t>Naturmäßige</a:t>
            </a:r>
            <a:r>
              <a:rPr lang="en-GB" sz="1000" dirty="0">
                <a:hlinkClick r:id="rId3"/>
              </a:rPr>
              <a:t> </a:t>
            </a:r>
            <a:r>
              <a:rPr lang="en-GB" sz="1000" dirty="0" err="1">
                <a:hlinkClick r:id="rId3"/>
              </a:rPr>
              <a:t>Anweisung</a:t>
            </a:r>
            <a:r>
              <a:rPr lang="en-GB" sz="1000" dirty="0">
                <a:hlinkClick r:id="rId3"/>
              </a:rPr>
              <a:t> </a:t>
            </a:r>
            <a:r>
              <a:rPr lang="en-GB" sz="1000" dirty="0" err="1">
                <a:hlinkClick r:id="rId3"/>
              </a:rPr>
              <a:t>zur</a:t>
            </a:r>
            <a:r>
              <a:rPr lang="en-GB" sz="1000" dirty="0">
                <a:hlinkClick r:id="rId3"/>
              </a:rPr>
              <a:t> </a:t>
            </a:r>
            <a:r>
              <a:rPr lang="en-GB" sz="1000" dirty="0" err="1">
                <a:hlinkClick r:id="rId3"/>
              </a:rPr>
              <a:t>Wilden</a:t>
            </a:r>
            <a:r>
              <a:rPr lang="en-GB" sz="1000" dirty="0">
                <a:hlinkClick r:id="rId3"/>
              </a:rPr>
              <a:t> Baum-</a:t>
            </a:r>
            <a:r>
              <a:rPr lang="en-GB" sz="1000" dirty="0" err="1">
                <a:hlinkClick r:id="rId3"/>
              </a:rPr>
              <a:t>Zucht</a:t>
            </a:r>
            <a:r>
              <a:rPr lang="en-GB" sz="1000" dirty="0">
                <a:hlinkClick r:id="rId3"/>
              </a:rPr>
              <a:t> (1713)</a:t>
            </a:r>
            <a:endParaRPr lang="en-GB" sz="1000" b="0" dirty="0">
              <a:solidFill>
                <a:srgbClr val="00305D"/>
              </a:solidFill>
              <a:ea typeface="Calibri" panose="020F0502020204030204" pitchFamily="34" charset="0"/>
              <a:cs typeface="Calibri" panose="020F0502020204030204" pitchFamily="34" charset="0"/>
            </a:endParaRPr>
          </a:p>
          <a:p>
            <a:pPr marL="457200" lvl="0">
              <a:spcBef>
                <a:spcPts val="600"/>
              </a:spcBef>
            </a:pPr>
            <a:r>
              <a:rPr lang="de-DE" sz="2000" b="0" dirty="0">
                <a:solidFill>
                  <a:srgbClr val="00305D"/>
                </a:solidFill>
                <a:ea typeface="Calibri" panose="020F0502020204030204" pitchFamily="34" charset="0"/>
                <a:cs typeface="Calibri" panose="020F0502020204030204" pitchFamily="34" charset="0"/>
              </a:rPr>
              <a:t>3. (Ökologie) Prinzip, nach dem nicht mehr verbraucht werden darf, als jeweils</a:t>
            </a:r>
            <a:r>
              <a:rPr lang="en-GB" sz="2000" b="0" dirty="0">
                <a:solidFill>
                  <a:srgbClr val="00305D"/>
                </a:solidFill>
                <a:ea typeface="Calibri" panose="020F0502020204030204" pitchFamily="34" charset="0"/>
                <a:cs typeface="Calibri" panose="020F0502020204030204" pitchFamily="34" charset="0"/>
              </a:rPr>
              <a:t> </a:t>
            </a:r>
            <a:r>
              <a:rPr lang="de-DE" sz="2000" b="0" dirty="0">
                <a:solidFill>
                  <a:srgbClr val="00305D"/>
                </a:solidFill>
                <a:ea typeface="Calibri" panose="020F0502020204030204" pitchFamily="34" charset="0"/>
                <a:cs typeface="Calibri" panose="020F0502020204030204" pitchFamily="34" charset="0"/>
              </a:rPr>
              <a:t>nachwachsen, sich regenerieren, künftig wieder bereitgestellt </a:t>
            </a:r>
            <a:r>
              <a:rPr lang="de-DE" sz="2000" b="0" dirty="0">
                <a:solidFill>
                  <a:srgbClr val="00305D"/>
                </a:solidFill>
                <a:latin typeface="Arial" panose="020B0604020202020204" pitchFamily="34" charset="0"/>
                <a:ea typeface="Calibri" panose="020F0502020204030204" pitchFamily="34" charset="0"/>
                <a:cs typeface="Calibri" panose="020F0502020204030204" pitchFamily="34" charset="0"/>
              </a:rPr>
              <a:t>werden kann</a:t>
            </a:r>
            <a:endParaRPr lang="en-GB" sz="2000" b="0" dirty="0">
              <a:solidFill>
                <a:srgbClr val="00305D"/>
              </a:solidFill>
              <a:latin typeface="Arial" panose="020B0604020202020204" pitchFamily="34" charset="0"/>
              <a:ea typeface="Calibri" panose="020F0502020204030204" pitchFamily="34" charset="0"/>
              <a:cs typeface="Calibri" panose="020F0502020204030204" pitchFamily="34" charset="0"/>
            </a:endParaRPr>
          </a:p>
          <a:p>
            <a:pPr lvl="0">
              <a:spcBef>
                <a:spcPts val="600"/>
              </a:spcBef>
            </a:pPr>
            <a:endParaRPr lang="de-DE" sz="1400" b="0" dirty="0">
              <a:solidFill>
                <a:srgbClr val="00305D"/>
              </a:solidFill>
              <a:latin typeface="Arial" panose="020B0604020202020204" pitchFamily="34" charset="0"/>
              <a:ea typeface="Calibri" panose="020F0502020204030204" pitchFamily="34" charset="0"/>
              <a:cs typeface="Calibri" panose="020F0502020204030204" pitchFamily="34" charset="0"/>
            </a:endParaRPr>
          </a:p>
          <a:p>
            <a:pPr lvl="0">
              <a:spcBef>
                <a:spcPts val="600"/>
              </a:spcBef>
            </a:pPr>
            <a:r>
              <a:rPr lang="de-DE" sz="1400" b="0" dirty="0">
                <a:solidFill>
                  <a:srgbClr val="00305D"/>
                </a:solidFill>
                <a:latin typeface="Arial" panose="020B0604020202020204" pitchFamily="34" charset="0"/>
                <a:ea typeface="Calibri" panose="020F0502020204030204" pitchFamily="34" charset="0"/>
                <a:cs typeface="Calibri" panose="020F0502020204030204" pitchFamily="34" charset="0"/>
              </a:rPr>
              <a:t>Quelle: </a:t>
            </a:r>
            <a:r>
              <a:rPr lang="de-DE" sz="1400" u="sng" dirty="0">
                <a:solidFill>
                  <a:srgbClr val="0563C1"/>
                </a:solidFill>
                <a:latin typeface="Arial" panose="020B0604020202020204" pitchFamily="34" charset="0"/>
                <a:ea typeface="Calibri" panose="020F0502020204030204" pitchFamily="34" charset="0"/>
                <a:cs typeface="Calibri" panose="020F0502020204030204" pitchFamily="34" charset="0"/>
                <a:hlinkClick r:id="rId4"/>
              </a:rPr>
              <a:t>https://www.duden.de/rechtschreibung/Nachhaltigkeit</a:t>
            </a:r>
            <a:endParaRPr lang="en-GB" sz="1400" dirty="0">
              <a:solidFill>
                <a:srgbClr val="00305D"/>
              </a:solidFill>
              <a:latin typeface="Arial" panose="020B0604020202020204" pitchFamily="34" charset="0"/>
              <a:ea typeface="Calibri" panose="020F0502020204030204" pitchFamily="34" charset="0"/>
              <a:cs typeface="Calibri" panose="020F0502020204030204" pitchFamily="34" charset="0"/>
            </a:endParaRPr>
          </a:p>
          <a:p>
            <a:endParaRPr lang="en-GB" dirty="0"/>
          </a:p>
        </p:txBody>
      </p:sp>
      <p:pic>
        <p:nvPicPr>
          <p:cNvPr id="4" name="Grafik 3"/>
          <p:cNvPicPr>
            <a:picLocks noChangeAspect="1"/>
          </p:cNvPicPr>
          <p:nvPr/>
        </p:nvPicPr>
        <p:blipFill>
          <a:blip r:embed="rId5"/>
          <a:stretch>
            <a:fillRect/>
          </a:stretch>
        </p:blipFill>
        <p:spPr>
          <a:xfrm>
            <a:off x="6518423" y="1484313"/>
            <a:ext cx="4936976" cy="3291317"/>
          </a:xfrm>
          <a:prstGeom prst="rect">
            <a:avLst/>
          </a:prstGeom>
        </p:spPr>
      </p:pic>
    </p:spTree>
    <p:extLst>
      <p:ext uri="{BB962C8B-B14F-4D97-AF65-F5344CB8AC3E}">
        <p14:creationId xmlns:p14="http://schemas.microsoft.com/office/powerpoint/2010/main" val="207534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Ubuntu </a:t>
            </a:r>
            <a:endParaRPr lang="en-GB" dirty="0"/>
          </a:p>
        </p:txBody>
      </p:sp>
      <p:sp>
        <p:nvSpPr>
          <p:cNvPr id="3" name="Inhaltsplatzhalter 2"/>
          <p:cNvSpPr>
            <a:spLocks noGrp="1"/>
          </p:cNvSpPr>
          <p:nvPr>
            <p:ph sz="quarter" idx="10"/>
          </p:nvPr>
        </p:nvSpPr>
        <p:spPr>
          <a:xfrm>
            <a:off x="874711" y="1261533"/>
            <a:ext cx="3688822" cy="4567767"/>
          </a:xfrm>
        </p:spPr>
        <p:txBody>
          <a:bodyPr/>
          <a:lstStyle/>
          <a:p>
            <a:r>
              <a:rPr lang="de-DE" b="0" dirty="0"/>
              <a:t>Ubuntu ist eine Philosophie, aber auch ein Lebensgefühl von </a:t>
            </a:r>
            <a:r>
              <a:rPr lang="de-DE" b="0" dirty="0">
                <a:solidFill>
                  <a:srgbClr val="00B050"/>
                </a:solidFill>
              </a:rPr>
              <a:t>Verbundenheit und Gemeinschaft. </a:t>
            </a:r>
            <a:r>
              <a:rPr lang="de-DE" b="0" dirty="0"/>
              <a:t>Sie geht zurück auf die </a:t>
            </a:r>
            <a:r>
              <a:rPr lang="de-DE" b="0" dirty="0" err="1"/>
              <a:t>KhoiSan</a:t>
            </a:r>
            <a:r>
              <a:rPr lang="de-DE" b="0" dirty="0"/>
              <a:t> in Afrika.</a:t>
            </a:r>
          </a:p>
          <a:p>
            <a:r>
              <a:rPr lang="de-DE" b="0" dirty="0"/>
              <a:t>Sie setzt dem Mythos der Individualität die Idee der Freiheit in Verbundenheit entgegen.</a:t>
            </a:r>
          </a:p>
          <a:p>
            <a:endParaRPr lang="de-DE" dirty="0"/>
          </a:p>
          <a:p>
            <a:pPr lvl="1"/>
            <a:r>
              <a:rPr lang="de-DE" dirty="0">
                <a:solidFill>
                  <a:srgbClr val="00B050"/>
                </a:solidFill>
              </a:rPr>
              <a:t>          „I am, </a:t>
            </a:r>
            <a:r>
              <a:rPr lang="de-DE" dirty="0" err="1">
                <a:solidFill>
                  <a:srgbClr val="00B050"/>
                </a:solidFill>
              </a:rPr>
              <a:t>because</a:t>
            </a:r>
            <a:r>
              <a:rPr lang="de-DE" dirty="0">
                <a:solidFill>
                  <a:srgbClr val="00B050"/>
                </a:solidFill>
              </a:rPr>
              <a:t> </a:t>
            </a:r>
            <a:r>
              <a:rPr lang="de-DE" dirty="0" err="1">
                <a:solidFill>
                  <a:srgbClr val="00B050"/>
                </a:solidFill>
              </a:rPr>
              <a:t>you</a:t>
            </a:r>
            <a:r>
              <a:rPr lang="de-DE" dirty="0">
                <a:solidFill>
                  <a:srgbClr val="00B050"/>
                </a:solidFill>
              </a:rPr>
              <a:t> </a:t>
            </a:r>
            <a:r>
              <a:rPr lang="de-DE" dirty="0" err="1">
                <a:solidFill>
                  <a:srgbClr val="00B050"/>
                </a:solidFill>
              </a:rPr>
              <a:t>are</a:t>
            </a:r>
            <a:r>
              <a:rPr lang="de-DE" dirty="0">
                <a:solidFill>
                  <a:srgbClr val="00B050"/>
                </a:solidFill>
              </a:rPr>
              <a:t>“</a:t>
            </a:r>
          </a:p>
          <a:p>
            <a:pPr lvl="1"/>
            <a:endParaRPr lang="de-DE" dirty="0"/>
          </a:p>
          <a:p>
            <a:pPr lvl="1"/>
            <a:r>
              <a:rPr lang="en-GB" sz="1000" dirty="0"/>
              <a:t>https://ethik-heute.org/ubuntu-die-afrikanische-kultur-des-wir/</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49" y="1133475"/>
            <a:ext cx="6419850" cy="4286250"/>
          </a:xfrm>
          <a:prstGeom prst="rect">
            <a:avLst/>
          </a:prstGeom>
        </p:spPr>
      </p:pic>
      <p:sp>
        <p:nvSpPr>
          <p:cNvPr id="5" name="Textfeld 4"/>
          <p:cNvSpPr txBox="1"/>
          <p:nvPr/>
        </p:nvSpPr>
        <p:spPr>
          <a:xfrm>
            <a:off x="5190067" y="5651500"/>
            <a:ext cx="3038011" cy="341632"/>
          </a:xfrm>
          <a:prstGeom prst="rect">
            <a:avLst/>
          </a:prstGeom>
          <a:noFill/>
        </p:spPr>
        <p:txBody>
          <a:bodyPr wrap="none" rtlCol="0">
            <a:spAutoFit/>
          </a:bodyPr>
          <a:lstStyle/>
          <a:p>
            <a:r>
              <a:rPr lang="de-DE" dirty="0"/>
              <a:t>© Oni </a:t>
            </a:r>
            <a:r>
              <a:rPr lang="de-DE" dirty="0" err="1"/>
              <a:t>Abimbola</a:t>
            </a:r>
            <a:r>
              <a:rPr lang="de-DE" dirty="0"/>
              <a:t>/</a:t>
            </a:r>
            <a:r>
              <a:rPr lang="de-DE" dirty="0" err="1"/>
              <a:t>Shutterstock</a:t>
            </a:r>
            <a:endParaRPr lang="en-GB" dirty="0"/>
          </a:p>
        </p:txBody>
      </p:sp>
    </p:spTree>
    <p:extLst>
      <p:ext uri="{BB962C8B-B14F-4D97-AF65-F5344CB8AC3E}">
        <p14:creationId xmlns:p14="http://schemas.microsoft.com/office/powerpoint/2010/main" val="3233071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Sumak</a:t>
            </a:r>
            <a:r>
              <a:rPr lang="de-DE" dirty="0"/>
              <a:t> </a:t>
            </a:r>
            <a:r>
              <a:rPr lang="de-DE" dirty="0" err="1"/>
              <a:t>kawsay</a:t>
            </a:r>
            <a:r>
              <a:rPr lang="de-DE" dirty="0"/>
              <a:t> – </a:t>
            </a:r>
            <a:r>
              <a:rPr lang="de-DE" dirty="0" err="1"/>
              <a:t>Buen</a:t>
            </a:r>
            <a:r>
              <a:rPr lang="de-DE" dirty="0"/>
              <a:t> </a:t>
            </a:r>
            <a:r>
              <a:rPr lang="de-DE" dirty="0" err="1"/>
              <a:t>vivir</a:t>
            </a:r>
            <a:endParaRPr lang="en-GB" dirty="0"/>
          </a:p>
        </p:txBody>
      </p:sp>
      <p:sp>
        <p:nvSpPr>
          <p:cNvPr id="3" name="Inhaltsplatzhalter 2"/>
          <p:cNvSpPr>
            <a:spLocks noGrp="1"/>
          </p:cNvSpPr>
          <p:nvPr>
            <p:ph sz="quarter" idx="10"/>
          </p:nvPr>
        </p:nvSpPr>
        <p:spPr>
          <a:xfrm>
            <a:off x="874712" y="1289580"/>
            <a:ext cx="5695422" cy="2905653"/>
          </a:xfrm>
        </p:spPr>
        <p:txBody>
          <a:bodyPr/>
          <a:lstStyle/>
          <a:p>
            <a:r>
              <a:rPr lang="de-DE" b="0" dirty="0"/>
              <a:t>Quechua – 1990 geschaffene Konzept</a:t>
            </a:r>
          </a:p>
          <a:p>
            <a:r>
              <a:rPr lang="de-DE" b="0" dirty="0" err="1"/>
              <a:t>Ecuadororianische</a:t>
            </a:r>
            <a:r>
              <a:rPr lang="de-DE" b="0" dirty="0"/>
              <a:t> und bolivianische Regierungen </a:t>
            </a:r>
          </a:p>
          <a:p>
            <a:r>
              <a:rPr lang="de-DE" b="0" i="1" dirty="0" err="1"/>
              <a:t>sumak</a:t>
            </a:r>
            <a:r>
              <a:rPr lang="de-DE" b="0" dirty="0"/>
              <a:t> - ideale und schöne Erfüllung </a:t>
            </a:r>
            <a:r>
              <a:rPr lang="de-DE" b="0" dirty="0">
                <a:solidFill>
                  <a:srgbClr val="00B050"/>
                </a:solidFill>
              </a:rPr>
              <a:t>des Planeten</a:t>
            </a:r>
          </a:p>
          <a:p>
            <a:r>
              <a:rPr lang="de-DE" b="0" i="1" dirty="0" err="1"/>
              <a:t>Kawsay</a:t>
            </a:r>
            <a:r>
              <a:rPr lang="de-DE" b="0" dirty="0"/>
              <a:t> -"</a:t>
            </a:r>
            <a:r>
              <a:rPr lang="de-DE" b="0" dirty="0">
                <a:solidFill>
                  <a:srgbClr val="00B050"/>
                </a:solidFill>
              </a:rPr>
              <a:t>Leben", </a:t>
            </a:r>
            <a:r>
              <a:rPr lang="de-DE" b="0" dirty="0"/>
              <a:t>ein Leben mit Würde, Fülle, Balance und Harmonie</a:t>
            </a:r>
          </a:p>
          <a:p>
            <a:r>
              <a:rPr lang="de-DE" b="0" dirty="0">
                <a:solidFill>
                  <a:srgbClr val="00B050"/>
                </a:solidFill>
              </a:rPr>
              <a:t>Verantwortung </a:t>
            </a:r>
            <a:r>
              <a:rPr lang="de-DE" b="0" dirty="0"/>
              <a:t>der Menschheit, </a:t>
            </a:r>
            <a:r>
              <a:rPr lang="de-DE" b="0" dirty="0">
                <a:solidFill>
                  <a:srgbClr val="00B050"/>
                </a:solidFill>
              </a:rPr>
              <a:t>Rechte </a:t>
            </a:r>
            <a:r>
              <a:rPr lang="de-DE" b="0" dirty="0"/>
              <a:t>der Natur</a:t>
            </a:r>
          </a:p>
          <a:p>
            <a:r>
              <a:rPr lang="de-DE" b="0" dirty="0"/>
              <a:t>Keine fertige und vollständige strukturierte Theorie –</a:t>
            </a:r>
            <a:r>
              <a:rPr lang="de-DE" b="0" dirty="0">
                <a:solidFill>
                  <a:srgbClr val="00B050"/>
                </a:solidFill>
              </a:rPr>
              <a:t>offen</a:t>
            </a:r>
            <a:r>
              <a:rPr lang="de-DE" b="0" dirty="0"/>
              <a:t> </a:t>
            </a:r>
            <a:endParaRPr lang="en-GB" b="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67" y="823929"/>
            <a:ext cx="4102100" cy="4159786"/>
          </a:xfrm>
          <a:prstGeom prst="rect">
            <a:avLst/>
          </a:prstGeom>
        </p:spPr>
      </p:pic>
      <p:sp>
        <p:nvSpPr>
          <p:cNvPr id="5" name="Textfeld 4"/>
          <p:cNvSpPr txBox="1"/>
          <p:nvPr/>
        </p:nvSpPr>
        <p:spPr>
          <a:xfrm>
            <a:off x="7150100" y="5106478"/>
            <a:ext cx="5121915" cy="246221"/>
          </a:xfrm>
          <a:prstGeom prst="rect">
            <a:avLst/>
          </a:prstGeom>
          <a:noFill/>
        </p:spPr>
        <p:txBody>
          <a:bodyPr wrap="none" rtlCol="0">
            <a:spAutoFit/>
          </a:bodyPr>
          <a:lstStyle/>
          <a:p>
            <a:r>
              <a:rPr lang="en-GB" sz="1000" dirty="0"/>
              <a:t>https://www.lifemosaic.net/eng/news/the-struggle-over-sumak-kawsay-in-ecuador/</a:t>
            </a:r>
          </a:p>
        </p:txBody>
      </p:sp>
      <p:sp>
        <p:nvSpPr>
          <p:cNvPr id="6" name="Textfeld 5"/>
          <p:cNvSpPr txBox="1"/>
          <p:nvPr/>
        </p:nvSpPr>
        <p:spPr>
          <a:xfrm>
            <a:off x="986367" y="5435600"/>
            <a:ext cx="6407075" cy="341632"/>
          </a:xfrm>
          <a:prstGeom prst="rect">
            <a:avLst/>
          </a:prstGeom>
          <a:noFill/>
        </p:spPr>
        <p:txBody>
          <a:bodyPr wrap="none" rtlCol="0">
            <a:spAutoFit/>
          </a:bodyPr>
          <a:lstStyle/>
          <a:p>
            <a:r>
              <a:rPr lang="en-GB" dirty="0">
                <a:hlinkClick r:id="rId4"/>
              </a:rPr>
              <a:t>https://en.wikipedia.org/wiki/Sumak_kawsay</a:t>
            </a:r>
            <a:r>
              <a:rPr lang="en-GB" dirty="0"/>
              <a:t> (Accessed, 27.09.23)</a:t>
            </a:r>
          </a:p>
        </p:txBody>
      </p:sp>
    </p:spTree>
    <p:extLst>
      <p:ext uri="{BB962C8B-B14F-4D97-AF65-F5344CB8AC3E}">
        <p14:creationId xmlns:p14="http://schemas.microsoft.com/office/powerpoint/2010/main" val="115008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Nachhaltigkeit- Gerechtigkeit</a:t>
            </a:r>
            <a:endParaRPr lang="en-GB" dirty="0"/>
          </a:p>
        </p:txBody>
      </p:sp>
      <p:sp>
        <p:nvSpPr>
          <p:cNvPr id="5" name="Inhaltsplatzhalter 3"/>
          <p:cNvSpPr txBox="1">
            <a:spLocks/>
          </p:cNvSpPr>
          <p:nvPr/>
        </p:nvSpPr>
        <p:spPr>
          <a:xfrm>
            <a:off x="1000295" y="1484315"/>
            <a:ext cx="4376220" cy="2053606"/>
          </a:xfrm>
          <a:prstGeom prst="rect">
            <a:avLst/>
          </a:prstGeom>
          <a:ln>
            <a:noFill/>
          </a:ln>
        </p:spPr>
        <p:txBody>
          <a:bodyPr vert="horz" lIns="0" tIns="0" rIns="0" bIns="0" rtlCol="0">
            <a:noAutofit/>
          </a:bodyPr>
          <a:lstStyle>
            <a:lvl1pPr marL="0" indent="0" algn="l" defTabSz="914269" rtl="0" eaLnBrk="1" latinLnBrk="0" hangingPunct="1">
              <a:spcBef>
                <a:spcPts val="600"/>
              </a:spcBef>
              <a:buFont typeface="Arial" panose="020B0604020202020204" pitchFamily="34" charset="0"/>
              <a:buNone/>
              <a:defRPr sz="2000" b="1" kern="1200" baseline="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800" kern="1200" baseline="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8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baseline="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baseline="0">
                <a:solidFill>
                  <a:schemeClr val="accent1"/>
                </a:solidFill>
                <a:latin typeface="+mn-lt"/>
                <a:ea typeface="+mn-ea"/>
                <a:cs typeface="+mn-cs"/>
              </a:defRPr>
            </a:lvl9pPr>
          </a:lstStyle>
          <a:p>
            <a:pPr marL="0" marR="0" lvl="0" indent="0" algn="l" defTabSz="8229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000" b="1" i="0" u="none" strike="noStrike" kern="1200" cap="none" spc="0" normalizeH="0" baseline="0" noProof="0">
                <a:ln>
                  <a:noFill/>
                </a:ln>
                <a:solidFill>
                  <a:srgbClr val="00305D"/>
                </a:solidFill>
                <a:effectLst/>
                <a:uLnTx/>
                <a:uFillTx/>
                <a:latin typeface="Arial" panose="020B0604020202020204" pitchFamily="34" charset="0"/>
                <a:ea typeface="Calibri" panose="020F0502020204030204" pitchFamily="34" charset="0"/>
                <a:cs typeface="Calibri" panose="020F0502020204030204" pitchFamily="34" charset="0"/>
              </a:rPr>
              <a:t>Brundtland Report (1987)</a:t>
            </a:r>
          </a:p>
          <a:p>
            <a:pPr marL="0" marR="0" lvl="0" indent="0" algn="l" defTabSz="82296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2000" b="1" i="0" u="none" strike="noStrike" kern="1200" cap="none" spc="0" normalizeH="0" baseline="0" noProof="0">
              <a:ln>
                <a:noFill/>
              </a:ln>
              <a:solidFill>
                <a:srgbClr val="00305D"/>
              </a:solidFill>
              <a:effectLst/>
              <a:uLnTx/>
              <a:uFillTx/>
              <a:latin typeface="Arial" panose="020B0604020202020204" pitchFamily="34" charset="0"/>
              <a:ea typeface="Calibri" panose="020F0502020204030204" pitchFamily="34" charset="0"/>
              <a:cs typeface="Calibri" panose="020F0502020204030204" pitchFamily="34" charset="0"/>
            </a:endParaRPr>
          </a:p>
          <a:p>
            <a:pPr marL="0" marR="0" lvl="0" indent="0" algn="l" defTabSz="8229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600" b="1" i="0" u="none" strike="noStrike" kern="1200" cap="none" spc="0" normalizeH="0" baseline="0" noProof="0">
                <a:ln>
                  <a:noFill/>
                </a:ln>
                <a:solidFill>
                  <a:srgbClr val="00305D"/>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de-DE" sz="2000" b="0" i="0" u="none" strike="noStrike" kern="1200" cap="none" spc="0" normalizeH="0" baseline="0" noProof="0">
                <a:ln>
                  <a:noFill/>
                </a:ln>
                <a:solidFill>
                  <a:srgbClr val="00305D"/>
                </a:solidFill>
                <a:effectLst/>
                <a:uLnTx/>
                <a:uFillTx/>
                <a:latin typeface="Arial" panose="020B0604020202020204" pitchFamily="34" charset="0"/>
                <a:ea typeface="Calibri" panose="020F0502020204030204" pitchFamily="34" charset="0"/>
                <a:cs typeface="Calibri" panose="020F0502020204030204" pitchFamily="34" charset="0"/>
              </a:rPr>
              <a:t>„ </a:t>
            </a:r>
            <a:r>
              <a:rPr kumimoji="0" lang="de-DE" sz="2000" b="0" i="0" u="none" strike="noStrike" kern="1200" cap="none" spc="0" normalizeH="0" baseline="0" noProof="0">
                <a:ln>
                  <a:noFill/>
                </a:ln>
                <a:solidFill>
                  <a:srgbClr val="00305D"/>
                </a:solidFill>
                <a:effectLst/>
                <a:uLnTx/>
                <a:uFillTx/>
                <a:latin typeface="Open Sans"/>
                <a:ea typeface="Calibri" panose="020F0502020204030204" pitchFamily="34" charset="0"/>
                <a:cs typeface="Calibri" panose="020F0502020204030204" pitchFamily="34" charset="0"/>
              </a:rPr>
              <a:t>(…) die Bedürfnisse der Gegenwart befriedig(en), ohne zu riskieren, daß künftige Generationen ihre eigenen Bedürfnisse nicht befriedigen können.“</a:t>
            </a:r>
          </a:p>
          <a:p>
            <a:pPr marL="0" marR="0" lvl="0" indent="0" algn="l" defTabSz="82296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1600" b="1" i="0" u="none" strike="noStrike" kern="1200" cap="none" spc="0" normalizeH="0" baseline="0" noProof="0">
              <a:ln>
                <a:noFill/>
              </a:ln>
              <a:solidFill>
                <a:srgbClr val="00305D"/>
              </a:solidFill>
              <a:effectLst/>
              <a:uLnTx/>
              <a:uFillTx/>
              <a:latin typeface="Open Sans"/>
              <a:ea typeface="Calibri" panose="020F0502020204030204" pitchFamily="34" charset="0"/>
              <a:cs typeface="Calibri" panose="020F0502020204030204" pitchFamily="34" charset="0"/>
            </a:endParaRPr>
          </a:p>
          <a:p>
            <a:pPr marL="0" marR="0" lvl="0" indent="0" algn="l" defTabSz="8229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srgbClr val="00305D"/>
                </a:solidFill>
                <a:effectLst/>
                <a:uLnTx/>
                <a:uFillTx/>
                <a:latin typeface="Open Sans"/>
                <a:ea typeface="Calibri" panose="020F0502020204030204" pitchFamily="34" charset="0"/>
                <a:cs typeface="Calibri" panose="020F0502020204030204" pitchFamily="34" charset="0"/>
              </a:rPr>
              <a:t>Quelle: Brundtland Report (1987): Unsere gemeinsame Zukunft, S. 46</a:t>
            </a:r>
          </a:p>
          <a:p>
            <a:pPr marL="0" marR="0" lvl="0" indent="0" algn="l" defTabSz="82296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a:ln>
                <a:noFill/>
              </a:ln>
              <a:solidFill>
                <a:srgbClr val="00305D"/>
              </a:solidFill>
              <a:effectLst/>
              <a:uLnTx/>
              <a:uFillTx/>
              <a:latin typeface="Arial" panose="020B0604020202020204" pitchFamily="34" charset="0"/>
              <a:ea typeface="Calibri" panose="020F0502020204030204" pitchFamily="34" charset="0"/>
              <a:cs typeface="Calibri" panose="020F0502020204030204" pitchFamily="34" charset="0"/>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305D"/>
              </a:solidFill>
              <a:effectLst/>
              <a:uLnTx/>
              <a:uFillTx/>
              <a:latin typeface="Open Sans"/>
              <a:ea typeface="+mn-ea"/>
              <a:cs typeface="+mn-cs"/>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053" y="1484315"/>
            <a:ext cx="2293495" cy="3440243"/>
          </a:xfrm>
          <a:prstGeom prst="rect">
            <a:avLst/>
          </a:prstGeom>
        </p:spPr>
      </p:pic>
    </p:spTree>
    <p:extLst>
      <p:ext uri="{BB962C8B-B14F-4D97-AF65-F5344CB8AC3E}">
        <p14:creationId xmlns:p14="http://schemas.microsoft.com/office/powerpoint/2010/main" val="851953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Drei Säulen der Nachhaltigkeit</a:t>
            </a:r>
            <a:endParaRPr lang="en-GB" dirty="0"/>
          </a:p>
        </p:txBody>
      </p:sp>
      <p:sp>
        <p:nvSpPr>
          <p:cNvPr id="5" name="Inhaltsplatzhalter 3"/>
          <p:cNvSpPr txBox="1">
            <a:spLocks/>
          </p:cNvSpPr>
          <p:nvPr/>
        </p:nvSpPr>
        <p:spPr>
          <a:xfrm>
            <a:off x="874713" y="1484314"/>
            <a:ext cx="5187420" cy="3976920"/>
          </a:xfrm>
          <a:prstGeom prst="rect">
            <a:avLst/>
          </a:prstGeom>
          <a:ln>
            <a:noFill/>
          </a:ln>
        </p:spPr>
        <p:txBody>
          <a:bodyPr vert="horz" lIns="0" tIns="0" rIns="0" bIns="0" rtlCol="0">
            <a:noAutofit/>
          </a:bodyPr>
          <a:lstStyle>
            <a:lvl1pPr marL="0" indent="0" algn="l" defTabSz="914269" rtl="0" eaLnBrk="1" latinLnBrk="0" hangingPunct="1">
              <a:spcBef>
                <a:spcPts val="600"/>
              </a:spcBef>
              <a:buFont typeface="Arial" panose="020B0604020202020204" pitchFamily="34" charset="0"/>
              <a:buNone/>
              <a:defRPr sz="2000" b="1" kern="1200" baseline="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800" kern="1200" baseline="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8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baseline="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baseline="0">
                <a:solidFill>
                  <a:schemeClr val="accent1"/>
                </a:solidFill>
                <a:latin typeface="+mn-lt"/>
                <a:ea typeface="+mn-ea"/>
                <a:cs typeface="+mn-cs"/>
              </a:defRPr>
            </a:lvl9pPr>
          </a:lstStyle>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305D"/>
                </a:solidFill>
                <a:effectLst/>
                <a:uLnTx/>
                <a:uFillTx/>
                <a:latin typeface="Open Sans"/>
                <a:ea typeface="+mn-ea"/>
                <a:cs typeface="+mn-cs"/>
              </a:rPr>
              <a:t>In den 1990er Jahren entstanden</a:t>
            </a: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305D"/>
                </a:solidFill>
                <a:effectLst/>
                <a:uLnTx/>
                <a:uFillTx/>
                <a:latin typeface="Open Sans"/>
                <a:ea typeface="+mn-ea"/>
                <a:cs typeface="+mn-cs"/>
              </a:rPr>
              <a:t>2002 beim Weltgipfel von Johannesburg als Maßstab für Nachhaltigkeit in internationalen Verträgen verwendet </a:t>
            </a: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305D"/>
                </a:solidFill>
                <a:effectLst/>
                <a:uLnTx/>
                <a:uFillTx/>
                <a:latin typeface="Open Sans"/>
                <a:ea typeface="+mn-ea"/>
                <a:cs typeface="+mn-cs"/>
              </a:rPr>
              <a:t>Systemische Verbindungen zwischen Dimensionen auf verschiedenen Ebenen </a:t>
            </a: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de-DE" b="0" dirty="0">
              <a:solidFill>
                <a:srgbClr val="00305D"/>
              </a:solidFill>
              <a:latin typeface="Open San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305D"/>
                </a:solidFill>
                <a:effectLst/>
                <a:uLnTx/>
                <a:uFillTx/>
                <a:latin typeface="Open Sans"/>
                <a:ea typeface="+mn-ea"/>
                <a:cs typeface="+mn-cs"/>
              </a:rPr>
              <a:t>Kritik – kann</a:t>
            </a:r>
            <a:r>
              <a:rPr kumimoji="0" lang="de-DE" sz="2000" b="0" i="0" u="none" strike="noStrike" kern="1200" cap="none" spc="0" normalizeH="0" noProof="0" dirty="0">
                <a:ln>
                  <a:noFill/>
                </a:ln>
                <a:solidFill>
                  <a:srgbClr val="00305D"/>
                </a:solidFill>
                <a:effectLst/>
                <a:uLnTx/>
                <a:uFillTx/>
                <a:latin typeface="Open Sans"/>
                <a:ea typeface="+mn-ea"/>
                <a:cs typeface="+mn-cs"/>
              </a:rPr>
              <a:t> alles bedeuten (Ott, 2011)</a:t>
            </a:r>
            <a:endParaRPr kumimoji="0" lang="de-DE" sz="20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00305D"/>
                </a:solidFill>
                <a:effectLst/>
                <a:uLnTx/>
                <a:uFillTx/>
                <a:latin typeface="Open Sans"/>
                <a:ea typeface="+mn-ea"/>
                <a:cs typeface="+mn-cs"/>
              </a:rPr>
              <a:t>Quelle: u.a. </a:t>
            </a:r>
            <a:r>
              <a:rPr kumimoji="0" lang="de-DE" sz="1200" b="0" i="0" u="none" strike="noStrike" kern="1200" cap="none" spc="0" normalizeH="0" baseline="0" noProof="0" dirty="0">
                <a:ln>
                  <a:noFill/>
                </a:ln>
                <a:solidFill>
                  <a:srgbClr val="00305D"/>
                </a:solidFill>
                <a:effectLst/>
                <a:uLnTx/>
                <a:uFillTx/>
                <a:latin typeface="Open Sans"/>
                <a:ea typeface="+mn-ea"/>
                <a:cs typeface="+mn-cs"/>
                <a:hlinkClick r:id="rId2"/>
              </a:rPr>
              <a:t>https://utopia.de/ratgeber/drei-saeulen-der-nachhaltigkeit-modell</a:t>
            </a:r>
            <a:endParaRPr kumimoji="0" lang="de-DE" sz="12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srgbClr val="00305D"/>
              </a:solidFill>
              <a:effectLst/>
              <a:uLnTx/>
              <a:uFillTx/>
              <a:latin typeface="Open Sans"/>
              <a:ea typeface="+mn-ea"/>
              <a:cs typeface="+mn-cs"/>
            </a:endParaRPr>
          </a:p>
          <a:p>
            <a:pPr marL="0" marR="0" lvl="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305D"/>
              </a:solidFill>
              <a:effectLst/>
              <a:uLnTx/>
              <a:uFillTx/>
              <a:latin typeface="Open Sans"/>
              <a:ea typeface="+mn-ea"/>
              <a:cs typeface="+mn-cs"/>
            </a:endParaRPr>
          </a:p>
        </p:txBody>
      </p:sp>
      <p:graphicFrame>
        <p:nvGraphicFramePr>
          <p:cNvPr id="6" name="Diagramm 5"/>
          <p:cNvGraphicFramePr/>
          <p:nvPr>
            <p:extLst>
              <p:ext uri="{D42A27DB-BD31-4B8C-83A1-F6EECF244321}">
                <p14:modId xmlns:p14="http://schemas.microsoft.com/office/powerpoint/2010/main" val="35207522"/>
              </p:ext>
            </p:extLst>
          </p:nvPr>
        </p:nvGraphicFramePr>
        <p:xfrm>
          <a:off x="6103805" y="1484314"/>
          <a:ext cx="4682727" cy="369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2121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17"/>
</p:tagLst>
</file>

<file path=ppt/theme/theme1.xml><?xml version="1.0" encoding="utf-8"?>
<a:theme xmlns:a="http://schemas.openxmlformats.org/drawingml/2006/main" name="TUD_2018_16zu9">
  <a:themeElements>
    <a:clrScheme name="TUD_2021-08_orange">
      <a:dk1>
        <a:srgbClr val="000000"/>
      </a:dk1>
      <a:lt1>
        <a:sysClr val="window" lastClr="FFFFFF"/>
      </a:lt1>
      <a:dk2>
        <a:srgbClr val="727277"/>
      </a:dk2>
      <a:lt2>
        <a:srgbClr val="FFFFFF"/>
      </a:lt2>
      <a:accent1>
        <a:srgbClr val="00305D"/>
      </a:accent1>
      <a:accent2>
        <a:srgbClr val="0069B4"/>
      </a:accent2>
      <a:accent3>
        <a:srgbClr val="009FE3"/>
      </a:accent3>
      <a:accent4>
        <a:srgbClr val="C94B17"/>
      </a:accent4>
      <a:accent5>
        <a:srgbClr val="EF7D00"/>
      </a:accent5>
      <a:accent6>
        <a:srgbClr val="F7A941"/>
      </a:accent6>
      <a:hlink>
        <a:srgbClr val="0069B4"/>
      </a:hlink>
      <a:folHlink>
        <a:srgbClr val="009FE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F37E1F4B-220F-4FC0-A1CA-35E69F627579}" vid="{683ECA7A-A762-4E10-A793-90C936EDA5F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5CDE0B2E5A5754FA69DA8A43E140373" ma:contentTypeVersion="2" ma:contentTypeDescription="Ein neues Dokument erstellen." ma:contentTypeScope="" ma:versionID="5c7d0ae75524925e963af0c6e6861f46">
  <xsd:schema xmlns:xsd="http://www.w3.org/2001/XMLSchema" xmlns:xs="http://www.w3.org/2001/XMLSchema" xmlns:p="http://schemas.microsoft.com/office/2006/metadata/properties" xmlns:ns2="38b90b4b-d306-469a-b5c1-2f747f346efb" targetNamespace="http://schemas.microsoft.com/office/2006/metadata/properties" ma:root="true" ma:fieldsID="55e235f54ab9a0f68e8a9170cf5a41df" ns2:_="">
    <xsd:import namespace="38b90b4b-d306-469a-b5c1-2f747f346ef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90b4b-d306-469a-b5c1-2f747f346efb"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FB103-6B8C-4277-9F2D-5992C160C45B}">
  <ds:schemaRefs>
    <ds:schemaRef ds:uri="http://schemas.openxmlformats.org/package/2006/metadata/core-properties"/>
    <ds:schemaRef ds:uri="http://schemas.microsoft.com/office/infopath/2007/PartnerControls"/>
    <ds:schemaRef ds:uri="38b90b4b-d306-469a-b5c1-2f747f346efb"/>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3D05911-598F-4F30-8228-2ECE712AB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b90b4b-d306-469a-b5c1-2f747f346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BE7F87-84D3-442C-9C1B-BD3284737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202112 TUD Vorlage PPT ZLSB</Template>
  <TotalTime>0</TotalTime>
  <Words>1892</Words>
  <Application>Microsoft Office PowerPoint</Application>
  <PresentationFormat>Breitbild</PresentationFormat>
  <Paragraphs>392</Paragraphs>
  <Slides>44</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Open Sans</vt:lpstr>
      <vt:lpstr>Times New Roman</vt:lpstr>
      <vt:lpstr>Arial</vt:lpstr>
      <vt:lpstr>Symbol</vt:lpstr>
      <vt:lpstr>Calibri</vt:lpstr>
      <vt:lpstr>Wingdings</vt:lpstr>
      <vt:lpstr>TUD_2018_16zu9</vt:lpstr>
      <vt:lpstr>Bildung für Nachhaltige Entwicklung</vt:lpstr>
      <vt:lpstr>Bildung für Nachhaltige Entwicklung (BNE)</vt:lpstr>
      <vt:lpstr>Wer ist dabei?</vt:lpstr>
      <vt:lpstr>Was bedeutet Nachhaltigkeit für dich?</vt:lpstr>
      <vt:lpstr>Nachhaltigkeit – einige Definitionen …</vt:lpstr>
      <vt:lpstr>Ubuntu </vt:lpstr>
      <vt:lpstr>Sumak kawsay – Buen vivir</vt:lpstr>
      <vt:lpstr>Nachhaltigkeit- Gerechtigkeit</vt:lpstr>
      <vt:lpstr>Drei Säulen der Nachhaltigkeit</vt:lpstr>
      <vt:lpstr>Planetäre Grenzen </vt:lpstr>
      <vt:lpstr>Sustainable Development Goals (SDGs)</vt:lpstr>
      <vt:lpstr>PowerPoint-Präsentation</vt:lpstr>
      <vt:lpstr>Bildung für Nachhaltige Entwicklung </vt:lpstr>
      <vt:lpstr>Bildung für Nachhaltigkeit - wichtige Aufgabe </vt:lpstr>
      <vt:lpstr>Bildung für Nachhaltigkeit?</vt:lpstr>
      <vt:lpstr>Rechtlicher Rahmen</vt:lpstr>
      <vt:lpstr>BNE Kernkompetenzen  </vt:lpstr>
      <vt:lpstr>PowerPoint-Präsentation</vt:lpstr>
      <vt:lpstr>BNE Themenbereiche </vt:lpstr>
      <vt:lpstr>BNE Themenbereiche </vt:lpstr>
      <vt:lpstr>BNE Themenbereiche </vt:lpstr>
      <vt:lpstr>BNE in der eigene Fach/Schulart</vt:lpstr>
      <vt:lpstr>Whole School Approach </vt:lpstr>
      <vt:lpstr>Whole School Approach </vt:lpstr>
      <vt:lpstr>PowerPoint-Präsentation</vt:lpstr>
      <vt:lpstr>Blended Learning – international - interdisziplinär</vt:lpstr>
      <vt:lpstr>Übergreifende BNE-Lernziele</vt:lpstr>
      <vt:lpstr>Course Schedule &amp; Timeline</vt:lpstr>
      <vt:lpstr>Course Padlet</vt:lpstr>
      <vt:lpstr>Course Moodle</vt:lpstr>
      <vt:lpstr>Prüfungsleistung</vt:lpstr>
      <vt:lpstr>Prüfungsleistung</vt:lpstr>
      <vt:lpstr>Prüfungsleistung</vt:lpstr>
      <vt:lpstr>Prüfungsleistung</vt:lpstr>
      <vt:lpstr>Prüfungsleistung</vt:lpstr>
      <vt:lpstr>Prüfungsleistung</vt:lpstr>
      <vt:lpstr>Prüfungsleistung</vt:lpstr>
      <vt:lpstr>Haben Sie noch Fragen?</vt:lpstr>
      <vt:lpstr>Kontakt</vt:lpstr>
      <vt:lpstr>Orientierungsrahmen (BMZ/KMK 2016) </vt:lpstr>
      <vt:lpstr>BNE Roadmap (UNESCO/DUK 2021)</vt:lpstr>
      <vt:lpstr>Deutsche Nachhaltigkeitsstrategie (2021)   </vt:lpstr>
      <vt:lpstr>Deutsche Nationaler Aktionsplan BNE (2017)</vt:lpstr>
      <vt:lpstr>Interdisziplinäre Umsetzung Ideen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Präsentationsvorlage</dc:subject>
  <dc:creator>Rachel Bowden</dc:creator>
  <cp:lastModifiedBy>Rachel Bowden</cp:lastModifiedBy>
  <cp:revision>39</cp:revision>
  <dcterms:created xsi:type="dcterms:W3CDTF">2023-09-06T06:25:08Z</dcterms:created>
  <dcterms:modified xsi:type="dcterms:W3CDTF">2023-11-02T15:18:38Z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0x010100E5CDE0B2E5A5754FA69DA8A43E140373</vt:lpwstr>
  </property>
</Properties>
</file>