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5" r:id="rId3"/>
    <p:sldId id="283" r:id="rId4"/>
    <p:sldId id="289" r:id="rId5"/>
    <p:sldId id="286" r:id="rId6"/>
    <p:sldId id="284" r:id="rId7"/>
    <p:sldId id="287" r:id="rId8"/>
    <p:sldId id="288" r:id="rId9"/>
    <p:sldId id="331" r:id="rId10"/>
    <p:sldId id="361" r:id="rId11"/>
    <p:sldId id="360" r:id="rId12"/>
  </p:sldIdLst>
  <p:sldSz cx="9144000" cy="5143500" type="screen16x9"/>
  <p:notesSz cx="6797675" cy="9926638"/>
  <p:embeddedFontLst>
    <p:embeddedFont>
      <p:font typeface="Inter" panose="020B0604020202020204" charset="0"/>
      <p:regular r:id="rId15"/>
      <p:bold r:id="rId16"/>
      <p:italic r:id="rId17"/>
      <p:boldItalic r:id="rId18"/>
    </p:embeddedFont>
    <p:embeddedFont>
      <p:font typeface="Nunito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taverseCivicEdu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3690" autoAdjust="0"/>
  </p:normalViewPr>
  <p:slideViewPr>
    <p:cSldViewPr snapToGrid="0">
      <p:cViewPr varScale="1">
        <p:scale>
          <a:sx n="81" d="100"/>
          <a:sy n="81" d="100"/>
        </p:scale>
        <p:origin x="864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27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4" d="100"/>
          <a:sy n="114" d="100"/>
        </p:scale>
        <p:origin x="519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24223742-E5CA-450B-9D68-30124E4402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FC4FB5C-F995-4807-B7D2-98CFA090CF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7A1355-1A4C-4DB6-978F-DB06BB55B9DF}" type="datetimeFigureOut">
              <a:rPr lang="de-DE" smtClean="0"/>
              <a:t>26.09.2024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B3C40CF-8D19-4298-836B-5F31F79753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4542B5B-5C22-4680-87C2-6A3616A0FAB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0BD21-7B60-4016-9773-59A658C39D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7014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morning</a:t>
            </a:r>
            <a:r>
              <a:rPr lang="de-DE" dirty="0"/>
              <a:t> </a:t>
            </a:r>
            <a:r>
              <a:rPr lang="de-DE" dirty="0" err="1"/>
              <a:t>everyone</a:t>
            </a:r>
            <a:r>
              <a:rPr lang="de-DE" dirty="0"/>
              <a:t>, I am Rachel and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Pavlina, and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presenting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paper</a:t>
            </a:r>
            <a:r>
              <a:rPr lang="de-DE" dirty="0"/>
              <a:t> on behalf of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colleagues</a:t>
            </a:r>
            <a:r>
              <a:rPr lang="de-DE" dirty="0"/>
              <a:t> Mats and Nikos.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de-DE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de-DE" dirty="0"/>
              <a:t>Rachel  (30 sec)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1638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95517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90282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6744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93554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p4:notes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de-DE" dirty="0"/>
              <a:t>The TAP-Ts </a:t>
            </a:r>
            <a:r>
              <a:rPr lang="de-DE" dirty="0" err="1"/>
              <a:t>consortium</a:t>
            </a:r>
            <a:r>
              <a:rPr lang="de-DE" dirty="0"/>
              <a:t> </a:t>
            </a:r>
            <a:r>
              <a:rPr lang="de-DE" dirty="0" err="1"/>
              <a:t>comprises</a:t>
            </a:r>
            <a:r>
              <a:rPr lang="de-DE" baseline="0" dirty="0"/>
              <a:t> </a:t>
            </a:r>
            <a:r>
              <a:rPr lang="de-DE" baseline="0" dirty="0" err="1"/>
              <a:t>eleven</a:t>
            </a:r>
            <a:r>
              <a:rPr lang="de-DE" baseline="0" dirty="0"/>
              <a:t> </a:t>
            </a:r>
            <a:r>
              <a:rPr lang="de-DE" baseline="0" dirty="0" err="1"/>
              <a:t>partner</a:t>
            </a:r>
            <a:r>
              <a:rPr lang="de-DE" baseline="0" dirty="0"/>
              <a:t> </a:t>
            </a:r>
            <a:r>
              <a:rPr lang="de-DE" baseline="0" dirty="0" err="1"/>
              <a:t>insitutions</a:t>
            </a:r>
            <a:r>
              <a:rPr lang="de-DE" baseline="0" dirty="0"/>
              <a:t> </a:t>
            </a:r>
            <a:r>
              <a:rPr lang="de-DE" baseline="0" dirty="0" err="1"/>
              <a:t>from</a:t>
            </a:r>
            <a:r>
              <a:rPr lang="de-DE" baseline="0" dirty="0"/>
              <a:t> </a:t>
            </a:r>
            <a:r>
              <a:rPr lang="de-DE" baseline="0" dirty="0" err="1"/>
              <a:t>seven</a:t>
            </a:r>
            <a:r>
              <a:rPr lang="de-DE" baseline="0" dirty="0"/>
              <a:t> European countries (Austria, </a:t>
            </a:r>
            <a:r>
              <a:rPr lang="de-DE" baseline="0" dirty="0" err="1"/>
              <a:t>Belgium</a:t>
            </a:r>
            <a:r>
              <a:rPr lang="de-DE" baseline="0" dirty="0"/>
              <a:t>, </a:t>
            </a:r>
            <a:r>
              <a:rPr lang="de-DE" baseline="0" dirty="0" err="1"/>
              <a:t>Cyprus</a:t>
            </a:r>
            <a:r>
              <a:rPr lang="de-DE" baseline="0" dirty="0"/>
              <a:t>, Germany, Portugal, </a:t>
            </a:r>
            <a:r>
              <a:rPr lang="de-DE" baseline="0" dirty="0" err="1"/>
              <a:t>Ireland</a:t>
            </a:r>
            <a:r>
              <a:rPr lang="de-DE" baseline="0" dirty="0"/>
              <a:t>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Sweden</a:t>
            </a:r>
            <a:r>
              <a:rPr lang="de-DE" baseline="0" dirty="0"/>
              <a:t>). Partner </a:t>
            </a:r>
            <a:r>
              <a:rPr lang="de-DE" baseline="0" dirty="0" err="1"/>
              <a:t>insitutions</a:t>
            </a:r>
            <a:r>
              <a:rPr lang="de-DE" baseline="0" dirty="0"/>
              <a:t> </a:t>
            </a:r>
            <a:r>
              <a:rPr lang="de-DE" baseline="0" dirty="0" err="1"/>
              <a:t>include</a:t>
            </a:r>
            <a:r>
              <a:rPr lang="de-DE" baseline="0" dirty="0"/>
              <a:t>: </a:t>
            </a:r>
            <a:r>
              <a:rPr lang="de-DE" baseline="0" dirty="0" err="1"/>
              <a:t>universities</a:t>
            </a:r>
            <a:r>
              <a:rPr lang="de-DE" baseline="0" dirty="0"/>
              <a:t>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pedagogical</a:t>
            </a:r>
            <a:r>
              <a:rPr lang="de-DE" baseline="0" dirty="0"/>
              <a:t> </a:t>
            </a:r>
            <a:r>
              <a:rPr lang="de-DE" baseline="0" dirty="0" err="1"/>
              <a:t>insitutes</a:t>
            </a:r>
            <a:r>
              <a:rPr lang="de-DE" baseline="0" dirty="0"/>
              <a:t>, </a:t>
            </a:r>
            <a:r>
              <a:rPr lang="de-DE" baseline="0" dirty="0" err="1"/>
              <a:t>schools</a:t>
            </a:r>
            <a:r>
              <a:rPr lang="de-DE" baseline="0" dirty="0"/>
              <a:t>, </a:t>
            </a:r>
            <a:r>
              <a:rPr lang="de-DE" baseline="0" dirty="0" err="1"/>
              <a:t>government</a:t>
            </a:r>
            <a:r>
              <a:rPr lang="de-DE" baseline="0" dirty="0"/>
              <a:t> </a:t>
            </a:r>
            <a:r>
              <a:rPr lang="de-DE" baseline="0" dirty="0" err="1"/>
              <a:t>agency</a:t>
            </a:r>
            <a:r>
              <a:rPr lang="de-DE" baseline="0" dirty="0"/>
              <a:t>, </a:t>
            </a:r>
            <a:r>
              <a:rPr lang="de-DE" baseline="0" dirty="0" err="1"/>
              <a:t>civil</a:t>
            </a:r>
            <a:r>
              <a:rPr lang="de-DE" baseline="0" dirty="0"/>
              <a:t> </a:t>
            </a:r>
            <a:r>
              <a:rPr lang="de-DE" baseline="0" dirty="0" err="1"/>
              <a:t>society</a:t>
            </a:r>
            <a:r>
              <a:rPr lang="de-DE" baseline="0" dirty="0"/>
              <a:t> </a:t>
            </a:r>
            <a:r>
              <a:rPr lang="de-DE" baseline="0" dirty="0" err="1"/>
              <a:t>organisation</a:t>
            </a:r>
            <a:r>
              <a:rPr lang="de-DE" baseline="0" dirty="0"/>
              <a:t>, </a:t>
            </a:r>
            <a:r>
              <a:rPr lang="de-DE" baseline="0" dirty="0" err="1"/>
              <a:t>educational</a:t>
            </a:r>
            <a:r>
              <a:rPr lang="de-DE" baseline="0" dirty="0"/>
              <a:t> </a:t>
            </a:r>
            <a:r>
              <a:rPr lang="de-DE" baseline="0" dirty="0" err="1"/>
              <a:t>enterprises</a:t>
            </a:r>
            <a:r>
              <a:rPr lang="de-DE" baseline="0" dirty="0"/>
              <a:t>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34919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p6:notes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baseline="0" dirty="0"/>
              <a:t> </a:t>
            </a:r>
            <a:r>
              <a:rPr lang="de-DE" baseline="0" dirty="0" err="1"/>
              <a:t>kinds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event</a:t>
            </a:r>
            <a:r>
              <a:rPr lang="de-DE" baseline="0" dirty="0"/>
              <a:t>, </a:t>
            </a:r>
            <a:r>
              <a:rPr lang="de-DE" baseline="0" dirty="0" err="1"/>
              <a:t>each</a:t>
            </a:r>
            <a:r>
              <a:rPr lang="de-DE" baseline="0" dirty="0"/>
              <a:t> </a:t>
            </a:r>
            <a:r>
              <a:rPr lang="de-DE" baseline="0" dirty="0" err="1"/>
              <a:t>designed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test</a:t>
            </a:r>
            <a:r>
              <a:rPr lang="de-DE" baseline="0" dirty="0"/>
              <a:t> a different </a:t>
            </a:r>
            <a:r>
              <a:rPr lang="de-DE" baseline="0" dirty="0" err="1"/>
              <a:t>model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teacher</a:t>
            </a:r>
            <a:r>
              <a:rPr lang="de-DE" baseline="0" dirty="0"/>
              <a:t> </a:t>
            </a:r>
            <a:r>
              <a:rPr lang="de-DE" baseline="0" dirty="0" err="1"/>
              <a:t>mobility</a:t>
            </a:r>
            <a:r>
              <a:rPr lang="de-DE" baseline="0" dirty="0"/>
              <a:t> – online </a:t>
            </a:r>
            <a:r>
              <a:rPr lang="de-DE" baseline="0" dirty="0" err="1"/>
              <a:t>workshops</a:t>
            </a:r>
            <a:r>
              <a:rPr lang="de-DE" baseline="0" dirty="0"/>
              <a:t>, </a:t>
            </a:r>
            <a:r>
              <a:rPr lang="de-DE" baseline="0" dirty="0" err="1"/>
              <a:t>blended</a:t>
            </a:r>
            <a:r>
              <a:rPr lang="de-DE" baseline="0" dirty="0"/>
              <a:t> </a:t>
            </a:r>
            <a:r>
              <a:rPr lang="de-DE" baseline="0" dirty="0" err="1"/>
              <a:t>learning</a:t>
            </a:r>
            <a:r>
              <a:rPr lang="de-DE" baseline="0" dirty="0"/>
              <a:t> </a:t>
            </a:r>
            <a:r>
              <a:rPr lang="de-DE" baseline="0" dirty="0" err="1"/>
              <a:t>active</a:t>
            </a:r>
            <a:r>
              <a:rPr lang="de-DE" baseline="0" dirty="0"/>
              <a:t> </a:t>
            </a:r>
            <a:r>
              <a:rPr lang="de-DE" baseline="0" dirty="0" err="1"/>
              <a:t>learning</a:t>
            </a:r>
            <a:r>
              <a:rPr lang="de-DE" baseline="0" dirty="0"/>
              <a:t> </a:t>
            </a:r>
            <a:r>
              <a:rPr lang="de-DE" baseline="0" dirty="0" err="1"/>
              <a:t>events</a:t>
            </a:r>
            <a:r>
              <a:rPr lang="de-DE" baseline="0" dirty="0"/>
              <a:t>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summer</a:t>
            </a:r>
            <a:r>
              <a:rPr lang="de-DE" baseline="0" dirty="0"/>
              <a:t> </a:t>
            </a:r>
            <a:r>
              <a:rPr lang="de-DE" baseline="0" dirty="0" err="1"/>
              <a:t>schools</a:t>
            </a:r>
            <a:r>
              <a:rPr lang="de-DE" baseline="0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de-DE" baseline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de-DE" baseline="0" dirty="0"/>
              <a:t>In 2023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emphasis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on </a:t>
            </a:r>
            <a:r>
              <a:rPr lang="de-DE" baseline="0" dirty="0" err="1"/>
              <a:t>piloting</a:t>
            </a:r>
            <a:r>
              <a:rPr lang="de-DE" baseline="0" dirty="0"/>
              <a:t> LTPs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gaining</a:t>
            </a:r>
            <a:r>
              <a:rPr lang="de-DE" baseline="0" dirty="0"/>
              <a:t> </a:t>
            </a:r>
            <a:r>
              <a:rPr lang="de-DE" baseline="0" dirty="0" err="1"/>
              <a:t>rich</a:t>
            </a:r>
            <a:r>
              <a:rPr lang="de-DE" baseline="0" dirty="0"/>
              <a:t> </a:t>
            </a:r>
            <a:r>
              <a:rPr lang="de-DE" baseline="0" dirty="0" err="1"/>
              <a:t>feedback</a:t>
            </a:r>
            <a:r>
              <a:rPr lang="de-DE" baseline="0" dirty="0"/>
              <a:t> </a:t>
            </a:r>
            <a:r>
              <a:rPr lang="de-DE" baseline="0" dirty="0" err="1"/>
              <a:t>from</a:t>
            </a:r>
            <a:r>
              <a:rPr lang="de-DE" baseline="0" dirty="0"/>
              <a:t> </a:t>
            </a:r>
            <a:r>
              <a:rPr lang="de-DE" baseline="0" dirty="0" err="1"/>
              <a:t>participants</a:t>
            </a:r>
            <a:r>
              <a:rPr lang="de-DE" baseline="0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de-DE" baseline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de-DE" baseline="0" dirty="0"/>
              <a:t>In 2024 </a:t>
            </a:r>
            <a:r>
              <a:rPr lang="de-DE" baseline="0" dirty="0" err="1"/>
              <a:t>we</a:t>
            </a:r>
            <a:r>
              <a:rPr lang="de-DE" baseline="0" dirty="0"/>
              <a:t> </a:t>
            </a:r>
            <a:r>
              <a:rPr lang="de-DE" baseline="0" dirty="0" err="1"/>
              <a:t>repeat</a:t>
            </a:r>
            <a:r>
              <a:rPr lang="de-DE" baseline="0" dirty="0"/>
              <a:t> </a:t>
            </a:r>
            <a:r>
              <a:rPr lang="de-DE" baseline="0" dirty="0" err="1"/>
              <a:t>events</a:t>
            </a:r>
            <a:r>
              <a:rPr lang="de-DE" baseline="0" dirty="0"/>
              <a:t>, </a:t>
            </a:r>
            <a:r>
              <a:rPr lang="de-DE" baseline="0" dirty="0" err="1"/>
              <a:t>building</a:t>
            </a:r>
            <a:r>
              <a:rPr lang="de-DE" baseline="0" dirty="0"/>
              <a:t> on </a:t>
            </a:r>
            <a:r>
              <a:rPr lang="de-DE" baseline="0" dirty="0" err="1"/>
              <a:t>our</a:t>
            </a:r>
            <a:r>
              <a:rPr lang="de-DE" baseline="0" dirty="0"/>
              <a:t> </a:t>
            </a:r>
            <a:r>
              <a:rPr lang="de-DE" baseline="0" dirty="0" err="1"/>
              <a:t>learning</a:t>
            </a:r>
            <a:r>
              <a:rPr lang="de-DE" baseline="0" dirty="0"/>
              <a:t>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involving</a:t>
            </a:r>
            <a:r>
              <a:rPr lang="de-DE" baseline="0" dirty="0"/>
              <a:t> </a:t>
            </a:r>
            <a:r>
              <a:rPr lang="de-DE" baseline="0" dirty="0" err="1"/>
              <a:t>more</a:t>
            </a:r>
            <a:r>
              <a:rPr lang="de-DE" baseline="0" dirty="0"/>
              <a:t> </a:t>
            </a:r>
            <a:r>
              <a:rPr lang="de-DE" baseline="0" dirty="0" err="1"/>
              <a:t>teachers</a:t>
            </a:r>
            <a:r>
              <a:rPr lang="de-DE" baseline="0" dirty="0"/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de-DE" baseline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de-DE" baseline="0" dirty="0"/>
              <a:t>This </a:t>
            </a:r>
            <a:r>
              <a:rPr lang="de-DE" baseline="0" dirty="0" err="1"/>
              <a:t>first</a:t>
            </a:r>
            <a:r>
              <a:rPr lang="de-DE" baseline="0" dirty="0"/>
              <a:t> online </a:t>
            </a:r>
            <a:r>
              <a:rPr lang="de-DE" baseline="0" dirty="0" err="1"/>
              <a:t>workshop</a:t>
            </a:r>
            <a:r>
              <a:rPr lang="de-DE" baseline="0" dirty="0"/>
              <a:t> </a:t>
            </a:r>
            <a:r>
              <a:rPr lang="de-DE" baseline="0" dirty="0" err="1"/>
              <a:t>took</a:t>
            </a:r>
            <a:r>
              <a:rPr lang="de-DE" baseline="0" dirty="0"/>
              <a:t> </a:t>
            </a:r>
            <a:r>
              <a:rPr lang="de-DE" baseline="0" dirty="0" err="1"/>
              <a:t>place</a:t>
            </a:r>
            <a:r>
              <a:rPr lang="de-DE" baseline="0" dirty="0"/>
              <a:t> in March, </a:t>
            </a:r>
            <a:r>
              <a:rPr lang="de-DE" baseline="0" dirty="0" err="1"/>
              <a:t>with</a:t>
            </a:r>
            <a:r>
              <a:rPr lang="de-DE" baseline="0" dirty="0"/>
              <a:t> </a:t>
            </a:r>
            <a:r>
              <a:rPr lang="de-DE" baseline="0" dirty="0" err="1"/>
              <a:t>another</a:t>
            </a:r>
            <a:r>
              <a:rPr lang="de-DE" baseline="0" dirty="0"/>
              <a:t> </a:t>
            </a:r>
            <a:r>
              <a:rPr lang="de-DE" baseline="0" dirty="0" err="1"/>
              <a:t>to</a:t>
            </a:r>
            <a:r>
              <a:rPr lang="de-DE" baseline="0" dirty="0"/>
              <a:t> follow in June. </a:t>
            </a:r>
          </a:p>
        </p:txBody>
      </p:sp>
    </p:spTree>
    <p:extLst>
      <p:ext uri="{BB962C8B-B14F-4D97-AF65-F5344CB8AC3E}">
        <p14:creationId xmlns:p14="http://schemas.microsoft.com/office/powerpoint/2010/main" val="18648023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0" name="Google Shape;270;p6:notes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de-DE" baseline="0" dirty="0"/>
              <a:t>7 LTPs, </a:t>
            </a:r>
            <a:r>
              <a:rPr lang="de-DE" baseline="0" dirty="0" err="1"/>
              <a:t>learning</a:t>
            </a:r>
            <a:r>
              <a:rPr lang="de-DE" baseline="0" dirty="0"/>
              <a:t>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teaching</a:t>
            </a:r>
            <a:r>
              <a:rPr lang="de-DE" baseline="0" dirty="0"/>
              <a:t> </a:t>
            </a:r>
            <a:r>
              <a:rPr lang="de-DE" baseline="0" dirty="0" err="1"/>
              <a:t>materials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teacher</a:t>
            </a:r>
            <a:r>
              <a:rPr lang="de-DE" baseline="0" dirty="0"/>
              <a:t> </a:t>
            </a:r>
            <a:r>
              <a:rPr lang="de-DE" baseline="0" dirty="0" err="1"/>
              <a:t>eductaors</a:t>
            </a:r>
            <a:r>
              <a:rPr lang="de-DE" baseline="0" dirty="0"/>
              <a:t>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teachers</a:t>
            </a:r>
            <a:r>
              <a:rPr lang="de-DE" baseline="0" dirty="0"/>
              <a:t>, </a:t>
            </a:r>
            <a:r>
              <a:rPr lang="de-DE" baseline="0" dirty="0" err="1"/>
              <a:t>working</a:t>
            </a:r>
            <a:r>
              <a:rPr lang="de-DE" baseline="0" dirty="0"/>
              <a:t> at </a:t>
            </a:r>
            <a:r>
              <a:rPr lang="de-DE" baseline="0" dirty="0" err="1"/>
              <a:t>primary</a:t>
            </a:r>
            <a:r>
              <a:rPr lang="de-DE" baseline="0" dirty="0"/>
              <a:t>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secondary</a:t>
            </a:r>
            <a:r>
              <a:rPr lang="de-DE" baseline="0" dirty="0"/>
              <a:t> </a:t>
            </a:r>
            <a:r>
              <a:rPr lang="de-DE" baseline="0" dirty="0" err="1"/>
              <a:t>level</a:t>
            </a:r>
            <a:r>
              <a:rPr lang="de-DE" baseline="0" dirty="0"/>
              <a:t>. Traditional ‚</a:t>
            </a:r>
            <a:r>
              <a:rPr lang="de-DE" baseline="0" dirty="0" err="1"/>
              <a:t>paper</a:t>
            </a:r>
            <a:r>
              <a:rPr lang="de-DE" baseline="0" dirty="0"/>
              <a:t>‘ </a:t>
            </a:r>
            <a:r>
              <a:rPr lang="de-DE" baseline="0" dirty="0" err="1"/>
              <a:t>activity</a:t>
            </a:r>
            <a:r>
              <a:rPr lang="de-DE" baseline="0" dirty="0"/>
              <a:t> </a:t>
            </a:r>
            <a:r>
              <a:rPr lang="de-DE" baseline="0" dirty="0" err="1"/>
              <a:t>plans</a:t>
            </a:r>
            <a:r>
              <a:rPr lang="de-DE" baseline="0" dirty="0"/>
              <a:t>,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interactive</a:t>
            </a:r>
            <a:r>
              <a:rPr lang="de-DE" baseline="0" dirty="0"/>
              <a:t> </a:t>
            </a:r>
            <a:r>
              <a:rPr lang="de-DE" baseline="0" dirty="0" err="1"/>
              <a:t>moodle</a:t>
            </a:r>
            <a:r>
              <a:rPr lang="de-DE" baseline="0" dirty="0"/>
              <a:t> </a:t>
            </a:r>
            <a:r>
              <a:rPr lang="de-DE" baseline="0" dirty="0" err="1"/>
              <a:t>course</a:t>
            </a:r>
            <a:r>
              <a:rPr lang="de-DE" baseline="0" dirty="0"/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de-DE" baseline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de-DE" baseline="0" dirty="0" err="1"/>
              <a:t>Designed</a:t>
            </a:r>
            <a:r>
              <a:rPr lang="de-DE" baseline="0" dirty="0"/>
              <a:t> </a:t>
            </a:r>
            <a:r>
              <a:rPr lang="de-DE" baseline="0" dirty="0" err="1"/>
              <a:t>around</a:t>
            </a:r>
            <a:r>
              <a:rPr lang="de-DE" baseline="0" dirty="0"/>
              <a:t> GreenComp, </a:t>
            </a:r>
            <a:r>
              <a:rPr lang="de-DE" baseline="0" dirty="0" err="1"/>
              <a:t>the</a:t>
            </a:r>
            <a:r>
              <a:rPr lang="de-DE" baseline="0" dirty="0"/>
              <a:t> European </a:t>
            </a:r>
            <a:r>
              <a:rPr lang="de-DE" baseline="0" dirty="0" err="1"/>
              <a:t>Commisson‘s</a:t>
            </a:r>
            <a:r>
              <a:rPr lang="de-DE" baseline="0" dirty="0"/>
              <a:t> </a:t>
            </a:r>
            <a:r>
              <a:rPr lang="de-DE" baseline="0" dirty="0" err="1"/>
              <a:t>competence</a:t>
            </a:r>
            <a:r>
              <a:rPr lang="de-DE" baseline="0" dirty="0"/>
              <a:t> </a:t>
            </a:r>
            <a:r>
              <a:rPr lang="de-DE" baseline="0" dirty="0" err="1"/>
              <a:t>framework</a:t>
            </a:r>
            <a:r>
              <a:rPr lang="de-DE" baseline="0" dirty="0"/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de-DE" baseline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de-DE" baseline="0" dirty="0" err="1"/>
              <a:t>Opportunity</a:t>
            </a:r>
            <a:r>
              <a:rPr lang="de-DE" baseline="0" dirty="0"/>
              <a:t> o </a:t>
            </a:r>
            <a:r>
              <a:rPr lang="de-DE" baseline="0" dirty="0" err="1"/>
              <a:t>develop</a:t>
            </a:r>
            <a:r>
              <a:rPr lang="de-DE" baseline="0" dirty="0"/>
              <a:t> </a:t>
            </a:r>
            <a:r>
              <a:rPr lang="de-DE" baseline="0" dirty="0" err="1"/>
              <a:t>ideas</a:t>
            </a:r>
            <a:r>
              <a:rPr lang="de-DE" baseline="0" dirty="0"/>
              <a:t> </a:t>
            </a:r>
            <a:r>
              <a:rPr lang="de-DE" baseline="0" dirty="0" err="1"/>
              <a:t>with</a:t>
            </a:r>
            <a:r>
              <a:rPr lang="de-DE" baseline="0" dirty="0"/>
              <a:t> </a:t>
            </a:r>
            <a:r>
              <a:rPr lang="de-DE" baseline="0" dirty="0" err="1"/>
              <a:t>educators</a:t>
            </a:r>
            <a:r>
              <a:rPr lang="de-DE" baseline="0" dirty="0"/>
              <a:t> in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first</a:t>
            </a:r>
            <a:r>
              <a:rPr lang="de-DE" baseline="0" dirty="0"/>
              <a:t> </a:t>
            </a:r>
            <a:r>
              <a:rPr lang="de-DE" baseline="0" dirty="0" err="1"/>
              <a:t>year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project</a:t>
            </a:r>
            <a:r>
              <a:rPr lang="de-DE" baseline="0" dirty="0"/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de-DE" baseline="0" dirty="0" err="1"/>
              <a:t>Impusles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</a:t>
            </a:r>
            <a:r>
              <a:rPr lang="de-DE" baseline="0" dirty="0" err="1"/>
              <a:t>further</a:t>
            </a:r>
            <a:r>
              <a:rPr lang="de-DE" baseline="0" dirty="0"/>
              <a:t> </a:t>
            </a:r>
            <a:r>
              <a:rPr lang="de-DE" baseline="0" dirty="0" err="1"/>
              <a:t>reflection</a:t>
            </a:r>
            <a:r>
              <a:rPr lang="de-DE" baseline="0" dirty="0"/>
              <a:t>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development</a:t>
            </a:r>
            <a:r>
              <a:rPr lang="de-DE" baseline="0" dirty="0"/>
              <a:t> in </a:t>
            </a:r>
            <a:r>
              <a:rPr lang="de-DE" baseline="0" dirty="0" err="1"/>
              <a:t>classrooms</a:t>
            </a:r>
            <a:r>
              <a:rPr lang="de-DE" baseline="0" dirty="0"/>
              <a:t> </a:t>
            </a:r>
            <a:r>
              <a:rPr lang="de-DE" baseline="0" dirty="0" err="1"/>
              <a:t>across</a:t>
            </a:r>
            <a:r>
              <a:rPr lang="de-DE" baseline="0" dirty="0"/>
              <a:t> Europe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de-DE" baseline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de-DE" baseline="0" dirty="0" err="1"/>
              <a:t>Bieng</a:t>
            </a:r>
            <a:r>
              <a:rPr lang="de-DE" baseline="0" dirty="0"/>
              <a:t> </a:t>
            </a:r>
            <a:r>
              <a:rPr lang="de-DE" baseline="0" dirty="0" err="1"/>
              <a:t>published</a:t>
            </a:r>
            <a:r>
              <a:rPr lang="de-DE" baseline="0" dirty="0"/>
              <a:t> </a:t>
            </a:r>
            <a:r>
              <a:rPr lang="de-DE" baseline="0" dirty="0" err="1"/>
              <a:t>now</a:t>
            </a:r>
            <a:r>
              <a:rPr lang="de-DE" baseline="0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de-DE" baseline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de-DE" baseline="0" dirty="0" err="1"/>
              <a:t>Accessible</a:t>
            </a:r>
            <a:r>
              <a:rPr lang="de-DE" baseline="0" dirty="0"/>
              <a:t> </a:t>
            </a:r>
            <a:r>
              <a:rPr lang="de-DE" baseline="0" dirty="0" err="1"/>
              <a:t>over</a:t>
            </a:r>
            <a:r>
              <a:rPr lang="de-DE" baseline="0" dirty="0"/>
              <a:t> </a:t>
            </a:r>
            <a:r>
              <a:rPr lang="de-DE" baseline="0" dirty="0" err="1"/>
              <a:t>our</a:t>
            </a:r>
            <a:r>
              <a:rPr lang="de-DE" baseline="0" dirty="0"/>
              <a:t> </a:t>
            </a:r>
            <a:r>
              <a:rPr lang="de-DE" baseline="0" dirty="0" err="1"/>
              <a:t>platform</a:t>
            </a:r>
            <a:r>
              <a:rPr lang="de-DE" baseline="0" dirty="0"/>
              <a:t>, </a:t>
            </a:r>
            <a:r>
              <a:rPr lang="de-DE" baseline="0" dirty="0" err="1"/>
              <a:t>and</a:t>
            </a:r>
            <a:r>
              <a:rPr lang="de-DE" baseline="0" dirty="0"/>
              <a:t> </a:t>
            </a:r>
            <a:r>
              <a:rPr lang="de-DE" baseline="0" dirty="0" err="1"/>
              <a:t>othe</a:t>
            </a:r>
            <a:r>
              <a:rPr lang="de-DE" baseline="0" dirty="0"/>
              <a:t> </a:t>
            </a:r>
            <a:r>
              <a:rPr lang="de-DE" baseline="0" dirty="0" err="1"/>
              <a:t>rEuropean</a:t>
            </a:r>
            <a:r>
              <a:rPr lang="de-DE" baseline="0" dirty="0"/>
              <a:t>, national an </a:t>
            </a:r>
            <a:r>
              <a:rPr lang="de-DE" baseline="0" dirty="0" err="1"/>
              <a:t>local</a:t>
            </a:r>
            <a:r>
              <a:rPr lang="de-DE" baseline="0" dirty="0"/>
              <a:t> </a:t>
            </a:r>
            <a:r>
              <a:rPr lang="de-DE" baseline="0" dirty="0" err="1"/>
              <a:t>servers</a:t>
            </a:r>
            <a:r>
              <a:rPr lang="de-DE" baseline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2695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1646947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None/>
              <a:defRPr sz="5200">
                <a:solidFill>
                  <a:srgbClr val="39B44A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None/>
              <a:defRPr sz="5200">
                <a:solidFill>
                  <a:srgbClr val="39B44A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None/>
              <a:defRPr sz="5200">
                <a:solidFill>
                  <a:srgbClr val="39B44A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None/>
              <a:defRPr sz="5200">
                <a:solidFill>
                  <a:srgbClr val="39B44A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None/>
              <a:defRPr sz="5200">
                <a:solidFill>
                  <a:srgbClr val="39B44A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None/>
              <a:defRPr sz="5200">
                <a:solidFill>
                  <a:srgbClr val="39B44A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None/>
              <a:defRPr sz="5200">
                <a:solidFill>
                  <a:srgbClr val="39B44A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None/>
              <a:defRPr sz="5200">
                <a:solidFill>
                  <a:srgbClr val="39B44A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None/>
              <a:defRPr sz="5200">
                <a:solidFill>
                  <a:srgbClr val="39B44A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36497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000">
                <a:solidFill>
                  <a:srgbClr val="43434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13" name="Google Shape;13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725" y="50400"/>
            <a:ext cx="3626575" cy="10781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/>
          <p:nvPr/>
        </p:nvSpPr>
        <p:spPr>
          <a:xfrm rot="10498349">
            <a:off x="8396213" y="3408816"/>
            <a:ext cx="438186" cy="438186"/>
          </a:xfrm>
          <a:prstGeom prst="ellipse">
            <a:avLst/>
          </a:prstGeom>
          <a:solidFill>
            <a:srgbClr val="00A0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 rot="10497514">
            <a:off x="7515919" y="3972834"/>
            <a:ext cx="986617" cy="986617"/>
          </a:xfrm>
          <a:prstGeom prst="flowChartConnector">
            <a:avLst/>
          </a:prstGeom>
          <a:solidFill>
            <a:srgbClr val="F7F2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 rot="10497864">
            <a:off x="8714883" y="2745709"/>
            <a:ext cx="293934" cy="293934"/>
          </a:xfrm>
          <a:prstGeom prst="ellipse">
            <a:avLst/>
          </a:prstGeom>
          <a:solidFill>
            <a:srgbClr val="F4A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-column text 1">
  <p:cSld name="ONE_COLUMN_TEXT_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 rot="10800000">
            <a:off x="8477989" y="230386"/>
            <a:ext cx="393600" cy="393600"/>
          </a:xfrm>
          <a:prstGeom prst="ellipse">
            <a:avLst/>
          </a:prstGeom>
          <a:solidFill>
            <a:srgbClr val="AF67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3"/>
          <p:cNvSpPr/>
          <p:nvPr/>
        </p:nvSpPr>
        <p:spPr>
          <a:xfrm rot="10800000">
            <a:off x="7825705" y="696165"/>
            <a:ext cx="671700" cy="671700"/>
          </a:xfrm>
          <a:prstGeom prst="ellipse">
            <a:avLst/>
          </a:prstGeom>
          <a:solidFill>
            <a:srgbClr val="00A0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2400"/>
              <a:buNone/>
              <a:defRPr sz="2400">
                <a:solidFill>
                  <a:srgbClr val="39B44A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36732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23" name="Google Shape;23;p3"/>
          <p:cNvSpPr/>
          <p:nvPr/>
        </p:nvSpPr>
        <p:spPr>
          <a:xfrm rot="10800000">
            <a:off x="7900921" y="230379"/>
            <a:ext cx="249600" cy="249300"/>
          </a:xfrm>
          <a:prstGeom prst="ellipse">
            <a:avLst/>
          </a:prstGeom>
          <a:solidFill>
            <a:srgbClr val="F7F2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 rot="10800000">
            <a:off x="8687321" y="959804"/>
            <a:ext cx="249600" cy="249300"/>
          </a:xfrm>
          <a:prstGeom prst="ellipse">
            <a:avLst/>
          </a:prstGeom>
          <a:solidFill>
            <a:srgbClr val="F4A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 rot="10800000">
            <a:off x="8549950" y="1629125"/>
            <a:ext cx="235500" cy="235200"/>
          </a:xfrm>
          <a:prstGeom prst="ellipse">
            <a:avLst/>
          </a:prstGeom>
          <a:solidFill>
            <a:srgbClr val="39B4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 rot="10800000">
            <a:off x="8799475" y="2214225"/>
            <a:ext cx="178500" cy="178200"/>
          </a:xfrm>
          <a:prstGeom prst="ellipse">
            <a:avLst/>
          </a:prstGeom>
          <a:solidFill>
            <a:srgbClr val="82D3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" name="Google Shape;27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850" y="4499800"/>
            <a:ext cx="1762075" cy="5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457200" y="450150"/>
            <a:ext cx="435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4800"/>
              <a:buNone/>
              <a:defRPr sz="4800">
                <a:solidFill>
                  <a:srgbClr val="39B44A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3649276" y="3686650"/>
            <a:ext cx="393600" cy="393600"/>
          </a:xfrm>
          <a:prstGeom prst="ellipse">
            <a:avLst/>
          </a:prstGeom>
          <a:solidFill>
            <a:srgbClr val="AF67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" name="Google Shape;32;p4"/>
          <p:cNvCxnSpPr/>
          <p:nvPr/>
        </p:nvCxnSpPr>
        <p:spPr>
          <a:xfrm rot="10800000" flipH="1">
            <a:off x="4501602" y="3554315"/>
            <a:ext cx="1058700" cy="906600"/>
          </a:xfrm>
          <a:prstGeom prst="straightConnector1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" name="Google Shape;33;p4"/>
          <p:cNvSpPr/>
          <p:nvPr/>
        </p:nvSpPr>
        <p:spPr>
          <a:xfrm>
            <a:off x="3982710" y="4292246"/>
            <a:ext cx="671700" cy="671700"/>
          </a:xfrm>
          <a:prstGeom prst="ellipse">
            <a:avLst/>
          </a:prstGeom>
          <a:solidFill>
            <a:srgbClr val="82D3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4"/>
          <p:cNvSpPr>
            <a:spLocks noGrp="1"/>
          </p:cNvSpPr>
          <p:nvPr>
            <p:ph type="pic" idx="2"/>
          </p:nvPr>
        </p:nvSpPr>
        <p:spPr>
          <a:xfrm>
            <a:off x="4550500" y="392850"/>
            <a:ext cx="4357800" cy="4357800"/>
          </a:xfrm>
          <a:prstGeom prst="ellipse">
            <a:avLst/>
          </a:prstGeom>
          <a:noFill/>
          <a:ln>
            <a:noFill/>
          </a:ln>
        </p:spPr>
      </p:sp>
      <p:pic>
        <p:nvPicPr>
          <p:cNvPr id="35" name="Google Shape;35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850" y="4499800"/>
            <a:ext cx="1762075" cy="5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 1 1">
  <p:cSld name="SECTION_TITLE_AND_DESCRIPTION_1_1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/>
          <p:cNvSpPr/>
          <p:nvPr/>
        </p:nvSpPr>
        <p:spPr>
          <a:xfrm>
            <a:off x="2100" y="0"/>
            <a:ext cx="4572000" cy="5143500"/>
          </a:xfrm>
          <a:prstGeom prst="rect">
            <a:avLst/>
          </a:prstGeom>
          <a:solidFill>
            <a:srgbClr val="82D3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100"/>
              <a:buNone/>
              <a:defRPr sz="2100">
                <a:solidFill>
                  <a:srgbClr val="F3F3F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9" name="Google Shape;79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80" name="Google Shape;80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259075" y="108275"/>
            <a:ext cx="1762075" cy="5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83" name="Google Shape;83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259075" y="108275"/>
            <a:ext cx="1762075" cy="5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Green">
  <p:cSld name="CAPTION_ONLY_1_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 txBox="1">
            <a:spLocks noGrp="1"/>
          </p:cNvSpPr>
          <p:nvPr>
            <p:ph type="body" idx="1"/>
          </p:nvPr>
        </p:nvSpPr>
        <p:spPr>
          <a:xfrm>
            <a:off x="166800" y="931100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87" name="Google Shape;87;p12"/>
          <p:cNvSpPr/>
          <p:nvPr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TITLE_AND_BODY_3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 Green">
  <p:cSld name="SECTION_HEADER_1_2">
    <p:bg>
      <p:bgPr>
        <a:solidFill>
          <a:schemeClr val="lt2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/>
          <p:cNvPicPr preferRelativeResize="0"/>
          <p:nvPr/>
        </p:nvPicPr>
        <p:blipFill rotWithShape="1">
          <a:blip r:embed="rId2">
            <a:alphaModFix/>
          </a:blip>
          <a:srcRect t="787" b="796"/>
          <a:stretch/>
        </p:blipFill>
        <p:spPr>
          <a:xfrm>
            <a:off x="0" y="79200"/>
            <a:ext cx="9144000" cy="50637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95" name="Google Shape;9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50475" y="388588"/>
            <a:ext cx="1101968" cy="44728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 txBox="1">
            <a:spLocks noGrp="1"/>
          </p:cNvSpPr>
          <p:nvPr>
            <p:ph type="ctrTitle"/>
          </p:nvPr>
        </p:nvSpPr>
        <p:spPr>
          <a:xfrm>
            <a:off x="1073225" y="835875"/>
            <a:ext cx="5853900" cy="13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C5B"/>
              </a:buClr>
              <a:buSzPts val="3600"/>
              <a:buNone/>
              <a:defRPr sz="3600">
                <a:solidFill>
                  <a:srgbClr val="1D2C5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C5B"/>
              </a:buClr>
              <a:buSzPts val="3600"/>
              <a:buNone/>
              <a:defRPr sz="3600">
                <a:solidFill>
                  <a:srgbClr val="1D2C5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C5B"/>
              </a:buClr>
              <a:buSzPts val="3600"/>
              <a:buNone/>
              <a:defRPr sz="3600">
                <a:solidFill>
                  <a:srgbClr val="1D2C5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C5B"/>
              </a:buClr>
              <a:buSzPts val="3600"/>
              <a:buNone/>
              <a:defRPr sz="3600">
                <a:solidFill>
                  <a:srgbClr val="1D2C5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C5B"/>
              </a:buClr>
              <a:buSzPts val="3600"/>
              <a:buNone/>
              <a:defRPr sz="3600">
                <a:solidFill>
                  <a:srgbClr val="1D2C5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C5B"/>
              </a:buClr>
              <a:buSzPts val="3600"/>
              <a:buNone/>
              <a:defRPr sz="3600">
                <a:solidFill>
                  <a:srgbClr val="1D2C5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C5B"/>
              </a:buClr>
              <a:buSzPts val="3600"/>
              <a:buNone/>
              <a:defRPr sz="3600">
                <a:solidFill>
                  <a:srgbClr val="1D2C5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C5B"/>
              </a:buClr>
              <a:buSzPts val="3600"/>
              <a:buNone/>
              <a:defRPr sz="3600">
                <a:solidFill>
                  <a:srgbClr val="1D2C5B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4"/>
          <p:cNvSpPr/>
          <p:nvPr/>
        </p:nvSpPr>
        <p:spPr>
          <a:xfrm>
            <a:off x="-225" y="0"/>
            <a:ext cx="9144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Char char="●"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○"/>
              <a:defRPr sz="1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■"/>
              <a:defRPr sz="1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●"/>
              <a:defRPr sz="1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○"/>
              <a:defRPr sz="1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■"/>
              <a:defRPr sz="1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●"/>
              <a:defRPr sz="1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○"/>
              <a:defRPr sz="1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■"/>
              <a:defRPr sz="14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6" r:id="rId4"/>
    <p:sldLayoutId id="2147483657" r:id="rId5"/>
    <p:sldLayoutId id="2147483658" r:id="rId6"/>
    <p:sldLayoutId id="2147483659" r:id="rId7"/>
    <p:sldLayoutId id="2147483660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jpe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jpe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311700" y="1770160"/>
            <a:ext cx="8520600" cy="776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ct val="180555"/>
              <a:buNone/>
            </a:pPr>
            <a:br>
              <a:rPr lang="de-DE" sz="3200" b="0"/>
            </a:br>
            <a:br>
              <a:rPr lang="de-DE" sz="3200"/>
            </a:br>
            <a:br>
              <a:rPr lang="de-DE" sz="3200"/>
            </a:br>
            <a:br>
              <a:rPr lang="de-DE" sz="3200" b="0" i="1"/>
            </a:br>
            <a:endParaRPr sz="3200" b="0" i="1"/>
          </a:p>
        </p:txBody>
      </p:sp>
      <p:sp>
        <p:nvSpPr>
          <p:cNvPr id="103" name="Google Shape;103;p15"/>
          <p:cNvSpPr txBox="1">
            <a:spLocks noGrp="1"/>
          </p:cNvSpPr>
          <p:nvPr>
            <p:ph type="ctrTitle"/>
          </p:nvPr>
        </p:nvSpPr>
        <p:spPr>
          <a:xfrm>
            <a:off x="5258650" y="3652150"/>
            <a:ext cx="3770700" cy="13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br>
              <a:rPr lang="de-DE" sz="1600" b="0" dirty="0">
                <a:solidFill>
                  <a:schemeClr val="dk1"/>
                </a:solidFill>
              </a:rPr>
            </a:br>
            <a:endParaRPr sz="1600" b="0" dirty="0">
              <a:solidFill>
                <a:schemeClr val="dk1"/>
              </a:solidFill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1600" b="0" dirty="0">
              <a:solidFill>
                <a:schemeClr val="dk1"/>
              </a:solidFill>
            </a:endParaRPr>
          </a:p>
        </p:txBody>
      </p:sp>
      <p:sp>
        <p:nvSpPr>
          <p:cNvPr id="104" name="Google Shape;104;p15"/>
          <p:cNvSpPr txBox="1"/>
          <p:nvPr/>
        </p:nvSpPr>
        <p:spPr>
          <a:xfrm>
            <a:off x="6609340" y="4070131"/>
            <a:ext cx="1917700" cy="1073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Inter"/>
              <a:buNone/>
            </a:pPr>
            <a:r>
              <a:rPr lang="de-DE" sz="1600" b="1" i="0" u="none" strike="noStrike" cap="none" dirty="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Rachel Bowden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Inter"/>
              <a:buNone/>
            </a:pPr>
            <a:r>
              <a:rPr lang="de-DE" sz="1600" b="1" i="0" u="none" strike="noStrike" cap="none" dirty="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TU Dresden  </a:t>
            </a:r>
            <a:endParaRPr sz="16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Inter"/>
              <a:buNone/>
            </a:pPr>
            <a:endParaRPr sz="1800" b="1" i="0" u="none" strike="noStrike" cap="none" dirty="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5" name="Google Shape;105;p15"/>
          <p:cNvSpPr txBox="1"/>
          <p:nvPr/>
        </p:nvSpPr>
        <p:spPr>
          <a:xfrm>
            <a:off x="2792256" y="3803968"/>
            <a:ext cx="3726869" cy="530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Inter"/>
              <a:buNone/>
            </a:pP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</a:rPr>
              <a:t>Friedrich-Schiller-Gymnasium, Pirna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5200"/>
              <a:buFont typeface="Inter"/>
              <a:buNone/>
            </a:pP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</a:rPr>
              <a:t>27. September- 01. </a:t>
            </a:r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</a:rPr>
              <a:t>October</a:t>
            </a: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sz="1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6" name="Google Shape;10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457" y="4334281"/>
            <a:ext cx="2754151" cy="61625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/>
        </p:nvSpPr>
        <p:spPr>
          <a:xfrm>
            <a:off x="546001" y="1255051"/>
            <a:ext cx="8520600" cy="2739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2800" b="1" dirty="0">
                <a:solidFill>
                  <a:schemeClr val="accent3">
                    <a:lumMod val="75000"/>
                  </a:schemeClr>
                </a:solidFill>
              </a:rPr>
              <a:t>Autumn School 2024</a:t>
            </a:r>
          </a:p>
          <a:p>
            <a:pPr algn="ctr"/>
            <a:endParaRPr lang="en-US" sz="2800" b="1" dirty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en-US" sz="2800" b="1" dirty="0">
                <a:solidFill>
                  <a:srgbClr val="00B050"/>
                </a:solidFill>
              </a:rPr>
              <a:t> Beyond borders: Whole school approaches to sustainability education for secondary level educators and school leaders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 dirty="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955CF3C-4F4F-450A-8574-75A5C2C18312}"/>
              </a:ext>
            </a:extLst>
          </p:cNvPr>
          <p:cNvSpPr txBox="1"/>
          <p:nvPr/>
        </p:nvSpPr>
        <p:spPr>
          <a:xfrm>
            <a:off x="2327846" y="2417281"/>
            <a:ext cx="46556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 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B327E1A-9C89-4FBE-B93C-A90AD582EC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692" y="322911"/>
            <a:ext cx="2138071" cy="5920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3372015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33" r="5925" b="10769"/>
          <a:stretch/>
        </p:blipFill>
        <p:spPr>
          <a:xfrm>
            <a:off x="3815736" y="244356"/>
            <a:ext cx="2641578" cy="1718443"/>
          </a:xfrm>
          <a:prstGeom prst="rect">
            <a:avLst/>
          </a:prstGeom>
        </p:spPr>
      </p:pic>
      <p:sp>
        <p:nvSpPr>
          <p:cNvPr id="272" name="Google Shape;272;p6"/>
          <p:cNvSpPr txBox="1">
            <a:spLocks noGrp="1"/>
          </p:cNvSpPr>
          <p:nvPr>
            <p:ph type="title"/>
          </p:nvPr>
        </p:nvSpPr>
        <p:spPr>
          <a:xfrm>
            <a:off x="311699" y="127469"/>
            <a:ext cx="6650677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de-DE" sz="2200" dirty="0"/>
              <a:t>Teacher Engagement and Mobility</a:t>
            </a:r>
            <a:br>
              <a:rPr lang="de-DE" sz="2200" dirty="0"/>
            </a:br>
            <a:endParaRPr sz="2200" dirty="0"/>
          </a:p>
        </p:txBody>
      </p:sp>
      <p:sp>
        <p:nvSpPr>
          <p:cNvPr id="273" name="Google Shape;273;p6"/>
          <p:cNvSpPr txBox="1"/>
          <p:nvPr/>
        </p:nvSpPr>
        <p:spPr>
          <a:xfrm>
            <a:off x="656035" y="884351"/>
            <a:ext cx="2636962" cy="2156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4313" marR="0" lvl="0" indent="-1381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229" y="651048"/>
            <a:ext cx="1091330" cy="1189602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5"/>
          <a:srcRect r="1334" b="5674"/>
          <a:stretch/>
        </p:blipFill>
        <p:spPr>
          <a:xfrm>
            <a:off x="1640367" y="717188"/>
            <a:ext cx="2087437" cy="1123462"/>
          </a:xfrm>
          <a:prstGeom prst="rect">
            <a:avLst/>
          </a:prstGeom>
        </p:spPr>
      </p:pic>
      <p:pic>
        <p:nvPicPr>
          <p:cNvPr id="9" name="Grafik 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492" y="4565828"/>
            <a:ext cx="2070954" cy="391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229" y="1962799"/>
            <a:ext cx="1073381" cy="1118523"/>
          </a:xfrm>
          <a:prstGeom prst="rect">
            <a:avLst/>
          </a:prstGeom>
        </p:spPr>
      </p:pic>
      <p:pic>
        <p:nvPicPr>
          <p:cNvPr id="12" name="Imagem 1225990201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" t="36953"/>
          <a:stretch/>
        </p:blipFill>
        <p:spPr>
          <a:xfrm>
            <a:off x="1651116" y="1962799"/>
            <a:ext cx="2065937" cy="1193675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1820" y="2016918"/>
            <a:ext cx="1771053" cy="1178201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5229" y="3219862"/>
            <a:ext cx="1102744" cy="1160507"/>
          </a:xfrm>
          <a:prstGeom prst="rect">
            <a:avLst/>
          </a:prstGeom>
        </p:spPr>
      </p:pic>
      <p:pic>
        <p:nvPicPr>
          <p:cNvPr id="16" name="Picture 4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810" y="3274552"/>
            <a:ext cx="1379349" cy="1062234"/>
          </a:xfrm>
          <a:prstGeom prst="rect">
            <a:avLst/>
          </a:prstGeom>
          <a:noFill/>
        </p:spPr>
      </p:pic>
      <p:pic>
        <p:nvPicPr>
          <p:cNvPr id="17" name="Picture 43" descr="A group of people in the water&#10;&#10;Description automatically generated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036" y="3297937"/>
            <a:ext cx="1371400" cy="1038849"/>
          </a:xfrm>
          <a:prstGeom prst="rect">
            <a:avLst/>
          </a:prstGeom>
        </p:spPr>
      </p:pic>
      <p:pic>
        <p:nvPicPr>
          <p:cNvPr id="18" name="Picture 2" descr="A group of women standing in a room&#10;&#10;Description automatically generated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7"/>
          <a:stretch/>
        </p:blipFill>
        <p:spPr>
          <a:xfrm>
            <a:off x="4600119" y="3297937"/>
            <a:ext cx="1350010" cy="1406262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41556" y="1626305"/>
            <a:ext cx="1434508" cy="191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11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6"/>
          <p:cNvSpPr txBox="1">
            <a:spLocks noGrp="1"/>
          </p:cNvSpPr>
          <p:nvPr>
            <p:ph type="title"/>
          </p:nvPr>
        </p:nvSpPr>
        <p:spPr>
          <a:xfrm>
            <a:off x="311699" y="127469"/>
            <a:ext cx="6694407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de-DE" sz="2200" dirty="0"/>
              <a:t>Learning and Teaching Packages (LTPs) </a:t>
            </a:r>
            <a:br>
              <a:rPr lang="de-DE" sz="2200" dirty="0"/>
            </a:br>
            <a:endParaRPr sz="2200" dirty="0"/>
          </a:p>
        </p:txBody>
      </p:sp>
      <p:sp>
        <p:nvSpPr>
          <p:cNvPr id="273" name="Google Shape;273;p6"/>
          <p:cNvSpPr txBox="1"/>
          <p:nvPr/>
        </p:nvSpPr>
        <p:spPr>
          <a:xfrm>
            <a:off x="656035" y="884351"/>
            <a:ext cx="2636962" cy="2156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14313" marR="0" lvl="0" indent="-1381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/>
          <a:srcRect t="26628"/>
          <a:stretch/>
        </p:blipFill>
        <p:spPr>
          <a:xfrm>
            <a:off x="131832" y="884351"/>
            <a:ext cx="6322330" cy="338378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0413" y="2576242"/>
            <a:ext cx="1365160" cy="1311507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EC91772E-EF5B-4AF7-BE67-A4637BE3DA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5699" y="2433350"/>
            <a:ext cx="1597290" cy="159729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E58F3C53-6CBF-4B77-B873-1843B9C878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1448" y="4543128"/>
            <a:ext cx="1963082" cy="4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83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9411A7-6F55-4298-BB30-FE8E1DE86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26BB620-C33E-461C-BBAF-B09AD7B6C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9058"/>
            <a:ext cx="9144000" cy="4965384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556FA6-0B93-4C25-A35B-2B2B4BE569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1582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AD0ABF-49FF-487F-99F3-68A02F1A5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254" y="-2330"/>
            <a:ext cx="3864729" cy="755700"/>
          </a:xfrm>
        </p:spPr>
        <p:txBody>
          <a:bodyPr>
            <a:normAutofit/>
          </a:bodyPr>
          <a:lstStyle/>
          <a:p>
            <a:r>
              <a:rPr lang="de-DE" sz="3200" dirty="0" err="1"/>
              <a:t>Sustainability</a:t>
            </a:r>
            <a:r>
              <a:rPr lang="de-DE" dirty="0"/>
              <a:t>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9F7AA13-D473-413A-9237-7597D4ED1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254" y="825094"/>
            <a:ext cx="4255644" cy="356503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D0301314-F0BD-40A9-8515-127A40027E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4984" y="825094"/>
            <a:ext cx="2414225" cy="189602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D6A2A07-AFCC-4150-94CF-9BC6E1B81E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4984" y="2785685"/>
            <a:ext cx="2414406" cy="160444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F4C08DC-881D-4CF3-B224-26A1F6BBFF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1812" y="2003407"/>
            <a:ext cx="1743184" cy="113668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9803C6F-EDC1-418C-AF63-4243FCB584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1812" y="4602215"/>
            <a:ext cx="1963082" cy="43895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DB66D98-D694-4C4B-A3CD-9565345056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01812" y="3253445"/>
            <a:ext cx="1697348" cy="113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50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61C860-0E20-4ADF-B891-8DE2B874C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6A53C07-C2EA-4758-95DB-80DFE3D40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76" y="168902"/>
            <a:ext cx="5444200" cy="4206605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53853F8-C185-4437-B978-BDD6BC69E3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64CCC47-BB6C-4C91-97BB-FADB4B6008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900" y="1744618"/>
            <a:ext cx="2642069" cy="263088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B52E484-43AA-4F30-B5A5-9DD055863C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887" y="4569000"/>
            <a:ext cx="1963082" cy="4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316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FBEE7E0-9F47-4579-A5A5-EAABBD1A52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253667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AD90FF2A-A5D5-4D7B-B39C-AFAF78655A85}"/>
              </a:ext>
            </a:extLst>
          </p:cNvPr>
          <p:cNvSpPr txBox="1"/>
          <p:nvPr/>
        </p:nvSpPr>
        <p:spPr>
          <a:xfrm>
            <a:off x="4779129" y="4343281"/>
            <a:ext cx="268214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</a:rPr>
              <a:t>GreenComp</a:t>
            </a:r>
            <a:r>
              <a:rPr lang="de-DE" sz="16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de-DE" sz="1600" b="1" dirty="0" err="1">
                <a:solidFill>
                  <a:schemeClr val="accent3">
                    <a:lumMod val="75000"/>
                  </a:schemeClr>
                </a:solidFill>
              </a:rPr>
              <a:t>Visualisation</a:t>
            </a:r>
            <a:endParaRPr lang="de-DE" sz="1600" b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de-DE" sz="1600" b="1" dirty="0">
                <a:solidFill>
                  <a:schemeClr val="accent3">
                    <a:lumMod val="75000"/>
                  </a:schemeClr>
                </a:solidFill>
              </a:rPr>
              <a:t>© EC 2022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3567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F1EB12E9-38EB-4F73-821E-31EC9C70C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315200" cy="51435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51CAE0D-C7CA-4B5C-89E7-A2B09CD8BDA2}"/>
              </a:ext>
            </a:extLst>
          </p:cNvPr>
          <p:cNvSpPr txBox="1"/>
          <p:nvPr/>
        </p:nvSpPr>
        <p:spPr>
          <a:xfrm>
            <a:off x="7315200" y="2457853"/>
            <a:ext cx="196239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rgbClr val="00B050"/>
                </a:solidFill>
              </a:rPr>
              <a:t>Whole </a:t>
            </a:r>
          </a:p>
          <a:p>
            <a:r>
              <a:rPr lang="de-DE" sz="2800" b="1" dirty="0">
                <a:solidFill>
                  <a:srgbClr val="00B050"/>
                </a:solidFill>
              </a:rPr>
              <a:t>School </a:t>
            </a:r>
          </a:p>
          <a:p>
            <a:r>
              <a:rPr lang="de-DE" sz="2800" b="1" dirty="0">
                <a:solidFill>
                  <a:srgbClr val="00B050"/>
                </a:solidFill>
              </a:rPr>
              <a:t>Approach </a:t>
            </a:r>
          </a:p>
          <a:p>
            <a:endParaRPr lang="de-DE" b="1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de-DE" b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de-DE" b="1" dirty="0">
                <a:solidFill>
                  <a:schemeClr val="accent3">
                    <a:lumMod val="75000"/>
                  </a:schemeClr>
                </a:solidFill>
              </a:rPr>
              <a:t>© UNESCO, 2016</a:t>
            </a:r>
          </a:p>
        </p:txBody>
      </p:sp>
    </p:spTree>
    <p:extLst>
      <p:ext uri="{BB962C8B-B14F-4D97-AF65-F5344CB8AC3E}">
        <p14:creationId xmlns:p14="http://schemas.microsoft.com/office/powerpoint/2010/main" val="56315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tertitel 5">
            <a:extLst>
              <a:ext uri="{FF2B5EF4-FFF2-40B4-BE49-F238E27FC236}">
                <a16:creationId xmlns:a16="http://schemas.microsoft.com/office/drawing/2014/main" id="{4E6A9DA1-8BA8-4091-BE08-A2C7D81E8B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3610" y="106525"/>
            <a:ext cx="4045200" cy="1235100"/>
          </a:xfrm>
        </p:spPr>
        <p:txBody>
          <a:bodyPr>
            <a:normAutofit/>
          </a:bodyPr>
          <a:lstStyle/>
          <a:p>
            <a:r>
              <a:rPr lang="de-DE" sz="3600" b="1" dirty="0" err="1"/>
              <a:t>Beyond</a:t>
            </a:r>
            <a:r>
              <a:rPr lang="de-DE" sz="3600" b="1" dirty="0"/>
              <a:t> </a:t>
            </a:r>
            <a:r>
              <a:rPr lang="de-DE" sz="3600" b="1" dirty="0" err="1">
                <a:solidFill>
                  <a:srgbClr val="00B0F0"/>
                </a:solidFill>
              </a:rPr>
              <a:t>borders</a:t>
            </a:r>
            <a:endParaRPr lang="de-DE" sz="3600" b="1" dirty="0">
              <a:solidFill>
                <a:srgbClr val="00B0F0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E041B0B-1DD1-4645-9B90-2FA050C9D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192" y="838200"/>
            <a:ext cx="6515100" cy="34671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7C84120-6092-4642-8B23-0811DFDDC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128" y="1178336"/>
            <a:ext cx="1985851" cy="278682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F44E49D-86DB-482C-BE88-82D55262DB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2521" y="4512151"/>
            <a:ext cx="1963082" cy="4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719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F1EB12E9-38EB-4F73-821E-31EC9C70C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315200" cy="51435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51CAE0D-C7CA-4B5C-89E7-A2B09CD8BDA2}"/>
              </a:ext>
            </a:extLst>
          </p:cNvPr>
          <p:cNvSpPr txBox="1"/>
          <p:nvPr/>
        </p:nvSpPr>
        <p:spPr>
          <a:xfrm>
            <a:off x="7315200" y="2457853"/>
            <a:ext cx="196239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rgbClr val="00B050"/>
                </a:solidFill>
              </a:rPr>
              <a:t>Whole </a:t>
            </a:r>
          </a:p>
          <a:p>
            <a:r>
              <a:rPr lang="de-DE" sz="2800" b="1" dirty="0">
                <a:solidFill>
                  <a:srgbClr val="00B050"/>
                </a:solidFill>
              </a:rPr>
              <a:t>School </a:t>
            </a:r>
          </a:p>
          <a:p>
            <a:r>
              <a:rPr lang="de-DE" sz="2800" b="1" dirty="0">
                <a:solidFill>
                  <a:srgbClr val="00B050"/>
                </a:solidFill>
              </a:rPr>
              <a:t>Approach </a:t>
            </a:r>
          </a:p>
          <a:p>
            <a:endParaRPr lang="de-DE" b="1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de-DE" b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de-DE" b="1" dirty="0">
                <a:solidFill>
                  <a:schemeClr val="accent3">
                    <a:lumMod val="75000"/>
                  </a:schemeClr>
                </a:solidFill>
              </a:rPr>
              <a:t>© UNESCO, 2016</a:t>
            </a:r>
          </a:p>
        </p:txBody>
      </p:sp>
    </p:spTree>
    <p:extLst>
      <p:ext uri="{BB962C8B-B14F-4D97-AF65-F5344CB8AC3E}">
        <p14:creationId xmlns:p14="http://schemas.microsoft.com/office/powerpoint/2010/main" val="2713998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369" y="356801"/>
            <a:ext cx="3919131" cy="369544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4665139" y="649781"/>
            <a:ext cx="2691224" cy="48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B44A"/>
              </a:buClr>
              <a:buSzPts val="2400"/>
              <a:buFont typeface="Inter"/>
              <a:buNone/>
              <a:defRPr sz="2400" b="1" i="0" u="none" strike="noStrike" cap="none">
                <a:solidFill>
                  <a:srgbClr val="39B44A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sz="1800" dirty="0"/>
              <a:t>https://tap-ts.eu</a:t>
            </a:r>
            <a:endParaRPr lang="en-GB" sz="1800" dirty="0"/>
          </a:p>
        </p:txBody>
      </p:sp>
      <p:sp>
        <p:nvSpPr>
          <p:cNvPr id="3" name="Rechteck 2"/>
          <p:cNvSpPr/>
          <p:nvPr/>
        </p:nvSpPr>
        <p:spPr>
          <a:xfrm>
            <a:off x="4665139" y="1238076"/>
            <a:ext cx="3373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chemeClr val="accent3"/>
                </a:solidFill>
              </a:rPr>
              <a:t>TAP-TS engages a diverse, international community of educators to develop their teaching sustainability competences through participation in professional learning communities, events and activities and in the co-creation, piloting and ongoing adaption of learning and teaching materials. 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5236" y="3371351"/>
            <a:ext cx="1598764" cy="159876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6193" y="4512452"/>
            <a:ext cx="2200847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96344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358</Words>
  <Application>Microsoft Office PowerPoint</Application>
  <PresentationFormat>Bildschirmpräsentation (16:9)</PresentationFormat>
  <Paragraphs>55</Paragraphs>
  <Slides>11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Nunito</vt:lpstr>
      <vt:lpstr>Inter</vt:lpstr>
      <vt:lpstr>Arial</vt:lpstr>
      <vt:lpstr>Simple Light</vt:lpstr>
      <vt:lpstr>    </vt:lpstr>
      <vt:lpstr>PowerPoint-Präsentation</vt:lpstr>
      <vt:lpstr>Sustainability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Teacher Engagement and Mobility </vt:lpstr>
      <vt:lpstr>Learning and Teaching Packages (LTPs)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</dc:title>
  <dc:creator>Rachel Bowden</dc:creator>
  <cp:lastModifiedBy>Rachel Bowden</cp:lastModifiedBy>
  <cp:revision>45</cp:revision>
  <dcterms:modified xsi:type="dcterms:W3CDTF">2024-09-26T09:39:33Z</dcterms:modified>
</cp:coreProperties>
</file>