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7"/>
  </p:notesMasterIdLst>
  <p:sldIdLst>
    <p:sldId id="256" r:id="rId2"/>
    <p:sldId id="288" r:id="rId3"/>
    <p:sldId id="332" r:id="rId4"/>
    <p:sldId id="318" r:id="rId5"/>
    <p:sldId id="319" r:id="rId6"/>
    <p:sldId id="322" r:id="rId7"/>
    <p:sldId id="323" r:id="rId8"/>
    <p:sldId id="331" r:id="rId9"/>
    <p:sldId id="324" r:id="rId10"/>
    <p:sldId id="325" r:id="rId11"/>
    <p:sldId id="327" r:id="rId12"/>
    <p:sldId id="315" r:id="rId13"/>
    <p:sldId id="330" r:id="rId14"/>
    <p:sldId id="333" r:id="rId15"/>
    <p:sldId id="285" r:id="rId16"/>
  </p:sldIdLst>
  <p:sldSz cx="9144000" cy="5143500" type="screen16x9"/>
  <p:notesSz cx="6797675" cy="9926638"/>
  <p:embeddedFontLst>
    <p:embeddedFont>
      <p:font typeface="Inter" panose="020B0604020202020204" charset="0"/>
      <p:regular r:id="rId18"/>
      <p:bold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os Palavitsin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80" autoAdjust="0"/>
  </p:normalViewPr>
  <p:slideViewPr>
    <p:cSldViewPr snapToGrid="0">
      <p:cViewPr varScale="1">
        <p:scale>
          <a:sx n="128" d="100"/>
          <a:sy n="128" d="100"/>
        </p:scale>
        <p:origin x="2668" y="8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2" d="100"/>
          <a:sy n="122" d="100"/>
        </p:scale>
        <p:origin x="4956"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af416ab6f_0_9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af416ab6f_0_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Start</a:t>
            </a:r>
            <a:r>
              <a:rPr lang="en-GB" baseline="0" dirty="0"/>
              <a:t> session 10 minutes early. Ask people to write their name and location on their video screen.</a:t>
            </a:r>
            <a:endParaRPr lang="en-GB" dirty="0"/>
          </a:p>
          <a:p>
            <a:pPr marL="0" lvl="0" indent="0" algn="l" rtl="0">
              <a:spcBef>
                <a:spcPts val="0"/>
              </a:spcBef>
              <a:spcAft>
                <a:spcPts val="0"/>
              </a:spcAft>
              <a:buNone/>
            </a:pPr>
            <a:endParaRPr lang="de-DE" dirty="0"/>
          </a:p>
          <a:p>
            <a:pPr marL="0" lvl="0" indent="0" algn="l" rtl="0">
              <a:spcBef>
                <a:spcPts val="0"/>
              </a:spcBef>
              <a:spcAft>
                <a:spcPts val="0"/>
              </a:spcAft>
              <a:buNone/>
            </a:pPr>
            <a:r>
              <a:rPr lang="de-DE" dirty="0"/>
              <a:t>Welcome</a:t>
            </a:r>
            <a:r>
              <a:rPr lang="de-DE" baseline="0" dirty="0"/>
              <a:t> </a:t>
            </a:r>
            <a:r>
              <a:rPr lang="de-DE" baseline="0" dirty="0" err="1"/>
              <a:t>everybody</a:t>
            </a:r>
            <a:r>
              <a:rPr lang="de-DE" baseline="0" dirty="0"/>
              <a:t>, </a:t>
            </a:r>
            <a:r>
              <a:rPr lang="de-DE" baseline="0" dirty="0" err="1"/>
              <a:t>to</a:t>
            </a:r>
            <a:r>
              <a:rPr lang="de-DE" baseline="0" dirty="0"/>
              <a:t> </a:t>
            </a:r>
            <a:r>
              <a:rPr lang="de-DE" baseline="0" dirty="0" err="1"/>
              <a:t>the</a:t>
            </a:r>
            <a:r>
              <a:rPr lang="de-DE" baseline="0" dirty="0"/>
              <a:t> </a:t>
            </a:r>
            <a:r>
              <a:rPr lang="de-DE" baseline="0" dirty="0" err="1"/>
              <a:t>first</a:t>
            </a:r>
            <a:r>
              <a:rPr lang="de-DE" baseline="0" dirty="0"/>
              <a:t> online </a:t>
            </a:r>
            <a:r>
              <a:rPr lang="de-DE" baseline="0" dirty="0" err="1"/>
              <a:t>workshop</a:t>
            </a:r>
            <a:r>
              <a:rPr lang="de-DE" baseline="0" dirty="0"/>
              <a:t> of ALE2 ‚A </a:t>
            </a:r>
            <a:r>
              <a:rPr lang="de-DE" baseline="0" dirty="0" err="1"/>
              <a:t>sustainable</a:t>
            </a:r>
            <a:r>
              <a:rPr lang="de-DE" baseline="0" dirty="0"/>
              <a:t> Europe‘. </a:t>
            </a:r>
            <a:endParaRPr lang="de-DE" baseline="0" dirty="0" smtClean="0"/>
          </a:p>
          <a:p>
            <a:pPr marL="0" lvl="0" indent="0" algn="l" rtl="0">
              <a:spcBef>
                <a:spcPts val="0"/>
              </a:spcBef>
              <a:spcAft>
                <a:spcPts val="0"/>
              </a:spcAft>
              <a:buNone/>
            </a:pPr>
            <a:endParaRPr lang="de-DE" baseline="0" dirty="0" smtClean="0"/>
          </a:p>
          <a:p>
            <a:pPr marL="0" lvl="0" indent="0" algn="l" rtl="0">
              <a:spcBef>
                <a:spcPts val="0"/>
              </a:spcBef>
              <a:spcAft>
                <a:spcPts val="0"/>
              </a:spcAft>
              <a:buNone/>
            </a:pPr>
            <a:r>
              <a:rPr lang="de-DE" baseline="0" dirty="0" smtClean="0"/>
              <a:t>In </a:t>
            </a:r>
            <a:r>
              <a:rPr lang="de-DE" baseline="0" dirty="0" err="1"/>
              <a:t>the</a:t>
            </a:r>
            <a:r>
              <a:rPr lang="de-DE" baseline="0" dirty="0"/>
              <a:t> </a:t>
            </a:r>
            <a:r>
              <a:rPr lang="de-DE" baseline="0" dirty="0" err="1"/>
              <a:t>session</a:t>
            </a:r>
            <a:r>
              <a:rPr lang="de-DE" baseline="0" dirty="0"/>
              <a:t> </a:t>
            </a:r>
            <a:r>
              <a:rPr lang="de-DE" baseline="0" dirty="0" err="1" smtClean="0"/>
              <a:t>today</a:t>
            </a:r>
            <a:r>
              <a:rPr lang="de-DE" baseline="0" dirty="0" smtClean="0"/>
              <a:t>: </a:t>
            </a:r>
          </a:p>
          <a:p>
            <a:pPr marL="0" lvl="0" indent="0" algn="l" rtl="0">
              <a:spcBef>
                <a:spcPts val="0"/>
              </a:spcBef>
              <a:spcAft>
                <a:spcPts val="0"/>
              </a:spcAft>
              <a:buNone/>
            </a:pPr>
            <a:endParaRPr lang="en-GB" baseline="0" dirty="0" smtClean="0"/>
          </a:p>
          <a:p>
            <a:pPr marL="171450" lvl="0" indent="-171450" algn="l" rtl="0">
              <a:spcBef>
                <a:spcPts val="0"/>
              </a:spcBef>
              <a:spcAft>
                <a:spcPts val="0"/>
              </a:spcAft>
            </a:pPr>
            <a:r>
              <a:rPr lang="en-GB" baseline="0" dirty="0" smtClean="0"/>
              <a:t>Introduction to TAP-TS</a:t>
            </a:r>
          </a:p>
          <a:p>
            <a:pPr marL="171450" lvl="0" indent="-171450" algn="l" rtl="0">
              <a:spcBef>
                <a:spcPts val="0"/>
              </a:spcBef>
              <a:spcAft>
                <a:spcPts val="0"/>
              </a:spcAft>
            </a:pPr>
            <a:r>
              <a:rPr lang="en-GB" baseline="0" dirty="0" smtClean="0"/>
              <a:t>Introduction to ALE2 ‚A sustainable Europe‘ </a:t>
            </a:r>
          </a:p>
          <a:p>
            <a:pPr marL="171450" lvl="0" indent="-171450" algn="l" rtl="0">
              <a:spcBef>
                <a:spcPts val="0"/>
              </a:spcBef>
              <a:spcAft>
                <a:spcPts val="0"/>
              </a:spcAft>
            </a:pPr>
            <a:r>
              <a:rPr lang="en-GB" baseline="0" dirty="0" smtClean="0"/>
              <a:t>Evaluation </a:t>
            </a:r>
          </a:p>
          <a:p>
            <a:pPr marL="171450" lvl="0" indent="-171450" algn="l" rtl="0">
              <a:spcBef>
                <a:spcPts val="0"/>
              </a:spcBef>
              <a:spcAft>
                <a:spcPts val="0"/>
              </a:spcAft>
            </a:pPr>
            <a:r>
              <a:rPr lang="en-GB" baseline="0" dirty="0" smtClean="0"/>
              <a:t>Activities ‘sustainability and me’</a:t>
            </a:r>
          </a:p>
          <a:p>
            <a:pPr marL="171450" lvl="0" indent="-171450" algn="l" rtl="0">
              <a:spcBef>
                <a:spcPts val="0"/>
              </a:spcBef>
              <a:spcAft>
                <a:spcPts val="0"/>
              </a:spcAft>
            </a:pPr>
            <a:r>
              <a:rPr lang="en-GB" baseline="0" dirty="0" smtClean="0"/>
              <a:t>Self-study tasks on </a:t>
            </a:r>
            <a:r>
              <a:rPr lang="en-GB" baseline="0" dirty="0" err="1" smtClean="0"/>
              <a:t>moodle</a:t>
            </a:r>
            <a:r>
              <a:rPr lang="en-GB" baseline="0" dirty="0" smtClean="0"/>
              <a: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rtl="0">
              <a:buNone/>
            </a:pPr>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Thus, while the house modernity built offers shiny promises, these promises are subsidized by a colonial underside: the externalised and invisibilised costs of building and maintaining the house (see Cartography 2). </a:t>
            </a: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This includes</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historical and on-going expropriation, land-theft, exploitation, destitution, preventable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famines, incarceration, dispossession, </a:t>
            </a:r>
            <a:r>
              <a:rPr lang="en-GB" sz="1100" b="0" i="0" u="none" strike="noStrike" cap="none" dirty="0" err="1" smtClean="0">
                <a:solidFill>
                  <a:srgbClr val="000000"/>
                </a:solidFill>
                <a:effectLst/>
                <a:latin typeface="Arial"/>
                <a:ea typeface="Arial"/>
                <a:cs typeface="Arial"/>
                <a:sym typeface="Arial"/>
              </a:rPr>
              <a:t>epistemicides</a:t>
            </a:r>
            <a:r>
              <a:rPr lang="en-GB" sz="1100" b="0" i="0" u="none" strike="noStrike" cap="none" dirty="0" smtClean="0">
                <a:solidFill>
                  <a:srgbClr val="000000"/>
                </a:solidFill>
                <a:effectLst/>
                <a:latin typeface="Arial"/>
                <a:ea typeface="Arial"/>
                <a:cs typeface="Arial"/>
                <a:sym typeface="Arial"/>
              </a:rPr>
              <a:t>, ecocides, and genocides” (Andreotti et al, 2019 p.49)</a:t>
            </a:r>
            <a:endParaRPr lang="en-GB" dirty="0" smtClean="0">
              <a:effectLst/>
            </a:endParaRPr>
          </a:p>
          <a:p>
            <a:pPr marL="158750" indent="0">
              <a:buNone/>
            </a:pPr>
            <a:endParaRPr lang="de-DE" dirty="0" smtClean="0"/>
          </a:p>
          <a:p>
            <a:r>
              <a:rPr lang="en-GB" dirty="0" smtClean="0"/>
              <a:t>“modernity depends on </a:t>
            </a:r>
            <a:r>
              <a:rPr lang="en-GB" dirty="0" err="1" smtClean="0"/>
              <a:t>coloniality</a:t>
            </a:r>
            <a:r>
              <a:rPr lang="en-GB" dirty="0" smtClean="0"/>
              <a:t> for its existence.”</a:t>
            </a:r>
          </a:p>
          <a:p>
            <a:endParaRPr lang="de-DE" dirty="0" smtClean="0"/>
          </a:p>
          <a:p>
            <a:r>
              <a:rPr lang="en-GB" dirty="0" smtClean="0"/>
              <a:t>Maldonado-Torres, </a:t>
            </a:r>
            <a:r>
              <a:rPr lang="en-GB" dirty="0" err="1" smtClean="0"/>
              <a:t>Quijano</a:t>
            </a:r>
            <a:r>
              <a:rPr lang="en-GB" dirty="0" smtClean="0"/>
              <a:t>, Mignolo, Walsh, Andreotti, Stein </a:t>
            </a:r>
          </a:p>
          <a:p>
            <a:endParaRPr lang="de-DE" dirty="0" smtClean="0"/>
          </a:p>
          <a:p>
            <a:r>
              <a:rPr lang="de-DE" dirty="0" smtClean="0"/>
              <a:t>(in Andreotti, 2011 p. 386)</a:t>
            </a:r>
          </a:p>
          <a:p>
            <a:pPr marL="158750" indent="0">
              <a:buNone/>
            </a:pPr>
            <a:endParaRPr lang="en-GB" dirty="0"/>
          </a:p>
        </p:txBody>
      </p:sp>
    </p:spTree>
    <p:extLst>
      <p:ext uri="{BB962C8B-B14F-4D97-AF65-F5344CB8AC3E}">
        <p14:creationId xmlns:p14="http://schemas.microsoft.com/office/powerpoint/2010/main" val="379313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Cracks</a:t>
            </a:r>
            <a:r>
              <a:rPr lang="de-DE" baseline="0" dirty="0" smtClean="0"/>
              <a:t> </a:t>
            </a:r>
            <a:r>
              <a:rPr lang="de-DE" baseline="0" dirty="0" err="1" smtClean="0"/>
              <a:t>are</a:t>
            </a:r>
            <a:r>
              <a:rPr lang="de-DE" baseline="0" dirty="0" smtClean="0"/>
              <a:t> </a:t>
            </a:r>
            <a:r>
              <a:rPr lang="de-DE" baseline="0" dirty="0" err="1" smtClean="0"/>
              <a:t>beginning</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p>
          <a:p>
            <a:pPr marL="158750" indent="0">
              <a:buNone/>
            </a:pPr>
            <a:endParaRPr lang="de-DE" baseline="0" dirty="0" smtClean="0"/>
          </a:p>
          <a:p>
            <a:pPr marL="158750" indent="0" rtl="0">
              <a:buNone/>
            </a:pPr>
            <a:endParaRPr lang="de-DE" sz="1100" b="0" i="0" u="none" strike="noStrike" cap="none" dirty="0" smtClean="0">
              <a:solidFill>
                <a:srgbClr val="000000"/>
              </a:solidFill>
              <a:effectLst/>
              <a:latin typeface="Arial"/>
              <a:cs typeface="Arial"/>
              <a:sym typeface="Arial"/>
            </a:endParaRP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sz="1100" b="0" i="0" u="none" strike="noStrike" cap="none" dirty="0" err="1" smtClean="0">
                <a:solidFill>
                  <a:srgbClr val="000000"/>
                </a:solidFill>
                <a:effectLst/>
                <a:latin typeface="Arial"/>
                <a:cs typeface="Arial"/>
                <a:sym typeface="Arial"/>
              </a:rPr>
              <a:t>Decoloniality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theorists</a:t>
            </a:r>
            <a:r>
              <a:rPr lang="de-DE" sz="1100" b="0" i="0" u="none" strike="noStrike" cap="none" dirty="0" smtClean="0">
                <a:solidFill>
                  <a:srgbClr val="000000"/>
                </a:solidFill>
                <a:effectLst/>
                <a:latin typeface="Arial"/>
                <a:cs typeface="Arial"/>
                <a:sym typeface="Arial"/>
              </a:rPr>
              <a:t> such </a:t>
            </a:r>
            <a:r>
              <a:rPr lang="de-DE" sz="1100" b="0" i="0" u="none" strike="noStrike" cap="none" dirty="0" err="1" smtClean="0">
                <a:solidFill>
                  <a:srgbClr val="000000"/>
                </a:solidFill>
                <a:effectLst/>
                <a:latin typeface="Arial"/>
                <a:cs typeface="Arial"/>
                <a:sym typeface="Arial"/>
              </a:rPr>
              <a:t>as</a:t>
            </a:r>
            <a:r>
              <a:rPr lang="de-DE" sz="1100" b="0" i="0" u="none" strike="noStrike" cap="none" dirty="0" smtClean="0">
                <a:solidFill>
                  <a:srgbClr val="000000"/>
                </a:solidFill>
                <a:effectLst/>
                <a:latin typeface="Arial"/>
                <a:cs typeface="Arial"/>
                <a:sym typeface="Arial"/>
              </a:rPr>
              <a:t> </a:t>
            </a:r>
            <a:r>
              <a:rPr lang="en-GB" dirty="0" smtClean="0"/>
              <a:t>Maldonado-Torres, </a:t>
            </a:r>
            <a:r>
              <a:rPr lang="en-GB" dirty="0" err="1" smtClean="0"/>
              <a:t>Quijano</a:t>
            </a:r>
            <a:r>
              <a:rPr lang="en-GB" dirty="0" smtClean="0"/>
              <a:t>, Mignolo, Walsh, Andreotti, and Stein draw a direct connection between the assumptions of modernity, or the house that modernity built, and unsustainability.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e-DE"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dirty="0" err="1" smtClean="0"/>
              <a:t>That</a:t>
            </a:r>
            <a:r>
              <a:rPr lang="de-DE" dirty="0" smtClean="0"/>
              <a:t> </a:t>
            </a:r>
            <a:r>
              <a:rPr lang="de-DE" dirty="0" err="1" smtClean="0"/>
              <a:t>is</a:t>
            </a:r>
            <a:r>
              <a:rPr lang="de-DE" dirty="0" smtClean="0"/>
              <a:t> all </a:t>
            </a:r>
            <a:r>
              <a:rPr lang="de-DE" dirty="0" err="1" smtClean="0"/>
              <a:t>quite</a:t>
            </a:r>
            <a:r>
              <a:rPr lang="de-DE" dirty="0" smtClean="0"/>
              <a:t> </a:t>
            </a:r>
            <a:r>
              <a:rPr lang="de-DE" dirty="0" err="1" smtClean="0"/>
              <a:t>abstract</a:t>
            </a:r>
            <a:r>
              <a:rPr lang="de-DE" dirty="0" smtClean="0"/>
              <a:t> –</a:t>
            </a:r>
            <a:r>
              <a:rPr lang="de-DE" dirty="0" err="1" smtClean="0"/>
              <a:t>can</a:t>
            </a:r>
            <a:r>
              <a:rPr lang="de-DE" dirty="0" smtClean="0"/>
              <a:t> </a:t>
            </a:r>
            <a:r>
              <a:rPr lang="de-DE" dirty="0" err="1" smtClean="0"/>
              <a:t>you</a:t>
            </a:r>
            <a:r>
              <a:rPr lang="de-DE" dirty="0" smtClean="0"/>
              <a:t> </a:t>
            </a:r>
            <a:r>
              <a:rPr lang="de-DE" dirty="0" err="1" smtClean="0"/>
              <a:t>think</a:t>
            </a:r>
            <a:r>
              <a:rPr lang="de-DE" dirty="0" smtClean="0"/>
              <a:t> </a:t>
            </a:r>
            <a:r>
              <a:rPr lang="de-DE" dirty="0" err="1" smtClean="0"/>
              <a:t>of</a:t>
            </a:r>
            <a:r>
              <a:rPr lang="de-DE" dirty="0" smtClean="0"/>
              <a:t> </a:t>
            </a:r>
            <a:r>
              <a:rPr lang="de-DE" dirty="0" err="1" smtClean="0"/>
              <a:t>particular</a:t>
            </a:r>
            <a:r>
              <a:rPr lang="de-DE" dirty="0" smtClean="0"/>
              <a:t> </a:t>
            </a:r>
            <a:r>
              <a:rPr lang="de-DE" dirty="0" err="1" smtClean="0"/>
              <a:t>behaviours</a:t>
            </a:r>
            <a:r>
              <a:rPr lang="de-DE" dirty="0" smtClean="0"/>
              <a:t>, </a:t>
            </a:r>
            <a:r>
              <a:rPr lang="de-DE" dirty="0" err="1" smtClean="0"/>
              <a:t>or</a:t>
            </a:r>
            <a:r>
              <a:rPr lang="de-DE" dirty="0" smtClean="0"/>
              <a:t> </a:t>
            </a:r>
            <a:r>
              <a:rPr lang="de-DE" dirty="0" err="1" smtClean="0"/>
              <a:t>comon</a:t>
            </a:r>
            <a:r>
              <a:rPr lang="de-DE" dirty="0" smtClean="0"/>
              <a:t>-sense </a:t>
            </a:r>
            <a:r>
              <a:rPr lang="de-DE" dirty="0" err="1" smtClean="0"/>
              <a:t>beliefs</a:t>
            </a:r>
            <a:r>
              <a:rPr lang="de-DE" dirty="0" smtClean="0"/>
              <a:t> </a:t>
            </a:r>
            <a:r>
              <a:rPr lang="de-DE" dirty="0" err="1" smtClean="0"/>
              <a:t>orr</a:t>
            </a:r>
            <a:r>
              <a:rPr lang="de-DE" baseline="0" dirty="0" smtClean="0"/>
              <a:t> </a:t>
            </a:r>
            <a:r>
              <a:rPr lang="de-DE" baseline="0" dirty="0" err="1" smtClean="0"/>
              <a:t>values</a:t>
            </a:r>
            <a:r>
              <a:rPr lang="de-DE" baseline="0" dirty="0" smtClean="0"/>
              <a:t> </a:t>
            </a:r>
            <a:r>
              <a:rPr lang="de-DE" baseline="0" dirty="0" err="1" smtClean="0"/>
              <a:t>which</a:t>
            </a:r>
            <a:r>
              <a:rPr lang="de-DE" baseline="0" dirty="0" smtClean="0"/>
              <a:t> </a:t>
            </a:r>
            <a:r>
              <a:rPr lang="de-DE" baseline="0" dirty="0" err="1" smtClean="0"/>
              <a:t>brdge</a:t>
            </a:r>
            <a:r>
              <a:rPr lang="de-DE" baseline="0" dirty="0" smtClean="0"/>
              <a:t> </a:t>
            </a:r>
            <a:r>
              <a:rPr lang="de-DE" baseline="0" dirty="0" err="1" smtClean="0"/>
              <a:t>the</a:t>
            </a:r>
            <a:r>
              <a:rPr lang="de-DE" baseline="0" dirty="0" smtClean="0"/>
              <a:t> </a:t>
            </a:r>
            <a:r>
              <a:rPr lang="de-DE" baseline="0" dirty="0" err="1" smtClean="0"/>
              <a:t>two</a:t>
            </a:r>
            <a:r>
              <a:rPr lang="de-DE" baseline="0" dirty="0" smtClean="0"/>
              <a:t>?</a:t>
            </a:r>
            <a:endParaRPr lang="en-GB" dirty="0" smtClean="0"/>
          </a:p>
          <a:p>
            <a:pPr marL="158750" indent="0" rtl="0">
              <a:buNone/>
            </a:pPr>
            <a:endParaRPr lang="de-DE" sz="1100" b="0" i="0" u="none" strike="noStrike" cap="none" dirty="0" smtClean="0">
              <a:solidFill>
                <a:srgbClr val="000000"/>
              </a:solidFill>
              <a:effectLst/>
              <a:latin typeface="Arial"/>
              <a:cs typeface="Arial"/>
              <a:sym typeface="Arial"/>
            </a:endParaRPr>
          </a:p>
          <a:p>
            <a:pPr rtl="0"/>
            <a:endParaRPr lang="de-DE" sz="1100" b="0" i="0" u="none" strike="noStrike" cap="none" dirty="0" smtClean="0">
              <a:solidFill>
                <a:srgbClr val="000000"/>
              </a:solidFill>
              <a:effectLst/>
              <a:latin typeface="Arial"/>
              <a:cs typeface="Arial"/>
              <a:sym typeface="Arial"/>
            </a:endParaRPr>
          </a:p>
          <a:p>
            <a:pPr rtl="0"/>
            <a:r>
              <a:rPr lang="de-DE" sz="1100" b="0" i="0" u="none" strike="noStrike" cap="none" dirty="0" err="1" smtClean="0">
                <a:solidFill>
                  <a:srgbClr val="000000"/>
                </a:solidFill>
                <a:effectLst/>
                <a:latin typeface="Arial"/>
                <a:cs typeface="Arial"/>
                <a:sym typeface="Arial"/>
              </a:rPr>
              <a:t>What</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values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beliefs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and</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practices</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from</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house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that</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modernity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built</a:t>
            </a:r>
            <a:r>
              <a:rPr lang="de-DE" sz="1100" b="0" i="0" u="none" strike="noStrike" cap="none" baseline="0"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have</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driven</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unsustainability</a:t>
            </a:r>
            <a:r>
              <a:rPr lang="de-DE" sz="1100" b="0" i="0" u="none" strike="noStrike" cap="none" dirty="0" smtClean="0">
                <a:solidFill>
                  <a:srgbClr val="000000"/>
                </a:solidFill>
                <a:effectLst/>
                <a:latin typeface="Arial"/>
                <a:cs typeface="Arial"/>
                <a:sym typeface="Arial"/>
              </a:rPr>
              <a:t>?</a:t>
            </a:r>
          </a:p>
          <a:p>
            <a:pPr rtl="0"/>
            <a:endParaRPr lang="de-DE" sz="1100" b="0" i="0" u="none" strike="noStrike" cap="none" dirty="0" smtClean="0">
              <a:solidFill>
                <a:srgbClr val="000000"/>
              </a:solidFill>
              <a:effectLst/>
              <a:latin typeface="Arial"/>
              <a:cs typeface="Arial"/>
              <a:sym typeface="Arial"/>
            </a:endParaRPr>
          </a:p>
          <a:p>
            <a:pPr rtl="0"/>
            <a:r>
              <a:rPr lang="de-DE" sz="1100" b="0" i="0" u="none" strike="noStrike" cap="none" dirty="0" err="1" smtClean="0">
                <a:solidFill>
                  <a:srgbClr val="000000"/>
                </a:solidFill>
                <a:effectLst/>
                <a:latin typeface="Arial"/>
                <a:cs typeface="Arial"/>
                <a:sym typeface="Arial"/>
              </a:rPr>
              <a:t>Identify</a:t>
            </a:r>
            <a:r>
              <a:rPr lang="de-DE" sz="1100" b="0" i="0" u="none" strike="noStrike" cap="none" dirty="0" smtClean="0">
                <a:solidFill>
                  <a:srgbClr val="000000"/>
                </a:solidFill>
                <a:effectLst/>
                <a:latin typeface="Arial"/>
                <a:cs typeface="Arial"/>
                <a:sym typeface="Arial"/>
              </a:rPr>
              <a:t> </a:t>
            </a:r>
            <a:r>
              <a:rPr lang="de-DE" sz="1100" b="0" i="0" u="none" strike="noStrike" cap="none" dirty="0" err="1" smtClean="0">
                <a:solidFill>
                  <a:srgbClr val="000000"/>
                </a:solidFill>
                <a:effectLst/>
                <a:latin typeface="Arial"/>
                <a:cs typeface="Arial"/>
                <a:sym typeface="Arial"/>
              </a:rPr>
              <a:t>values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beliefs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and</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practices</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which</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we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take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for</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granted</a:t>
            </a:r>
            <a:r>
              <a:rPr lang="de-DE" sz="1100" b="0" i="0" u="none" strike="noStrike" cap="none" baseline="0" dirty="0" smtClean="0">
                <a:solidFill>
                  <a:srgbClr val="000000"/>
                </a:solidFill>
                <a:effectLst/>
                <a:latin typeface="Arial"/>
                <a:cs typeface="Arial"/>
                <a:sym typeface="Arial"/>
              </a:rPr>
              <a:t> e.g., </a:t>
            </a:r>
          </a:p>
          <a:p>
            <a:pPr rtl="0"/>
            <a:endParaRPr lang="de-DE" sz="1100" b="0" i="0" u="none" strike="noStrike" cap="none" baseline="0" dirty="0" smtClean="0">
              <a:solidFill>
                <a:srgbClr val="000000"/>
              </a:solidFill>
              <a:effectLst/>
              <a:latin typeface="Arial"/>
              <a:cs typeface="Arial"/>
              <a:sym typeface="Arial"/>
            </a:endParaRPr>
          </a:p>
          <a:p>
            <a:pPr rtl="0"/>
            <a:r>
              <a:rPr lang="de-DE" sz="1100" b="0" i="0" u="none" strike="noStrike" cap="none" baseline="0" dirty="0" err="1" smtClean="0">
                <a:solidFill>
                  <a:srgbClr val="000000"/>
                </a:solidFill>
                <a:effectLst/>
                <a:latin typeface="Arial"/>
                <a:cs typeface="Arial"/>
                <a:sym typeface="Arial"/>
              </a:rPr>
              <a:t>Racism</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consumerism</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construction</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of</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the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environment</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as</a:t>
            </a:r>
            <a:r>
              <a:rPr lang="de-DE" sz="1100" b="0" i="0" u="none" strike="noStrike" cap="none" baseline="0" dirty="0" smtClean="0">
                <a:solidFill>
                  <a:srgbClr val="000000"/>
                </a:solidFill>
                <a:effectLst/>
                <a:latin typeface="Arial"/>
                <a:cs typeface="Arial"/>
                <a:sym typeface="Arial"/>
              </a:rPr>
              <a:t> a </a:t>
            </a:r>
            <a:r>
              <a:rPr lang="de-DE" sz="1100" b="0" i="0" u="none" strike="noStrike" cap="none" baseline="0" dirty="0" err="1" smtClean="0">
                <a:solidFill>
                  <a:srgbClr val="000000"/>
                </a:solidFill>
                <a:effectLst/>
                <a:latin typeface="Arial"/>
                <a:cs typeface="Arial"/>
                <a:sym typeface="Arial"/>
              </a:rPr>
              <a:t>resource</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free-maret</a:t>
            </a:r>
            <a:r>
              <a:rPr lang="de-DE" sz="1100" b="0" i="0" u="none" strike="noStrike" cap="none" baseline="0" dirty="0" smtClean="0">
                <a:solidFill>
                  <a:srgbClr val="000000"/>
                </a:solidFill>
                <a:effectLst/>
                <a:latin typeface="Arial"/>
                <a:cs typeface="Arial"/>
                <a:sym typeface="Arial"/>
              </a:rPr>
              <a:t> </a:t>
            </a:r>
            <a:r>
              <a:rPr lang="de-DE" sz="1100" b="0" i="0" u="none" strike="noStrike" cap="none" baseline="0" dirty="0" err="1" smtClean="0">
                <a:solidFill>
                  <a:srgbClr val="000000"/>
                </a:solidFill>
                <a:effectLst/>
                <a:latin typeface="Arial"/>
                <a:cs typeface="Arial"/>
                <a:sym typeface="Arial"/>
              </a:rPr>
              <a:t>ecmomics</a:t>
            </a:r>
            <a:r>
              <a:rPr lang="de-DE" sz="1100" b="0" i="0" u="none" strike="noStrike" cap="none" baseline="0" dirty="0" smtClean="0">
                <a:solidFill>
                  <a:srgbClr val="000000"/>
                </a:solidFill>
                <a:effectLst/>
                <a:latin typeface="Arial"/>
                <a:cs typeface="Arial"/>
                <a:sym typeface="Arial"/>
              </a:rPr>
              <a:t> </a:t>
            </a:r>
          </a:p>
        </p:txBody>
      </p:sp>
    </p:spTree>
    <p:extLst>
      <p:ext uri="{BB962C8B-B14F-4D97-AF65-F5344CB8AC3E}">
        <p14:creationId xmlns:p14="http://schemas.microsoft.com/office/powerpoint/2010/main" val="146008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de-DE" dirty="0" smtClean="0"/>
              <a:t>Link </a:t>
            </a:r>
            <a:r>
              <a:rPr lang="de-DE" dirty="0" err="1" smtClean="0"/>
              <a:t>to</a:t>
            </a:r>
            <a:r>
              <a:rPr lang="de-DE" dirty="0" smtClean="0"/>
              <a:t> </a:t>
            </a:r>
            <a:r>
              <a:rPr lang="de-DE" dirty="0" err="1" smtClean="0"/>
              <a:t>google</a:t>
            </a:r>
            <a:r>
              <a:rPr lang="de-DE" dirty="0" smtClean="0"/>
              <a:t> </a:t>
            </a:r>
            <a:r>
              <a:rPr lang="de-DE" dirty="0" err="1" smtClean="0"/>
              <a:t>doc</a:t>
            </a:r>
            <a:r>
              <a:rPr lang="de-DE" dirty="0" smtClean="0"/>
              <a:t>:</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https://docs.google.com/document/d/1_0uUVr8YE1AKmz54m59d9IjHu7LK221OTJBtFjpc9Yc/edit</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de-DE"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smtClean="0"/>
          </a:p>
          <a:p>
            <a:pPr rtl="0"/>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need</a:t>
            </a:r>
            <a:r>
              <a:rPr lang="de-DE" baseline="0" dirty="0" smtClean="0"/>
              <a:t> </a:t>
            </a:r>
            <a:r>
              <a:rPr lang="de-DE" baseline="0" dirty="0" err="1" smtClean="0"/>
              <a:t>for</a:t>
            </a:r>
            <a:r>
              <a:rPr lang="de-DE" baseline="0" dirty="0" smtClean="0"/>
              <a:t> „</a:t>
            </a:r>
            <a:r>
              <a:rPr lang="en-GB" sz="1100" b="0" i="0" u="none" strike="noStrike" cap="none" dirty="0" smtClean="0">
                <a:solidFill>
                  <a:srgbClr val="000000"/>
                </a:solidFill>
                <a:effectLst/>
                <a:latin typeface="Arial"/>
                <a:ea typeface="Arial"/>
                <a:cs typeface="Arial"/>
                <a:sym typeface="Arial"/>
              </a:rPr>
              <a:t>learning opportunities through which people can not only encounter and engage in different intellectual critiques of colonialism, but also develop the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intellectual, affective, and relational dispositions that can support them to admit the </a:t>
            </a:r>
            <a:r>
              <a:rPr lang="en-GB" sz="1100" b="0" i="0" u="none" strike="noStrike" cap="none" dirty="0" err="1" smtClean="0">
                <a:solidFill>
                  <a:srgbClr val="000000"/>
                </a:solidFill>
                <a:effectLst/>
                <a:latin typeface="Arial"/>
                <a:ea typeface="Arial"/>
                <a:cs typeface="Arial"/>
                <a:sym typeface="Arial"/>
              </a:rPr>
              <a:t>extentof</a:t>
            </a:r>
            <a:r>
              <a:rPr lang="en-GB" sz="1100" b="0" i="0" u="none" strike="noStrike" cap="none" dirty="0" smtClean="0">
                <a:solidFill>
                  <a:srgbClr val="000000"/>
                </a:solidFill>
                <a:effectLst/>
                <a:latin typeface="Arial"/>
                <a:ea typeface="Arial"/>
                <a:cs typeface="Arial"/>
                <a:sym typeface="Arial"/>
              </a:rPr>
              <a:t> the problem we face and work through their enduring colonial habits of being.”p.56</a:t>
            </a:r>
          </a:p>
          <a:p>
            <a:pPr marL="158750" indent="0">
              <a:buNone/>
            </a:pPr>
            <a:endParaRPr lang="en-GB" dirty="0"/>
          </a:p>
        </p:txBody>
      </p:sp>
    </p:spTree>
    <p:extLst>
      <p:ext uri="{BB962C8B-B14F-4D97-AF65-F5344CB8AC3E}">
        <p14:creationId xmlns:p14="http://schemas.microsoft.com/office/powerpoint/2010/main" val="50557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err="1" smtClean="0"/>
              <a:t>Invite</a:t>
            </a:r>
            <a:r>
              <a:rPr lang="de-DE" baseline="0" dirty="0" smtClean="0"/>
              <a:t> </a:t>
            </a:r>
            <a:r>
              <a:rPr lang="de-DE" baseline="0" dirty="0" err="1" smtClean="0"/>
              <a:t>participants</a:t>
            </a:r>
            <a:r>
              <a:rPr lang="de-DE" baseline="0" dirty="0" smtClean="0"/>
              <a:t> </a:t>
            </a:r>
            <a:r>
              <a:rPr lang="de-DE" baseline="0" dirty="0" err="1" smtClean="0"/>
              <a:t>to</a:t>
            </a:r>
            <a:r>
              <a:rPr lang="de-DE" baseline="0" dirty="0" smtClean="0"/>
              <a:t> </a:t>
            </a:r>
            <a:r>
              <a:rPr lang="de-DE" baseline="0" dirty="0" err="1" smtClean="0"/>
              <a:t>add</a:t>
            </a:r>
            <a:r>
              <a:rPr lang="de-DE" baseline="0" dirty="0" smtClean="0"/>
              <a:t> </a:t>
            </a:r>
            <a:r>
              <a:rPr lang="de-DE" baseline="0" dirty="0" err="1" smtClean="0"/>
              <a:t>ideas</a:t>
            </a:r>
            <a:r>
              <a:rPr lang="de-DE" baseline="0" dirty="0" smtClean="0"/>
              <a:t> </a:t>
            </a:r>
            <a:r>
              <a:rPr lang="de-DE" baseline="0" dirty="0" err="1" smtClean="0"/>
              <a:t>and</a:t>
            </a:r>
            <a:r>
              <a:rPr lang="de-DE" baseline="0" dirty="0" smtClean="0"/>
              <a:t> </a:t>
            </a:r>
            <a:r>
              <a:rPr lang="de-DE" baseline="0" dirty="0" err="1" smtClean="0"/>
              <a:t>present</a:t>
            </a:r>
            <a:r>
              <a:rPr lang="de-DE" baseline="0" dirty="0" smtClean="0"/>
              <a:t> back </a:t>
            </a:r>
            <a:endParaRPr lang="en-GB" dirty="0"/>
          </a:p>
        </p:txBody>
      </p:sp>
    </p:spTree>
    <p:extLst>
      <p:ext uri="{BB962C8B-B14F-4D97-AF65-F5344CB8AC3E}">
        <p14:creationId xmlns:p14="http://schemas.microsoft.com/office/powerpoint/2010/main" val="1991331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Link</a:t>
            </a:r>
            <a:r>
              <a:rPr lang="de-DE" baseline="0" dirty="0" smtClean="0"/>
              <a:t> </a:t>
            </a:r>
            <a:r>
              <a:rPr lang="de-DE" baseline="0" dirty="0" err="1" smtClean="0"/>
              <a:t>to</a:t>
            </a:r>
            <a:r>
              <a:rPr lang="de-DE" baseline="0" dirty="0" smtClean="0"/>
              <a:t> </a:t>
            </a:r>
            <a:r>
              <a:rPr lang="de-DE" baseline="0" dirty="0" err="1" smtClean="0"/>
              <a:t>resources</a:t>
            </a:r>
            <a:r>
              <a:rPr lang="de-DE" baseline="0" dirty="0" smtClean="0"/>
              <a:t> on </a:t>
            </a:r>
            <a:r>
              <a:rPr lang="de-DE" baseline="0" dirty="0" err="1" smtClean="0"/>
              <a:t>moodle</a:t>
            </a:r>
            <a:r>
              <a:rPr lang="de-DE" baseline="0" dirty="0" smtClean="0"/>
              <a:t> </a:t>
            </a:r>
            <a:endParaRPr lang="en-GB" dirty="0"/>
          </a:p>
        </p:txBody>
      </p:sp>
    </p:spTree>
    <p:extLst>
      <p:ext uri="{BB962C8B-B14F-4D97-AF65-F5344CB8AC3E}">
        <p14:creationId xmlns:p14="http://schemas.microsoft.com/office/powerpoint/2010/main" val="187778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158750" indent="0">
              <a:buNone/>
            </a:pPr>
            <a:r>
              <a:rPr lang="de-DE" dirty="0" smtClean="0"/>
              <a:t>(Rachel)</a:t>
            </a:r>
          </a:p>
          <a:p>
            <a:pPr marL="158750" indent="0">
              <a:buNone/>
            </a:pPr>
            <a:endParaRPr lang="de-DE" dirty="0" smtClean="0"/>
          </a:p>
          <a:p>
            <a:pPr marL="158750" indent="0">
              <a:buNone/>
            </a:pPr>
            <a:r>
              <a:rPr lang="de-DE" dirty="0" err="1" smtClean="0"/>
              <a:t>Thank</a:t>
            </a:r>
            <a:r>
              <a:rPr lang="de-DE" dirty="0" smtClean="0"/>
              <a:t> </a:t>
            </a:r>
            <a:r>
              <a:rPr lang="de-DE" dirty="0" err="1" smtClean="0"/>
              <a:t>you</a:t>
            </a:r>
            <a:r>
              <a:rPr lang="de-DE" baseline="0" dirty="0" smtClean="0"/>
              <a:t> for </a:t>
            </a:r>
            <a:r>
              <a:rPr lang="de-DE" baseline="0" dirty="0" err="1" smtClean="0"/>
              <a:t>joining</a:t>
            </a:r>
            <a:r>
              <a:rPr lang="de-DE" baseline="0" dirty="0" smtClean="0"/>
              <a:t> </a:t>
            </a:r>
            <a:r>
              <a:rPr lang="de-DE" baseline="0" dirty="0" err="1" smtClean="0"/>
              <a:t>us</a:t>
            </a:r>
            <a:r>
              <a:rPr lang="de-DE" baseline="0" dirty="0" smtClean="0"/>
              <a:t> </a:t>
            </a:r>
            <a:r>
              <a:rPr lang="de-DE" baseline="0" dirty="0" err="1" smtClean="0"/>
              <a:t>today</a:t>
            </a:r>
            <a:r>
              <a:rPr lang="de-DE" baseline="0" dirty="0" smtClean="0"/>
              <a:t>. </a:t>
            </a:r>
            <a:r>
              <a:rPr lang="de-DE" baseline="0" dirty="0" err="1" smtClean="0"/>
              <a:t>Remember</a:t>
            </a:r>
            <a:r>
              <a:rPr lang="de-DE" baseline="0" dirty="0" smtClean="0"/>
              <a:t> </a:t>
            </a:r>
            <a:r>
              <a:rPr lang="de-DE" baseline="0" dirty="0" err="1" smtClean="0"/>
              <a:t>these</a:t>
            </a:r>
            <a:r>
              <a:rPr lang="de-DE" baseline="0" dirty="0" smtClean="0"/>
              <a:t> </a:t>
            </a:r>
            <a:r>
              <a:rPr lang="de-DE" baseline="0" dirty="0" err="1" smtClean="0"/>
              <a:t>are</a:t>
            </a:r>
            <a:r>
              <a:rPr lang="de-DE" baseline="0" dirty="0" smtClean="0"/>
              <a:t> </a:t>
            </a:r>
            <a:r>
              <a:rPr lang="de-DE" baseline="0" dirty="0" err="1" smtClean="0"/>
              <a:t>activities</a:t>
            </a:r>
            <a:r>
              <a:rPr lang="de-DE" baseline="0" dirty="0" smtClean="0"/>
              <a:t> </a:t>
            </a:r>
            <a:r>
              <a:rPr lang="de-DE" baseline="0" dirty="0" err="1" smtClean="0"/>
              <a:t>you</a:t>
            </a:r>
            <a:r>
              <a:rPr lang="de-DE" baseline="0" dirty="0" smtClean="0"/>
              <a:t> </a:t>
            </a:r>
            <a:r>
              <a:rPr lang="de-DE" baseline="0" dirty="0" err="1" smtClean="0"/>
              <a:t>might</a:t>
            </a:r>
            <a:r>
              <a:rPr lang="de-DE" baseline="0" dirty="0" smtClean="0"/>
              <a:t> </a:t>
            </a:r>
            <a:r>
              <a:rPr lang="de-DE" baseline="0" dirty="0" err="1" smtClean="0"/>
              <a:t>use</a:t>
            </a:r>
            <a:r>
              <a:rPr lang="de-DE" baseline="0" dirty="0" smtClean="0"/>
              <a:t> </a:t>
            </a:r>
            <a:r>
              <a:rPr lang="de-DE" baseline="0" dirty="0" err="1" smtClean="0"/>
              <a:t>with</a:t>
            </a:r>
            <a:r>
              <a:rPr lang="de-DE" baseline="0" dirty="0" smtClean="0"/>
              <a:t> </a:t>
            </a:r>
            <a:r>
              <a:rPr lang="de-DE" baseline="0" dirty="0" err="1" smtClean="0"/>
              <a:t>your</a:t>
            </a:r>
            <a:r>
              <a:rPr lang="de-DE" baseline="0" dirty="0" smtClean="0"/>
              <a:t> </a:t>
            </a:r>
            <a:r>
              <a:rPr lang="de-DE" baseline="0" dirty="0" err="1" smtClean="0"/>
              <a:t>learners</a:t>
            </a:r>
            <a:r>
              <a:rPr lang="de-DE" baseline="0" dirty="0" smtClean="0"/>
              <a:t> –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your</a:t>
            </a:r>
            <a:r>
              <a:rPr lang="de-DE" baseline="0" dirty="0" smtClean="0"/>
              <a:t> </a:t>
            </a:r>
            <a:r>
              <a:rPr lang="de-DE" baseline="0" dirty="0" err="1" smtClean="0"/>
              <a:t>feeback</a:t>
            </a:r>
            <a:r>
              <a:rPr lang="de-DE" baseline="0" dirty="0" smtClean="0"/>
              <a:t> on </a:t>
            </a:r>
            <a:r>
              <a:rPr lang="de-DE" baseline="0" dirty="0" err="1" smtClean="0"/>
              <a:t>how</a:t>
            </a:r>
            <a:r>
              <a:rPr lang="de-DE" baseline="0" dirty="0" smtClean="0"/>
              <a:t> </a:t>
            </a:r>
            <a:r>
              <a:rPr lang="de-DE" baseline="0" dirty="0" err="1" smtClean="0"/>
              <a:t>you</a:t>
            </a:r>
            <a:r>
              <a:rPr lang="de-DE" baseline="0" dirty="0" smtClean="0"/>
              <a:t> </a:t>
            </a:r>
            <a:r>
              <a:rPr lang="de-DE" baseline="0" dirty="0" err="1" smtClean="0"/>
              <a:t>would</a:t>
            </a:r>
            <a:r>
              <a:rPr lang="de-DE" baseline="0" dirty="0" smtClean="0"/>
              <a:t> </a:t>
            </a:r>
            <a:r>
              <a:rPr lang="de-DE" baseline="0" dirty="0" err="1" smtClean="0"/>
              <a:t>adapt</a:t>
            </a:r>
            <a:r>
              <a:rPr lang="de-DE" baseline="0" dirty="0" smtClean="0"/>
              <a:t> </a:t>
            </a:r>
            <a:r>
              <a:rPr lang="de-DE" baseline="0" dirty="0" err="1" smtClean="0"/>
              <a:t>them</a:t>
            </a:r>
            <a:r>
              <a:rPr lang="de-DE" baseline="0" dirty="0" smtClean="0"/>
              <a:t>, </a:t>
            </a:r>
            <a:r>
              <a:rPr lang="de-DE" baseline="0" dirty="0" err="1" smtClean="0"/>
              <a:t>or</a:t>
            </a:r>
            <a:r>
              <a:rPr lang="de-DE" baseline="0" dirty="0" smtClean="0"/>
              <a:t> for </a:t>
            </a:r>
            <a:r>
              <a:rPr lang="de-DE" baseline="0" dirty="0" err="1" smtClean="0"/>
              <a:t>smilar</a:t>
            </a:r>
            <a:r>
              <a:rPr lang="de-DE" baseline="0" dirty="0" smtClean="0"/>
              <a:t> </a:t>
            </a:r>
            <a:r>
              <a:rPr lang="de-DE" baseline="0" dirty="0" err="1" smtClean="0"/>
              <a:t>activities</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already</a:t>
            </a:r>
            <a:r>
              <a:rPr lang="de-DE" baseline="0" dirty="0" smtClean="0"/>
              <a:t> </a:t>
            </a:r>
            <a:r>
              <a:rPr lang="de-DE" baseline="0" dirty="0" err="1" smtClean="0"/>
              <a:t>tried</a:t>
            </a:r>
            <a:r>
              <a:rPr lang="de-DE" baseline="0" dirty="0" smtClean="0"/>
              <a:t>. </a:t>
            </a:r>
            <a:r>
              <a:rPr lang="de-DE" baseline="0" dirty="0" err="1" smtClean="0"/>
              <a:t>We</a:t>
            </a:r>
            <a:r>
              <a:rPr lang="de-DE" baseline="0" dirty="0" smtClean="0"/>
              <a:t> will </a:t>
            </a:r>
            <a:r>
              <a:rPr lang="de-DE" baseline="0" dirty="0" err="1" smtClean="0"/>
              <a:t>ask</a:t>
            </a:r>
            <a:r>
              <a:rPr lang="de-DE" baseline="0" dirty="0" smtClean="0"/>
              <a:t> </a:t>
            </a:r>
            <a:r>
              <a:rPr lang="de-DE" baseline="0" dirty="0" err="1" smtClean="0"/>
              <a:t>you</a:t>
            </a:r>
            <a:r>
              <a:rPr lang="de-DE" baseline="0" dirty="0" smtClean="0"/>
              <a:t> </a:t>
            </a:r>
            <a:r>
              <a:rPr lang="de-DE" baseline="0" dirty="0" err="1" smtClean="0"/>
              <a:t>to</a:t>
            </a:r>
            <a:r>
              <a:rPr lang="de-DE" baseline="0" dirty="0" smtClean="0"/>
              <a:t> </a:t>
            </a:r>
            <a:r>
              <a:rPr lang="de-DE" baseline="0" dirty="0" err="1" smtClean="0"/>
              <a:t>consider</a:t>
            </a:r>
            <a:r>
              <a:rPr lang="de-DE" baseline="0" dirty="0" smtClean="0"/>
              <a:t> </a:t>
            </a:r>
            <a:r>
              <a:rPr lang="de-DE" baseline="0" dirty="0" err="1" smtClean="0"/>
              <a:t>this</a:t>
            </a:r>
            <a:r>
              <a:rPr lang="de-DE" baseline="0" dirty="0" smtClean="0"/>
              <a:t> </a:t>
            </a:r>
            <a:r>
              <a:rPr lang="de-DE" baseline="0" dirty="0" err="1" smtClean="0"/>
              <a:t>further</a:t>
            </a:r>
            <a:r>
              <a:rPr lang="de-DE" baseline="0" dirty="0" smtClean="0"/>
              <a:t> in </a:t>
            </a:r>
            <a:r>
              <a:rPr lang="de-DE" baseline="0" dirty="0" err="1" smtClean="0"/>
              <a:t>the</a:t>
            </a:r>
            <a:r>
              <a:rPr lang="de-DE" baseline="0" dirty="0" smtClean="0"/>
              <a:t> </a:t>
            </a:r>
            <a:r>
              <a:rPr lang="de-DE" baseline="0" dirty="0" err="1" smtClean="0"/>
              <a:t>self-study</a:t>
            </a:r>
            <a:r>
              <a:rPr lang="de-DE" baseline="0" dirty="0" smtClean="0"/>
              <a:t> </a:t>
            </a:r>
            <a:r>
              <a:rPr lang="de-DE" baseline="0" dirty="0" err="1" smtClean="0"/>
              <a:t>activities</a:t>
            </a:r>
            <a:r>
              <a:rPr lang="de-DE" baseline="0" dirty="0" smtClean="0"/>
              <a:t>. </a:t>
            </a:r>
          </a:p>
          <a:p>
            <a:pPr marL="158750" indent="0">
              <a:buNone/>
            </a:pPr>
            <a:endParaRPr lang="de-DE" baseline="0" dirty="0" smtClean="0"/>
          </a:p>
          <a:p>
            <a:pPr marL="158750" indent="0">
              <a:buNone/>
            </a:pPr>
            <a:r>
              <a:rPr lang="de-DE" baseline="0" dirty="0" smtClean="0"/>
              <a:t>The </a:t>
            </a:r>
            <a:r>
              <a:rPr lang="de-DE" baseline="0" dirty="0" err="1" smtClean="0"/>
              <a:t>next</a:t>
            </a:r>
            <a:r>
              <a:rPr lang="de-DE" baseline="0" dirty="0" smtClean="0"/>
              <a:t> </a:t>
            </a:r>
            <a:r>
              <a:rPr lang="de-DE" baseline="0" dirty="0" err="1" smtClean="0"/>
              <a:t>webinar</a:t>
            </a:r>
            <a:r>
              <a:rPr lang="de-DE" baseline="0" dirty="0" smtClean="0"/>
              <a:t> </a:t>
            </a:r>
            <a:r>
              <a:rPr lang="de-DE" baseline="0" dirty="0" err="1" smtClean="0"/>
              <a:t>is</a:t>
            </a:r>
            <a:r>
              <a:rPr lang="de-DE" baseline="0" dirty="0" smtClean="0"/>
              <a:t> on May 15th – </a:t>
            </a:r>
            <a:r>
              <a:rPr lang="de-DE" baseline="0" dirty="0" err="1" smtClean="0"/>
              <a:t>see</a:t>
            </a:r>
            <a:r>
              <a:rPr lang="de-DE" baseline="0" dirty="0" smtClean="0"/>
              <a:t> </a:t>
            </a:r>
            <a:r>
              <a:rPr lang="de-DE" baseline="0" dirty="0" err="1" smtClean="0"/>
              <a:t>you</a:t>
            </a:r>
            <a:r>
              <a:rPr lang="de-DE" baseline="0" dirty="0" smtClean="0"/>
              <a:t> </a:t>
            </a:r>
            <a:r>
              <a:rPr lang="de-DE" baseline="0" dirty="0" err="1" smtClean="0"/>
              <a:t>then</a:t>
            </a:r>
            <a:r>
              <a:rPr lang="de-DE" baseline="0" dirty="0" smtClean="0"/>
              <a:t>!</a:t>
            </a:r>
            <a:endParaRPr lang="de-DE" dirty="0"/>
          </a:p>
        </p:txBody>
      </p:sp>
    </p:spTree>
    <p:extLst>
      <p:ext uri="{BB962C8B-B14F-4D97-AF65-F5344CB8AC3E}">
        <p14:creationId xmlns:p14="http://schemas.microsoft.com/office/powerpoint/2010/main" val="6621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dirty="0" smtClean="0"/>
              <a:t>Ulli</a:t>
            </a:r>
            <a:r>
              <a:rPr lang="de-DE" baseline="0" dirty="0" smtClean="0"/>
              <a:t> </a:t>
            </a:r>
            <a:endParaRPr dirty="0"/>
          </a:p>
        </p:txBody>
      </p:sp>
    </p:spTree>
    <p:extLst>
      <p:ext uri="{BB962C8B-B14F-4D97-AF65-F5344CB8AC3E}">
        <p14:creationId xmlns:p14="http://schemas.microsoft.com/office/powerpoint/2010/main" val="19476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In </a:t>
            </a:r>
            <a:r>
              <a:rPr lang="de-DE" dirty="0" err="1" smtClean="0"/>
              <a:t>our</a:t>
            </a:r>
            <a:r>
              <a:rPr lang="de-DE" dirty="0" smtClean="0"/>
              <a:t> </a:t>
            </a:r>
            <a:r>
              <a:rPr lang="de-DE" dirty="0" err="1" smtClean="0"/>
              <a:t>consupmption-driven</a:t>
            </a:r>
            <a:r>
              <a:rPr lang="de-DE" dirty="0" smtClean="0"/>
              <a:t> </a:t>
            </a:r>
            <a:r>
              <a:rPr lang="de-DE" dirty="0" err="1" smtClean="0"/>
              <a:t>society</a:t>
            </a:r>
            <a:r>
              <a:rPr lang="de-DE" dirty="0" smtClean="0"/>
              <a:t>,</a:t>
            </a:r>
            <a:r>
              <a:rPr lang="de-DE" baseline="0" dirty="0" smtClean="0"/>
              <a:t> </a:t>
            </a:r>
            <a:r>
              <a:rPr lang="de-DE" baseline="0" dirty="0" err="1" smtClean="0"/>
              <a:t>learning</a:t>
            </a:r>
            <a:r>
              <a:rPr lang="de-DE" baseline="0" dirty="0" smtClean="0"/>
              <a:t> </a:t>
            </a:r>
            <a:r>
              <a:rPr lang="de-DE" baseline="0" dirty="0" err="1" smtClean="0"/>
              <a:t>is</a:t>
            </a:r>
            <a:r>
              <a:rPr lang="de-DE" baseline="0" dirty="0" smtClean="0"/>
              <a:t> </a:t>
            </a:r>
            <a:r>
              <a:rPr lang="de-DE" baseline="0" dirty="0" err="1" smtClean="0"/>
              <a:t>often</a:t>
            </a:r>
            <a:r>
              <a:rPr lang="de-DE" baseline="0" dirty="0" smtClean="0"/>
              <a:t> </a:t>
            </a:r>
            <a:r>
              <a:rPr lang="de-DE" baseline="0" dirty="0" err="1" smtClean="0"/>
              <a:t>portrayed</a:t>
            </a:r>
            <a:r>
              <a:rPr lang="de-DE" baseline="0" dirty="0" smtClean="0"/>
              <a:t> </a:t>
            </a:r>
            <a:r>
              <a:rPr lang="de-DE" baseline="0" dirty="0" err="1" smtClean="0"/>
              <a:t>as</a:t>
            </a:r>
            <a:r>
              <a:rPr lang="de-DE" baseline="0" dirty="0" smtClean="0"/>
              <a:t> a </a:t>
            </a:r>
            <a:r>
              <a:rPr lang="de-DE" baseline="0" dirty="0" err="1" smtClean="0"/>
              <a:t>series</a:t>
            </a:r>
            <a:r>
              <a:rPr lang="de-DE" baseline="0" dirty="0" smtClean="0"/>
              <a:t> </a:t>
            </a:r>
            <a:r>
              <a:rPr lang="de-DE" baseline="0" dirty="0" err="1" smtClean="0"/>
              <a:t>of</a:t>
            </a:r>
            <a:r>
              <a:rPr lang="de-DE" baseline="0" dirty="0" smtClean="0"/>
              <a:t> </a:t>
            </a:r>
            <a:r>
              <a:rPr lang="de-DE" baseline="0" dirty="0" err="1" smtClean="0"/>
              <a:t>short</a:t>
            </a:r>
            <a:r>
              <a:rPr lang="de-DE" baseline="0" dirty="0" smtClean="0"/>
              <a:t>, </a:t>
            </a:r>
            <a:r>
              <a:rPr lang="de-DE" baseline="0" dirty="0" err="1" smtClean="0"/>
              <a:t>sweet</a:t>
            </a:r>
            <a:r>
              <a:rPr lang="de-DE" baseline="0" dirty="0" smtClean="0"/>
              <a:t> </a:t>
            </a:r>
            <a:r>
              <a:rPr lang="de-DE" baseline="0" dirty="0" err="1" smtClean="0"/>
              <a:t>bites</a:t>
            </a:r>
            <a:r>
              <a:rPr lang="de-DE" baseline="0" dirty="0" smtClean="0"/>
              <a:t>, like a </a:t>
            </a:r>
            <a:r>
              <a:rPr lang="de-DE" baseline="0" dirty="0" err="1" smtClean="0"/>
              <a:t>bag</a:t>
            </a:r>
            <a:r>
              <a:rPr lang="de-DE" baseline="0" dirty="0" smtClean="0"/>
              <a:t> </a:t>
            </a:r>
            <a:r>
              <a:rPr lang="de-DE" baseline="0" dirty="0" err="1" smtClean="0"/>
              <a:t>of</a:t>
            </a:r>
            <a:r>
              <a:rPr lang="de-DE" baseline="0" dirty="0" smtClean="0"/>
              <a:t> </a:t>
            </a:r>
            <a:r>
              <a:rPr lang="de-DE" baseline="0" dirty="0" err="1" smtClean="0"/>
              <a:t>sweets</a:t>
            </a:r>
            <a:r>
              <a:rPr lang="de-DE" baseline="0" dirty="0" smtClean="0"/>
              <a:t> </a:t>
            </a:r>
            <a:r>
              <a:rPr lang="de-DE" baseline="0" dirty="0" err="1" smtClean="0"/>
              <a:t>or</a:t>
            </a:r>
            <a:r>
              <a:rPr lang="de-DE" baseline="0" dirty="0" smtClean="0"/>
              <a:t> </a:t>
            </a:r>
            <a:r>
              <a:rPr lang="de-DE" baseline="0" dirty="0" err="1" smtClean="0"/>
              <a:t>candy</a:t>
            </a:r>
            <a:r>
              <a:rPr lang="de-DE" baseline="0" dirty="0" smtClean="0"/>
              <a:t>. </a:t>
            </a:r>
            <a:r>
              <a:rPr lang="de-DE" baseline="0" dirty="0" err="1" smtClean="0"/>
              <a:t>We</a:t>
            </a:r>
            <a:r>
              <a:rPr lang="de-DE" baseline="0" dirty="0" smtClean="0"/>
              <a:t> </a:t>
            </a:r>
            <a:r>
              <a:rPr lang="de-DE" baseline="0" dirty="0" err="1" smtClean="0"/>
              <a:t>often</a:t>
            </a:r>
            <a:r>
              <a:rPr lang="de-DE" baseline="0" dirty="0" smtClean="0"/>
              <a:t> </a:t>
            </a:r>
            <a:r>
              <a:rPr lang="de-DE" baseline="0" dirty="0" err="1" smtClean="0"/>
              <a:t>expect</a:t>
            </a:r>
            <a:r>
              <a:rPr lang="de-DE" baseline="0" dirty="0" smtClean="0"/>
              <a:t> quick, </a:t>
            </a:r>
            <a:r>
              <a:rPr lang="de-DE" baseline="0" dirty="0" err="1" smtClean="0"/>
              <a:t>convenient</a:t>
            </a:r>
            <a:r>
              <a:rPr lang="de-DE" baseline="0" dirty="0" smtClean="0"/>
              <a:t>, </a:t>
            </a:r>
            <a:r>
              <a:rPr lang="de-DE" baseline="0" dirty="0" err="1" smtClean="0"/>
              <a:t>perfectly</a:t>
            </a:r>
            <a:r>
              <a:rPr lang="de-DE" baseline="0" dirty="0" smtClean="0"/>
              <a:t> </a:t>
            </a:r>
            <a:r>
              <a:rPr lang="de-DE" baseline="0" dirty="0" err="1" smtClean="0"/>
              <a:t>tailored</a:t>
            </a:r>
            <a:r>
              <a:rPr lang="de-DE" baseline="0" dirty="0" smtClean="0"/>
              <a:t> </a:t>
            </a:r>
            <a:r>
              <a:rPr lang="de-DE" baseline="0" dirty="0" err="1" smtClean="0"/>
              <a:t>bites</a:t>
            </a:r>
            <a:r>
              <a:rPr lang="de-DE" baseline="0" dirty="0" smtClean="0"/>
              <a:t>.</a:t>
            </a:r>
          </a:p>
          <a:p>
            <a:pPr marL="158750" indent="0">
              <a:buNone/>
            </a:pPr>
            <a:endParaRPr lang="de-DE" baseline="0" dirty="0" smtClean="0"/>
          </a:p>
          <a:p>
            <a:pPr marL="158750" indent="0">
              <a:buNone/>
            </a:pPr>
            <a:r>
              <a:rPr lang="de-DE" baseline="0" dirty="0" smtClean="0"/>
              <a:t>Andreotti </a:t>
            </a:r>
            <a:r>
              <a:rPr lang="de-DE" baseline="0" dirty="0" err="1" smtClean="0"/>
              <a:t>and</a:t>
            </a:r>
            <a:r>
              <a:rPr lang="de-DE" baseline="0" dirty="0" smtClean="0"/>
              <a:t> </a:t>
            </a:r>
            <a:r>
              <a:rPr lang="de-DE" baseline="0" dirty="0" err="1" smtClean="0"/>
              <a:t>colleagues</a:t>
            </a:r>
            <a:r>
              <a:rPr lang="de-DE" baseline="0" dirty="0" smtClean="0"/>
              <a:t> </a:t>
            </a:r>
            <a:r>
              <a:rPr lang="de-DE" baseline="0" dirty="0" err="1" smtClean="0"/>
              <a:t>caution</a:t>
            </a:r>
            <a:r>
              <a:rPr lang="de-DE" baseline="0" dirty="0" smtClean="0"/>
              <a:t> </a:t>
            </a:r>
            <a:r>
              <a:rPr lang="de-DE" baseline="0" dirty="0" err="1" smtClean="0"/>
              <a:t>us</a:t>
            </a:r>
            <a:r>
              <a:rPr lang="de-DE" baseline="0" dirty="0" smtClean="0"/>
              <a:t> </a:t>
            </a:r>
            <a:r>
              <a:rPr lang="de-DE" baseline="0" dirty="0" err="1" smtClean="0"/>
              <a:t>that</a:t>
            </a:r>
            <a:r>
              <a:rPr lang="de-DE" baseline="0" dirty="0" smtClean="0"/>
              <a:t> </a:t>
            </a:r>
            <a:r>
              <a:rPr lang="de-DE" baseline="0" dirty="0" err="1" smtClean="0"/>
              <a:t>while</a:t>
            </a:r>
            <a:r>
              <a:rPr lang="de-DE" baseline="0" dirty="0" smtClean="0"/>
              <a:t> </a:t>
            </a:r>
            <a:r>
              <a:rPr lang="de-DE" baseline="0" dirty="0" err="1" smtClean="0"/>
              <a:t>we</a:t>
            </a:r>
            <a:r>
              <a:rPr lang="de-DE" baseline="0" dirty="0" smtClean="0"/>
              <a:t> </a:t>
            </a:r>
            <a:r>
              <a:rPr lang="de-DE" baseline="0" dirty="0" err="1" smtClean="0"/>
              <a:t>might</a:t>
            </a:r>
            <a:r>
              <a:rPr lang="de-DE" baseline="0" dirty="0" smtClean="0"/>
              <a:t> </a:t>
            </a:r>
            <a:r>
              <a:rPr lang="de-DE" baseline="0" dirty="0" err="1" smtClean="0"/>
              <a:t>want</a:t>
            </a:r>
            <a:r>
              <a:rPr lang="de-DE" baseline="0" dirty="0" smtClean="0"/>
              <a:t> </a:t>
            </a:r>
            <a:r>
              <a:rPr lang="de-DE" baseline="0" dirty="0" err="1" smtClean="0"/>
              <a:t>candy</a:t>
            </a:r>
            <a:r>
              <a:rPr lang="de-DE" baseline="0" dirty="0" smtClean="0"/>
              <a:t>, in </a:t>
            </a:r>
            <a:r>
              <a:rPr lang="de-DE" baseline="0" dirty="0" err="1" smtClean="0"/>
              <a:t>relation</a:t>
            </a:r>
            <a:r>
              <a:rPr lang="de-DE" baseline="0" dirty="0" smtClean="0"/>
              <a:t> </a:t>
            </a:r>
            <a:r>
              <a:rPr lang="de-DE" baseline="0" dirty="0" err="1" smtClean="0"/>
              <a:t>to</a:t>
            </a:r>
            <a:r>
              <a:rPr lang="de-DE" baseline="0" dirty="0" smtClean="0"/>
              <a:t> </a:t>
            </a:r>
            <a:r>
              <a:rPr lang="de-DE" baseline="0" dirty="0" err="1" smtClean="0"/>
              <a:t>decolonialty</a:t>
            </a:r>
            <a:r>
              <a:rPr lang="de-DE" baseline="0" dirty="0" smtClean="0"/>
              <a:t> </a:t>
            </a:r>
            <a:r>
              <a:rPr lang="de-DE" baseline="0" dirty="0" err="1" smtClean="0"/>
              <a:t>and</a:t>
            </a:r>
            <a:r>
              <a:rPr lang="de-DE" baseline="0" dirty="0" smtClean="0"/>
              <a:t> </a:t>
            </a:r>
            <a:r>
              <a:rPr lang="de-DE" baseline="0" dirty="0" err="1" smtClean="0"/>
              <a:t>education</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only</a:t>
            </a:r>
            <a:r>
              <a:rPr lang="de-DE" baseline="0" dirty="0" smtClean="0"/>
              <a:t> </a:t>
            </a:r>
            <a:r>
              <a:rPr lang="de-DE" baseline="0" dirty="0" err="1" smtClean="0"/>
              <a:t>offer</a:t>
            </a:r>
            <a:r>
              <a:rPr lang="de-DE" baseline="0" dirty="0" smtClean="0"/>
              <a:t> </a:t>
            </a:r>
            <a:r>
              <a:rPr lang="de-DE" baseline="0" dirty="0" err="1" smtClean="0"/>
              <a:t>broccoli</a:t>
            </a:r>
            <a:r>
              <a:rPr lang="de-DE" baseline="0" dirty="0" smtClean="0"/>
              <a:t> </a:t>
            </a:r>
            <a:r>
              <a:rPr lang="de-DE" baseline="0" dirty="0" err="1" smtClean="0"/>
              <a:t>seeds</a:t>
            </a:r>
            <a:r>
              <a:rPr lang="de-DE" baseline="0" dirty="0" smtClean="0"/>
              <a:t>- </a:t>
            </a:r>
            <a:r>
              <a:rPr lang="de-DE" baseline="0" dirty="0" err="1" smtClean="0"/>
              <a:t>tha</a:t>
            </a:r>
            <a:r>
              <a:rPr lang="de-DE" baseline="0" dirty="0" smtClean="0"/>
              <a:t> will </a:t>
            </a:r>
            <a:r>
              <a:rPr lang="de-DE" baseline="0" dirty="0" err="1" smtClean="0"/>
              <a:t>require</a:t>
            </a:r>
            <a:r>
              <a:rPr lang="de-DE" baseline="0" dirty="0" smtClean="0"/>
              <a:t> </a:t>
            </a:r>
            <a:r>
              <a:rPr lang="de-DE" baseline="0" dirty="0" err="1" smtClean="0"/>
              <a:t>soil</a:t>
            </a:r>
            <a:r>
              <a:rPr lang="de-DE" baseline="0" dirty="0" smtClean="0"/>
              <a:t>, </a:t>
            </a:r>
            <a:r>
              <a:rPr lang="de-DE" baseline="0" dirty="0" err="1" smtClean="0"/>
              <a:t>planting</a:t>
            </a:r>
            <a:r>
              <a:rPr lang="de-DE" baseline="0" dirty="0" smtClean="0"/>
              <a:t>, </a:t>
            </a:r>
            <a:r>
              <a:rPr lang="de-DE" baseline="0" dirty="0" err="1" smtClean="0"/>
              <a:t>and</a:t>
            </a:r>
            <a:r>
              <a:rPr lang="de-DE" baseline="0" dirty="0" smtClean="0"/>
              <a:t> </a:t>
            </a:r>
            <a:r>
              <a:rPr lang="de-DE" baseline="0" dirty="0" err="1" smtClean="0"/>
              <a:t>caring</a:t>
            </a:r>
            <a:r>
              <a:rPr lang="de-DE" baseline="0" dirty="0" smtClean="0"/>
              <a:t> </a:t>
            </a:r>
            <a:r>
              <a:rPr lang="de-DE" baseline="0" dirty="0" err="1" smtClean="0"/>
              <a:t>to</a:t>
            </a:r>
            <a:r>
              <a:rPr lang="de-DE" baseline="0" dirty="0" smtClean="0"/>
              <a:t> </a:t>
            </a:r>
            <a:r>
              <a:rPr lang="de-DE" baseline="0" dirty="0" err="1" smtClean="0"/>
              <a:t>result</a:t>
            </a:r>
            <a:r>
              <a:rPr lang="de-DE" baseline="0" dirty="0" smtClean="0"/>
              <a:t> in a </a:t>
            </a:r>
            <a:r>
              <a:rPr lang="de-DE" baseline="0" dirty="0" err="1" smtClean="0"/>
              <a:t>possible</a:t>
            </a:r>
            <a:r>
              <a:rPr lang="de-DE" baseline="0" dirty="0" smtClean="0"/>
              <a:t> </a:t>
            </a:r>
            <a:r>
              <a:rPr lang="de-DE" baseline="0" dirty="0" err="1" smtClean="0"/>
              <a:t>harvest</a:t>
            </a:r>
            <a:r>
              <a:rPr lang="de-DE" baseline="0" dirty="0" smtClean="0"/>
              <a:t> </a:t>
            </a:r>
            <a:endParaRPr lang="en-GB" dirty="0"/>
          </a:p>
        </p:txBody>
      </p:sp>
    </p:spTree>
    <p:extLst>
      <p:ext uri="{BB962C8B-B14F-4D97-AF65-F5344CB8AC3E}">
        <p14:creationId xmlns:p14="http://schemas.microsoft.com/office/powerpoint/2010/main" val="226580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err="1" smtClean="0"/>
              <a:t>What</a:t>
            </a:r>
            <a:r>
              <a:rPr lang="de-DE" dirty="0" smtClean="0"/>
              <a:t> do </a:t>
            </a:r>
            <a:r>
              <a:rPr lang="de-DE" dirty="0" err="1" smtClean="0"/>
              <a:t>you</a:t>
            </a:r>
            <a:r>
              <a:rPr lang="de-DE" dirty="0" smtClean="0"/>
              <a:t> </a:t>
            </a:r>
            <a:r>
              <a:rPr lang="de-DE" dirty="0" err="1" smtClean="0"/>
              <a:t>understand</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terms</a:t>
            </a:r>
            <a:r>
              <a:rPr lang="de-DE" baseline="0" dirty="0" smtClean="0"/>
              <a:t> </a:t>
            </a:r>
            <a:r>
              <a:rPr lang="de-DE" baseline="0" dirty="0" err="1" smtClean="0"/>
              <a:t>to</a:t>
            </a:r>
            <a:r>
              <a:rPr lang="de-DE" baseline="0" dirty="0" smtClean="0"/>
              <a:t> </a:t>
            </a:r>
            <a:r>
              <a:rPr lang="de-DE" baseline="0" dirty="0" err="1" smtClean="0"/>
              <a:t>mean</a:t>
            </a:r>
            <a:r>
              <a:rPr lang="de-DE" baseline="0" dirty="0" smtClean="0"/>
              <a:t>?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differences</a:t>
            </a:r>
            <a:r>
              <a:rPr lang="de-DE" baseline="0" dirty="0" smtClean="0"/>
              <a:t>?</a:t>
            </a:r>
          </a:p>
          <a:p>
            <a:pPr marL="158750" indent="0">
              <a:buNone/>
            </a:pPr>
            <a:r>
              <a:rPr lang="de-DE" dirty="0" smtClean="0"/>
              <a:t>Type in </a:t>
            </a:r>
            <a:r>
              <a:rPr lang="de-DE" dirty="0" err="1" smtClean="0"/>
              <a:t>the</a:t>
            </a:r>
            <a:r>
              <a:rPr lang="de-DE" baseline="0" dirty="0" smtClean="0"/>
              <a:t> </a:t>
            </a:r>
            <a:r>
              <a:rPr lang="de-DE" baseline="0" dirty="0" err="1" smtClean="0"/>
              <a:t>chat</a:t>
            </a:r>
            <a:r>
              <a:rPr lang="de-DE" baseline="0" dirty="0" smtClean="0"/>
              <a:t> – </a:t>
            </a:r>
            <a:r>
              <a:rPr lang="de-DE" baseline="0" dirty="0" err="1" smtClean="0"/>
              <a:t>share</a:t>
            </a:r>
            <a:r>
              <a:rPr lang="de-DE" baseline="0" dirty="0" smtClean="0"/>
              <a:t> </a:t>
            </a:r>
            <a:endParaRPr lang="en-GB" dirty="0"/>
          </a:p>
        </p:txBody>
      </p:sp>
    </p:spTree>
    <p:extLst>
      <p:ext uri="{BB962C8B-B14F-4D97-AF65-F5344CB8AC3E}">
        <p14:creationId xmlns:p14="http://schemas.microsoft.com/office/powerpoint/2010/main" val="17573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9778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100" b="1" i="0" u="none" strike="noStrike" cap="none" dirty="0" smtClean="0">
                <a:solidFill>
                  <a:srgbClr val="000000"/>
                </a:solidFill>
                <a:effectLst/>
                <a:latin typeface="Arial"/>
                <a:ea typeface="Arial"/>
                <a:cs typeface="Arial"/>
                <a:sym typeface="Arial"/>
              </a:rPr>
              <a:t>Maldonado-Torres, N. (2007) ON THE COLONIALITY OF BEING,</a:t>
            </a:r>
            <a:endParaRPr lang="en-GB" b="1" dirty="0" smtClean="0">
              <a:effectLst/>
            </a:endParaRPr>
          </a:p>
          <a:p>
            <a:pPr rtl="0"/>
            <a:r>
              <a:rPr lang="en-GB" sz="1100" b="0" i="0" u="none" strike="noStrike" cap="none" dirty="0" smtClean="0">
                <a:solidFill>
                  <a:srgbClr val="000000"/>
                </a:solidFill>
                <a:effectLst/>
                <a:latin typeface="Arial"/>
                <a:ea typeface="Arial"/>
                <a:cs typeface="Arial"/>
                <a:sym typeface="Arial"/>
              </a:rPr>
              <a:t>Cultural Studies, 21:2-3, 240-270, DOI: 10.1080/09502380601162548</a:t>
            </a:r>
            <a:endParaRPr lang="en-GB" dirty="0" smtClean="0">
              <a:effectLst/>
            </a:endParaRPr>
          </a:p>
          <a:p>
            <a:pPr marL="158750" indent="0">
              <a:buNone/>
            </a:pPr>
            <a:endParaRPr lang="de-DE" dirty="0" smtClean="0"/>
          </a:p>
          <a:p>
            <a:pPr marL="158750" indent="0">
              <a:buNone/>
            </a:pPr>
            <a:r>
              <a:rPr lang="de-DE" dirty="0" smtClean="0"/>
              <a:t>Task</a:t>
            </a:r>
            <a:r>
              <a:rPr lang="de-DE" baseline="0" dirty="0" smtClean="0"/>
              <a:t> – express </a:t>
            </a:r>
            <a:r>
              <a:rPr lang="de-DE" baseline="0" dirty="0" err="1" smtClean="0"/>
              <a:t>this</a:t>
            </a:r>
            <a:r>
              <a:rPr lang="de-DE" baseline="0" dirty="0" smtClean="0"/>
              <a:t> in </a:t>
            </a:r>
            <a:r>
              <a:rPr lang="de-DE" baseline="0" dirty="0" err="1" smtClean="0"/>
              <a:t>your</a:t>
            </a:r>
            <a:r>
              <a:rPr lang="de-DE" baseline="0" dirty="0" smtClean="0"/>
              <a:t> </a:t>
            </a:r>
            <a:r>
              <a:rPr lang="de-DE" baseline="0" dirty="0" err="1" smtClean="0"/>
              <a:t>main</a:t>
            </a:r>
            <a:r>
              <a:rPr lang="de-DE" baseline="0" dirty="0" smtClean="0"/>
              <a:t> </a:t>
            </a:r>
            <a:r>
              <a:rPr lang="de-DE" baseline="0" dirty="0" err="1" smtClean="0"/>
              <a:t>language</a:t>
            </a:r>
            <a:r>
              <a:rPr lang="de-DE" baseline="0" dirty="0" smtClean="0"/>
              <a:t>? </a:t>
            </a:r>
            <a:endParaRPr lang="en-GB" dirty="0"/>
          </a:p>
        </p:txBody>
      </p:sp>
    </p:spTree>
    <p:extLst>
      <p:ext uri="{BB962C8B-B14F-4D97-AF65-F5344CB8AC3E}">
        <p14:creationId xmlns:p14="http://schemas.microsoft.com/office/powerpoint/2010/main" val="338865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100" b="1" i="0" u="none" strike="noStrike" cap="none" dirty="0" smtClean="0">
                <a:solidFill>
                  <a:srgbClr val="000000"/>
                </a:solidFill>
                <a:effectLst/>
                <a:latin typeface="Arial"/>
                <a:ea typeface="Arial"/>
                <a:cs typeface="Arial"/>
                <a:sym typeface="Arial"/>
              </a:rPr>
              <a:t>Mignolo, W.D., and Walsh, C.E. (2018) </a:t>
            </a:r>
            <a:r>
              <a:rPr lang="en-GB" sz="1100" b="1" i="0" u="none" strike="noStrike" cap="none" dirty="0" err="1" smtClean="0">
                <a:solidFill>
                  <a:srgbClr val="000000"/>
                </a:solidFill>
                <a:effectLst/>
                <a:latin typeface="Arial"/>
                <a:ea typeface="Arial"/>
                <a:cs typeface="Arial"/>
                <a:sym typeface="Arial"/>
              </a:rPr>
              <a:t>Decoloniality</a:t>
            </a:r>
            <a:r>
              <a:rPr lang="en-GB" sz="1100" b="1" i="0" u="none" strike="noStrike" cap="none" dirty="0" smtClean="0">
                <a:solidFill>
                  <a:srgbClr val="000000"/>
                </a:solidFill>
                <a:effectLst/>
                <a:latin typeface="Arial"/>
                <a:ea typeface="Arial"/>
                <a:cs typeface="Arial"/>
                <a:sym typeface="Arial"/>
              </a:rPr>
              <a:t>: Concepts, Analytics, Praxis.</a:t>
            </a:r>
            <a:endParaRPr lang="en-GB" b="1" dirty="0" smtClean="0">
              <a:effectLst/>
            </a:endParaRPr>
          </a:p>
          <a:p>
            <a:pPr rtl="0"/>
            <a:r>
              <a:rPr lang="en-GB" sz="1100" b="0" i="0" u="none" strike="noStrike" cap="none" dirty="0" smtClean="0">
                <a:solidFill>
                  <a:srgbClr val="000000"/>
                </a:solidFill>
                <a:effectLst/>
                <a:latin typeface="Arial"/>
                <a:ea typeface="Arial"/>
                <a:cs typeface="Arial"/>
                <a:sym typeface="Arial"/>
              </a:rPr>
              <a:t>Durham, NC, and London: Duke University Press.</a:t>
            </a:r>
            <a:endParaRPr lang="en-GB" dirty="0" smtClean="0">
              <a:effectLst/>
            </a:endParaRPr>
          </a:p>
          <a:p>
            <a:pPr marL="158750" indent="0">
              <a:buNone/>
            </a:pPr>
            <a:endParaRPr lang="de-DE" dirty="0" smtClean="0"/>
          </a:p>
          <a:p>
            <a:pPr marL="158750" indent="0">
              <a:buNone/>
            </a:pPr>
            <a:r>
              <a:rPr lang="de-DE" dirty="0" smtClean="0"/>
              <a:t>Chapter 1 – </a:t>
            </a:r>
            <a:r>
              <a:rPr lang="de-DE" dirty="0" err="1" smtClean="0"/>
              <a:t>need</a:t>
            </a:r>
            <a:r>
              <a:rPr lang="de-DE" dirty="0" smtClean="0"/>
              <a:t> </a:t>
            </a:r>
            <a:r>
              <a:rPr lang="de-DE" dirty="0" err="1" smtClean="0"/>
              <a:t>page</a:t>
            </a:r>
            <a:r>
              <a:rPr lang="de-DE" dirty="0" smtClean="0"/>
              <a:t> </a:t>
            </a:r>
            <a:r>
              <a:rPr lang="de-DE" dirty="0" err="1" smtClean="0"/>
              <a:t>refereneces</a:t>
            </a:r>
            <a:r>
              <a:rPr lang="de-DE" dirty="0" smtClean="0"/>
              <a:t> </a:t>
            </a:r>
            <a:r>
              <a:rPr lang="de-DE" dirty="0" err="1" smtClean="0"/>
              <a:t>for</a:t>
            </a:r>
            <a:r>
              <a:rPr lang="de-DE" dirty="0" smtClean="0"/>
              <a:t> </a:t>
            </a:r>
            <a:r>
              <a:rPr lang="de-DE" dirty="0" err="1" smtClean="0"/>
              <a:t>this</a:t>
            </a:r>
            <a:r>
              <a:rPr lang="de-DE" dirty="0" smtClean="0"/>
              <a:t> </a:t>
            </a:r>
            <a:endParaRPr lang="en-GB" dirty="0"/>
          </a:p>
        </p:txBody>
      </p:sp>
    </p:spTree>
    <p:extLst>
      <p:ext uri="{BB962C8B-B14F-4D97-AF65-F5344CB8AC3E}">
        <p14:creationId xmlns:p14="http://schemas.microsoft.com/office/powerpoint/2010/main" val="82032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58750" indent="0">
              <a:buNone/>
            </a:pPr>
            <a:r>
              <a:rPr lang="de-DE" dirty="0" smtClean="0"/>
              <a:t>In </a:t>
            </a:r>
            <a:r>
              <a:rPr lang="de-DE" dirty="0" err="1" smtClean="0"/>
              <a:t>the</a:t>
            </a:r>
            <a:r>
              <a:rPr lang="de-DE" dirty="0" smtClean="0"/>
              <a:t> </a:t>
            </a:r>
            <a:r>
              <a:rPr lang="de-DE" dirty="0" err="1" smtClean="0"/>
              <a:t>first</a:t>
            </a:r>
            <a:r>
              <a:rPr lang="de-DE" dirty="0" smtClean="0"/>
              <a:t> </a:t>
            </a:r>
            <a:r>
              <a:rPr lang="de-DE" dirty="0" err="1" smtClean="0"/>
              <a:t>webinar</a:t>
            </a:r>
            <a:r>
              <a:rPr lang="de-DE" dirty="0" smtClean="0"/>
              <a:t>, </a:t>
            </a:r>
            <a:r>
              <a:rPr lang="de-DE" dirty="0" err="1" smtClean="0"/>
              <a:t>we</a:t>
            </a:r>
            <a:r>
              <a:rPr lang="de-DE" dirty="0" smtClean="0"/>
              <a:t> </a:t>
            </a:r>
            <a:r>
              <a:rPr lang="de-DE" dirty="0" err="1" smtClean="0"/>
              <a:t>explored</a:t>
            </a:r>
            <a:r>
              <a:rPr lang="de-DE" dirty="0" smtClean="0"/>
              <a:t> </a:t>
            </a:r>
            <a:r>
              <a:rPr lang="de-DE" dirty="0" err="1" smtClean="0"/>
              <a:t>the</a:t>
            </a:r>
            <a:r>
              <a:rPr lang="de-DE" dirty="0" smtClean="0"/>
              <a:t> </a:t>
            </a:r>
            <a:r>
              <a:rPr lang="de-DE" dirty="0" err="1" smtClean="0"/>
              <a:t>fact</a:t>
            </a:r>
            <a:r>
              <a:rPr lang="de-DE" dirty="0" smtClean="0"/>
              <a:t> </a:t>
            </a:r>
            <a:r>
              <a:rPr lang="de-DE" dirty="0" err="1" smtClean="0"/>
              <a:t>that</a:t>
            </a:r>
            <a:r>
              <a:rPr lang="de-DE" dirty="0" smtClean="0"/>
              <a:t> </a:t>
            </a:r>
            <a:r>
              <a:rPr lang="de-DE" dirty="0" err="1" smtClean="0"/>
              <a:t>there</a:t>
            </a:r>
            <a:r>
              <a:rPr lang="de-DE" dirty="0" smtClean="0"/>
              <a:t> </a:t>
            </a:r>
            <a:r>
              <a:rPr lang="de-DE" dirty="0" err="1" smtClean="0"/>
              <a:t>is</a:t>
            </a:r>
            <a:r>
              <a:rPr lang="de-DE" dirty="0" smtClean="0"/>
              <a:t> </a:t>
            </a:r>
            <a:r>
              <a:rPr lang="de-DE" dirty="0" err="1" smtClean="0"/>
              <a:t>no</a:t>
            </a:r>
            <a:r>
              <a:rPr lang="de-DE" dirty="0" smtClean="0"/>
              <a:t> sigle </a:t>
            </a:r>
            <a:r>
              <a:rPr lang="de-DE" dirty="0" err="1" smtClean="0"/>
              <a:t>understanding</a:t>
            </a:r>
            <a:r>
              <a:rPr lang="de-DE" dirty="0" smtClean="0"/>
              <a:t> </a:t>
            </a:r>
            <a:r>
              <a:rPr lang="de-DE" dirty="0" err="1" smtClean="0"/>
              <a:t>of</a:t>
            </a:r>
            <a:r>
              <a:rPr lang="de-DE" dirty="0" smtClean="0"/>
              <a:t> </a:t>
            </a:r>
            <a:r>
              <a:rPr lang="de-DE" dirty="0" err="1" smtClean="0"/>
              <a:t>sustainability</a:t>
            </a:r>
            <a:r>
              <a:rPr lang="de-DE" dirty="0" smtClean="0"/>
              <a:t>, but </a:t>
            </a:r>
            <a:r>
              <a:rPr lang="de-DE" dirty="0" err="1" smtClean="0"/>
              <a:t>rather</a:t>
            </a:r>
            <a:r>
              <a:rPr lang="de-DE" dirty="0" smtClean="0"/>
              <a:t> different </a:t>
            </a:r>
            <a:r>
              <a:rPr lang="de-DE" dirty="0" err="1" smtClean="0"/>
              <a:t>perspectives</a:t>
            </a:r>
            <a:r>
              <a:rPr lang="de-DE" dirty="0" smtClean="0"/>
              <a:t> </a:t>
            </a:r>
            <a:r>
              <a:rPr lang="de-DE" dirty="0" err="1" smtClean="0"/>
              <a:t>or</a:t>
            </a:r>
            <a:r>
              <a:rPr lang="de-DE" dirty="0" smtClean="0"/>
              <a:t> ‚</a:t>
            </a:r>
            <a:r>
              <a:rPr lang="de-DE" dirty="0" err="1" smtClean="0"/>
              <a:t>theories</a:t>
            </a:r>
            <a:r>
              <a:rPr lang="de-DE" dirty="0" smtClean="0"/>
              <a:t> </a:t>
            </a:r>
            <a:r>
              <a:rPr lang="de-DE" dirty="0" err="1" smtClean="0"/>
              <a:t>of</a:t>
            </a:r>
            <a:r>
              <a:rPr lang="de-DE" dirty="0" smtClean="0"/>
              <a:t> </a:t>
            </a:r>
            <a:r>
              <a:rPr lang="de-DE" dirty="0" err="1" smtClean="0"/>
              <a:t>change</a:t>
            </a:r>
            <a:r>
              <a:rPr lang="de-DE" dirty="0" smtClean="0"/>
              <a:t>‘ </a:t>
            </a:r>
            <a:r>
              <a:rPr lang="de-DE" dirty="0" err="1" smtClean="0"/>
              <a:t>regarding</a:t>
            </a:r>
            <a:r>
              <a:rPr lang="de-DE" baseline="0" dirty="0" smtClean="0"/>
              <a:t> </a:t>
            </a:r>
            <a:r>
              <a:rPr lang="de-DE" baseline="0" dirty="0" err="1" smtClean="0"/>
              <a:t>sustainablity</a:t>
            </a:r>
            <a:r>
              <a:rPr lang="de-DE" baseline="0" dirty="0" smtClean="0"/>
              <a:t> </a:t>
            </a:r>
            <a:r>
              <a:rPr lang="de-DE" baseline="0" dirty="0" err="1" smtClean="0"/>
              <a:t>problems</a:t>
            </a:r>
            <a:r>
              <a:rPr lang="de-DE" baseline="0" dirty="0" smtClean="0"/>
              <a:t>, </a:t>
            </a:r>
            <a:r>
              <a:rPr lang="de-DE" baseline="0" dirty="0" err="1" smtClean="0"/>
              <a:t>causes</a:t>
            </a:r>
            <a:r>
              <a:rPr lang="de-DE" baseline="0" dirty="0" smtClean="0"/>
              <a:t> </a:t>
            </a:r>
            <a:r>
              <a:rPr lang="de-DE" baseline="0" dirty="0" err="1" smtClean="0"/>
              <a:t>and</a:t>
            </a:r>
            <a:r>
              <a:rPr lang="de-DE" baseline="0" dirty="0" smtClean="0"/>
              <a:t> </a:t>
            </a:r>
            <a:r>
              <a:rPr lang="de-DE" baseline="0" dirty="0" err="1" smtClean="0"/>
              <a:t>impacts</a:t>
            </a:r>
            <a:r>
              <a:rPr lang="de-DE" baseline="0" dirty="0" smtClean="0"/>
              <a:t>, </a:t>
            </a:r>
            <a:r>
              <a:rPr lang="de-DE" baseline="0" dirty="0" err="1" smtClean="0"/>
              <a:t>and</a:t>
            </a:r>
            <a:r>
              <a:rPr lang="de-DE" baseline="0" dirty="0" smtClean="0"/>
              <a:t> </a:t>
            </a:r>
            <a:r>
              <a:rPr lang="de-DE" baseline="0" dirty="0" err="1" smtClean="0"/>
              <a:t>possible</a:t>
            </a:r>
            <a:r>
              <a:rPr lang="de-DE" baseline="0" dirty="0" smtClean="0"/>
              <a:t> </a:t>
            </a:r>
            <a:r>
              <a:rPr lang="de-DE" baseline="0" dirty="0" err="1" smtClean="0"/>
              <a:t>futures</a:t>
            </a:r>
            <a:r>
              <a:rPr lang="de-DE" baseline="0" dirty="0" smtClean="0"/>
              <a:t>.</a:t>
            </a:r>
          </a:p>
          <a:p>
            <a:pPr marL="158750" indent="0">
              <a:buNone/>
            </a:pPr>
            <a:endParaRPr lang="de-DE" baseline="0" dirty="0" smtClean="0"/>
          </a:p>
          <a:p>
            <a:pPr marL="158750" indent="0">
              <a:buNone/>
            </a:pPr>
            <a:r>
              <a:rPr lang="de-DE" baseline="0" dirty="0" smtClean="0"/>
              <a:t>In </a:t>
            </a:r>
            <a:r>
              <a:rPr lang="de-DE" baseline="0" dirty="0" err="1" smtClean="0"/>
              <a:t>this</a:t>
            </a:r>
            <a:r>
              <a:rPr lang="de-DE" baseline="0" dirty="0" smtClean="0"/>
              <a:t> </a:t>
            </a:r>
            <a:r>
              <a:rPr lang="de-DE" baseline="0" dirty="0" err="1" smtClean="0"/>
              <a:t>webinar</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exploring</a:t>
            </a:r>
            <a:r>
              <a:rPr lang="de-DE" baseline="0" dirty="0" smtClean="0"/>
              <a:t> </a:t>
            </a:r>
            <a:r>
              <a:rPr lang="de-DE" baseline="0" dirty="0" err="1" smtClean="0"/>
              <a:t>perspectives</a:t>
            </a:r>
            <a:r>
              <a:rPr lang="de-DE" baseline="0" dirty="0" smtClean="0"/>
              <a:t> </a:t>
            </a:r>
            <a:r>
              <a:rPr lang="de-DE" baseline="0" dirty="0" err="1" smtClean="0"/>
              <a:t>around</a:t>
            </a:r>
            <a:r>
              <a:rPr lang="de-DE" baseline="0" dirty="0" smtClean="0"/>
              <a:t> </a:t>
            </a:r>
            <a:r>
              <a:rPr lang="de-DE" baseline="0" dirty="0" err="1" smtClean="0"/>
              <a:t>decoloniality</a:t>
            </a:r>
            <a:r>
              <a:rPr lang="de-DE" baseline="0" dirty="0" smtClean="0"/>
              <a:t> </a:t>
            </a:r>
            <a:endParaRPr lang="en-GB" dirty="0"/>
          </a:p>
        </p:txBody>
      </p:sp>
    </p:spTree>
    <p:extLst>
      <p:ext uri="{BB962C8B-B14F-4D97-AF65-F5344CB8AC3E}">
        <p14:creationId xmlns:p14="http://schemas.microsoft.com/office/powerpoint/2010/main" val="348229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100" b="0" i="0" u="none" strike="noStrike" cap="none" dirty="0" smtClean="0">
                <a:solidFill>
                  <a:srgbClr val="000000"/>
                </a:solidFill>
                <a:effectLst/>
                <a:latin typeface="Arial"/>
                <a:ea typeface="Arial"/>
                <a:cs typeface="Arial"/>
                <a:sym typeface="Arial"/>
              </a:rPr>
              <a:t>The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foundations of the house are built on a solid concrete that separates humans from the rest of nature, and creates degrees of hierarchical value that rank</a:t>
            </a:r>
            <a:endParaRPr lang="en-GB" dirty="0" smtClean="0">
              <a:effectLst/>
            </a:endParaRPr>
          </a:p>
          <a:p>
            <a:pPr rtl="0"/>
            <a:r>
              <a:rPr lang="en-GB" sz="1100" b="0" i="0" u="none" strike="noStrike" cap="none" dirty="0" smtClean="0">
                <a:solidFill>
                  <a:srgbClr val="000000"/>
                </a:solidFill>
                <a:effectLst/>
                <a:latin typeface="Arial"/>
                <a:ea typeface="Arial"/>
                <a:cs typeface="Arial"/>
                <a:sym typeface="Arial"/>
              </a:rPr>
              <a:t>these ‘separate’ beings against each other according to their perceived utility (Mika, 2019;</a:t>
            </a:r>
            <a:endParaRPr lang="en-GB" dirty="0" smtClean="0">
              <a:effectLst/>
            </a:endParaRPr>
          </a:p>
          <a:p>
            <a:pPr rtl="0"/>
            <a:r>
              <a:rPr lang="en-GB" sz="1100" b="0" i="0" u="none" strike="noStrike" cap="none" dirty="0" smtClean="0">
                <a:solidFill>
                  <a:srgbClr val="000000"/>
                </a:solidFill>
                <a:effectLst/>
                <a:latin typeface="Arial"/>
                <a:ea typeface="Arial"/>
                <a:cs typeface="Arial"/>
                <a:sym typeface="Arial"/>
              </a:rPr>
              <a:t>Silva, 2016). These fantasies of separation and hierarchy lay the onto-metaphysical</a:t>
            </a:r>
            <a:endParaRPr lang="en-GB" dirty="0" smtClean="0">
              <a:effectLst/>
            </a:endParaRPr>
          </a:p>
          <a:p>
            <a:pPr rtl="0"/>
            <a:r>
              <a:rPr lang="en-GB" sz="1100" b="0" i="0" u="none" strike="noStrike" cap="none" dirty="0" smtClean="0">
                <a:solidFill>
                  <a:srgbClr val="000000"/>
                </a:solidFill>
                <a:effectLst/>
                <a:latin typeface="Arial"/>
                <a:ea typeface="Arial"/>
                <a:cs typeface="Arial"/>
                <a:sym typeface="Arial"/>
              </a:rPr>
              <a:t>groundwork for the rest of the house. </a:t>
            </a: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The carrying walls of the house are represented, on</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one side, by tiles of Western humanist values and Enlightenment knowledge traditions,</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which promise consensus and universal relevance, and which are secured by denying the</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relevance of non-Western </a:t>
            </a:r>
            <a:r>
              <a:rPr lang="en-GB" sz="1100" b="0" i="0" u="none" strike="noStrike" cap="none" dirty="0" err="1" smtClean="0">
                <a:solidFill>
                  <a:srgbClr val="000000"/>
                </a:solidFill>
                <a:effectLst/>
                <a:latin typeface="Arial"/>
                <a:ea typeface="Arial"/>
                <a:cs typeface="Arial"/>
                <a:sym typeface="Arial"/>
              </a:rPr>
              <a:t>knowledges</a:t>
            </a:r>
            <a:r>
              <a:rPr lang="en-GB" sz="1100" b="0" i="0" u="none" strike="noStrike" cap="none" dirty="0" smtClean="0">
                <a:solidFill>
                  <a:srgbClr val="000000"/>
                </a:solidFill>
                <a:effectLst/>
                <a:latin typeface="Arial"/>
                <a:ea typeface="Arial"/>
                <a:cs typeface="Arial"/>
                <a:sym typeface="Arial"/>
              </a:rPr>
              <a:t> (Ahenakew, 2016; Santos, 2007; Smith, 2012). On</a:t>
            </a:r>
            <a:endParaRPr lang="en-GB" dirty="0" smtClean="0">
              <a:effectLst/>
            </a:endParaRP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the other side is the wall of nation-states, which promise security through the mechanisms</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of borders, rights, and national homogeneity, all of which are ultimately secured through</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processes of state sanctioned violence ‘at home’ and abroad (Byrd, 2011; Tuck &amp; Yang,</a:t>
            </a:r>
            <a:endParaRPr lang="en-GB" dirty="0" smtClean="0">
              <a:effectLst/>
            </a:endParaRPr>
          </a:p>
          <a:p>
            <a:pPr rtl="0"/>
            <a:r>
              <a:rPr lang="en-GB" sz="1100" b="0" i="0" u="none" strike="noStrike" cap="none" dirty="0" smtClean="0">
                <a:solidFill>
                  <a:srgbClr val="000000"/>
                </a:solidFill>
                <a:effectLst/>
                <a:latin typeface="Arial"/>
                <a:ea typeface="Arial"/>
                <a:cs typeface="Arial"/>
                <a:sym typeface="Arial"/>
              </a:rPr>
              <a:t>2012). </a:t>
            </a:r>
          </a:p>
          <a:p>
            <a:pPr rtl="0"/>
            <a:endParaRPr lang="en-GB" sz="1100" b="0" i="0" u="none" strike="noStrike" cap="none" dirty="0" smtClean="0">
              <a:solidFill>
                <a:srgbClr val="000000"/>
              </a:solidFill>
              <a:effectLst/>
              <a:latin typeface="Arial"/>
              <a:ea typeface="Arial"/>
              <a:cs typeface="Arial"/>
              <a:sym typeface="Arial"/>
            </a:endParaRPr>
          </a:p>
          <a:p>
            <a:pPr rtl="0"/>
            <a:r>
              <a:rPr lang="en-GB" sz="1100" b="0" i="0" u="none" strike="noStrike" cap="none" dirty="0" smtClean="0">
                <a:solidFill>
                  <a:srgbClr val="000000"/>
                </a:solidFill>
                <a:effectLst/>
                <a:latin typeface="Arial"/>
                <a:ea typeface="Arial"/>
                <a:cs typeface="Arial"/>
                <a:sym typeface="Arial"/>
              </a:rPr>
              <a:t>The roof of this house is made of tiles of global capitalism, layered over beams of</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continuous economic growth and consumption as a measure of progress and civilization</a:t>
            </a:r>
            <a:r>
              <a:rPr lang="en-GB" sz="1100" b="0" i="0" u="none" strike="noStrike" cap="none" baseline="0" dirty="0" smtClean="0">
                <a:solidFill>
                  <a:srgbClr val="000000"/>
                </a:solidFill>
                <a:effectLst/>
                <a:latin typeface="Arial"/>
                <a:ea typeface="Arial"/>
                <a:cs typeface="Arial"/>
                <a:sym typeface="Arial"/>
              </a:rPr>
              <a:t> </a:t>
            </a:r>
            <a:r>
              <a:rPr lang="en-GB" sz="1100" b="0" i="0" u="none" strike="noStrike" cap="none" dirty="0" smtClean="0">
                <a:solidFill>
                  <a:srgbClr val="000000"/>
                </a:solidFill>
                <a:effectLst/>
                <a:latin typeface="Arial"/>
                <a:ea typeface="Arial"/>
                <a:cs typeface="Arial"/>
                <a:sym typeface="Arial"/>
              </a:rPr>
              <a:t>(</a:t>
            </a:r>
            <a:r>
              <a:rPr lang="en-GB" sz="1100" b="0" i="0" u="none" strike="noStrike" cap="none" dirty="0" err="1" smtClean="0">
                <a:solidFill>
                  <a:srgbClr val="000000"/>
                </a:solidFill>
                <a:effectLst/>
                <a:latin typeface="Arial"/>
                <a:ea typeface="Arial"/>
                <a:cs typeface="Arial"/>
                <a:sym typeface="Arial"/>
              </a:rPr>
              <a:t>Coulthard</a:t>
            </a:r>
            <a:r>
              <a:rPr lang="en-GB" sz="1100" b="0" i="0" u="none" strike="noStrike" cap="none" dirty="0" smtClean="0">
                <a:solidFill>
                  <a:srgbClr val="000000"/>
                </a:solidFill>
                <a:effectLst/>
                <a:latin typeface="Arial"/>
                <a:ea typeface="Arial"/>
                <a:cs typeface="Arial"/>
                <a:sym typeface="Arial"/>
              </a:rPr>
              <a:t>, 2014; Silva, 2007). </a:t>
            </a:r>
            <a:endParaRPr lang="en-GB" dirty="0"/>
          </a:p>
        </p:txBody>
      </p:sp>
    </p:spTree>
    <p:extLst>
      <p:ext uri="{BB962C8B-B14F-4D97-AF65-F5344CB8AC3E}">
        <p14:creationId xmlns:p14="http://schemas.microsoft.com/office/powerpoint/2010/main" val="1509369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hasCustomPrompt="1"/>
          </p:nvPr>
        </p:nvSpPr>
        <p:spPr>
          <a:xfrm>
            <a:off x="311708" y="1646947"/>
            <a:ext cx="8520600" cy="2052600"/>
          </a:xfrm>
          <a:prstGeom prst="rect">
            <a:avLst/>
          </a:prstGeom>
          <a:ln>
            <a:noFill/>
          </a:ln>
        </p:spPr>
        <p:txBody>
          <a:bodyPr spcFirstLastPara="1" wrap="square" lIns="91425" tIns="91425" rIns="91425" bIns="91425" anchor="b" anchorCtr="0">
            <a:normAutofit/>
          </a:bodyPr>
          <a:lstStyle>
            <a:lvl1pPr lvl="0" algn="ctr">
              <a:spcBef>
                <a:spcPts val="0"/>
              </a:spcBef>
              <a:spcAft>
                <a:spcPts val="0"/>
              </a:spcAft>
              <a:buClr>
                <a:srgbClr val="39B44A"/>
              </a:buClr>
              <a:buSzPts val="5200"/>
              <a:buNone/>
              <a:defRPr sz="5200">
                <a:solidFill>
                  <a:srgbClr val="39B44A"/>
                </a:solidFill>
              </a:defRPr>
            </a:lvl1pPr>
            <a:lvl2pPr lvl="1" algn="ctr">
              <a:spcBef>
                <a:spcPts val="0"/>
              </a:spcBef>
              <a:spcAft>
                <a:spcPts val="0"/>
              </a:spcAft>
              <a:buClr>
                <a:srgbClr val="39B44A"/>
              </a:buClr>
              <a:buSzPts val="5200"/>
              <a:buNone/>
              <a:defRPr sz="5200">
                <a:solidFill>
                  <a:srgbClr val="39B44A"/>
                </a:solidFill>
              </a:defRPr>
            </a:lvl2pPr>
            <a:lvl3pPr lvl="2" algn="ctr">
              <a:spcBef>
                <a:spcPts val="0"/>
              </a:spcBef>
              <a:spcAft>
                <a:spcPts val="0"/>
              </a:spcAft>
              <a:buClr>
                <a:srgbClr val="39B44A"/>
              </a:buClr>
              <a:buSzPts val="5200"/>
              <a:buNone/>
              <a:defRPr sz="5200">
                <a:solidFill>
                  <a:srgbClr val="39B44A"/>
                </a:solidFill>
              </a:defRPr>
            </a:lvl3pPr>
            <a:lvl4pPr lvl="3" algn="ctr">
              <a:spcBef>
                <a:spcPts val="0"/>
              </a:spcBef>
              <a:spcAft>
                <a:spcPts val="0"/>
              </a:spcAft>
              <a:buClr>
                <a:srgbClr val="39B44A"/>
              </a:buClr>
              <a:buSzPts val="5200"/>
              <a:buNone/>
              <a:defRPr sz="5200">
                <a:solidFill>
                  <a:srgbClr val="39B44A"/>
                </a:solidFill>
              </a:defRPr>
            </a:lvl4pPr>
            <a:lvl5pPr lvl="4" algn="ctr">
              <a:spcBef>
                <a:spcPts val="0"/>
              </a:spcBef>
              <a:spcAft>
                <a:spcPts val="0"/>
              </a:spcAft>
              <a:buClr>
                <a:srgbClr val="39B44A"/>
              </a:buClr>
              <a:buSzPts val="5200"/>
              <a:buNone/>
              <a:defRPr sz="5200">
                <a:solidFill>
                  <a:srgbClr val="39B44A"/>
                </a:solidFill>
              </a:defRPr>
            </a:lvl5pPr>
            <a:lvl6pPr lvl="5" algn="ctr">
              <a:spcBef>
                <a:spcPts val="0"/>
              </a:spcBef>
              <a:spcAft>
                <a:spcPts val="0"/>
              </a:spcAft>
              <a:buClr>
                <a:srgbClr val="39B44A"/>
              </a:buClr>
              <a:buSzPts val="5200"/>
              <a:buNone/>
              <a:defRPr sz="5200">
                <a:solidFill>
                  <a:srgbClr val="39B44A"/>
                </a:solidFill>
              </a:defRPr>
            </a:lvl6pPr>
            <a:lvl7pPr lvl="6" algn="ctr">
              <a:spcBef>
                <a:spcPts val="0"/>
              </a:spcBef>
              <a:spcAft>
                <a:spcPts val="0"/>
              </a:spcAft>
              <a:buClr>
                <a:srgbClr val="39B44A"/>
              </a:buClr>
              <a:buSzPts val="5200"/>
              <a:buNone/>
              <a:defRPr sz="5200">
                <a:solidFill>
                  <a:srgbClr val="39B44A"/>
                </a:solidFill>
              </a:defRPr>
            </a:lvl7pPr>
            <a:lvl8pPr lvl="7" algn="ctr">
              <a:spcBef>
                <a:spcPts val="0"/>
              </a:spcBef>
              <a:spcAft>
                <a:spcPts val="0"/>
              </a:spcAft>
              <a:buClr>
                <a:srgbClr val="39B44A"/>
              </a:buClr>
              <a:buSzPts val="5200"/>
              <a:buNone/>
              <a:defRPr sz="5200">
                <a:solidFill>
                  <a:srgbClr val="39B44A"/>
                </a:solidFill>
              </a:defRPr>
            </a:lvl8pPr>
            <a:lvl9pPr lvl="8" algn="ctr">
              <a:spcBef>
                <a:spcPts val="0"/>
              </a:spcBef>
              <a:spcAft>
                <a:spcPts val="0"/>
              </a:spcAft>
              <a:buClr>
                <a:srgbClr val="39B44A"/>
              </a:buClr>
              <a:buSzPts val="5200"/>
              <a:buNone/>
              <a:defRPr sz="5200">
                <a:solidFill>
                  <a:srgbClr val="39B44A"/>
                </a:solidFill>
              </a:defRPr>
            </a:lvl9pPr>
          </a:lstStyle>
          <a:p>
            <a:r>
              <a:rPr lang="de-DE" dirty="0"/>
              <a:t>Sustainability and me</a:t>
            </a:r>
            <a:br>
              <a:rPr lang="de-DE" dirty="0"/>
            </a:br>
            <a:r>
              <a:rPr lang="de-DE" dirty="0"/>
              <a:t>Sustainability values</a:t>
            </a:r>
            <a:endParaRPr dirty="0"/>
          </a:p>
        </p:txBody>
      </p:sp>
      <p:sp>
        <p:nvSpPr>
          <p:cNvPr id="11" name="Google Shape;11;p2"/>
          <p:cNvSpPr txBox="1">
            <a:spLocks noGrp="1"/>
          </p:cNvSpPr>
          <p:nvPr>
            <p:ph type="subTitle" idx="1" hasCustomPrompt="1"/>
          </p:nvPr>
        </p:nvSpPr>
        <p:spPr>
          <a:xfrm>
            <a:off x="311700" y="3736497"/>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2800"/>
              <a:buNone/>
              <a:defRPr sz="2000">
                <a:solidFill>
                  <a:srgbClr val="434343"/>
                </a:solidFill>
              </a:defRPr>
            </a:lvl1pPr>
            <a:lvl2pPr lvl="1" algn="ctr">
              <a:lnSpc>
                <a:spcPct val="100000"/>
              </a:lnSpc>
              <a:spcBef>
                <a:spcPts val="0"/>
              </a:spcBef>
              <a:spcAft>
                <a:spcPts val="0"/>
              </a:spcAft>
              <a:buClr>
                <a:srgbClr val="434343"/>
              </a:buClr>
              <a:buSzPts val="2800"/>
              <a:buNone/>
              <a:defRPr sz="2800">
                <a:solidFill>
                  <a:srgbClr val="434343"/>
                </a:solidFill>
              </a:defRPr>
            </a:lvl2pPr>
            <a:lvl3pPr lvl="2" algn="ctr">
              <a:lnSpc>
                <a:spcPct val="100000"/>
              </a:lnSpc>
              <a:spcBef>
                <a:spcPts val="0"/>
              </a:spcBef>
              <a:spcAft>
                <a:spcPts val="0"/>
              </a:spcAft>
              <a:buClr>
                <a:srgbClr val="434343"/>
              </a:buClr>
              <a:buSzPts val="2800"/>
              <a:buNone/>
              <a:defRPr sz="2800">
                <a:solidFill>
                  <a:srgbClr val="434343"/>
                </a:solidFill>
              </a:defRPr>
            </a:lvl3pPr>
            <a:lvl4pPr lvl="3" algn="ctr">
              <a:lnSpc>
                <a:spcPct val="100000"/>
              </a:lnSpc>
              <a:spcBef>
                <a:spcPts val="0"/>
              </a:spcBef>
              <a:spcAft>
                <a:spcPts val="0"/>
              </a:spcAft>
              <a:buClr>
                <a:srgbClr val="434343"/>
              </a:buClr>
              <a:buSzPts val="2800"/>
              <a:buNone/>
              <a:defRPr sz="2800">
                <a:solidFill>
                  <a:srgbClr val="434343"/>
                </a:solidFill>
              </a:defRPr>
            </a:lvl4pPr>
            <a:lvl5pPr lvl="4" algn="ctr">
              <a:lnSpc>
                <a:spcPct val="100000"/>
              </a:lnSpc>
              <a:spcBef>
                <a:spcPts val="0"/>
              </a:spcBef>
              <a:spcAft>
                <a:spcPts val="0"/>
              </a:spcAft>
              <a:buClr>
                <a:srgbClr val="434343"/>
              </a:buClr>
              <a:buSzPts val="2800"/>
              <a:buNone/>
              <a:defRPr sz="2800">
                <a:solidFill>
                  <a:srgbClr val="434343"/>
                </a:solidFill>
              </a:defRPr>
            </a:lvl5pPr>
            <a:lvl6pPr lvl="5" algn="ctr">
              <a:lnSpc>
                <a:spcPct val="100000"/>
              </a:lnSpc>
              <a:spcBef>
                <a:spcPts val="0"/>
              </a:spcBef>
              <a:spcAft>
                <a:spcPts val="0"/>
              </a:spcAft>
              <a:buClr>
                <a:srgbClr val="434343"/>
              </a:buClr>
              <a:buSzPts val="2800"/>
              <a:buNone/>
              <a:defRPr sz="2800">
                <a:solidFill>
                  <a:srgbClr val="434343"/>
                </a:solidFill>
              </a:defRPr>
            </a:lvl6pPr>
            <a:lvl7pPr lvl="6" algn="ctr">
              <a:lnSpc>
                <a:spcPct val="100000"/>
              </a:lnSpc>
              <a:spcBef>
                <a:spcPts val="0"/>
              </a:spcBef>
              <a:spcAft>
                <a:spcPts val="0"/>
              </a:spcAft>
              <a:buClr>
                <a:srgbClr val="434343"/>
              </a:buClr>
              <a:buSzPts val="2800"/>
              <a:buNone/>
              <a:defRPr sz="2800">
                <a:solidFill>
                  <a:srgbClr val="434343"/>
                </a:solidFill>
              </a:defRPr>
            </a:lvl7pPr>
            <a:lvl8pPr lvl="7" algn="ctr">
              <a:lnSpc>
                <a:spcPct val="100000"/>
              </a:lnSpc>
              <a:spcBef>
                <a:spcPts val="0"/>
              </a:spcBef>
              <a:spcAft>
                <a:spcPts val="0"/>
              </a:spcAft>
              <a:buClr>
                <a:srgbClr val="434343"/>
              </a:buClr>
              <a:buSzPts val="2800"/>
              <a:buNone/>
              <a:defRPr sz="2800">
                <a:solidFill>
                  <a:srgbClr val="434343"/>
                </a:solidFill>
              </a:defRPr>
            </a:lvl8pPr>
            <a:lvl9pPr lvl="8" algn="ctr">
              <a:lnSpc>
                <a:spcPct val="100000"/>
              </a:lnSpc>
              <a:spcBef>
                <a:spcPts val="0"/>
              </a:spcBef>
              <a:spcAft>
                <a:spcPts val="0"/>
              </a:spcAft>
              <a:buClr>
                <a:srgbClr val="434343"/>
              </a:buClr>
              <a:buSzPts val="2800"/>
              <a:buNone/>
              <a:defRPr sz="2800">
                <a:solidFill>
                  <a:srgbClr val="434343"/>
                </a:solidFill>
              </a:defRPr>
            </a:lvl9pPr>
          </a:lstStyle>
          <a:p>
            <a:r>
              <a:rPr lang="de-DE" dirty="0"/>
              <a:t>Dr. Rachel Bowden &amp; Katrin Lange</a:t>
            </a:r>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3" name="Google Shape;13;p2"/>
          <p:cNvPicPr preferRelativeResize="0"/>
          <p:nvPr/>
        </p:nvPicPr>
        <p:blipFill>
          <a:blip r:embed="rId2">
            <a:alphaModFix/>
          </a:blip>
          <a:stretch>
            <a:fillRect/>
          </a:stretch>
        </p:blipFill>
        <p:spPr>
          <a:xfrm>
            <a:off x="59725" y="50400"/>
            <a:ext cx="3626575" cy="1078150"/>
          </a:xfrm>
          <a:prstGeom prst="rect">
            <a:avLst/>
          </a:prstGeom>
          <a:noFill/>
          <a:ln>
            <a:noFill/>
          </a:ln>
        </p:spPr>
      </p:pic>
      <p:sp>
        <p:nvSpPr>
          <p:cNvPr id="14" name="Google Shape;14;p2"/>
          <p:cNvSpPr/>
          <p:nvPr/>
        </p:nvSpPr>
        <p:spPr>
          <a:xfrm rot="10498349">
            <a:off x="8396213" y="3408816"/>
            <a:ext cx="438186" cy="438186"/>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497514">
            <a:off x="7515919" y="3972834"/>
            <a:ext cx="986617" cy="986617"/>
          </a:xfrm>
          <a:prstGeom prst="flowChartConnector">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497864">
            <a:off x="8714883" y="2745709"/>
            <a:ext cx="293934" cy="293934"/>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139"/>
        <p:cNvGrpSpPr/>
        <p:nvPr/>
      </p:nvGrpSpPr>
      <p:grpSpPr>
        <a:xfrm>
          <a:off x="0" y="0"/>
          <a:ext cx="0" cy="0"/>
          <a:chOff x="0" y="0"/>
          <a:chExt cx="0" cy="0"/>
        </a:xfrm>
      </p:grpSpPr>
      <p:sp>
        <p:nvSpPr>
          <p:cNvPr id="140" name="Google Shape;140;p16"/>
          <p:cNvSpPr/>
          <p:nvPr/>
        </p:nvSpPr>
        <p:spPr>
          <a:xfrm>
            <a:off x="2100" y="0"/>
            <a:ext cx="4572000" cy="5143500"/>
          </a:xfrm>
          <a:prstGeom prst="rect">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3F3F3"/>
              </a:buClr>
              <a:buSzPts val="2100"/>
              <a:buNone/>
              <a:defRPr sz="2100">
                <a:solidFill>
                  <a:srgbClr val="F3F3F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4" name="Google Shape;14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45" name="Google Shape;145;p16"/>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75" name="Google Shape;175;p20"/>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Green">
  <p:cSld name="CAPTION_ONLY_1_1">
    <p:spTree>
      <p:nvGrpSpPr>
        <p:cNvPr id="1" name="Shape 176"/>
        <p:cNvGrpSpPr/>
        <p:nvPr/>
      </p:nvGrpSpPr>
      <p:grpSpPr>
        <a:xfrm>
          <a:off x="0" y="0"/>
          <a:ext cx="0" cy="0"/>
          <a:chOff x="0" y="0"/>
          <a:chExt cx="0" cy="0"/>
        </a:xfrm>
      </p:grpSpPr>
      <p:sp>
        <p:nvSpPr>
          <p:cNvPr id="177" name="Google Shape;177;p21"/>
          <p:cNvSpPr txBox="1">
            <a:spLocks noGrp="1"/>
          </p:cNvSpPr>
          <p:nvPr>
            <p:ph type="body" idx="1"/>
          </p:nvPr>
        </p:nvSpPr>
        <p:spPr>
          <a:xfrm>
            <a:off x="166800" y="931100"/>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78" name="Google Shape;17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79" name="Google Shape;179;p21"/>
          <p:cNvSpPr/>
          <p:nvPr/>
        </p:nvSpPr>
        <p:spPr>
          <a:xfrm>
            <a:off x="0"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3" name="Google Shape;18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Green">
  <p:cSld name="SECTION_HEADER_1_2">
    <p:bg>
      <p:bgPr>
        <a:solidFill>
          <a:schemeClr val="lt2"/>
        </a:solidFill>
        <a:effectLst/>
      </p:bgPr>
    </p:bg>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2">
            <a:alphaModFix/>
          </a:blip>
          <a:srcRect t="787" b="797"/>
          <a:stretch/>
        </p:blipFill>
        <p:spPr>
          <a:xfrm>
            <a:off x="0" y="79200"/>
            <a:ext cx="9144000" cy="5063700"/>
          </a:xfrm>
          <a:prstGeom prst="rect">
            <a:avLst/>
          </a:prstGeom>
          <a:noFill/>
          <a:ln>
            <a:noFill/>
          </a:ln>
        </p:spPr>
      </p:pic>
      <p:sp>
        <p:nvSpPr>
          <p:cNvPr id="186" name="Google Shape;18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87" name="Google Shape;187;p23"/>
          <p:cNvPicPr preferRelativeResize="0"/>
          <p:nvPr/>
        </p:nvPicPr>
        <p:blipFill>
          <a:blip r:embed="rId3">
            <a:alphaModFix/>
          </a:blip>
          <a:stretch>
            <a:fillRect/>
          </a:stretch>
        </p:blipFill>
        <p:spPr>
          <a:xfrm>
            <a:off x="7650475" y="388588"/>
            <a:ext cx="1101968" cy="447288"/>
          </a:xfrm>
          <a:prstGeom prst="rect">
            <a:avLst/>
          </a:prstGeom>
          <a:noFill/>
          <a:ln>
            <a:noFill/>
          </a:ln>
        </p:spPr>
      </p:pic>
      <p:sp>
        <p:nvSpPr>
          <p:cNvPr id="188" name="Google Shape;188;p23"/>
          <p:cNvSpPr txBox="1">
            <a:spLocks noGrp="1"/>
          </p:cNvSpPr>
          <p:nvPr>
            <p:ph type="ctrTitle"/>
          </p:nvPr>
        </p:nvSpPr>
        <p:spPr>
          <a:xfrm>
            <a:off x="1073225" y="835875"/>
            <a:ext cx="5853900" cy="13485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rgbClr val="1D2C5B"/>
              </a:buClr>
              <a:buSzPts val="3600"/>
              <a:buNone/>
              <a:defRPr sz="3600">
                <a:solidFill>
                  <a:srgbClr val="1D2C5B"/>
                </a:solidFill>
              </a:defRPr>
            </a:lvl2pPr>
            <a:lvl3pPr lvl="2" algn="ctr" rtl="0">
              <a:spcBef>
                <a:spcPts val="0"/>
              </a:spcBef>
              <a:spcAft>
                <a:spcPts val="0"/>
              </a:spcAft>
              <a:buClr>
                <a:srgbClr val="1D2C5B"/>
              </a:buClr>
              <a:buSzPts val="3600"/>
              <a:buNone/>
              <a:defRPr sz="3600">
                <a:solidFill>
                  <a:srgbClr val="1D2C5B"/>
                </a:solidFill>
              </a:defRPr>
            </a:lvl3pPr>
            <a:lvl4pPr lvl="3" algn="ctr" rtl="0">
              <a:spcBef>
                <a:spcPts val="0"/>
              </a:spcBef>
              <a:spcAft>
                <a:spcPts val="0"/>
              </a:spcAft>
              <a:buClr>
                <a:srgbClr val="1D2C5B"/>
              </a:buClr>
              <a:buSzPts val="3600"/>
              <a:buNone/>
              <a:defRPr sz="3600">
                <a:solidFill>
                  <a:srgbClr val="1D2C5B"/>
                </a:solidFill>
              </a:defRPr>
            </a:lvl4pPr>
            <a:lvl5pPr lvl="4" algn="ctr" rtl="0">
              <a:spcBef>
                <a:spcPts val="0"/>
              </a:spcBef>
              <a:spcAft>
                <a:spcPts val="0"/>
              </a:spcAft>
              <a:buClr>
                <a:srgbClr val="1D2C5B"/>
              </a:buClr>
              <a:buSzPts val="3600"/>
              <a:buNone/>
              <a:defRPr sz="3600">
                <a:solidFill>
                  <a:srgbClr val="1D2C5B"/>
                </a:solidFill>
              </a:defRPr>
            </a:lvl5pPr>
            <a:lvl6pPr lvl="5" algn="ctr" rtl="0">
              <a:spcBef>
                <a:spcPts val="0"/>
              </a:spcBef>
              <a:spcAft>
                <a:spcPts val="0"/>
              </a:spcAft>
              <a:buClr>
                <a:srgbClr val="1D2C5B"/>
              </a:buClr>
              <a:buSzPts val="3600"/>
              <a:buNone/>
              <a:defRPr sz="3600">
                <a:solidFill>
                  <a:srgbClr val="1D2C5B"/>
                </a:solidFill>
              </a:defRPr>
            </a:lvl6pPr>
            <a:lvl7pPr lvl="6" algn="ctr" rtl="0">
              <a:spcBef>
                <a:spcPts val="0"/>
              </a:spcBef>
              <a:spcAft>
                <a:spcPts val="0"/>
              </a:spcAft>
              <a:buClr>
                <a:srgbClr val="1D2C5B"/>
              </a:buClr>
              <a:buSzPts val="3600"/>
              <a:buNone/>
              <a:defRPr sz="3600">
                <a:solidFill>
                  <a:srgbClr val="1D2C5B"/>
                </a:solidFill>
              </a:defRPr>
            </a:lvl7pPr>
            <a:lvl8pPr lvl="7" algn="ctr" rtl="0">
              <a:spcBef>
                <a:spcPts val="0"/>
              </a:spcBef>
              <a:spcAft>
                <a:spcPts val="0"/>
              </a:spcAft>
              <a:buClr>
                <a:srgbClr val="1D2C5B"/>
              </a:buClr>
              <a:buSzPts val="3600"/>
              <a:buNone/>
              <a:defRPr sz="3600">
                <a:solidFill>
                  <a:srgbClr val="1D2C5B"/>
                </a:solidFill>
              </a:defRPr>
            </a:lvl8pPr>
            <a:lvl9pPr lvl="8" algn="ctr" rtl="0">
              <a:spcBef>
                <a:spcPts val="0"/>
              </a:spcBef>
              <a:spcAft>
                <a:spcPts val="0"/>
              </a:spcAft>
              <a:buClr>
                <a:srgbClr val="1D2C5B"/>
              </a:buClr>
              <a:buSzPts val="3600"/>
              <a:buNone/>
              <a:defRPr sz="3600">
                <a:solidFill>
                  <a:srgbClr val="1D2C5B"/>
                </a:solidFill>
              </a:defRPr>
            </a:lvl9pPr>
          </a:lstStyle>
          <a:p>
            <a:endParaRPr/>
          </a:p>
        </p:txBody>
      </p:sp>
      <p:sp>
        <p:nvSpPr>
          <p:cNvPr id="189" name="Google Shape;189;p23"/>
          <p:cNvSpPr/>
          <p:nvPr/>
        </p:nvSpPr>
        <p:spPr>
          <a:xfrm>
            <a:off x="-225" y="0"/>
            <a:ext cx="9144000" cy="72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cxnSp>
        <p:nvCxnSpPr>
          <p:cNvPr id="23" name="Google Shape;23;p4"/>
          <p:cNvCxnSpPr/>
          <p:nvPr/>
        </p:nvCxnSpPr>
        <p:spPr>
          <a:xfrm rot="10800000">
            <a:off x="2267050" y="895225"/>
            <a:ext cx="4797900" cy="3457800"/>
          </a:xfrm>
          <a:prstGeom prst="straightConnector1">
            <a:avLst/>
          </a:prstGeom>
          <a:noFill/>
          <a:ln w="19050" cap="flat" cmpd="sng">
            <a:solidFill>
              <a:srgbClr val="999999"/>
            </a:solidFill>
            <a:prstDash val="solid"/>
            <a:round/>
            <a:headEnd type="none" w="med" len="med"/>
            <a:tailEnd type="none" w="med" len="med"/>
          </a:ln>
        </p:spPr>
      </p:cxnSp>
      <p:sp>
        <p:nvSpPr>
          <p:cNvPr id="24" name="Google Shape;24;p4"/>
          <p:cNvSpPr/>
          <p:nvPr/>
        </p:nvSpPr>
        <p:spPr>
          <a:xfrm>
            <a:off x="6719700" y="3918375"/>
            <a:ext cx="933300" cy="9333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2424300" y="424050"/>
            <a:ext cx="4295400" cy="42954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39B44A"/>
              </a:buClr>
              <a:buSzPts val="3600"/>
              <a:buNone/>
              <a:defRPr sz="3600">
                <a:solidFill>
                  <a:srgbClr val="39B44A"/>
                </a:solidFill>
              </a:defRPr>
            </a:lvl1pPr>
            <a:lvl2pPr lvl="1" algn="ctr">
              <a:spcBef>
                <a:spcPts val="0"/>
              </a:spcBef>
              <a:spcAft>
                <a:spcPts val="0"/>
              </a:spcAft>
              <a:buClr>
                <a:srgbClr val="39B44A"/>
              </a:buClr>
              <a:buSzPts val="3600"/>
              <a:buNone/>
              <a:defRPr sz="3600">
                <a:solidFill>
                  <a:srgbClr val="39B44A"/>
                </a:solidFill>
              </a:defRPr>
            </a:lvl2pPr>
            <a:lvl3pPr lvl="2" algn="ctr">
              <a:spcBef>
                <a:spcPts val="0"/>
              </a:spcBef>
              <a:spcAft>
                <a:spcPts val="0"/>
              </a:spcAft>
              <a:buClr>
                <a:srgbClr val="39B44A"/>
              </a:buClr>
              <a:buSzPts val="3600"/>
              <a:buNone/>
              <a:defRPr sz="3600">
                <a:solidFill>
                  <a:srgbClr val="39B44A"/>
                </a:solidFill>
              </a:defRPr>
            </a:lvl3pPr>
            <a:lvl4pPr lvl="3" algn="ctr">
              <a:spcBef>
                <a:spcPts val="0"/>
              </a:spcBef>
              <a:spcAft>
                <a:spcPts val="0"/>
              </a:spcAft>
              <a:buClr>
                <a:srgbClr val="39B44A"/>
              </a:buClr>
              <a:buSzPts val="3600"/>
              <a:buNone/>
              <a:defRPr sz="3600">
                <a:solidFill>
                  <a:srgbClr val="39B44A"/>
                </a:solidFill>
              </a:defRPr>
            </a:lvl4pPr>
            <a:lvl5pPr lvl="4" algn="ctr">
              <a:spcBef>
                <a:spcPts val="0"/>
              </a:spcBef>
              <a:spcAft>
                <a:spcPts val="0"/>
              </a:spcAft>
              <a:buClr>
                <a:srgbClr val="39B44A"/>
              </a:buClr>
              <a:buSzPts val="3600"/>
              <a:buNone/>
              <a:defRPr sz="3600">
                <a:solidFill>
                  <a:srgbClr val="39B44A"/>
                </a:solidFill>
              </a:defRPr>
            </a:lvl5pPr>
            <a:lvl6pPr lvl="5" algn="ctr">
              <a:spcBef>
                <a:spcPts val="0"/>
              </a:spcBef>
              <a:spcAft>
                <a:spcPts val="0"/>
              </a:spcAft>
              <a:buClr>
                <a:srgbClr val="39B44A"/>
              </a:buClr>
              <a:buSzPts val="3600"/>
              <a:buNone/>
              <a:defRPr sz="3600">
                <a:solidFill>
                  <a:srgbClr val="39B44A"/>
                </a:solidFill>
              </a:defRPr>
            </a:lvl6pPr>
            <a:lvl7pPr lvl="6" algn="ctr">
              <a:spcBef>
                <a:spcPts val="0"/>
              </a:spcBef>
              <a:spcAft>
                <a:spcPts val="0"/>
              </a:spcAft>
              <a:buClr>
                <a:srgbClr val="39B44A"/>
              </a:buClr>
              <a:buSzPts val="3600"/>
              <a:buNone/>
              <a:defRPr sz="3600">
                <a:solidFill>
                  <a:srgbClr val="39B44A"/>
                </a:solidFill>
              </a:defRPr>
            </a:lvl7pPr>
            <a:lvl8pPr lvl="7" algn="ctr">
              <a:spcBef>
                <a:spcPts val="0"/>
              </a:spcBef>
              <a:spcAft>
                <a:spcPts val="0"/>
              </a:spcAft>
              <a:buClr>
                <a:srgbClr val="39B44A"/>
              </a:buClr>
              <a:buSzPts val="3600"/>
              <a:buNone/>
              <a:defRPr sz="3600">
                <a:solidFill>
                  <a:srgbClr val="39B44A"/>
                </a:solidFill>
              </a:defRPr>
            </a:lvl8pPr>
            <a:lvl9pPr lvl="8" algn="ctr">
              <a:spcBef>
                <a:spcPts val="0"/>
              </a:spcBef>
              <a:spcAft>
                <a:spcPts val="0"/>
              </a:spcAft>
              <a:buClr>
                <a:srgbClr val="39B44A"/>
              </a:buClr>
              <a:buSzPts val="3600"/>
              <a:buNone/>
              <a:defRPr sz="3600">
                <a:solidFill>
                  <a:srgbClr val="39B44A"/>
                </a:solidFill>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
        <p:nvSpPr>
          <p:cNvPr id="28" name="Google Shape;28;p4"/>
          <p:cNvSpPr/>
          <p:nvPr/>
        </p:nvSpPr>
        <p:spPr>
          <a:xfrm>
            <a:off x="1031100" y="1194275"/>
            <a:ext cx="438300" cy="438300"/>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437600" y="207575"/>
            <a:ext cx="986700" cy="986700"/>
          </a:xfrm>
          <a:prstGeom prst="flowChartConnector">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792950" y="1977150"/>
            <a:ext cx="294000" cy="2940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53000" y="3415613"/>
            <a:ext cx="438300" cy="4383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974975" y="2818950"/>
            <a:ext cx="294000" cy="2940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4"/>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column text 1">
  <p:cSld name="ONE_COLUMN_TEXT_1">
    <p:spTree>
      <p:nvGrpSpPr>
        <p:cNvPr id="1" name="Shape 82"/>
        <p:cNvGrpSpPr/>
        <p:nvPr/>
      </p:nvGrpSpPr>
      <p:grpSpPr>
        <a:xfrm>
          <a:off x="0" y="0"/>
          <a:ext cx="0" cy="0"/>
          <a:chOff x="0" y="0"/>
          <a:chExt cx="0" cy="0"/>
        </a:xfrm>
      </p:grpSpPr>
      <p:sp>
        <p:nvSpPr>
          <p:cNvPr id="83" name="Google Shape;83;p9"/>
          <p:cNvSpPr/>
          <p:nvPr/>
        </p:nvSpPr>
        <p:spPr>
          <a:xfrm rot="10800000">
            <a:off x="8477989" y="230386"/>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rot="10800000">
            <a:off x="7825705" y="696165"/>
            <a:ext cx="671700" cy="671700"/>
          </a:xfrm>
          <a:prstGeom prst="ellipse">
            <a:avLst/>
          </a:prstGeom>
          <a:solidFill>
            <a:srgbClr val="00A0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39B44A"/>
              </a:buClr>
              <a:buSzPts val="2400"/>
              <a:buNone/>
              <a:defRPr sz="2400">
                <a:solidFill>
                  <a:srgbClr val="39B44A"/>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6" name="Google Shape;86;p9"/>
          <p:cNvSpPr txBox="1">
            <a:spLocks noGrp="1"/>
          </p:cNvSpPr>
          <p:nvPr>
            <p:ph type="body" idx="1"/>
          </p:nvPr>
        </p:nvSpPr>
        <p:spPr>
          <a:xfrm>
            <a:off x="311700" y="1389600"/>
            <a:ext cx="3673200" cy="3179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88" name="Google Shape;88;p9"/>
          <p:cNvSpPr/>
          <p:nvPr/>
        </p:nvSpPr>
        <p:spPr>
          <a:xfrm rot="10800000">
            <a:off x="7900921" y="230379"/>
            <a:ext cx="249600" cy="249300"/>
          </a:xfrm>
          <a:prstGeom prst="ellipse">
            <a:avLst/>
          </a:prstGeom>
          <a:solidFill>
            <a:srgbClr val="F7F2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rot="10800000">
            <a:off x="8687321" y="959804"/>
            <a:ext cx="249600" cy="2493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10800000">
            <a:off x="8549950" y="1629125"/>
            <a:ext cx="235500" cy="235200"/>
          </a:xfrm>
          <a:prstGeom prst="ellipse">
            <a:avLst/>
          </a:prstGeom>
          <a:solidFill>
            <a:srgbClr val="39B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rot="10800000">
            <a:off x="8799475" y="2214225"/>
            <a:ext cx="178500" cy="178200"/>
          </a:xfrm>
          <a:prstGeom prst="ellipse">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pic>
        <p:nvPicPr>
          <p:cNvPr id="92" name="Google Shape;92;p9"/>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457200" y="450150"/>
            <a:ext cx="435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39B44A"/>
              </a:buClr>
              <a:buSzPts val="4800"/>
              <a:buNone/>
              <a:defRPr sz="4800">
                <a:solidFill>
                  <a:srgbClr val="39B44A"/>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
        <p:nvSpPr>
          <p:cNvPr id="96" name="Google Shape;96;p10"/>
          <p:cNvSpPr/>
          <p:nvPr/>
        </p:nvSpPr>
        <p:spPr>
          <a:xfrm>
            <a:off x="3649276" y="3686650"/>
            <a:ext cx="393600" cy="3936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10"/>
          <p:cNvCxnSpPr/>
          <p:nvPr/>
        </p:nvCxnSpPr>
        <p:spPr>
          <a:xfrm rot="10800000" flipH="1">
            <a:off x="4501602" y="3554315"/>
            <a:ext cx="1058700" cy="906600"/>
          </a:xfrm>
          <a:prstGeom prst="straightConnector1">
            <a:avLst/>
          </a:prstGeom>
          <a:noFill/>
          <a:ln w="19050" cap="flat" cmpd="sng">
            <a:solidFill>
              <a:srgbClr val="999999"/>
            </a:solidFill>
            <a:prstDash val="solid"/>
            <a:round/>
            <a:headEnd type="none" w="med" len="med"/>
            <a:tailEnd type="none" w="med" len="med"/>
          </a:ln>
        </p:spPr>
      </p:cxnSp>
      <p:sp>
        <p:nvSpPr>
          <p:cNvPr id="98" name="Google Shape;98;p10"/>
          <p:cNvSpPr/>
          <p:nvPr/>
        </p:nvSpPr>
        <p:spPr>
          <a:xfrm>
            <a:off x="3982710" y="4292246"/>
            <a:ext cx="671700" cy="671700"/>
          </a:xfrm>
          <a:prstGeom prst="ellipse">
            <a:avLst/>
          </a:prstGeom>
          <a:solidFill>
            <a:srgbClr val="82D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a:spLocks noGrp="1"/>
          </p:cNvSpPr>
          <p:nvPr>
            <p:ph type="pic" idx="2"/>
          </p:nvPr>
        </p:nvSpPr>
        <p:spPr>
          <a:xfrm>
            <a:off x="4550500" y="392850"/>
            <a:ext cx="4357800" cy="4357800"/>
          </a:xfrm>
          <a:prstGeom prst="ellipse">
            <a:avLst/>
          </a:prstGeom>
          <a:noFill/>
          <a:ln>
            <a:noFill/>
          </a:ln>
        </p:spPr>
      </p:sp>
      <p:pic>
        <p:nvPicPr>
          <p:cNvPr id="100" name="Google Shape;100;p10"/>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01"/>
        <p:cNvGrpSpPr/>
        <p:nvPr/>
      </p:nvGrpSpPr>
      <p:grpSpPr>
        <a:xfrm>
          <a:off x="0" y="0"/>
          <a:ext cx="0" cy="0"/>
          <a:chOff x="0" y="0"/>
          <a:chExt cx="0" cy="0"/>
        </a:xfrm>
      </p:grpSpPr>
      <p:cxnSp>
        <p:nvCxnSpPr>
          <p:cNvPr id="102" name="Google Shape;102;p11"/>
          <p:cNvCxnSpPr/>
          <p:nvPr/>
        </p:nvCxnSpPr>
        <p:spPr>
          <a:xfrm rot="10800000">
            <a:off x="3927252" y="3694265"/>
            <a:ext cx="1369200" cy="975900"/>
          </a:xfrm>
          <a:prstGeom prst="straightConnector1">
            <a:avLst/>
          </a:prstGeom>
          <a:noFill/>
          <a:ln w="19050" cap="flat" cmpd="sng">
            <a:solidFill>
              <a:srgbClr val="999999"/>
            </a:solidFill>
            <a:prstDash val="solid"/>
            <a:round/>
            <a:headEnd type="none" w="med" len="med"/>
            <a:tailEnd type="none" w="med" len="med"/>
          </a:ln>
        </p:spPr>
      </p:cxnSp>
      <p:sp>
        <p:nvSpPr>
          <p:cNvPr id="103" name="Google Shape;103;p11"/>
          <p:cNvSpPr/>
          <p:nvPr/>
        </p:nvSpPr>
        <p:spPr>
          <a:xfrm>
            <a:off x="204575" y="364799"/>
            <a:ext cx="4261500" cy="42615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p:nvPr>
        </p:nvSpPr>
        <p:spPr>
          <a:xfrm>
            <a:off x="2319075"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39B44A"/>
              </a:buClr>
              <a:buSzPts val="4800"/>
              <a:buNone/>
              <a:defRPr sz="4800">
                <a:solidFill>
                  <a:srgbClr val="39B44A"/>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5" name="Google Shape;10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06" name="Google Shape;106;p11"/>
          <p:cNvSpPr/>
          <p:nvPr/>
        </p:nvSpPr>
        <p:spPr>
          <a:xfrm>
            <a:off x="4766910" y="4183971"/>
            <a:ext cx="671700" cy="6717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5306176" y="3458075"/>
            <a:ext cx="393600" cy="393600"/>
          </a:xfrm>
          <a:prstGeom prst="ellipse">
            <a:avLst/>
          </a:prstGeom>
          <a:solidFill>
            <a:srgbClr val="F46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12"/>
          <p:cNvSpPr/>
          <p:nvPr/>
        </p:nvSpPr>
        <p:spPr>
          <a:xfrm>
            <a:off x="4572000" y="-125"/>
            <a:ext cx="4572000" cy="5143500"/>
          </a:xfrm>
          <a:prstGeom prst="rect">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39B44A"/>
              </a:buClr>
              <a:buSzPts val="4200"/>
              <a:buNone/>
              <a:defRPr sz="4200">
                <a:solidFill>
                  <a:srgbClr val="39B44A"/>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1" name="Google Shape;111;p1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2" name="Google Shape;112;p1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3" name="Google Shape;1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14" name="Google Shape;114;p12"/>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15"/>
        <p:cNvGrpSpPr/>
        <p:nvPr/>
      </p:nvGrpSpPr>
      <p:grpSpPr>
        <a:xfrm>
          <a:off x="0" y="0"/>
          <a:ext cx="0" cy="0"/>
          <a:chOff x="0" y="0"/>
          <a:chExt cx="0" cy="0"/>
        </a:xfrm>
      </p:grpSpPr>
      <p:sp>
        <p:nvSpPr>
          <p:cNvPr id="116" name="Google Shape;116;p13"/>
          <p:cNvSpPr/>
          <p:nvPr/>
        </p:nvSpPr>
        <p:spPr>
          <a:xfrm>
            <a:off x="4572000" y="-125"/>
            <a:ext cx="4572000" cy="5143500"/>
          </a:xfrm>
          <a:prstGeom prst="rect">
            <a:avLst/>
          </a:prstGeom>
          <a:solidFill>
            <a:srgbClr val="FCF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39B44A"/>
              </a:buClr>
              <a:buSzPts val="4200"/>
              <a:buNone/>
              <a:defRPr sz="4200">
                <a:solidFill>
                  <a:srgbClr val="39B44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8" name="Google Shape;118;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0" name="Google Shape;12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21" name="Google Shape;121;p13"/>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1 2">
  <p:cSld name="SECTION_TITLE_AND_DESCRIPTION_1_2">
    <p:spTree>
      <p:nvGrpSpPr>
        <p:cNvPr id="1" name="Shape 122"/>
        <p:cNvGrpSpPr/>
        <p:nvPr/>
      </p:nvGrpSpPr>
      <p:grpSpPr>
        <a:xfrm>
          <a:off x="0" y="0"/>
          <a:ext cx="0" cy="0"/>
          <a:chOff x="0" y="0"/>
          <a:chExt cx="0" cy="0"/>
        </a:xfrm>
      </p:grpSpPr>
      <p:sp>
        <p:nvSpPr>
          <p:cNvPr id="123" name="Google Shape;123;p14"/>
          <p:cNvSpPr/>
          <p:nvPr/>
        </p:nvSpPr>
        <p:spPr>
          <a:xfrm>
            <a:off x="5374350" y="-889200"/>
            <a:ext cx="6921900" cy="6921900"/>
          </a:xfrm>
          <a:prstGeom prst="ellipse">
            <a:avLst/>
          </a:prstGeom>
          <a:solidFill>
            <a:srgbClr val="CCF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39B44A"/>
              </a:buClr>
              <a:buSzPts val="4200"/>
              <a:buNone/>
              <a:defRPr sz="4200">
                <a:solidFill>
                  <a:srgbClr val="39B44A"/>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5" name="Google Shape;125;p14"/>
          <p:cNvSpPr txBox="1">
            <a:spLocks noGrp="1"/>
          </p:cNvSpPr>
          <p:nvPr>
            <p:ph type="subTitle" idx="1"/>
          </p:nvPr>
        </p:nvSpPr>
        <p:spPr>
          <a:xfrm>
            <a:off x="265500" y="2803075"/>
            <a:ext cx="4045200" cy="174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
        <p:nvSpPr>
          <p:cNvPr id="127" name="Google Shape;127;p14"/>
          <p:cNvSpPr/>
          <p:nvPr/>
        </p:nvSpPr>
        <p:spPr>
          <a:xfrm rot="10800000">
            <a:off x="8612401" y="964379"/>
            <a:ext cx="268800" cy="268800"/>
          </a:xfrm>
          <a:prstGeom prst="ellipse">
            <a:avLst/>
          </a:prstGeom>
          <a:solidFill>
            <a:srgbClr val="AF6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4"/>
          <p:cNvCxnSpPr>
            <a:stCxn id="129" idx="7"/>
          </p:cNvCxnSpPr>
          <p:nvPr/>
        </p:nvCxnSpPr>
        <p:spPr>
          <a:xfrm flipH="1">
            <a:off x="7521971" y="659175"/>
            <a:ext cx="716100" cy="714900"/>
          </a:xfrm>
          <a:prstGeom prst="straightConnector1">
            <a:avLst/>
          </a:prstGeom>
          <a:noFill/>
          <a:ln w="19050" cap="flat" cmpd="sng">
            <a:solidFill>
              <a:srgbClr val="999999"/>
            </a:solidFill>
            <a:prstDash val="solid"/>
            <a:round/>
            <a:headEnd type="none" w="med" len="med"/>
            <a:tailEnd type="none" w="med" len="med"/>
          </a:ln>
        </p:spPr>
      </p:cxnSp>
      <p:sp>
        <p:nvSpPr>
          <p:cNvPr id="129" name="Google Shape;129;p14"/>
          <p:cNvSpPr/>
          <p:nvPr/>
        </p:nvSpPr>
        <p:spPr>
          <a:xfrm rot="10800000">
            <a:off x="8160923" y="209523"/>
            <a:ext cx="526800" cy="526800"/>
          </a:xfrm>
          <a:prstGeom prst="ellipse">
            <a:avLst/>
          </a:prstGeom>
          <a:solidFill>
            <a:srgbClr val="F4A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a:spLocks noGrp="1"/>
          </p:cNvSpPr>
          <p:nvPr>
            <p:ph type="pic" idx="2"/>
          </p:nvPr>
        </p:nvSpPr>
        <p:spPr>
          <a:xfrm>
            <a:off x="4464625" y="460200"/>
            <a:ext cx="4223100" cy="4223100"/>
          </a:xfrm>
          <a:prstGeom prst="ellipse">
            <a:avLst/>
          </a:prstGeom>
          <a:noFill/>
          <a:ln>
            <a:noFill/>
          </a:ln>
        </p:spPr>
      </p:sp>
      <p:pic>
        <p:nvPicPr>
          <p:cNvPr id="131" name="Google Shape;131;p14"/>
          <p:cNvPicPr preferRelativeResize="0"/>
          <p:nvPr/>
        </p:nvPicPr>
        <p:blipFill>
          <a:blip r:embed="rId2">
            <a:alphaModFix/>
          </a:blip>
          <a:stretch>
            <a:fillRect/>
          </a:stretch>
        </p:blipFill>
        <p:spPr>
          <a:xfrm>
            <a:off x="107850" y="4499800"/>
            <a:ext cx="1762075" cy="5238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spTree>
      <p:nvGrpSpPr>
        <p:cNvPr id="1" name="Shape 132"/>
        <p:cNvGrpSpPr/>
        <p:nvPr/>
      </p:nvGrpSpPr>
      <p:grpSpPr>
        <a:xfrm>
          <a:off x="0" y="0"/>
          <a:ext cx="0" cy="0"/>
          <a:chOff x="0" y="0"/>
          <a:chExt cx="0" cy="0"/>
        </a:xfrm>
      </p:grpSpPr>
      <p:sp>
        <p:nvSpPr>
          <p:cNvPr id="133" name="Google Shape;133;p15"/>
          <p:cNvSpPr/>
          <p:nvPr/>
        </p:nvSpPr>
        <p:spPr>
          <a:xfrm>
            <a:off x="2100" y="0"/>
            <a:ext cx="4572000" cy="5143500"/>
          </a:xfrm>
          <a:prstGeom prst="rect">
            <a:avLst/>
          </a:prstGeom>
          <a:solidFill>
            <a:srgbClr val="39B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3F3F3"/>
              </a:buClr>
              <a:buSzPts val="2100"/>
              <a:buNone/>
              <a:defRPr sz="2100">
                <a:solidFill>
                  <a:srgbClr val="F3F3F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1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7" name="Google Shape;13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pic>
        <p:nvPicPr>
          <p:cNvPr id="138" name="Google Shape;138;p15"/>
          <p:cNvPicPr preferRelativeResize="0"/>
          <p:nvPr/>
        </p:nvPicPr>
        <p:blipFill>
          <a:blip r:embed="rId2">
            <a:alphaModFix/>
          </a:blip>
          <a:stretch>
            <a:fillRect/>
          </a:stretch>
        </p:blipFill>
        <p:spPr>
          <a:xfrm>
            <a:off x="7259075" y="108275"/>
            <a:ext cx="1762075" cy="5238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Inter"/>
              <a:buNone/>
              <a:defRPr sz="2800" b="1">
                <a:solidFill>
                  <a:schemeClr val="dk1"/>
                </a:solidFill>
                <a:latin typeface="Inter"/>
                <a:ea typeface="Inter"/>
                <a:cs typeface="Inter"/>
                <a:sym typeface="In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6" r:id="rId11"/>
    <p:sldLayoutId id="2147483667"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unesco.org/en/futures-educ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Why%20is%20my%20curriculum%20whit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decolonialfutures.net/portfolio/global-citizenship-education-otherwise/" TargetMode="External"/><Relationship Id="rId4" Type="http://schemas.openxmlformats.org/officeDocument/2006/relationships/hyperlink" Target="https://scotdec.org.uk/resources/anti-racist-toolkit-for-teacher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ightsonindia.com/2022/10/27/colonialism-and-decolonizatio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ctrTitle"/>
          </p:nvPr>
        </p:nvSpPr>
        <p:spPr>
          <a:xfrm>
            <a:off x="317457" y="1985826"/>
            <a:ext cx="8520600" cy="776813"/>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de-DE" sz="3200" b="0" dirty="0"/>
              <a:t/>
            </a:r>
            <a:br>
              <a:rPr lang="de-DE" sz="3200" b="0" dirty="0"/>
            </a:br>
            <a:r>
              <a:rPr lang="de-DE" sz="3200" dirty="0" smtClean="0"/>
              <a:t>‚</a:t>
            </a:r>
            <a:r>
              <a:rPr lang="de-DE" sz="3200" dirty="0" err="1" smtClean="0"/>
              <a:t>Decoloniality</a:t>
            </a:r>
            <a:r>
              <a:rPr lang="de-DE" sz="3200" dirty="0" smtClean="0"/>
              <a:t> </a:t>
            </a:r>
            <a:r>
              <a:rPr lang="de-DE" sz="3200" dirty="0" err="1" smtClean="0"/>
              <a:t>and</a:t>
            </a:r>
            <a:r>
              <a:rPr lang="de-DE" sz="3200" dirty="0" smtClean="0"/>
              <a:t> </a:t>
            </a:r>
            <a:r>
              <a:rPr lang="de-DE" sz="3200" dirty="0" err="1" smtClean="0"/>
              <a:t>Sustainable</a:t>
            </a:r>
            <a:r>
              <a:rPr lang="de-DE" sz="3200" dirty="0" smtClean="0"/>
              <a:t> Futures Education‘</a:t>
            </a:r>
            <a:r>
              <a:rPr lang="de-DE" sz="3200" b="0" i="1" dirty="0"/>
              <a:t/>
            </a:r>
            <a:br>
              <a:rPr lang="de-DE" sz="3200" b="0" i="1" dirty="0"/>
            </a:br>
            <a:endParaRPr sz="3200" b="0" i="1" dirty="0"/>
          </a:p>
        </p:txBody>
      </p:sp>
      <p:sp>
        <p:nvSpPr>
          <p:cNvPr id="195" name="Google Shape;195;p24"/>
          <p:cNvSpPr txBox="1">
            <a:spLocks noGrp="1"/>
          </p:cNvSpPr>
          <p:nvPr>
            <p:ph type="ctrTitle"/>
          </p:nvPr>
        </p:nvSpPr>
        <p:spPr>
          <a:xfrm>
            <a:off x="5258650" y="3652150"/>
            <a:ext cx="3770700" cy="13485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GB" sz="1600" b="0" dirty="0">
                <a:solidFill>
                  <a:schemeClr val="dk1"/>
                </a:solidFill>
              </a:rPr>
              <a:t/>
            </a:r>
            <a:br>
              <a:rPr lang="en-GB" sz="1600" b="0" dirty="0">
                <a:solidFill>
                  <a:schemeClr val="dk1"/>
                </a:solidFill>
              </a:rPr>
            </a:br>
            <a:endParaRPr sz="1600" b="0" dirty="0">
              <a:solidFill>
                <a:schemeClr val="dk1"/>
              </a:solidFill>
            </a:endParaRPr>
          </a:p>
          <a:p>
            <a:pPr marL="0" lvl="0" indent="0" algn="r" rtl="0">
              <a:spcBef>
                <a:spcPts val="0"/>
              </a:spcBef>
              <a:spcAft>
                <a:spcPts val="0"/>
              </a:spcAft>
              <a:buNone/>
            </a:pPr>
            <a:endParaRPr sz="1600" b="0" dirty="0">
              <a:solidFill>
                <a:schemeClr val="dk1"/>
              </a:solidFill>
            </a:endParaRPr>
          </a:p>
        </p:txBody>
      </p:sp>
      <p:sp>
        <p:nvSpPr>
          <p:cNvPr id="8" name="Google Shape;196;p24"/>
          <p:cNvSpPr txBox="1">
            <a:spLocks/>
          </p:cNvSpPr>
          <p:nvPr/>
        </p:nvSpPr>
        <p:spPr>
          <a:xfrm>
            <a:off x="4971177" y="3115465"/>
            <a:ext cx="2973502" cy="10733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pPr algn="l"/>
            <a:r>
              <a:rPr lang="en-GB" sz="1800" dirty="0">
                <a:solidFill>
                  <a:schemeClr val="bg2"/>
                </a:solidFill>
              </a:rPr>
              <a:t>Design and moderation:</a:t>
            </a:r>
          </a:p>
          <a:p>
            <a:pPr algn="l"/>
            <a:r>
              <a:rPr lang="en-GB" sz="1800" dirty="0">
                <a:solidFill>
                  <a:srgbClr val="00B050"/>
                </a:solidFill>
              </a:rPr>
              <a:t>Rachel Bowden</a:t>
            </a:r>
          </a:p>
          <a:p>
            <a:pPr algn="l"/>
            <a:r>
              <a:rPr lang="en-GB" sz="1800" dirty="0" smtClean="0">
                <a:solidFill>
                  <a:srgbClr val="00B050"/>
                </a:solidFill>
              </a:rPr>
              <a:t>Ulrike Lang</a:t>
            </a:r>
            <a:endParaRPr lang="en-GB" sz="1800" dirty="0">
              <a:solidFill>
                <a:srgbClr val="00B050"/>
              </a:solidFill>
            </a:endParaRPr>
          </a:p>
        </p:txBody>
      </p:sp>
      <p:sp>
        <p:nvSpPr>
          <p:cNvPr id="9" name="Google Shape;196;p24"/>
          <p:cNvSpPr txBox="1">
            <a:spLocks/>
          </p:cNvSpPr>
          <p:nvPr/>
        </p:nvSpPr>
        <p:spPr>
          <a:xfrm>
            <a:off x="1565664" y="1114127"/>
            <a:ext cx="5853900" cy="3950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r>
              <a:rPr lang="de-DE" sz="1800" dirty="0" smtClean="0">
                <a:solidFill>
                  <a:srgbClr val="00B050"/>
                </a:solidFill>
              </a:rPr>
              <a:t>WG 4, WEBINAR 1</a:t>
            </a:r>
            <a:endParaRPr lang="en-GB" sz="1800" dirty="0">
              <a:solidFill>
                <a:srgbClr val="00B050"/>
              </a:solidFill>
            </a:endParaRPr>
          </a:p>
        </p:txBody>
      </p:sp>
      <p:sp>
        <p:nvSpPr>
          <p:cNvPr id="10" name="Google Shape;196;p24"/>
          <p:cNvSpPr txBox="1">
            <a:spLocks/>
          </p:cNvSpPr>
          <p:nvPr/>
        </p:nvSpPr>
        <p:spPr>
          <a:xfrm>
            <a:off x="1244307" y="2928730"/>
            <a:ext cx="3726869" cy="10733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39B44A"/>
              </a:buClr>
              <a:buSzPts val="5200"/>
              <a:buFont typeface="Inter"/>
              <a:buNone/>
              <a:defRPr sz="5200" b="1" i="0" u="none" strike="noStrike" cap="none">
                <a:solidFill>
                  <a:srgbClr val="39B44A"/>
                </a:solidFill>
                <a:latin typeface="Inter"/>
                <a:ea typeface="Inter"/>
                <a:cs typeface="Inter"/>
                <a:sym typeface="Inter"/>
              </a:defRPr>
            </a:lvl1pPr>
            <a:lvl2pPr marR="0" lvl="1"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2pPr>
            <a:lvl3pPr marR="0" lvl="2"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3pPr>
            <a:lvl4pPr marR="0" lvl="3"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4pPr>
            <a:lvl5pPr marR="0" lvl="4"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5pPr>
            <a:lvl6pPr marR="0" lvl="5"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6pPr>
            <a:lvl7pPr marR="0" lvl="6"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7pPr>
            <a:lvl8pPr marR="0" lvl="7"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8pPr>
            <a:lvl9pPr marR="0" lvl="8" algn="ctr" rtl="0">
              <a:lnSpc>
                <a:spcPct val="100000"/>
              </a:lnSpc>
              <a:spcBef>
                <a:spcPts val="0"/>
              </a:spcBef>
              <a:spcAft>
                <a:spcPts val="0"/>
              </a:spcAft>
              <a:buClr>
                <a:srgbClr val="39B44A"/>
              </a:buClr>
              <a:buSzPts val="5200"/>
              <a:buFont typeface="Arial"/>
              <a:buNone/>
              <a:defRPr sz="5200" b="0" i="0" u="none" strike="noStrike" cap="none">
                <a:solidFill>
                  <a:srgbClr val="39B44A"/>
                </a:solidFill>
                <a:latin typeface="Arial"/>
                <a:ea typeface="Arial"/>
                <a:cs typeface="Arial"/>
                <a:sym typeface="Arial"/>
              </a:defRPr>
            </a:lvl9pPr>
          </a:lstStyle>
          <a:p>
            <a:pPr algn="l"/>
            <a:r>
              <a:rPr lang="de-DE" sz="1800" dirty="0" smtClean="0">
                <a:solidFill>
                  <a:schemeClr val="bg2"/>
                </a:solidFill>
              </a:rPr>
              <a:t>November 16th 2023 </a:t>
            </a:r>
          </a:p>
          <a:p>
            <a:pPr algn="l"/>
            <a:r>
              <a:rPr lang="de-DE" sz="1800" dirty="0" smtClean="0">
                <a:solidFill>
                  <a:schemeClr val="bg2"/>
                </a:solidFill>
              </a:rPr>
              <a:t>14:50-16:20 </a:t>
            </a:r>
            <a:r>
              <a:rPr lang="de-DE" sz="1800" dirty="0">
                <a:solidFill>
                  <a:schemeClr val="bg2"/>
                </a:solidFill>
              </a:rPr>
              <a:t>CET</a:t>
            </a:r>
            <a:endParaRPr lang="en-GB" sz="1800" dirty="0">
              <a:solidFill>
                <a:schemeClr val="bg2"/>
              </a:solidFill>
            </a:endParaRPr>
          </a:p>
        </p:txBody>
      </p:sp>
      <p:pic>
        <p:nvPicPr>
          <p:cNvPr id="2" name="Grafik 1"/>
          <p:cNvPicPr>
            <a:picLocks noChangeAspect="1"/>
          </p:cNvPicPr>
          <p:nvPr/>
        </p:nvPicPr>
        <p:blipFill>
          <a:blip r:embed="rId3"/>
          <a:stretch>
            <a:fillRect/>
          </a:stretch>
        </p:blipFill>
        <p:spPr>
          <a:xfrm>
            <a:off x="317457" y="4334281"/>
            <a:ext cx="2754151" cy="6162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1026" name="Picture 2" descr="https://lh7-us.googleusercontent.com/KamWpaJrzATHAnx8ZeflbZ2JuIsn63zENCvlRAiY3kuhpnQYHhz-VYc5Q2bRmI6UTxyF_vOLYxOAq6oshmldzmQmeyHoMC3Ik96TeELDAeyvHC2fPLIkMjE6DSH65LObPf5Ey2oCd6LbHNjY490Ka7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78" y="999876"/>
            <a:ext cx="4687422" cy="3513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200195" y="4620280"/>
            <a:ext cx="2302233" cy="523220"/>
          </a:xfrm>
          <a:prstGeom prst="rect">
            <a:avLst/>
          </a:prstGeom>
          <a:noFill/>
        </p:spPr>
        <p:txBody>
          <a:bodyPr wrap="none" rtlCol="0">
            <a:spAutoFit/>
          </a:bodyPr>
          <a:lstStyle/>
          <a:p>
            <a:r>
              <a:rPr lang="en-GB" dirty="0"/>
              <a:t>(Andreotti et al, 2019 </a:t>
            </a:r>
            <a:r>
              <a:rPr lang="en-GB" dirty="0" smtClean="0"/>
              <a:t>p.50)</a:t>
            </a:r>
            <a:endParaRPr lang="en-GB" dirty="0"/>
          </a:p>
          <a:p>
            <a:endParaRPr lang="en-GB" dirty="0"/>
          </a:p>
        </p:txBody>
      </p:sp>
      <p:sp>
        <p:nvSpPr>
          <p:cNvPr id="7" name="Titel 1"/>
          <p:cNvSpPr txBox="1">
            <a:spLocks/>
          </p:cNvSpPr>
          <p:nvPr/>
        </p:nvSpPr>
        <p:spPr>
          <a:xfrm>
            <a:off x="448900" y="356707"/>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sp>
        <p:nvSpPr>
          <p:cNvPr id="5" name="Textfeld 4"/>
          <p:cNvSpPr txBox="1"/>
          <p:nvPr/>
        </p:nvSpPr>
        <p:spPr>
          <a:xfrm>
            <a:off x="4927600" y="2070100"/>
            <a:ext cx="3086099" cy="1169551"/>
          </a:xfrm>
          <a:prstGeom prst="rect">
            <a:avLst/>
          </a:prstGeom>
          <a:noFill/>
        </p:spPr>
        <p:txBody>
          <a:bodyPr wrap="square" rtlCol="0">
            <a:spAutoFit/>
          </a:bodyPr>
          <a:lstStyle/>
          <a:p>
            <a:r>
              <a:rPr lang="en-GB" dirty="0" smtClean="0"/>
              <a:t>“modernity </a:t>
            </a:r>
            <a:r>
              <a:rPr lang="en-GB" dirty="0"/>
              <a:t>depends on </a:t>
            </a:r>
            <a:r>
              <a:rPr lang="en-GB" dirty="0" err="1"/>
              <a:t>coloniality</a:t>
            </a:r>
            <a:r>
              <a:rPr lang="en-GB" dirty="0"/>
              <a:t> </a:t>
            </a:r>
            <a:endParaRPr lang="en-GB" dirty="0" smtClean="0"/>
          </a:p>
          <a:p>
            <a:r>
              <a:rPr lang="en-GB" dirty="0" smtClean="0"/>
              <a:t>for </a:t>
            </a:r>
            <a:r>
              <a:rPr lang="en-GB" dirty="0"/>
              <a:t>its existence</a:t>
            </a:r>
            <a:r>
              <a:rPr lang="en-GB" dirty="0" smtClean="0"/>
              <a:t>.”</a:t>
            </a:r>
          </a:p>
          <a:p>
            <a:endParaRPr lang="de-DE" dirty="0"/>
          </a:p>
          <a:p>
            <a:r>
              <a:rPr lang="de-DE" dirty="0" smtClean="0"/>
              <a:t>(in Andreotti, 2011 p. 386)</a:t>
            </a:r>
          </a:p>
          <a:p>
            <a:endParaRPr lang="en-GB" dirty="0"/>
          </a:p>
        </p:txBody>
      </p:sp>
    </p:spTree>
    <p:extLst>
      <p:ext uri="{BB962C8B-B14F-4D97-AF65-F5344CB8AC3E}">
        <p14:creationId xmlns:p14="http://schemas.microsoft.com/office/powerpoint/2010/main" val="2719370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a:srcRect l="19189" t="3950" r="14222"/>
          <a:stretch/>
        </p:blipFill>
        <p:spPr>
          <a:xfrm>
            <a:off x="3104043" y="760342"/>
            <a:ext cx="2982598" cy="6459458"/>
          </a:xfrm>
          <a:prstGeom prst="rect">
            <a:avLst/>
          </a:prstGeom>
        </p:spPr>
      </p:pic>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sp>
        <p:nvSpPr>
          <p:cNvPr id="6" name="Textfeld 5"/>
          <p:cNvSpPr txBox="1"/>
          <p:nvPr/>
        </p:nvSpPr>
        <p:spPr>
          <a:xfrm>
            <a:off x="5060858" y="4714701"/>
            <a:ext cx="2302233" cy="523220"/>
          </a:xfrm>
          <a:prstGeom prst="rect">
            <a:avLst/>
          </a:prstGeom>
          <a:noFill/>
        </p:spPr>
        <p:txBody>
          <a:bodyPr wrap="none" rtlCol="0">
            <a:spAutoFit/>
          </a:bodyPr>
          <a:lstStyle/>
          <a:p>
            <a:r>
              <a:rPr lang="en-GB" dirty="0"/>
              <a:t>(Andreotti et al, 2019 </a:t>
            </a:r>
            <a:r>
              <a:rPr lang="en-GB" dirty="0" smtClean="0"/>
              <a:t>p.55)</a:t>
            </a:r>
            <a:endParaRPr lang="en-GB" dirty="0"/>
          </a:p>
          <a:p>
            <a:endParaRPr lang="en-GB" dirty="0"/>
          </a:p>
        </p:txBody>
      </p:sp>
      <p:sp>
        <p:nvSpPr>
          <p:cNvPr id="7" name="Titel 1"/>
          <p:cNvSpPr txBox="1">
            <a:spLocks/>
          </p:cNvSpPr>
          <p:nvPr/>
        </p:nvSpPr>
        <p:spPr>
          <a:xfrm>
            <a:off x="271437" y="94674"/>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pic>
        <p:nvPicPr>
          <p:cNvPr id="2" name="Grafik 1"/>
          <p:cNvPicPr>
            <a:picLocks noChangeAspect="1"/>
          </p:cNvPicPr>
          <p:nvPr/>
        </p:nvPicPr>
        <p:blipFill rotWithShape="1">
          <a:blip r:embed="rId4"/>
          <a:srcRect l="47456" t="9597"/>
          <a:stretch/>
        </p:blipFill>
        <p:spPr>
          <a:xfrm>
            <a:off x="532288" y="700708"/>
            <a:ext cx="2946141" cy="3796748"/>
          </a:xfrm>
          <a:prstGeom prst="rect">
            <a:avLst/>
          </a:prstGeom>
        </p:spPr>
      </p:pic>
      <p:sp>
        <p:nvSpPr>
          <p:cNvPr id="4" name="Textfeld 3"/>
          <p:cNvSpPr txBox="1"/>
          <p:nvPr/>
        </p:nvSpPr>
        <p:spPr>
          <a:xfrm>
            <a:off x="5904985" y="2217351"/>
            <a:ext cx="2227459"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de-DE" dirty="0" err="1"/>
              <a:t>What</a:t>
            </a:r>
            <a:r>
              <a:rPr lang="de-DE" dirty="0"/>
              <a:t> </a:t>
            </a:r>
            <a:r>
              <a:rPr lang="de-DE" dirty="0" err="1"/>
              <a:t>values</a:t>
            </a:r>
            <a:r>
              <a:rPr lang="de-DE" dirty="0"/>
              <a:t>, </a:t>
            </a:r>
            <a:r>
              <a:rPr lang="de-DE" dirty="0" err="1"/>
              <a:t>beliefs</a:t>
            </a:r>
            <a:r>
              <a:rPr lang="de-DE" dirty="0"/>
              <a:t> </a:t>
            </a:r>
            <a:r>
              <a:rPr lang="de-DE" dirty="0" err="1"/>
              <a:t>and</a:t>
            </a:r>
            <a:r>
              <a:rPr lang="de-DE" dirty="0"/>
              <a:t> </a:t>
            </a:r>
            <a:r>
              <a:rPr lang="de-DE" dirty="0" err="1"/>
              <a:t>practices</a:t>
            </a:r>
            <a:r>
              <a:rPr lang="de-DE" dirty="0"/>
              <a:t> </a:t>
            </a:r>
            <a:r>
              <a:rPr lang="de-DE" dirty="0" err="1"/>
              <a:t>from</a:t>
            </a:r>
            <a:r>
              <a:rPr lang="de-DE" dirty="0"/>
              <a:t> </a:t>
            </a:r>
            <a:r>
              <a:rPr lang="de-DE" dirty="0" err="1"/>
              <a:t>the</a:t>
            </a:r>
            <a:r>
              <a:rPr lang="de-DE" dirty="0"/>
              <a:t> </a:t>
            </a:r>
            <a:r>
              <a:rPr lang="de-DE" dirty="0" err="1"/>
              <a:t>house</a:t>
            </a:r>
            <a:r>
              <a:rPr lang="de-DE" dirty="0"/>
              <a:t> </a:t>
            </a:r>
            <a:r>
              <a:rPr lang="de-DE" dirty="0" err="1"/>
              <a:t>that</a:t>
            </a:r>
            <a:r>
              <a:rPr lang="de-DE" dirty="0"/>
              <a:t> </a:t>
            </a:r>
            <a:r>
              <a:rPr lang="de-DE" dirty="0" err="1"/>
              <a:t>modernity</a:t>
            </a:r>
            <a:r>
              <a:rPr lang="de-DE" dirty="0"/>
              <a:t> </a:t>
            </a:r>
            <a:r>
              <a:rPr lang="de-DE" dirty="0" err="1"/>
              <a:t>built</a:t>
            </a:r>
            <a:r>
              <a:rPr lang="de-DE" dirty="0"/>
              <a:t> </a:t>
            </a:r>
            <a:r>
              <a:rPr lang="de-DE" dirty="0" err="1"/>
              <a:t>have</a:t>
            </a:r>
            <a:r>
              <a:rPr lang="de-DE" dirty="0"/>
              <a:t> </a:t>
            </a:r>
            <a:r>
              <a:rPr lang="de-DE" dirty="0" err="1"/>
              <a:t>driven</a:t>
            </a:r>
            <a:r>
              <a:rPr lang="de-DE" dirty="0"/>
              <a:t> </a:t>
            </a:r>
            <a:r>
              <a:rPr lang="de-DE" dirty="0" err="1"/>
              <a:t>unsustainability</a:t>
            </a:r>
            <a:r>
              <a:rPr lang="de-DE" dirty="0"/>
              <a:t>?</a:t>
            </a:r>
          </a:p>
          <a:p>
            <a:endParaRPr lang="en-GB" dirty="0"/>
          </a:p>
        </p:txBody>
      </p:sp>
      <p:sp>
        <p:nvSpPr>
          <p:cNvPr id="9" name="Pfeil nach rechts 8"/>
          <p:cNvSpPr/>
          <p:nvPr/>
        </p:nvSpPr>
        <p:spPr>
          <a:xfrm>
            <a:off x="2773017" y="2217351"/>
            <a:ext cx="891239" cy="570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79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399" y="1534448"/>
            <a:ext cx="2878665" cy="1919110"/>
          </a:xfrm>
          <a:prstGeom prst="rect">
            <a:avLst/>
          </a:prstGeom>
        </p:spPr>
      </p:pic>
      <p:sp>
        <p:nvSpPr>
          <p:cNvPr id="2" name="Titel 1"/>
          <p:cNvSpPr>
            <a:spLocks noGrp="1"/>
          </p:cNvSpPr>
          <p:nvPr>
            <p:ph type="title"/>
          </p:nvPr>
        </p:nvSpPr>
        <p:spPr>
          <a:xfrm>
            <a:off x="264402" y="346840"/>
            <a:ext cx="6533963" cy="641855"/>
          </a:xfrm>
        </p:spPr>
        <p:txBody>
          <a:bodyPr>
            <a:noAutofit/>
          </a:bodyPr>
          <a:lstStyle/>
          <a:p>
            <a:r>
              <a:rPr lang="de-DE" dirty="0" smtClean="0"/>
              <a:t>Education </a:t>
            </a:r>
            <a:r>
              <a:rPr lang="de-DE" dirty="0" err="1" smtClean="0"/>
              <a:t>and</a:t>
            </a:r>
            <a:r>
              <a:rPr lang="de-DE" dirty="0" smtClean="0"/>
              <a:t> </a:t>
            </a:r>
            <a:r>
              <a:rPr lang="de-DE" dirty="0" err="1" smtClean="0"/>
              <a:t>coloniality</a:t>
            </a:r>
            <a:r>
              <a:rPr lang="de-DE" dirty="0" smtClean="0"/>
              <a:t>/</a:t>
            </a:r>
            <a:r>
              <a:rPr lang="de-DE" dirty="0" err="1" smtClean="0"/>
              <a:t>decoloniality</a:t>
            </a:r>
            <a:r>
              <a:rPr lang="de-DE" dirty="0" smtClean="0"/>
              <a:t> </a:t>
            </a:r>
            <a:endParaRPr lang="en-GB" dirty="0"/>
          </a:p>
        </p:txBody>
      </p:sp>
      <p:sp>
        <p:nvSpPr>
          <p:cNvPr id="7" name="Textfeld 6"/>
          <p:cNvSpPr txBox="1"/>
          <p:nvPr/>
        </p:nvSpPr>
        <p:spPr>
          <a:xfrm rot="10800000" flipV="1">
            <a:off x="264402" y="1534448"/>
            <a:ext cx="3685299" cy="1877437"/>
          </a:xfrm>
          <a:prstGeom prst="rect">
            <a:avLst/>
          </a:prstGeom>
          <a:noFill/>
        </p:spPr>
        <p:txBody>
          <a:bodyPr wrap="square" rtlCol="0">
            <a:spAutoFit/>
          </a:bodyPr>
          <a:lstStyle/>
          <a:p>
            <a:r>
              <a:rPr lang="en-GB" dirty="0"/>
              <a:t>“Education systems often reproduce and perpetuate the very conditions that threaten our shared futures- whether discrimination and exclusion or unsustainable lifestyles”</a:t>
            </a:r>
            <a:br>
              <a:rPr lang="en-GB" dirty="0"/>
            </a:br>
            <a:endParaRPr lang="de-DE" sz="1800" dirty="0"/>
          </a:p>
          <a:p>
            <a:r>
              <a:rPr lang="en-GB" dirty="0"/>
              <a:t>(</a:t>
            </a:r>
            <a:r>
              <a:rPr lang="en-GB" dirty="0" smtClean="0"/>
              <a:t>UNESCO (2021)</a:t>
            </a:r>
            <a:r>
              <a:rPr lang="en-GB" u="sng" dirty="0" smtClean="0">
                <a:hlinkClick r:id="rId4"/>
              </a:rPr>
              <a:t> </a:t>
            </a:r>
            <a:r>
              <a:rPr lang="en-GB" u="sng" dirty="0">
                <a:hlinkClick r:id="rId4"/>
              </a:rPr>
              <a:t>report from the international commission of the futures of </a:t>
            </a:r>
            <a:r>
              <a:rPr lang="en-GB" u="sng" dirty="0" smtClean="0">
                <a:hlinkClick r:id="rId4"/>
              </a:rPr>
              <a:t>education</a:t>
            </a:r>
            <a:r>
              <a:rPr lang="en-GB" dirty="0"/>
              <a:t> </a:t>
            </a:r>
            <a:r>
              <a:rPr lang="en-GB" dirty="0" smtClean="0"/>
              <a:t>p.11</a:t>
            </a:r>
            <a:r>
              <a:rPr lang="en-GB" dirty="0"/>
              <a:t>)</a:t>
            </a:r>
            <a:endParaRPr lang="en-GB" sz="1800" dirty="0"/>
          </a:p>
        </p:txBody>
      </p:sp>
      <p:sp>
        <p:nvSpPr>
          <p:cNvPr id="5" name="Textfeld 4"/>
          <p:cNvSpPr txBox="1"/>
          <p:nvPr/>
        </p:nvSpPr>
        <p:spPr>
          <a:xfrm>
            <a:off x="4876799" y="3741580"/>
            <a:ext cx="3297765" cy="738664"/>
          </a:xfrm>
          <a:prstGeom prst="rect">
            <a:avLst/>
          </a:prstGeom>
          <a:noFill/>
        </p:spPr>
        <p:txBody>
          <a:bodyPr wrap="square" rtlCol="0">
            <a:spAutoFit/>
          </a:bodyPr>
          <a:lstStyle/>
          <a:p>
            <a:pPr marL="158750">
              <a:buSzPts val="1100"/>
              <a:defRPr/>
            </a:pPr>
            <a:r>
              <a:rPr lang="en-GB"/>
              <a:t>https://docs.google.com/document/d/1_0uUVr8YE1AKmz54m59d9IjHu7LK221OTJBtFjpc9Yc/edit</a:t>
            </a:r>
            <a:endParaRPr lang="en-GB" dirty="0"/>
          </a:p>
        </p:txBody>
      </p:sp>
    </p:spTree>
    <p:extLst>
      <p:ext uri="{BB962C8B-B14F-4D97-AF65-F5344CB8AC3E}">
        <p14:creationId xmlns:p14="http://schemas.microsoft.com/office/powerpoint/2010/main" val="314135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000" y="123800"/>
            <a:ext cx="6571700" cy="755700"/>
          </a:xfrm>
        </p:spPr>
        <p:txBody>
          <a:bodyPr>
            <a:normAutofit/>
          </a:bodyPr>
          <a:lstStyle/>
          <a:p>
            <a:r>
              <a:rPr lang="de-DE" dirty="0" err="1" smtClean="0"/>
              <a:t>Reflection</a:t>
            </a:r>
            <a:r>
              <a:rPr lang="de-DE" dirty="0" smtClean="0"/>
              <a:t> </a:t>
            </a:r>
            <a:r>
              <a:rPr lang="de-DE" dirty="0" err="1" smtClean="0"/>
              <a:t>questions</a:t>
            </a:r>
            <a:endParaRPr lang="en-GB" dirty="0"/>
          </a:p>
        </p:txBody>
      </p:sp>
      <p:sp>
        <p:nvSpPr>
          <p:cNvPr id="3" name="Textplatzhalter 2"/>
          <p:cNvSpPr>
            <a:spLocks noGrp="1"/>
          </p:cNvSpPr>
          <p:nvPr>
            <p:ph type="body" idx="1"/>
          </p:nvPr>
        </p:nvSpPr>
        <p:spPr>
          <a:xfrm>
            <a:off x="286851" y="879500"/>
            <a:ext cx="6581087" cy="3757104"/>
          </a:xfrm>
        </p:spPr>
        <p:txBody>
          <a:bodyPr>
            <a:normAutofit fontScale="55000" lnSpcReduction="20000"/>
          </a:bodyPr>
          <a:lstStyle/>
          <a:p>
            <a:r>
              <a:rPr lang="en-GB" dirty="0">
                <a:latin typeface="+mj-lt"/>
              </a:rPr>
              <a:t>What principles, norms, values and worldviews inform your selection of knowledge for your curriculum? (think about absences as well as presences, centres as well as margins</a:t>
            </a:r>
            <a:r>
              <a:rPr lang="en-GB" dirty="0" smtClean="0">
                <a:latin typeface="+mj-lt"/>
              </a:rPr>
              <a:t>)</a:t>
            </a:r>
          </a:p>
          <a:p>
            <a:pPr marL="127000" indent="0">
              <a:buNone/>
            </a:pPr>
            <a:endParaRPr lang="en-GB" dirty="0">
              <a:latin typeface="+mj-lt"/>
            </a:endParaRPr>
          </a:p>
          <a:p>
            <a:r>
              <a:rPr lang="en-GB" dirty="0">
                <a:latin typeface="+mj-lt"/>
              </a:rPr>
              <a:t>Do you articulate your own social and intellectual position, from which you speak</a:t>
            </a:r>
            <a:r>
              <a:rPr lang="en-GB" dirty="0" smtClean="0">
                <a:latin typeface="+mj-lt"/>
              </a:rPr>
              <a:t>?</a:t>
            </a:r>
          </a:p>
          <a:p>
            <a:pPr marL="127000" indent="0">
              <a:buNone/>
            </a:pPr>
            <a:endParaRPr lang="en-GB" dirty="0">
              <a:latin typeface="+mj-lt"/>
            </a:endParaRPr>
          </a:p>
          <a:p>
            <a:r>
              <a:rPr lang="en-GB" dirty="0">
                <a:latin typeface="+mj-lt"/>
              </a:rPr>
              <a:t>For whom do you design your curriculum? Who is your ideal, imagined student and what assumptions do you make about their backgrounds, culture, languages and schooling</a:t>
            </a:r>
            <a:r>
              <a:rPr lang="en-GB" dirty="0" smtClean="0">
                <a:latin typeface="+mj-lt"/>
              </a:rPr>
              <a:t>?</a:t>
            </a:r>
          </a:p>
          <a:p>
            <a:pPr marL="127000" indent="0">
              <a:buNone/>
            </a:pPr>
            <a:endParaRPr lang="en-GB" dirty="0">
              <a:latin typeface="+mj-lt"/>
            </a:endParaRPr>
          </a:p>
          <a:p>
            <a:r>
              <a:rPr lang="en-GB" dirty="0">
                <a:latin typeface="+mj-lt"/>
              </a:rPr>
              <a:t>How does your teaching recognise and affirm the agency of </a:t>
            </a:r>
            <a:r>
              <a:rPr lang="en-GB" dirty="0" smtClean="0">
                <a:latin typeface="+mj-lt"/>
              </a:rPr>
              <a:t>students </a:t>
            </a:r>
            <a:r>
              <a:rPr lang="en-GB" dirty="0">
                <a:latin typeface="+mj-lt"/>
              </a:rPr>
              <a:t>of colour? How does your teaching legitimate and respect their experiences and cultures</a:t>
            </a:r>
            <a:r>
              <a:rPr lang="en-GB" dirty="0" smtClean="0">
                <a:latin typeface="+mj-lt"/>
              </a:rPr>
              <a:t>?</a:t>
            </a:r>
          </a:p>
          <a:p>
            <a:endParaRPr lang="en-GB" dirty="0">
              <a:latin typeface="+mj-lt"/>
            </a:endParaRPr>
          </a:p>
          <a:p>
            <a:r>
              <a:rPr lang="en-GB" dirty="0">
                <a:latin typeface="+mj-lt"/>
              </a:rPr>
              <a:t>How does your curriculum level the playing fields by requiring traditional/ white students to acquire the intellectual and cultural resources to function effectively in a plural society</a:t>
            </a:r>
            <a:r>
              <a:rPr lang="en-GB" dirty="0" smtClean="0">
                <a:latin typeface="+mj-lt"/>
              </a:rPr>
              <a:t>?</a:t>
            </a:r>
          </a:p>
          <a:p>
            <a:pPr marL="127000" indent="0">
              <a:buNone/>
            </a:pPr>
            <a:endParaRPr lang="en-GB" dirty="0">
              <a:latin typeface="+mj-lt"/>
            </a:endParaRPr>
          </a:p>
          <a:p>
            <a:r>
              <a:rPr lang="en-GB" dirty="0">
                <a:latin typeface="+mj-lt"/>
              </a:rPr>
              <a:t>How do you build a learning community in your classroom where students learn actively from each other and draw on their own knowledge sources</a:t>
            </a:r>
            <a:r>
              <a:rPr lang="en-GB" dirty="0" smtClean="0">
                <a:latin typeface="+mj-lt"/>
              </a:rPr>
              <a:t>?</a:t>
            </a:r>
          </a:p>
          <a:p>
            <a:endParaRPr lang="en-GB" dirty="0">
              <a:latin typeface="+mj-lt"/>
            </a:endParaRPr>
          </a:p>
          <a:p>
            <a:r>
              <a:rPr lang="en-GB" dirty="0">
                <a:latin typeface="+mj-lt"/>
              </a:rPr>
              <a:t>How do your assumptions about curriculum knowledge play out in the criteria that you use to assess students? What can you do to make your assessment practices more fair and valid for all students, without inducing high levels of anxiety? What assessment methods could show what all students are capable of, drawing on their strengths and promoting their agency and creativity? </a:t>
            </a:r>
            <a:endParaRPr lang="en-GB" dirty="0" smtClean="0">
              <a:latin typeface="+mj-lt"/>
            </a:endParaRPr>
          </a:p>
          <a:p>
            <a:pPr marL="127000" indent="0">
              <a:buNone/>
            </a:pPr>
            <a:endParaRPr lang="en-GB" dirty="0">
              <a:latin typeface="+mj-lt"/>
            </a:endParaRPr>
          </a:p>
          <a:p>
            <a:r>
              <a:rPr lang="en-GB" dirty="0">
                <a:latin typeface="+mj-lt"/>
              </a:rPr>
              <a:t>How far do your teaching and assessment methods allow students to feel included without assuming assimilation</a:t>
            </a:r>
            <a:r>
              <a:rPr lang="en-GB" dirty="0" smtClean="0">
                <a:latin typeface="+mj-lt"/>
              </a:rPr>
              <a:t>?</a:t>
            </a:r>
          </a:p>
          <a:p>
            <a:endParaRPr lang="de-DE" dirty="0">
              <a:latin typeface="+mj-lt"/>
            </a:endParaRPr>
          </a:p>
          <a:p>
            <a:r>
              <a:rPr lang="de-DE" dirty="0" smtClean="0">
                <a:latin typeface="+mj-lt"/>
              </a:rPr>
              <a:t>Other?</a:t>
            </a:r>
            <a:endParaRPr lang="en-GB" dirty="0" smtClean="0">
              <a:latin typeface="+mj-lt"/>
            </a:endParaRPr>
          </a:p>
          <a:p>
            <a:endParaRPr lang="de-DE" dirty="0">
              <a:latin typeface="+mj-lt"/>
            </a:endParaRPr>
          </a:p>
          <a:p>
            <a:pPr marL="127000" indent="0">
              <a:buNone/>
            </a:pPr>
            <a:r>
              <a:rPr lang="en-GB" dirty="0"/>
              <a:t>Adapted from: https://theconversation.com/questions-academics-can-ask-to-decolonise-their-classrooms-103251</a:t>
            </a:r>
          </a:p>
          <a:p>
            <a:endParaRPr lang="en-GB" dirty="0">
              <a:latin typeface="+mj-lt"/>
            </a:endParaRPr>
          </a:p>
          <a:p>
            <a:pPr marL="127000" indent="0">
              <a:buNone/>
            </a:pPr>
            <a:endParaRPr lang="en-GB" dirty="0"/>
          </a:p>
        </p:txBody>
      </p:sp>
    </p:spTree>
    <p:extLst>
      <p:ext uri="{BB962C8B-B14F-4D97-AF65-F5344CB8AC3E}">
        <p14:creationId xmlns:p14="http://schemas.microsoft.com/office/powerpoint/2010/main" val="2253905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700" y="555600"/>
            <a:ext cx="3822978" cy="755700"/>
          </a:xfrm>
        </p:spPr>
        <p:txBody>
          <a:bodyPr>
            <a:normAutofit/>
          </a:bodyPr>
          <a:lstStyle/>
          <a:p>
            <a:r>
              <a:rPr lang="de-DE" dirty="0" smtClean="0"/>
              <a:t>Further </a:t>
            </a:r>
            <a:r>
              <a:rPr lang="de-DE" dirty="0" err="1" smtClean="0"/>
              <a:t>resources</a:t>
            </a:r>
            <a:endParaRPr lang="en-GB" dirty="0"/>
          </a:p>
        </p:txBody>
      </p:sp>
      <p:sp>
        <p:nvSpPr>
          <p:cNvPr id="3" name="Textplatzhalter 2"/>
          <p:cNvSpPr>
            <a:spLocks noGrp="1"/>
          </p:cNvSpPr>
          <p:nvPr>
            <p:ph type="body" idx="1"/>
          </p:nvPr>
        </p:nvSpPr>
        <p:spPr>
          <a:xfrm>
            <a:off x="311700" y="1389600"/>
            <a:ext cx="6094070" cy="1060396"/>
          </a:xfrm>
        </p:spPr>
        <p:txBody>
          <a:bodyPr/>
          <a:lstStyle/>
          <a:p>
            <a:r>
              <a:rPr lang="de-DE" dirty="0" err="1" smtClean="0">
                <a:hlinkClick r:id="rId3" action="ppaction://hlinkfile"/>
              </a:rPr>
              <a:t>Why</a:t>
            </a:r>
            <a:r>
              <a:rPr lang="de-DE" dirty="0" smtClean="0">
                <a:hlinkClick r:id="rId3" action="ppaction://hlinkfile"/>
              </a:rPr>
              <a:t> </a:t>
            </a:r>
            <a:r>
              <a:rPr lang="de-DE" dirty="0" err="1" smtClean="0">
                <a:hlinkClick r:id="rId3" action="ppaction://hlinkfile"/>
              </a:rPr>
              <a:t>is</a:t>
            </a:r>
            <a:r>
              <a:rPr lang="de-DE" dirty="0" smtClean="0">
                <a:hlinkClick r:id="rId3" action="ppaction://hlinkfile"/>
              </a:rPr>
              <a:t> </a:t>
            </a:r>
            <a:r>
              <a:rPr lang="de-DE" dirty="0" err="1" smtClean="0">
                <a:hlinkClick r:id="rId3" action="ppaction://hlinkfile"/>
              </a:rPr>
              <a:t>my</a:t>
            </a:r>
            <a:r>
              <a:rPr lang="de-DE" dirty="0" smtClean="0">
                <a:hlinkClick r:id="rId3" action="ppaction://hlinkfile"/>
              </a:rPr>
              <a:t> </a:t>
            </a:r>
            <a:r>
              <a:rPr lang="de-DE" dirty="0" err="1" smtClean="0">
                <a:hlinkClick r:id="rId3" action="ppaction://hlinkfile"/>
              </a:rPr>
              <a:t>curriculum</a:t>
            </a:r>
            <a:r>
              <a:rPr lang="de-DE" dirty="0" smtClean="0">
                <a:hlinkClick r:id="rId3" action="ppaction://hlinkfile"/>
              </a:rPr>
              <a:t> </a:t>
            </a:r>
            <a:r>
              <a:rPr lang="de-DE" dirty="0" err="1" smtClean="0">
                <a:hlinkClick r:id="rId3" action="ppaction://hlinkfile"/>
              </a:rPr>
              <a:t>white</a:t>
            </a:r>
            <a:r>
              <a:rPr lang="de-DE" dirty="0" smtClean="0">
                <a:hlinkClick r:id="rId3" action="ppaction://hlinkfile"/>
              </a:rPr>
              <a:t>?</a:t>
            </a:r>
            <a:endParaRPr lang="de-DE" dirty="0" smtClean="0"/>
          </a:p>
          <a:p>
            <a:r>
              <a:rPr lang="de-DE" dirty="0" err="1" smtClean="0">
                <a:hlinkClick r:id="rId4"/>
              </a:rPr>
              <a:t>Antiracist</a:t>
            </a:r>
            <a:r>
              <a:rPr lang="de-DE" dirty="0" smtClean="0">
                <a:hlinkClick r:id="rId4"/>
              </a:rPr>
              <a:t> </a:t>
            </a:r>
            <a:r>
              <a:rPr lang="de-DE" dirty="0" err="1" smtClean="0">
                <a:hlinkClick r:id="rId4"/>
              </a:rPr>
              <a:t>educator</a:t>
            </a:r>
            <a:r>
              <a:rPr lang="de-DE" dirty="0" smtClean="0">
                <a:hlinkClick r:id="rId4"/>
              </a:rPr>
              <a:t> </a:t>
            </a:r>
            <a:r>
              <a:rPr lang="de-DE" dirty="0" err="1" smtClean="0">
                <a:hlinkClick r:id="rId4"/>
              </a:rPr>
              <a:t>toolkit</a:t>
            </a:r>
            <a:endParaRPr lang="de-DE" dirty="0" smtClean="0"/>
          </a:p>
          <a:p>
            <a:r>
              <a:rPr lang="de-DE" dirty="0" smtClean="0">
                <a:hlinkClick r:id="rId5"/>
              </a:rPr>
              <a:t>Global Citizenship </a:t>
            </a:r>
            <a:r>
              <a:rPr lang="de-DE" dirty="0">
                <a:hlinkClick r:id="rId5"/>
              </a:rPr>
              <a:t>E</a:t>
            </a:r>
            <a:r>
              <a:rPr lang="de-DE" dirty="0" smtClean="0">
                <a:hlinkClick r:id="rId5"/>
              </a:rPr>
              <a:t>ducation </a:t>
            </a:r>
            <a:r>
              <a:rPr lang="de-DE" dirty="0" err="1" smtClean="0">
                <a:hlinkClick r:id="rId5"/>
              </a:rPr>
              <a:t>Otherwise</a:t>
            </a:r>
            <a:r>
              <a:rPr lang="de-DE" dirty="0" smtClean="0">
                <a:hlinkClick r:id="rId5"/>
              </a:rPr>
              <a:t>. STUDY GUIDE</a:t>
            </a:r>
            <a:endParaRPr lang="en-GB" dirty="0"/>
          </a:p>
        </p:txBody>
      </p:sp>
      <p:sp>
        <p:nvSpPr>
          <p:cNvPr id="5" name="Titel 1"/>
          <p:cNvSpPr txBox="1">
            <a:spLocks/>
          </p:cNvSpPr>
          <p:nvPr/>
        </p:nvSpPr>
        <p:spPr>
          <a:xfrm>
            <a:off x="429313" y="2449996"/>
            <a:ext cx="3822978"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Task </a:t>
            </a:r>
            <a:endParaRPr lang="en-GB" dirty="0"/>
          </a:p>
        </p:txBody>
      </p:sp>
      <p:sp>
        <p:nvSpPr>
          <p:cNvPr id="6" name="Textplatzhalter 2"/>
          <p:cNvSpPr txBox="1">
            <a:spLocks/>
          </p:cNvSpPr>
          <p:nvPr/>
        </p:nvSpPr>
        <p:spPr>
          <a:xfrm>
            <a:off x="311700" y="3306196"/>
            <a:ext cx="6094070" cy="106039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1pPr>
            <a:lvl2pPr marL="914400" marR="0" lvl="1"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2pPr>
            <a:lvl3pPr marL="1371600" marR="0" lvl="2"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3pPr>
            <a:lvl4pPr marL="1828800" marR="0" lvl="3"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4pPr>
            <a:lvl5pPr marL="2286000" marR="0" lvl="4"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5pPr>
            <a:lvl6pPr marL="2743200" marR="0" lvl="5"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6pPr>
            <a:lvl7pPr marL="3200400" marR="0" lvl="6"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7pPr>
            <a:lvl8pPr marL="3657600" marR="0" lvl="7"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8pPr>
            <a:lvl9pPr marL="4114800" marR="0" lvl="8" indent="-330200" algn="l" rtl="0">
              <a:lnSpc>
                <a:spcPct val="115000"/>
              </a:lnSpc>
              <a:spcBef>
                <a:spcPts val="0"/>
              </a:spcBef>
              <a:spcAft>
                <a:spcPts val="0"/>
              </a:spcAft>
              <a:buClr>
                <a:schemeClr val="dk2"/>
              </a:buClr>
              <a:buSzPts val="1600"/>
              <a:buFont typeface="Nunito"/>
              <a:buChar char="■"/>
              <a:defRPr sz="1600" b="0" i="0" u="none" strike="noStrike" cap="none">
                <a:solidFill>
                  <a:schemeClr val="dk2"/>
                </a:solidFill>
                <a:latin typeface="Nunito"/>
                <a:ea typeface="Nunito"/>
                <a:cs typeface="Nunito"/>
                <a:sym typeface="Nunito"/>
              </a:defRPr>
            </a:lvl9pPr>
          </a:lstStyle>
          <a:p>
            <a:r>
              <a:rPr lang="de-DE" dirty="0" err="1" smtClean="0"/>
              <a:t>Develop</a:t>
            </a:r>
            <a:r>
              <a:rPr lang="de-DE" dirty="0" smtClean="0"/>
              <a:t> </a:t>
            </a:r>
            <a:r>
              <a:rPr lang="de-DE" dirty="0" err="1" smtClean="0"/>
              <a:t>one</a:t>
            </a:r>
            <a:r>
              <a:rPr lang="de-DE" dirty="0" smtClean="0"/>
              <a:t> </a:t>
            </a:r>
            <a:r>
              <a:rPr lang="de-DE" dirty="0" err="1" smtClean="0"/>
              <a:t>idea</a:t>
            </a:r>
            <a:r>
              <a:rPr lang="de-DE" dirty="0" smtClean="0"/>
              <a:t> </a:t>
            </a:r>
            <a:r>
              <a:rPr lang="de-DE" dirty="0" err="1" smtClean="0"/>
              <a:t>for</a:t>
            </a:r>
            <a:r>
              <a:rPr lang="de-DE" dirty="0" smtClean="0"/>
              <a:t> </a:t>
            </a:r>
            <a:r>
              <a:rPr lang="de-DE" dirty="0" err="1" smtClean="0"/>
              <a:t>decoloniality</a:t>
            </a:r>
            <a:r>
              <a:rPr lang="de-DE" dirty="0" smtClean="0"/>
              <a:t> in </a:t>
            </a:r>
            <a:r>
              <a:rPr lang="de-DE" dirty="0" err="1" smtClean="0"/>
              <a:t>relation</a:t>
            </a:r>
            <a:r>
              <a:rPr lang="de-DE" dirty="0" smtClean="0"/>
              <a:t> </a:t>
            </a:r>
            <a:r>
              <a:rPr lang="de-DE" dirty="0" err="1" smtClean="0"/>
              <a:t>to</a:t>
            </a:r>
            <a:r>
              <a:rPr lang="de-DE" dirty="0" smtClean="0"/>
              <a:t> a </a:t>
            </a:r>
            <a:r>
              <a:rPr lang="de-DE" dirty="0" err="1" smtClean="0"/>
              <a:t>particular</a:t>
            </a:r>
            <a:r>
              <a:rPr lang="de-DE" dirty="0" smtClean="0"/>
              <a:t> </a:t>
            </a:r>
            <a:r>
              <a:rPr lang="de-DE" dirty="0" err="1" smtClean="0"/>
              <a:t>subject</a:t>
            </a:r>
            <a:r>
              <a:rPr lang="de-DE" dirty="0" smtClean="0"/>
              <a:t>, </a:t>
            </a:r>
            <a:r>
              <a:rPr lang="de-DE" dirty="0" err="1" smtClean="0"/>
              <a:t>and</a:t>
            </a:r>
            <a:r>
              <a:rPr lang="de-DE" dirty="0" smtClean="0"/>
              <a:t> </a:t>
            </a:r>
            <a:r>
              <a:rPr lang="de-DE" dirty="0" err="1" smtClean="0"/>
              <a:t>group</a:t>
            </a:r>
            <a:r>
              <a:rPr lang="de-DE" dirty="0" smtClean="0"/>
              <a:t> </a:t>
            </a:r>
            <a:r>
              <a:rPr lang="de-DE" dirty="0" err="1" smtClean="0"/>
              <a:t>of</a:t>
            </a:r>
            <a:r>
              <a:rPr lang="de-DE" dirty="0" smtClean="0"/>
              <a:t> </a:t>
            </a:r>
            <a:r>
              <a:rPr lang="de-DE" dirty="0" err="1" smtClean="0"/>
              <a:t>learners</a:t>
            </a:r>
            <a:r>
              <a:rPr lang="de-DE" dirty="0" smtClean="0"/>
              <a:t> – </a:t>
            </a:r>
            <a:r>
              <a:rPr lang="de-DE" dirty="0" err="1" smtClean="0"/>
              <a:t>can</a:t>
            </a:r>
            <a:r>
              <a:rPr lang="de-DE" dirty="0" smtClean="0"/>
              <a:t> </a:t>
            </a:r>
            <a:r>
              <a:rPr lang="de-DE" smtClean="0"/>
              <a:t>include</a:t>
            </a:r>
            <a:r>
              <a:rPr lang="de-DE" dirty="0" smtClean="0"/>
              <a:t> </a:t>
            </a:r>
            <a:r>
              <a:rPr lang="de-DE" dirty="0" err="1" smtClean="0"/>
              <a:t>curriculum</a:t>
            </a:r>
            <a:r>
              <a:rPr lang="de-DE" dirty="0" smtClean="0"/>
              <a:t>, </a:t>
            </a:r>
            <a:r>
              <a:rPr lang="de-DE" dirty="0" err="1" smtClean="0"/>
              <a:t>pedagogy</a:t>
            </a:r>
            <a:r>
              <a:rPr lang="de-DE" dirty="0" smtClean="0"/>
              <a:t>, </a:t>
            </a:r>
            <a:r>
              <a:rPr lang="de-DE" dirty="0" err="1" smtClean="0"/>
              <a:t>assessment</a:t>
            </a:r>
            <a:r>
              <a:rPr lang="de-DE" dirty="0" smtClean="0"/>
              <a:t>  </a:t>
            </a:r>
            <a:r>
              <a:rPr lang="de-DE" dirty="0" err="1" smtClean="0"/>
              <a:t>or</a:t>
            </a:r>
            <a:r>
              <a:rPr lang="de-DE" dirty="0" smtClean="0"/>
              <a:t> </a:t>
            </a:r>
            <a:r>
              <a:rPr lang="de-DE" dirty="0" err="1" smtClean="0"/>
              <a:t>something</a:t>
            </a:r>
            <a:r>
              <a:rPr lang="de-DE" dirty="0" smtClean="0"/>
              <a:t> </a:t>
            </a:r>
            <a:r>
              <a:rPr lang="de-DE" dirty="0" err="1" smtClean="0"/>
              <a:t>else</a:t>
            </a:r>
            <a:r>
              <a:rPr lang="de-DE" dirty="0" smtClean="0"/>
              <a:t> </a:t>
            </a:r>
            <a:endParaRPr lang="en-GB" dirty="0"/>
          </a:p>
        </p:txBody>
      </p:sp>
    </p:spTree>
    <p:extLst>
      <p:ext uri="{BB962C8B-B14F-4D97-AF65-F5344CB8AC3E}">
        <p14:creationId xmlns:p14="http://schemas.microsoft.com/office/powerpoint/2010/main" val="138607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6055D-0248-4D06-824A-EFE6E110694A}"/>
              </a:ext>
            </a:extLst>
          </p:cNvPr>
          <p:cNvSpPr>
            <a:spLocks noGrp="1"/>
          </p:cNvSpPr>
          <p:nvPr>
            <p:ph type="title"/>
          </p:nvPr>
        </p:nvSpPr>
        <p:spPr/>
        <p:txBody>
          <a:bodyPr>
            <a:normAutofit fontScale="90000"/>
          </a:bodyPr>
          <a:lstStyle/>
          <a:p>
            <a:r>
              <a:rPr lang="de-DE" dirty="0"/>
              <a:t>Thank you for </a:t>
            </a:r>
            <a:r>
              <a:rPr lang="de-DE" dirty="0" err="1"/>
              <a:t>your</a:t>
            </a:r>
            <a:r>
              <a:rPr lang="de-DE" dirty="0"/>
              <a:t> </a:t>
            </a:r>
            <a:r>
              <a:rPr lang="de-DE" dirty="0" err="1" smtClean="0"/>
              <a:t>participation</a:t>
            </a:r>
            <a:r>
              <a:rPr lang="de-DE" dirty="0"/>
              <a:t/>
            </a:r>
            <a:br>
              <a:rPr lang="de-DE" dirty="0"/>
            </a:br>
            <a:r>
              <a:rPr lang="de-DE" sz="1800" dirty="0" smtClean="0">
                <a:solidFill>
                  <a:schemeClr val="bg2"/>
                </a:solidFill>
              </a:rPr>
              <a:t>Next </a:t>
            </a:r>
            <a:r>
              <a:rPr lang="de-DE" sz="1800" dirty="0" err="1" smtClean="0">
                <a:solidFill>
                  <a:schemeClr val="bg2"/>
                </a:solidFill>
              </a:rPr>
              <a:t>webinar</a:t>
            </a:r>
            <a:r>
              <a:rPr lang="de-DE" sz="1800" dirty="0" smtClean="0">
                <a:solidFill>
                  <a:schemeClr val="bg2"/>
                </a:solidFill>
              </a:rPr>
              <a:t>: </a:t>
            </a:r>
            <a:r>
              <a:rPr lang="de-DE" sz="1800" dirty="0" err="1" smtClean="0">
                <a:solidFill>
                  <a:schemeClr val="bg2"/>
                </a:solidFill>
              </a:rPr>
              <a:t>Dec</a:t>
            </a:r>
            <a:r>
              <a:rPr lang="de-DE" sz="1800" dirty="0" smtClean="0">
                <a:solidFill>
                  <a:schemeClr val="bg2"/>
                </a:solidFill>
              </a:rPr>
              <a:t>. 14th 14.50-16.20</a:t>
            </a:r>
            <a:endParaRPr lang="de-DE" sz="1800" dirty="0">
              <a:solidFill>
                <a:schemeClr val="bg2"/>
              </a:solidFill>
            </a:endParaRPr>
          </a:p>
        </p:txBody>
      </p:sp>
    </p:spTree>
    <p:extLst>
      <p:ext uri="{BB962C8B-B14F-4D97-AF65-F5344CB8AC3E}">
        <p14:creationId xmlns:p14="http://schemas.microsoft.com/office/powerpoint/2010/main" val="3079180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title"/>
          </p:nvPr>
        </p:nvSpPr>
        <p:spPr>
          <a:xfrm>
            <a:off x="440447" y="365572"/>
            <a:ext cx="5705100" cy="8619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2400"/>
              <a:buNone/>
            </a:pPr>
            <a:r>
              <a:rPr lang="de-DE" sz="2200" dirty="0" smtClean="0"/>
              <a:t>Agenda </a:t>
            </a:r>
            <a:r>
              <a:rPr lang="de-DE" sz="2200" dirty="0"/>
              <a:t/>
            </a:r>
            <a:br>
              <a:rPr lang="de-DE" sz="2200" dirty="0"/>
            </a:br>
            <a:endParaRPr sz="2200" dirty="0"/>
          </a:p>
        </p:txBody>
      </p:sp>
      <p:pic>
        <p:nvPicPr>
          <p:cNvPr id="3" name="Grafik 2"/>
          <p:cNvPicPr>
            <a:picLocks noChangeAspect="1"/>
          </p:cNvPicPr>
          <p:nvPr/>
        </p:nvPicPr>
        <p:blipFill>
          <a:blip r:embed="rId3"/>
          <a:stretch>
            <a:fillRect/>
          </a:stretch>
        </p:blipFill>
        <p:spPr>
          <a:xfrm>
            <a:off x="6934200" y="4535600"/>
            <a:ext cx="1966978" cy="439524"/>
          </a:xfrm>
          <a:prstGeom prst="rect">
            <a:avLst/>
          </a:prstGeom>
        </p:spPr>
      </p:pic>
      <p:sp>
        <p:nvSpPr>
          <p:cNvPr id="4" name="Google Shape;272;p6"/>
          <p:cNvSpPr txBox="1">
            <a:spLocks/>
          </p:cNvSpPr>
          <p:nvPr/>
        </p:nvSpPr>
        <p:spPr>
          <a:xfrm>
            <a:off x="440447" y="1334932"/>
            <a:ext cx="6949296" cy="2893069"/>
          </a:xfrm>
          <a:prstGeom prst="rect">
            <a:avLst/>
          </a:prstGeom>
          <a:noFill/>
          <a:ln>
            <a:noFill/>
          </a:ln>
        </p:spPr>
        <p:txBody>
          <a:bodyPr spcFirstLastPara="1" wrap="square" lIns="91425" tIns="91425" rIns="91425" bIns="91425"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marL="342900" indent="-342900">
              <a:buFont typeface="Arial" panose="020B0604020202020204" pitchFamily="34" charset="0"/>
              <a:buChar char="•"/>
            </a:pPr>
            <a:r>
              <a:rPr lang="de-DE" sz="2200" dirty="0" smtClean="0">
                <a:solidFill>
                  <a:schemeClr val="bg2"/>
                </a:solidFill>
              </a:rPr>
              <a:t>Key </a:t>
            </a:r>
            <a:r>
              <a:rPr lang="de-DE" sz="2200" dirty="0" err="1" smtClean="0">
                <a:solidFill>
                  <a:schemeClr val="bg2"/>
                </a:solidFill>
              </a:rPr>
              <a:t>terms</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err="1" smtClean="0">
                <a:solidFill>
                  <a:schemeClr val="bg2"/>
                </a:solidFill>
              </a:rPr>
              <a:t>Decoloniality</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sustainability</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smtClean="0">
                <a:solidFill>
                  <a:schemeClr val="bg2"/>
                </a:solidFill>
              </a:rPr>
              <a:t>Education, </a:t>
            </a:r>
            <a:r>
              <a:rPr lang="de-DE" sz="2200" dirty="0" err="1" smtClean="0">
                <a:solidFill>
                  <a:schemeClr val="bg2"/>
                </a:solidFill>
              </a:rPr>
              <a:t>decoloniality</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sustainability</a:t>
            </a:r>
            <a:endParaRPr lang="de-DE" sz="2200" dirty="0" smtClean="0">
              <a:solidFill>
                <a:schemeClr val="bg2"/>
              </a:solidFill>
            </a:endParaRPr>
          </a:p>
          <a:p>
            <a:pPr marL="342900" indent="-342900">
              <a:buFont typeface="Arial" panose="020B0604020202020204" pitchFamily="34" charset="0"/>
              <a:buChar char="•"/>
            </a:pPr>
            <a:endParaRPr lang="de-DE" sz="2200" dirty="0">
              <a:solidFill>
                <a:schemeClr val="bg2"/>
              </a:solidFill>
            </a:endParaRPr>
          </a:p>
          <a:p>
            <a:pPr marL="342900" indent="-342900">
              <a:buFont typeface="Arial" panose="020B0604020202020204" pitchFamily="34" charset="0"/>
              <a:buChar char="•"/>
            </a:pPr>
            <a:r>
              <a:rPr lang="de-DE" sz="2200" dirty="0" err="1" smtClean="0">
                <a:solidFill>
                  <a:schemeClr val="bg2"/>
                </a:solidFill>
              </a:rPr>
              <a:t>Reflection</a:t>
            </a:r>
            <a:r>
              <a:rPr lang="de-DE" sz="2200" dirty="0" smtClean="0">
                <a:solidFill>
                  <a:schemeClr val="bg2"/>
                </a:solidFill>
              </a:rPr>
              <a:t> </a:t>
            </a:r>
            <a:r>
              <a:rPr lang="de-DE" sz="2200" dirty="0" err="1" smtClean="0">
                <a:solidFill>
                  <a:schemeClr val="bg2"/>
                </a:solidFill>
              </a:rPr>
              <a:t>and</a:t>
            </a:r>
            <a:r>
              <a:rPr lang="de-DE" sz="2200" dirty="0" smtClean="0">
                <a:solidFill>
                  <a:schemeClr val="bg2"/>
                </a:solidFill>
              </a:rPr>
              <a:t> </a:t>
            </a:r>
            <a:r>
              <a:rPr lang="de-DE" sz="2200" dirty="0" err="1" smtClean="0">
                <a:solidFill>
                  <a:schemeClr val="bg2"/>
                </a:solidFill>
              </a:rPr>
              <a:t>resources</a:t>
            </a:r>
            <a:r>
              <a:rPr lang="de-DE" sz="2200" dirty="0" smtClean="0"/>
              <a:t/>
            </a:r>
            <a:br>
              <a:rPr lang="de-DE" sz="2200" dirty="0" smtClean="0"/>
            </a:br>
            <a:endParaRPr lang="de-DE" sz="2200" dirty="0"/>
          </a:p>
        </p:txBody>
      </p:sp>
    </p:spTree>
    <p:extLst>
      <p:ext uri="{BB962C8B-B14F-4D97-AF65-F5344CB8AC3E}">
        <p14:creationId xmlns:p14="http://schemas.microsoft.com/office/powerpoint/2010/main" val="412718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147" y="219358"/>
            <a:ext cx="4993865" cy="565833"/>
          </a:xfrm>
        </p:spPr>
        <p:txBody>
          <a:bodyPr>
            <a:normAutofit/>
          </a:bodyPr>
          <a:lstStyle/>
          <a:p>
            <a:r>
              <a:rPr lang="de-DE" dirty="0" smtClean="0"/>
              <a:t>Broccoli </a:t>
            </a:r>
            <a:r>
              <a:rPr lang="de-DE" dirty="0" err="1" smtClean="0"/>
              <a:t>seed</a:t>
            </a:r>
            <a:r>
              <a:rPr lang="de-DE" dirty="0" smtClean="0"/>
              <a:t> </a:t>
            </a:r>
            <a:r>
              <a:rPr lang="de-DE" dirty="0" err="1" smtClean="0"/>
              <a:t>agreement</a:t>
            </a:r>
            <a:r>
              <a:rPr lang="de-DE" dirty="0" smtClean="0"/>
              <a:t> </a:t>
            </a:r>
            <a:endParaRPr lang="en-GB" dirty="0"/>
          </a:p>
        </p:txBody>
      </p:sp>
      <p:sp>
        <p:nvSpPr>
          <p:cNvPr id="3" name="Textplatzhalter 2"/>
          <p:cNvSpPr>
            <a:spLocks noGrp="1"/>
          </p:cNvSpPr>
          <p:nvPr>
            <p:ph type="body" idx="1"/>
          </p:nvPr>
        </p:nvSpPr>
        <p:spPr>
          <a:xfrm>
            <a:off x="311700" y="1389600"/>
            <a:ext cx="2725448" cy="2745078"/>
          </a:xfrm>
        </p:spPr>
        <p:txBody>
          <a:bodyPr/>
          <a:lstStyle/>
          <a:p>
            <a:endParaRPr lang="en-GB" dirty="0"/>
          </a:p>
        </p:txBody>
      </p:sp>
      <p:pic>
        <p:nvPicPr>
          <p:cNvPr id="6" name="Grafik 5" descr="Kostenlos Nahaufnahme Fotografie Von Samen Stock-Foto"/>
          <p:cNvPicPr/>
          <p:nvPr/>
        </p:nvPicPr>
        <p:blipFill>
          <a:blip r:embed="rId3">
            <a:extLst>
              <a:ext uri="{28A0092B-C50C-407E-A947-70E740481C1C}">
                <a14:useLocalDpi xmlns:a14="http://schemas.microsoft.com/office/drawing/2010/main" val="0"/>
              </a:ext>
            </a:extLst>
          </a:blip>
          <a:srcRect/>
          <a:stretch>
            <a:fillRect/>
          </a:stretch>
        </p:blipFill>
        <p:spPr bwMode="auto">
          <a:xfrm>
            <a:off x="311700" y="2386399"/>
            <a:ext cx="2475685" cy="1857610"/>
          </a:xfrm>
          <a:prstGeom prst="rect">
            <a:avLst/>
          </a:prstGeom>
          <a:noFill/>
          <a:ln>
            <a:noFill/>
          </a:ln>
        </p:spPr>
      </p:pic>
      <p:sp>
        <p:nvSpPr>
          <p:cNvPr id="7" name="Textfeld 6"/>
          <p:cNvSpPr txBox="1"/>
          <p:nvPr/>
        </p:nvSpPr>
        <p:spPr>
          <a:xfrm>
            <a:off x="3205370" y="993450"/>
            <a:ext cx="5128591" cy="3108543"/>
          </a:xfrm>
          <a:prstGeom prst="rect">
            <a:avLst/>
          </a:prstGeom>
          <a:noFill/>
        </p:spPr>
        <p:txBody>
          <a:bodyPr wrap="square" rtlCol="0">
            <a:spAutoFit/>
          </a:bodyPr>
          <a:lstStyle/>
          <a:p>
            <a:r>
              <a:rPr lang="en-GB" dirty="0"/>
              <a:t>I understand that </a:t>
            </a:r>
            <a:r>
              <a:rPr lang="en-GB" dirty="0" smtClean="0"/>
              <a:t>…</a:t>
            </a:r>
          </a:p>
          <a:p>
            <a:endParaRPr lang="en-GB" dirty="0"/>
          </a:p>
          <a:p>
            <a:r>
              <a:rPr lang="en-GB" dirty="0"/>
              <a:t>1. the program </a:t>
            </a:r>
            <a:r>
              <a:rPr lang="en-GB" i="1" dirty="0"/>
              <a:t>may</a:t>
            </a:r>
            <a:r>
              <a:rPr lang="en-GB" dirty="0"/>
              <a:t> not have any immediate practical application in my context and that is ok.</a:t>
            </a:r>
          </a:p>
          <a:p>
            <a:r>
              <a:rPr lang="en-GB" dirty="0"/>
              <a:t>2. I </a:t>
            </a:r>
            <a:r>
              <a:rPr lang="en-GB" i="1" dirty="0"/>
              <a:t>do</a:t>
            </a:r>
            <a:r>
              <a:rPr lang="en-GB" dirty="0"/>
              <a:t> </a:t>
            </a:r>
            <a:r>
              <a:rPr lang="en-GB" i="1" dirty="0"/>
              <a:t>not</a:t>
            </a:r>
            <a:r>
              <a:rPr lang="en-GB" dirty="0"/>
              <a:t> have to agree with anything presented, but I am happy to see what happens. </a:t>
            </a:r>
          </a:p>
          <a:p>
            <a:r>
              <a:rPr lang="en-GB" dirty="0"/>
              <a:t>3. I </a:t>
            </a:r>
            <a:r>
              <a:rPr lang="en-GB" i="1" dirty="0"/>
              <a:t>may</a:t>
            </a:r>
            <a:r>
              <a:rPr lang="en-GB" dirty="0"/>
              <a:t> feel uncomfortable, confused and frustrated through this process and I take responsibility for observing and learning from my conscious and unconscious responses/resistances.</a:t>
            </a:r>
          </a:p>
          <a:p>
            <a:r>
              <a:rPr lang="en-GB" dirty="0"/>
              <a:t>4. It is up to me to decide when to push myself further and when to stop and reflect/observe</a:t>
            </a:r>
            <a:r>
              <a:rPr lang="en-GB" dirty="0" smtClean="0"/>
              <a:t>.</a:t>
            </a:r>
          </a:p>
          <a:p>
            <a:endParaRPr lang="de-DE" dirty="0"/>
          </a:p>
          <a:p>
            <a:endParaRPr lang="de-DE" dirty="0" smtClean="0"/>
          </a:p>
          <a:p>
            <a:r>
              <a:rPr lang="de-DE" dirty="0" smtClean="0"/>
              <a:t>(Andreotti et al, 2019 p.24)</a:t>
            </a:r>
            <a:endParaRPr lang="en-GB" dirty="0"/>
          </a:p>
        </p:txBody>
      </p:sp>
      <p:pic>
        <p:nvPicPr>
          <p:cNvPr id="5" name="Grafik 4" descr="Kostenlos Grünes Brokkoli Gemüse Auf Braunem Holztisch Stock-Foto"/>
          <p:cNvPicPr/>
          <p:nvPr/>
        </p:nvPicPr>
        <p:blipFill>
          <a:blip r:embed="rId4">
            <a:extLst>
              <a:ext uri="{28A0092B-C50C-407E-A947-70E740481C1C}">
                <a14:useLocalDpi xmlns:a14="http://schemas.microsoft.com/office/drawing/2010/main" val="0"/>
              </a:ext>
            </a:extLst>
          </a:blip>
          <a:srcRect/>
          <a:stretch>
            <a:fillRect/>
          </a:stretch>
        </p:blipFill>
        <p:spPr bwMode="auto">
          <a:xfrm>
            <a:off x="311700" y="993450"/>
            <a:ext cx="2725448" cy="1789099"/>
          </a:xfrm>
          <a:prstGeom prst="rect">
            <a:avLst/>
          </a:prstGeom>
          <a:noFill/>
          <a:ln>
            <a:noFill/>
          </a:ln>
        </p:spPr>
      </p:pic>
    </p:spTree>
    <p:extLst>
      <p:ext uri="{BB962C8B-B14F-4D97-AF65-F5344CB8AC3E}">
        <p14:creationId xmlns:p14="http://schemas.microsoft.com/office/powerpoint/2010/main" val="1711666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4600" y="539700"/>
            <a:ext cx="2808000" cy="755700"/>
          </a:xfrm>
        </p:spPr>
        <p:txBody>
          <a:bodyPr/>
          <a:lstStyle/>
          <a:p>
            <a:r>
              <a:rPr lang="de-DE" dirty="0" smtClean="0"/>
              <a:t>Key </a:t>
            </a:r>
            <a:r>
              <a:rPr lang="de-DE" dirty="0" err="1" smtClean="0"/>
              <a:t>terms</a:t>
            </a:r>
            <a:endParaRPr lang="en-GB" dirty="0"/>
          </a:p>
        </p:txBody>
      </p:sp>
      <p:sp>
        <p:nvSpPr>
          <p:cNvPr id="3" name="Textplatzhalter 2"/>
          <p:cNvSpPr>
            <a:spLocks noGrp="1"/>
          </p:cNvSpPr>
          <p:nvPr>
            <p:ph type="body" idx="1"/>
          </p:nvPr>
        </p:nvSpPr>
        <p:spPr>
          <a:xfrm>
            <a:off x="311700" y="1681700"/>
            <a:ext cx="4120600" cy="1442500"/>
          </a:xfrm>
        </p:spPr>
        <p:txBody>
          <a:bodyPr>
            <a:normAutofit lnSpcReduction="10000"/>
          </a:bodyPr>
          <a:lstStyle/>
          <a:p>
            <a:pPr>
              <a:lnSpc>
                <a:spcPct val="150000"/>
              </a:lnSpc>
            </a:pPr>
            <a:r>
              <a:rPr lang="de-DE" sz="2000" dirty="0" err="1" smtClean="0">
                <a:solidFill>
                  <a:schemeClr val="tx1"/>
                </a:solidFill>
                <a:latin typeface="+mj-lt"/>
              </a:rPr>
              <a:t>Colonisation</a:t>
            </a:r>
            <a:r>
              <a:rPr lang="de-DE" sz="2000" dirty="0" smtClean="0">
                <a:solidFill>
                  <a:schemeClr val="tx1"/>
                </a:solidFill>
                <a:latin typeface="+mj-lt"/>
              </a:rPr>
              <a:t>/</a:t>
            </a:r>
            <a:r>
              <a:rPr lang="de-DE" sz="2000" dirty="0" err="1" smtClean="0">
                <a:solidFill>
                  <a:schemeClr val="tx1"/>
                </a:solidFill>
                <a:latin typeface="+mj-lt"/>
              </a:rPr>
              <a:t>Decolonisation</a:t>
            </a:r>
            <a:endParaRPr lang="de-DE" sz="2000" dirty="0">
              <a:solidFill>
                <a:schemeClr val="tx1"/>
              </a:solidFill>
              <a:latin typeface="+mj-lt"/>
            </a:endParaRPr>
          </a:p>
          <a:p>
            <a:pPr>
              <a:lnSpc>
                <a:spcPct val="150000"/>
              </a:lnSpc>
            </a:pPr>
            <a:r>
              <a:rPr lang="de-DE" sz="2000" dirty="0" err="1">
                <a:solidFill>
                  <a:schemeClr val="tx1"/>
                </a:solidFill>
                <a:latin typeface="+mj-lt"/>
              </a:rPr>
              <a:t>Coloniality</a:t>
            </a:r>
            <a:r>
              <a:rPr lang="de-DE" sz="2000" dirty="0">
                <a:solidFill>
                  <a:schemeClr val="tx1"/>
                </a:solidFill>
                <a:latin typeface="+mj-lt"/>
              </a:rPr>
              <a:t>/</a:t>
            </a:r>
            <a:r>
              <a:rPr lang="de-DE" sz="2000" dirty="0" err="1">
                <a:solidFill>
                  <a:schemeClr val="tx1"/>
                </a:solidFill>
                <a:latin typeface="+mj-lt"/>
              </a:rPr>
              <a:t>Decoloniality</a:t>
            </a:r>
            <a:endParaRPr lang="de-DE" sz="2000" dirty="0">
              <a:solidFill>
                <a:schemeClr val="tx1"/>
              </a:solidFill>
              <a:latin typeface="+mj-lt"/>
            </a:endParaRPr>
          </a:p>
          <a:p>
            <a:pPr marL="127000" indent="0">
              <a:lnSpc>
                <a:spcPct val="150000"/>
              </a:lnSpc>
              <a:buNone/>
            </a:pPr>
            <a:r>
              <a:rPr lang="de-DE" dirty="0" smtClean="0"/>
              <a:t> </a:t>
            </a: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4660900" y="555600"/>
            <a:ext cx="2933700" cy="4343935"/>
          </a:xfrm>
          <a:prstGeom prst="rect">
            <a:avLst/>
          </a:prstGeom>
        </p:spPr>
      </p:pic>
    </p:spTree>
    <p:extLst>
      <p:ext uri="{BB962C8B-B14F-4D97-AF65-F5344CB8AC3E}">
        <p14:creationId xmlns:p14="http://schemas.microsoft.com/office/powerpoint/2010/main" val="295180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fontScale="90000"/>
          </a:bodyPr>
          <a:lstStyle/>
          <a:p>
            <a:r>
              <a:rPr lang="de-DE" dirty="0" err="1" smtClean="0"/>
              <a:t>Colonisation</a:t>
            </a:r>
            <a:r>
              <a:rPr lang="de-DE" dirty="0" smtClean="0"/>
              <a:t>/</a:t>
            </a:r>
            <a:r>
              <a:rPr lang="de-DE" dirty="0" err="1" smtClean="0"/>
              <a:t>decolonisation</a:t>
            </a:r>
            <a:endParaRPr lang="en-GB" dirty="0"/>
          </a:p>
        </p:txBody>
      </p:sp>
      <p:sp>
        <p:nvSpPr>
          <p:cNvPr id="3" name="Textplatzhalter 2"/>
          <p:cNvSpPr>
            <a:spLocks noGrp="1"/>
          </p:cNvSpPr>
          <p:nvPr>
            <p:ph type="body" idx="1"/>
          </p:nvPr>
        </p:nvSpPr>
        <p:spPr>
          <a:xfrm>
            <a:off x="354480" y="934278"/>
            <a:ext cx="3978981" cy="3588026"/>
          </a:xfrm>
        </p:spPr>
        <p:txBody>
          <a:bodyPr>
            <a:normAutofit fontScale="70000" lnSpcReduction="20000"/>
          </a:bodyPr>
          <a:lstStyle/>
          <a:p>
            <a:pPr marL="127000" indent="0">
              <a:lnSpc>
                <a:spcPct val="150000"/>
              </a:lnSpc>
              <a:buNone/>
            </a:pPr>
            <a:r>
              <a:rPr lang="en-GB" sz="1800" dirty="0">
                <a:solidFill>
                  <a:schemeClr val="tx1"/>
                </a:solidFill>
                <a:latin typeface="+mj-lt"/>
              </a:rPr>
              <a:t>To colonize is to settle in, and take control of, land outside your own borders. E.g. the British colonized India for over 200 years. Colonization was motivated by economics. European powers sought to expand their markets and acquire raw materials overseas.</a:t>
            </a:r>
          </a:p>
          <a:p>
            <a:pPr marL="0" indent="0">
              <a:lnSpc>
                <a:spcPct val="150000"/>
              </a:lnSpc>
              <a:buNone/>
            </a:pPr>
            <a:endParaRPr lang="en-GB" sz="1800" dirty="0">
              <a:solidFill>
                <a:schemeClr val="tx1"/>
              </a:solidFill>
              <a:latin typeface="+mj-lt"/>
            </a:endParaRPr>
          </a:p>
          <a:p>
            <a:pPr marL="127000" indent="0">
              <a:lnSpc>
                <a:spcPct val="150000"/>
              </a:lnSpc>
              <a:buNone/>
            </a:pPr>
            <a:endParaRPr lang="en-GB" sz="1800" dirty="0">
              <a:solidFill>
                <a:schemeClr val="tx1"/>
              </a:solidFill>
              <a:latin typeface="+mj-lt"/>
            </a:endParaRPr>
          </a:p>
          <a:p>
            <a:pPr marL="127000" indent="0">
              <a:lnSpc>
                <a:spcPct val="150000"/>
              </a:lnSpc>
              <a:buNone/>
            </a:pPr>
            <a:r>
              <a:rPr lang="en-GB" sz="1800" dirty="0">
                <a:solidFill>
                  <a:schemeClr val="tx1"/>
                </a:solidFill>
                <a:latin typeface="+mj-lt"/>
              </a:rPr>
              <a:t>Decolonization is a process by which colonies become independent of the colonizing country. Decolonization occurred in response to independence movements in colonized territories. </a:t>
            </a:r>
          </a:p>
          <a:p>
            <a:pPr marL="0" indent="0">
              <a:buNone/>
            </a:pPr>
            <a:endParaRPr lang="de-DE" sz="900" dirty="0"/>
          </a:p>
          <a:p>
            <a:pPr marL="0" indent="0">
              <a:buNone/>
            </a:pPr>
            <a:r>
              <a:rPr lang="de-DE" sz="900" dirty="0"/>
              <a:t>(Source: </a:t>
            </a:r>
            <a:r>
              <a:rPr lang="de-DE" sz="900" dirty="0">
                <a:hlinkClick r:id="rId3"/>
              </a:rPr>
              <a:t>https://www.insightsonindia.com/2022/10/27/colonialism-and-decolonization/</a:t>
            </a:r>
            <a:r>
              <a:rPr lang="de-DE" sz="900" dirty="0"/>
              <a:t>)</a:t>
            </a:r>
          </a:p>
          <a:p>
            <a:pPr marL="127000" indent="0">
              <a:lnSpc>
                <a:spcPct val="150000"/>
              </a:lnSpc>
              <a:buNone/>
            </a:pPr>
            <a:endParaRPr lang="en-GB" dirty="0"/>
          </a:p>
          <a:p>
            <a:pPr marL="127000" indent="0">
              <a:buNone/>
            </a:pPr>
            <a:endParaRPr lang="en-GB" dirty="0"/>
          </a:p>
        </p:txBody>
      </p:sp>
      <p:pic>
        <p:nvPicPr>
          <p:cNvPr id="6" name="Grafik 5"/>
          <p:cNvPicPr>
            <a:picLocks noChangeAspect="1"/>
          </p:cNvPicPr>
          <p:nvPr/>
        </p:nvPicPr>
        <p:blipFill>
          <a:blip r:embed="rId4"/>
          <a:stretch>
            <a:fillRect/>
          </a:stretch>
        </p:blipFill>
        <p:spPr>
          <a:xfrm>
            <a:off x="4461156" y="892866"/>
            <a:ext cx="2716601" cy="2414757"/>
          </a:xfrm>
          <a:prstGeom prst="rect">
            <a:avLst/>
          </a:prstGeom>
        </p:spPr>
      </p:pic>
      <p:pic>
        <p:nvPicPr>
          <p:cNvPr id="7" name="Grafik 6"/>
          <p:cNvPicPr>
            <a:picLocks noChangeAspect="1"/>
          </p:cNvPicPr>
          <p:nvPr/>
        </p:nvPicPr>
        <p:blipFill>
          <a:blip r:embed="rId5"/>
          <a:stretch>
            <a:fillRect/>
          </a:stretch>
        </p:blipFill>
        <p:spPr>
          <a:xfrm>
            <a:off x="5611460" y="2807805"/>
            <a:ext cx="2768932" cy="1832381"/>
          </a:xfrm>
          <a:prstGeom prst="rect">
            <a:avLst/>
          </a:prstGeom>
        </p:spPr>
      </p:pic>
    </p:spTree>
    <p:extLst>
      <p:ext uri="{BB962C8B-B14F-4D97-AF65-F5344CB8AC3E}">
        <p14:creationId xmlns:p14="http://schemas.microsoft.com/office/powerpoint/2010/main" val="40959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a:bodyPr>
          <a:lstStyle/>
          <a:p>
            <a:r>
              <a:rPr lang="de-DE" dirty="0" err="1" smtClean="0"/>
              <a:t>Coloniality</a:t>
            </a:r>
            <a:r>
              <a:rPr lang="de-DE" dirty="0" smtClean="0"/>
              <a:t>/</a:t>
            </a:r>
            <a:r>
              <a:rPr lang="de-DE" dirty="0" err="1" smtClean="0"/>
              <a:t>Decoloniality</a:t>
            </a:r>
            <a:endParaRPr lang="en-GB" dirty="0"/>
          </a:p>
        </p:txBody>
      </p:sp>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5252278" y="1027044"/>
            <a:ext cx="2311400" cy="3422495"/>
          </a:xfrm>
          <a:prstGeom prst="rect">
            <a:avLst/>
          </a:prstGeom>
        </p:spPr>
      </p:pic>
      <p:sp>
        <p:nvSpPr>
          <p:cNvPr id="5" name="Textfeld 4"/>
          <p:cNvSpPr txBox="1"/>
          <p:nvPr/>
        </p:nvSpPr>
        <p:spPr>
          <a:xfrm>
            <a:off x="419084" y="981814"/>
            <a:ext cx="4649320" cy="3970318"/>
          </a:xfrm>
          <a:prstGeom prst="rect">
            <a:avLst/>
          </a:prstGeom>
          <a:noFill/>
        </p:spPr>
        <p:txBody>
          <a:bodyPr wrap="square" rtlCol="0">
            <a:spAutoFit/>
          </a:bodyPr>
          <a:lstStyle/>
          <a:p>
            <a:r>
              <a:rPr lang="en-GB" dirty="0"/>
              <a:t>“</a:t>
            </a:r>
            <a:r>
              <a:rPr lang="en-GB" dirty="0" err="1"/>
              <a:t>Coloniality</a:t>
            </a:r>
            <a:r>
              <a:rPr lang="en-GB" dirty="0"/>
              <a:t> </a:t>
            </a:r>
            <a:r>
              <a:rPr lang="en-GB" dirty="0" smtClean="0"/>
              <a:t>(…) refers </a:t>
            </a:r>
            <a:r>
              <a:rPr lang="en-GB" dirty="0"/>
              <a:t>to long-standing patterns of power that emerged as a result </a:t>
            </a:r>
            <a:r>
              <a:rPr lang="en-GB" dirty="0" smtClean="0"/>
              <a:t>of colonialism</a:t>
            </a:r>
            <a:r>
              <a:rPr lang="en-GB" dirty="0"/>
              <a:t>, but that define culture, </a:t>
            </a:r>
            <a:r>
              <a:rPr lang="en-GB" dirty="0" err="1"/>
              <a:t>labor</a:t>
            </a:r>
            <a:r>
              <a:rPr lang="en-GB" dirty="0"/>
              <a:t>, intersubjective relations, </a:t>
            </a:r>
            <a:r>
              <a:rPr lang="en-GB" dirty="0" smtClean="0"/>
              <a:t>and knowledge </a:t>
            </a:r>
            <a:r>
              <a:rPr lang="en-GB" dirty="0"/>
              <a:t>production well beyond the strict limits of colonial </a:t>
            </a:r>
            <a:r>
              <a:rPr lang="en-GB" dirty="0" smtClean="0"/>
              <a:t>administrations</a:t>
            </a:r>
            <a:r>
              <a:rPr lang="en-GB" dirty="0"/>
              <a:t>. </a:t>
            </a:r>
            <a:endParaRPr lang="en-GB" dirty="0" smtClean="0"/>
          </a:p>
          <a:p>
            <a:endParaRPr lang="en-GB" dirty="0"/>
          </a:p>
          <a:p>
            <a:r>
              <a:rPr lang="en-GB" dirty="0" smtClean="0"/>
              <a:t>Thus</a:t>
            </a:r>
            <a:r>
              <a:rPr lang="en-GB" dirty="0"/>
              <a:t>, </a:t>
            </a:r>
            <a:r>
              <a:rPr lang="en-GB" dirty="0" err="1"/>
              <a:t>coloniality</a:t>
            </a:r>
            <a:r>
              <a:rPr lang="en-GB" dirty="0"/>
              <a:t> survives colonialism. </a:t>
            </a:r>
            <a:endParaRPr lang="en-GB" dirty="0" smtClean="0"/>
          </a:p>
          <a:p>
            <a:endParaRPr lang="en-GB" dirty="0"/>
          </a:p>
          <a:p>
            <a:r>
              <a:rPr lang="en-GB" dirty="0" smtClean="0"/>
              <a:t>It </a:t>
            </a:r>
            <a:r>
              <a:rPr lang="en-GB" dirty="0"/>
              <a:t>is maintained alive in </a:t>
            </a:r>
            <a:r>
              <a:rPr lang="en-GB" dirty="0" smtClean="0"/>
              <a:t>books, in </a:t>
            </a:r>
            <a:r>
              <a:rPr lang="en-GB" dirty="0"/>
              <a:t>the criteria for academic performance, in cultural patterns, in </a:t>
            </a:r>
            <a:r>
              <a:rPr lang="en-GB" dirty="0" smtClean="0"/>
              <a:t>common sense</a:t>
            </a:r>
            <a:r>
              <a:rPr lang="en-GB" dirty="0"/>
              <a:t>, in the self-image of peoples, in aspirations of self, and so many </a:t>
            </a:r>
            <a:r>
              <a:rPr lang="en-GB" dirty="0" smtClean="0"/>
              <a:t>other aspects </a:t>
            </a:r>
            <a:r>
              <a:rPr lang="en-GB" dirty="0"/>
              <a:t>of our modern experience. </a:t>
            </a:r>
            <a:endParaRPr lang="en-GB" dirty="0" smtClean="0"/>
          </a:p>
          <a:p>
            <a:endParaRPr lang="en-GB" dirty="0"/>
          </a:p>
          <a:p>
            <a:r>
              <a:rPr lang="en-GB" dirty="0" smtClean="0"/>
              <a:t>In </a:t>
            </a:r>
            <a:r>
              <a:rPr lang="en-GB" dirty="0"/>
              <a:t>a way, as modern subjects we </a:t>
            </a:r>
            <a:r>
              <a:rPr lang="en-GB" dirty="0" smtClean="0"/>
              <a:t>breath </a:t>
            </a:r>
            <a:r>
              <a:rPr lang="en-GB" dirty="0" err="1" smtClean="0"/>
              <a:t>coloniality</a:t>
            </a:r>
            <a:r>
              <a:rPr lang="en-GB" dirty="0" smtClean="0"/>
              <a:t> </a:t>
            </a:r>
            <a:r>
              <a:rPr lang="en-GB" dirty="0"/>
              <a:t>all the time and everyday.” </a:t>
            </a:r>
            <a:endParaRPr lang="en-GB" dirty="0" smtClean="0"/>
          </a:p>
          <a:p>
            <a:endParaRPr lang="en-GB" dirty="0"/>
          </a:p>
          <a:p>
            <a:r>
              <a:rPr lang="en-GB" dirty="0" smtClean="0"/>
              <a:t>		(Maldonado Torres, 2007 p.243</a:t>
            </a:r>
            <a:r>
              <a:rPr lang="en-GB" dirty="0"/>
              <a:t>)</a:t>
            </a:r>
          </a:p>
          <a:p>
            <a:endParaRPr lang="en-GB" dirty="0"/>
          </a:p>
        </p:txBody>
      </p:sp>
    </p:spTree>
    <p:extLst>
      <p:ext uri="{BB962C8B-B14F-4D97-AF65-F5344CB8AC3E}">
        <p14:creationId xmlns:p14="http://schemas.microsoft.com/office/powerpoint/2010/main" val="1314266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479" y="137166"/>
            <a:ext cx="4147948" cy="755700"/>
          </a:xfrm>
        </p:spPr>
        <p:txBody>
          <a:bodyPr>
            <a:normAutofit/>
          </a:bodyPr>
          <a:lstStyle/>
          <a:p>
            <a:r>
              <a:rPr lang="de-DE" dirty="0" err="1" smtClean="0"/>
              <a:t>Decoloniality</a:t>
            </a:r>
            <a:endParaRPr lang="en-GB" dirty="0"/>
          </a:p>
        </p:txBody>
      </p:sp>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4" name="Grafik 3"/>
          <p:cNvPicPr>
            <a:picLocks noChangeAspect="1"/>
          </p:cNvPicPr>
          <p:nvPr/>
        </p:nvPicPr>
        <p:blipFill>
          <a:blip r:embed="rId3"/>
          <a:stretch>
            <a:fillRect/>
          </a:stretch>
        </p:blipFill>
        <p:spPr>
          <a:xfrm>
            <a:off x="6769100" y="1930400"/>
            <a:ext cx="1786798" cy="2645715"/>
          </a:xfrm>
          <a:prstGeom prst="rect">
            <a:avLst/>
          </a:prstGeom>
        </p:spPr>
      </p:pic>
      <p:sp>
        <p:nvSpPr>
          <p:cNvPr id="5" name="Textfeld 4"/>
          <p:cNvSpPr txBox="1"/>
          <p:nvPr/>
        </p:nvSpPr>
        <p:spPr>
          <a:xfrm>
            <a:off x="354479" y="950844"/>
            <a:ext cx="5665321" cy="3323987"/>
          </a:xfrm>
          <a:prstGeom prst="rect">
            <a:avLst/>
          </a:prstGeom>
          <a:noFill/>
        </p:spPr>
        <p:txBody>
          <a:bodyPr wrap="square" rtlCol="0">
            <a:spAutoFit/>
          </a:bodyPr>
          <a:lstStyle/>
          <a:p>
            <a:r>
              <a:rPr lang="en-GB" dirty="0"/>
              <a:t>“</a:t>
            </a:r>
            <a:r>
              <a:rPr lang="en-GB" dirty="0" err="1"/>
              <a:t>Decoloniality</a:t>
            </a:r>
            <a:r>
              <a:rPr lang="en-GB" dirty="0"/>
              <a:t> denotes ways of thinking, knowing, being and doing that began with, but also precede, the colonial enterprise and invasion. </a:t>
            </a:r>
            <a:endParaRPr lang="en-GB" dirty="0" smtClean="0"/>
          </a:p>
          <a:p>
            <a:endParaRPr lang="en-GB" dirty="0"/>
          </a:p>
          <a:p>
            <a:r>
              <a:rPr lang="en-GB" dirty="0" smtClean="0"/>
              <a:t>It </a:t>
            </a:r>
            <a:r>
              <a:rPr lang="en-GB" dirty="0"/>
              <a:t>implies the recognition and undoing of hierarchical structures of race, gender, hetero-patriarchy, and class that continue to control life, knowledge, spirituality, and thought, structures that are clearly intertwined with and constitutive of global capitalism and western modernity. </a:t>
            </a:r>
            <a:r>
              <a:rPr lang="en-GB" dirty="0" smtClean="0"/>
              <a:t>(…) </a:t>
            </a:r>
          </a:p>
          <a:p>
            <a:endParaRPr lang="en-GB" dirty="0"/>
          </a:p>
          <a:p>
            <a:r>
              <a:rPr lang="en-GB" dirty="0" err="1" smtClean="0"/>
              <a:t>decoloniality</a:t>
            </a:r>
            <a:r>
              <a:rPr lang="en-GB" dirty="0" smtClean="0"/>
              <a:t> </a:t>
            </a:r>
            <a:r>
              <a:rPr lang="en-GB" dirty="0"/>
              <a:t>seeks to make visible, open up, and advance radically distinct perspectives and positionalities that displace Western rationality as the only framework and possibility of existence, analysis, and thought.” </a:t>
            </a:r>
          </a:p>
          <a:p>
            <a:endParaRPr lang="en-GB" dirty="0"/>
          </a:p>
        </p:txBody>
      </p:sp>
    </p:spTree>
    <p:extLst>
      <p:ext uri="{BB962C8B-B14F-4D97-AF65-F5344CB8AC3E}">
        <p14:creationId xmlns:p14="http://schemas.microsoft.com/office/powerpoint/2010/main" val="1988738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402" y="346840"/>
            <a:ext cx="5308707" cy="641855"/>
          </a:xfrm>
        </p:spPr>
        <p:txBody>
          <a:bodyPr>
            <a:noAutofit/>
          </a:bodyPr>
          <a:lstStyle/>
          <a:p>
            <a:r>
              <a:rPr lang="de-DE" dirty="0" err="1" smtClean="0"/>
              <a:t>Perspectives</a:t>
            </a:r>
            <a:r>
              <a:rPr lang="de-DE" dirty="0" smtClean="0"/>
              <a:t> on </a:t>
            </a:r>
            <a:r>
              <a:rPr lang="de-DE" dirty="0" err="1" smtClean="0"/>
              <a:t>sustainability</a:t>
            </a:r>
            <a:endParaRPr lang="en-GB" dirty="0"/>
          </a:p>
        </p:txBody>
      </p:sp>
      <p:sp>
        <p:nvSpPr>
          <p:cNvPr id="7" name="Textfeld 6"/>
          <p:cNvSpPr txBox="1"/>
          <p:nvPr/>
        </p:nvSpPr>
        <p:spPr>
          <a:xfrm rot="10800000" flipV="1">
            <a:off x="161926" y="1712533"/>
            <a:ext cx="3440494" cy="2462213"/>
          </a:xfrm>
          <a:prstGeom prst="rect">
            <a:avLst/>
          </a:prstGeom>
          <a:noFill/>
        </p:spPr>
        <p:txBody>
          <a:bodyPr wrap="square" rtlCol="0">
            <a:spAutoFit/>
          </a:bodyPr>
          <a:lstStyle/>
          <a:p>
            <a:pPr algn="ctr"/>
            <a:r>
              <a:rPr lang="en-GB" sz="1800" dirty="0">
                <a:solidFill>
                  <a:srgbClr val="00B050"/>
                </a:solidFill>
              </a:rPr>
              <a:t>“It is useful to bring these different perspectives into conversation, and see tensions between these narratives as potentially generative rather than inherently problematic.” </a:t>
            </a:r>
            <a:endParaRPr lang="en-GB" sz="1800" dirty="0" smtClean="0">
              <a:solidFill>
                <a:srgbClr val="00B050"/>
              </a:solidFill>
            </a:endParaRPr>
          </a:p>
          <a:p>
            <a:pPr algn="ctr"/>
            <a:endParaRPr lang="en-GB" sz="1600" dirty="0"/>
          </a:p>
          <a:p>
            <a:pPr algn="ctr"/>
            <a:r>
              <a:rPr lang="en-GB" sz="1600" dirty="0"/>
              <a:t>(</a:t>
            </a:r>
            <a:r>
              <a:rPr lang="en-GB" sz="1600" dirty="0" err="1"/>
              <a:t>Tikly</a:t>
            </a:r>
            <a:r>
              <a:rPr lang="en-GB" sz="1600" dirty="0"/>
              <a:t>, L., 2023) p. 24</a:t>
            </a:r>
          </a:p>
          <a:p>
            <a:pPr algn="ctr"/>
            <a:endParaRPr lang="en-GB" b="1" dirty="0">
              <a:solidFill>
                <a:srgbClr val="00B050"/>
              </a:solidFill>
            </a:endParaRPr>
          </a:p>
        </p:txBody>
      </p:sp>
      <p:pic>
        <p:nvPicPr>
          <p:cNvPr id="3" name="Grafik 2"/>
          <p:cNvPicPr>
            <a:picLocks noChangeAspect="1"/>
          </p:cNvPicPr>
          <p:nvPr/>
        </p:nvPicPr>
        <p:blipFill>
          <a:blip r:embed="rId3"/>
          <a:stretch>
            <a:fillRect/>
          </a:stretch>
        </p:blipFill>
        <p:spPr>
          <a:xfrm>
            <a:off x="3747394" y="1387508"/>
            <a:ext cx="4029805" cy="3377477"/>
          </a:xfrm>
          <a:prstGeom prst="rect">
            <a:avLst/>
          </a:prstGeom>
        </p:spPr>
      </p:pic>
    </p:spTree>
    <p:extLst>
      <p:ext uri="{BB962C8B-B14F-4D97-AF65-F5344CB8AC3E}">
        <p14:creationId xmlns:p14="http://schemas.microsoft.com/office/powerpoint/2010/main" val="183838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54480" y="934278"/>
            <a:ext cx="4147948" cy="3419061"/>
          </a:xfrm>
        </p:spPr>
        <p:txBody>
          <a:bodyPr>
            <a:normAutofit/>
          </a:bodyPr>
          <a:lstStyle/>
          <a:p>
            <a:pPr marL="127000" indent="0">
              <a:lnSpc>
                <a:spcPct val="150000"/>
              </a:lnSpc>
              <a:buNone/>
            </a:pPr>
            <a:endParaRPr lang="en-GB" dirty="0"/>
          </a:p>
          <a:p>
            <a:pPr marL="127000" indent="0">
              <a:buNone/>
            </a:pPr>
            <a:endParaRPr lang="en-GB" dirty="0"/>
          </a:p>
        </p:txBody>
      </p:sp>
      <p:pic>
        <p:nvPicPr>
          <p:cNvPr id="1026" name="Picture 2" descr="https://lh7-us.googleusercontent.com/KamWpaJrzATHAnx8ZeflbZ2JuIsn63zENCvlRAiY3kuhpnQYHhz-VYc5Q2bRmI6UTxyF_vOLYxOAq6oshmldzmQmeyHoMC3Ik96TeELDAeyvHC2fPLIkMjE6DSH65LObPf5Ey2oCd6LbHNjY490Ka7w"/>
          <p:cNvPicPr>
            <a:picLocks noChangeAspect="1" noChangeArrowheads="1"/>
          </p:cNvPicPr>
          <p:nvPr/>
        </p:nvPicPr>
        <p:blipFill rotWithShape="1">
          <a:blip r:embed="rId3">
            <a:extLst>
              <a:ext uri="{28A0092B-C50C-407E-A947-70E740481C1C}">
                <a14:useLocalDpi xmlns:a14="http://schemas.microsoft.com/office/drawing/2010/main" val="0"/>
              </a:ext>
            </a:extLst>
          </a:blip>
          <a:srcRect l="5482" t="8493" r="56401" b="33039"/>
          <a:stretch/>
        </p:blipFill>
        <p:spPr bwMode="auto">
          <a:xfrm>
            <a:off x="628094" y="1161414"/>
            <a:ext cx="2578645" cy="2964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991974" y="4491071"/>
            <a:ext cx="2560316" cy="523220"/>
          </a:xfrm>
          <a:prstGeom prst="rect">
            <a:avLst/>
          </a:prstGeom>
          <a:noFill/>
        </p:spPr>
        <p:txBody>
          <a:bodyPr wrap="none" rtlCol="0">
            <a:spAutoFit/>
          </a:bodyPr>
          <a:lstStyle/>
          <a:p>
            <a:r>
              <a:rPr lang="en-GB" dirty="0"/>
              <a:t>(Andreotti et al, 2019 </a:t>
            </a:r>
            <a:r>
              <a:rPr lang="en-GB" dirty="0" smtClean="0"/>
              <a:t>p.49-50)</a:t>
            </a:r>
            <a:endParaRPr lang="en-GB" dirty="0"/>
          </a:p>
          <a:p>
            <a:endParaRPr lang="en-GB" dirty="0"/>
          </a:p>
        </p:txBody>
      </p:sp>
      <p:sp>
        <p:nvSpPr>
          <p:cNvPr id="8" name="Titel 1"/>
          <p:cNvSpPr txBox="1">
            <a:spLocks/>
          </p:cNvSpPr>
          <p:nvPr/>
        </p:nvSpPr>
        <p:spPr>
          <a:xfrm>
            <a:off x="3548301" y="2832872"/>
            <a:ext cx="1111986" cy="568512"/>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Walls</a:t>
            </a:r>
            <a:endParaRPr lang="en-GB" dirty="0"/>
          </a:p>
        </p:txBody>
      </p:sp>
      <p:sp>
        <p:nvSpPr>
          <p:cNvPr id="9" name="Titel 1"/>
          <p:cNvSpPr txBox="1">
            <a:spLocks/>
          </p:cNvSpPr>
          <p:nvPr/>
        </p:nvSpPr>
        <p:spPr>
          <a:xfrm>
            <a:off x="3470763" y="3534854"/>
            <a:ext cx="2223971"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Foundations</a:t>
            </a:r>
            <a:endParaRPr lang="en-GB" dirty="0"/>
          </a:p>
        </p:txBody>
      </p:sp>
      <p:sp>
        <p:nvSpPr>
          <p:cNvPr id="10" name="Titel 1"/>
          <p:cNvSpPr txBox="1">
            <a:spLocks/>
          </p:cNvSpPr>
          <p:nvPr/>
        </p:nvSpPr>
        <p:spPr>
          <a:xfrm>
            <a:off x="3522457" y="1708175"/>
            <a:ext cx="2223971" cy="7557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smtClean="0"/>
              <a:t>Roof</a:t>
            </a:r>
            <a:endParaRPr lang="en-GB" dirty="0"/>
          </a:p>
        </p:txBody>
      </p:sp>
      <p:sp>
        <p:nvSpPr>
          <p:cNvPr id="12" name="Titel 1"/>
          <p:cNvSpPr txBox="1">
            <a:spLocks/>
          </p:cNvSpPr>
          <p:nvPr/>
        </p:nvSpPr>
        <p:spPr>
          <a:xfrm>
            <a:off x="354480" y="113131"/>
            <a:ext cx="5186585" cy="524066"/>
          </a:xfrm>
          <a:prstGeom prst="rect">
            <a:avLst/>
          </a:prstGeom>
          <a:noFill/>
          <a:ln>
            <a:noFill/>
          </a:ln>
        </p:spPr>
        <p:txBody>
          <a:bodyPr spcFirstLastPara="1" wrap="square" lIns="91425" tIns="91425" rIns="91425" bIns="91425"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44A"/>
              </a:buClr>
              <a:buSzPts val="2400"/>
              <a:buFont typeface="Inter"/>
              <a:buNone/>
              <a:defRPr sz="2400" b="1" i="0" u="none" strike="noStrike" cap="none">
                <a:solidFill>
                  <a:srgbClr val="39B44A"/>
                </a:solidFill>
                <a:latin typeface="Inter"/>
                <a:ea typeface="Inter"/>
                <a:cs typeface="Inter"/>
                <a:sym typeface="Int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de-DE" dirty="0" err="1" smtClean="0"/>
              <a:t>Decoloniality</a:t>
            </a:r>
            <a:r>
              <a:rPr lang="de-DE" dirty="0" smtClean="0"/>
              <a:t> </a:t>
            </a:r>
            <a:r>
              <a:rPr lang="de-DE" dirty="0" err="1" smtClean="0"/>
              <a:t>and</a:t>
            </a:r>
            <a:r>
              <a:rPr lang="de-DE" dirty="0" smtClean="0"/>
              <a:t> </a:t>
            </a:r>
            <a:r>
              <a:rPr lang="de-DE" dirty="0" err="1" smtClean="0"/>
              <a:t>sustainability</a:t>
            </a:r>
            <a:r>
              <a:rPr lang="de-DE" dirty="0" smtClean="0"/>
              <a:t> </a:t>
            </a:r>
            <a:endParaRPr lang="en-GB" dirty="0"/>
          </a:p>
        </p:txBody>
      </p:sp>
    </p:spTree>
    <p:extLst>
      <p:ext uri="{BB962C8B-B14F-4D97-AF65-F5344CB8AC3E}">
        <p14:creationId xmlns:p14="http://schemas.microsoft.com/office/powerpoint/2010/main" val="93639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1720</Words>
  <Application>Microsoft Office PowerPoint</Application>
  <PresentationFormat>Bildschirmpräsentation (16:9)</PresentationFormat>
  <Paragraphs>177</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Inter</vt:lpstr>
      <vt:lpstr>Arial</vt:lpstr>
      <vt:lpstr>Nunito</vt:lpstr>
      <vt:lpstr>Simple Light</vt:lpstr>
      <vt:lpstr> ‚Decoloniality and Sustainable Futures Education‘ </vt:lpstr>
      <vt:lpstr>Agenda  </vt:lpstr>
      <vt:lpstr>Broccoli seed agreement </vt:lpstr>
      <vt:lpstr>Key terms</vt:lpstr>
      <vt:lpstr>Colonisation/decolonisation</vt:lpstr>
      <vt:lpstr>Coloniality/Decoloniality</vt:lpstr>
      <vt:lpstr>Decoloniality</vt:lpstr>
      <vt:lpstr>Perspectives on sustainability</vt:lpstr>
      <vt:lpstr>PowerPoint-Präsentation</vt:lpstr>
      <vt:lpstr>PowerPoint-Präsentation</vt:lpstr>
      <vt:lpstr>PowerPoint-Präsentation</vt:lpstr>
      <vt:lpstr>Education and coloniality/decoloniality </vt:lpstr>
      <vt:lpstr>Reflection questions</vt:lpstr>
      <vt:lpstr>Further resources</vt:lpstr>
      <vt:lpstr>Thank you for your participation Next webinar: Dec. 14th 14.50-16.20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Package 3</dc:title>
  <dc:creator>Bart Verswijvel</dc:creator>
  <cp:lastModifiedBy>Rachel Bowden</cp:lastModifiedBy>
  <cp:revision>71</cp:revision>
  <cp:lastPrinted>2023-05-08T11:50:11Z</cp:lastPrinted>
  <dcterms:modified xsi:type="dcterms:W3CDTF">2023-11-01T13:20:00Z</dcterms:modified>
</cp:coreProperties>
</file>