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61" r:id="rId1"/>
  </p:sldMasterIdLst>
  <p:notesMasterIdLst>
    <p:notesMasterId r:id="rId17"/>
  </p:notesMasterIdLst>
  <p:handoutMasterIdLst>
    <p:handoutMasterId r:id="rId18"/>
  </p:handoutMasterIdLst>
  <p:sldIdLst>
    <p:sldId id="256" r:id="rId2"/>
    <p:sldId id="360" r:id="rId3"/>
    <p:sldId id="285" r:id="rId4"/>
    <p:sldId id="289" r:id="rId5"/>
    <p:sldId id="364" r:id="rId6"/>
    <p:sldId id="369" r:id="rId7"/>
    <p:sldId id="371" r:id="rId8"/>
    <p:sldId id="372" r:id="rId9"/>
    <p:sldId id="373" r:id="rId10"/>
    <p:sldId id="374" r:id="rId11"/>
    <p:sldId id="366" r:id="rId12"/>
    <p:sldId id="370" r:id="rId13"/>
    <p:sldId id="376" r:id="rId14"/>
    <p:sldId id="375" r:id="rId15"/>
    <p:sldId id="367" r:id="rId16"/>
  </p:sldIdLst>
  <p:sldSz cx="9144000" cy="5143500" type="screen16x9"/>
  <p:notesSz cx="6797675" cy="9926638"/>
  <p:embeddedFontLst>
    <p:embeddedFont>
      <p:font typeface="Calibri" panose="020F0502020204030204" pitchFamily="34" charset="0"/>
      <p:regular r:id="rId19"/>
      <p:bold r:id="rId20"/>
      <p:italic r:id="rId21"/>
      <p:boldItalic r:id="rId22"/>
    </p:embeddedFont>
    <p:embeddedFont>
      <p:font typeface="Inter" panose="020B0604020202020204" charset="0"/>
      <p:regular r:id="rId23"/>
      <p:bold r:id="rId24"/>
      <p:italic r:id="rId25"/>
      <p:boldItalic r:id="rId26"/>
    </p:embeddedFont>
    <p:embeddedFont>
      <p:font typeface="Nunito"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190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averseCivicEd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6529" autoAdjust="0"/>
  </p:normalViewPr>
  <p:slideViewPr>
    <p:cSldViewPr snapToGrid="0">
      <p:cViewPr varScale="1">
        <p:scale>
          <a:sx n="58" d="100"/>
          <a:sy n="58" d="100"/>
        </p:scale>
        <p:origin x="1524" y="36"/>
      </p:cViewPr>
      <p:guideLst>
        <p:guide orient="horz" pos="1620"/>
        <p:guide pos="1905"/>
      </p:guideLst>
    </p:cSldViewPr>
  </p:slideViewPr>
  <p:outlineViewPr>
    <p:cViewPr>
      <p:scale>
        <a:sx n="33" d="100"/>
        <a:sy n="33" d="100"/>
      </p:scale>
      <p:origin x="0" y="-2276"/>
    </p:cViewPr>
  </p:outlineViewPr>
  <p:notesTextViewPr>
    <p:cViewPr>
      <p:scale>
        <a:sx n="1" d="1"/>
        <a:sy n="1" d="1"/>
      </p:scale>
      <p:origin x="0" y="0"/>
    </p:cViewPr>
  </p:notesTextViewPr>
  <p:notesViewPr>
    <p:cSldViewPr snapToGrid="0">
      <p:cViewPr varScale="1">
        <p:scale>
          <a:sx n="114" d="100"/>
          <a:sy n="114" d="100"/>
        </p:scale>
        <p:origin x="519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4223742-E5CA-450B-9D68-30124E44022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FC4FB5C-F995-4807-B7D2-98CFA090CF6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C7A1355-1A4C-4DB6-978F-DB06BB55B9DF}" type="datetimeFigureOut">
              <a:rPr lang="de-DE" smtClean="0"/>
              <a:t>27.09.2024</a:t>
            </a:fld>
            <a:endParaRPr lang="de-DE"/>
          </a:p>
        </p:txBody>
      </p:sp>
      <p:sp>
        <p:nvSpPr>
          <p:cNvPr id="4" name="Fußzeilenplatzhalter 3">
            <a:extLst>
              <a:ext uri="{FF2B5EF4-FFF2-40B4-BE49-F238E27FC236}">
                <a16:creationId xmlns:a16="http://schemas.microsoft.com/office/drawing/2014/main" id="{DB3C40CF-8D19-4298-836B-5F31F797538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542B5B-5C22-4680-87C2-6A3616A0FAB3}"/>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230BD21-7B60-4016-9773-59A658C39D9A}" type="slidenum">
              <a:rPr lang="de-DE" smtClean="0"/>
              <a:t>‹Nr.›</a:t>
            </a:fld>
            <a:endParaRPr lang="de-DE"/>
          </a:p>
        </p:txBody>
      </p:sp>
    </p:spTree>
    <p:extLst>
      <p:ext uri="{BB962C8B-B14F-4D97-AF65-F5344CB8AC3E}">
        <p14:creationId xmlns:p14="http://schemas.microsoft.com/office/powerpoint/2010/main" val="326701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Flip </a:t>
            </a:r>
            <a:r>
              <a:rPr lang="de-DE" dirty="0" err="1"/>
              <a:t>chart</a:t>
            </a:r>
            <a:r>
              <a:rPr lang="de-DE" dirty="0"/>
              <a:t> </a:t>
            </a:r>
            <a:r>
              <a:rPr lang="de-DE" dirty="0" err="1"/>
              <a:t>paper</a:t>
            </a:r>
            <a:r>
              <a:rPr lang="de-DE" dirty="0"/>
              <a:t>, </a:t>
            </a:r>
            <a:r>
              <a:rPr lang="de-DE" dirty="0" err="1"/>
              <a:t>write</a:t>
            </a:r>
            <a:r>
              <a:rPr lang="de-DE" dirty="0"/>
              <a:t> </a:t>
            </a:r>
            <a:r>
              <a:rPr lang="de-DE" dirty="0" err="1"/>
              <a:t>these</a:t>
            </a:r>
            <a:r>
              <a:rPr lang="de-DE" dirty="0"/>
              <a:t> </a:t>
            </a:r>
            <a:r>
              <a:rPr lang="de-DE" dirty="0" err="1"/>
              <a:t>three</a:t>
            </a:r>
            <a:r>
              <a:rPr lang="de-DE" dirty="0"/>
              <a:t> </a:t>
            </a:r>
            <a:r>
              <a:rPr lang="de-DE" dirty="0" err="1"/>
              <a:t>headings</a:t>
            </a:r>
            <a:r>
              <a:rPr lang="de-DE" dirty="0"/>
              <a:t>. Read out </a:t>
            </a:r>
            <a:r>
              <a:rPr lang="de-DE" dirty="0" err="1"/>
              <a:t>the</a:t>
            </a:r>
            <a:r>
              <a:rPr lang="de-DE" dirty="0"/>
              <a:t> </a:t>
            </a:r>
            <a:r>
              <a:rPr lang="de-DE" dirty="0" err="1"/>
              <a:t>sentences</a:t>
            </a:r>
            <a:r>
              <a:rPr lang="de-DE" dirty="0"/>
              <a:t> on </a:t>
            </a:r>
            <a:r>
              <a:rPr lang="de-DE" dirty="0" err="1"/>
              <a:t>worksheet</a:t>
            </a:r>
            <a:r>
              <a:rPr lang="de-DE" dirty="0"/>
              <a:t> 2, in </a:t>
            </a:r>
            <a:r>
              <a:rPr lang="de-DE" dirty="0" err="1"/>
              <a:t>random</a:t>
            </a:r>
            <a:r>
              <a:rPr lang="de-DE" dirty="0"/>
              <a:t> </a:t>
            </a:r>
            <a:r>
              <a:rPr lang="de-DE" dirty="0" err="1"/>
              <a:t>order</a:t>
            </a:r>
            <a:r>
              <a:rPr lang="de-DE" dirty="0"/>
              <a:t>. Ask </a:t>
            </a:r>
            <a:r>
              <a:rPr lang="de-DE" dirty="0" err="1"/>
              <a:t>participants</a:t>
            </a:r>
            <a:r>
              <a:rPr lang="de-DE" dirty="0"/>
              <a:t> </a:t>
            </a:r>
            <a:r>
              <a:rPr lang="de-DE" dirty="0" err="1"/>
              <a:t>to</a:t>
            </a:r>
            <a:r>
              <a:rPr lang="de-DE" dirty="0"/>
              <a:t> stand </a:t>
            </a:r>
            <a:r>
              <a:rPr lang="de-DE" dirty="0" err="1"/>
              <a:t>by</a:t>
            </a:r>
            <a:r>
              <a:rPr lang="de-DE" dirty="0"/>
              <a:t> </a:t>
            </a:r>
            <a:r>
              <a:rPr lang="de-DE" dirty="0" err="1"/>
              <a:t>the</a:t>
            </a:r>
            <a:r>
              <a:rPr lang="de-DE" dirty="0"/>
              <a:t> </a:t>
            </a:r>
            <a:r>
              <a:rPr lang="de-DE" dirty="0" err="1"/>
              <a:t>orientation</a:t>
            </a:r>
            <a:r>
              <a:rPr lang="de-DE" dirty="0"/>
              <a:t> </a:t>
            </a:r>
            <a:r>
              <a:rPr lang="de-DE" dirty="0" err="1"/>
              <a:t>they</a:t>
            </a:r>
            <a:r>
              <a:rPr lang="de-DE" dirty="0"/>
              <a:t> </a:t>
            </a:r>
            <a:r>
              <a:rPr lang="de-DE" dirty="0" err="1"/>
              <a:t>think</a:t>
            </a:r>
            <a:r>
              <a:rPr lang="de-DE" dirty="0"/>
              <a:t> </a:t>
            </a:r>
            <a:r>
              <a:rPr lang="de-DE" dirty="0" err="1"/>
              <a:t>it</a:t>
            </a:r>
            <a:r>
              <a:rPr lang="de-DE" dirty="0"/>
              <a:t> </a:t>
            </a:r>
            <a:r>
              <a:rPr lang="de-DE" dirty="0" err="1"/>
              <a:t>fits</a:t>
            </a:r>
            <a:r>
              <a:rPr lang="de-DE" dirty="0"/>
              <a:t>. Short </a:t>
            </a:r>
            <a:r>
              <a:rPr lang="de-DE" dirty="0" err="1"/>
              <a:t>feedback</a:t>
            </a:r>
            <a:r>
              <a:rPr lang="de-DE" dirty="0"/>
              <a:t> after </a:t>
            </a:r>
            <a:r>
              <a:rPr lang="de-DE" dirty="0" err="1"/>
              <a:t>each</a:t>
            </a:r>
            <a:r>
              <a:rPr lang="de-DE" dirty="0"/>
              <a:t> </a:t>
            </a:r>
            <a:r>
              <a:rPr lang="de-DE" dirty="0" err="1"/>
              <a:t>one</a:t>
            </a:r>
            <a:r>
              <a:rPr lang="de-DE" dirty="0"/>
              <a:t>. </a:t>
            </a:r>
          </a:p>
          <a:p>
            <a:endParaRPr lang="de-DE" dirty="0"/>
          </a:p>
          <a:p>
            <a:r>
              <a:rPr lang="de-DE" dirty="0"/>
              <a:t>Ask </a:t>
            </a:r>
            <a:r>
              <a:rPr lang="de-DE" dirty="0" err="1"/>
              <a:t>participants</a:t>
            </a:r>
            <a:r>
              <a:rPr lang="de-DE" dirty="0"/>
              <a:t> </a:t>
            </a:r>
            <a:r>
              <a:rPr lang="de-DE" dirty="0" err="1"/>
              <a:t>to</a:t>
            </a:r>
            <a:r>
              <a:rPr lang="de-DE" dirty="0"/>
              <a:t> </a:t>
            </a:r>
            <a:r>
              <a:rPr lang="de-DE" dirty="0" err="1"/>
              <a:t>think</a:t>
            </a:r>
            <a:r>
              <a:rPr lang="de-DE" dirty="0"/>
              <a:t> of </a:t>
            </a:r>
            <a:r>
              <a:rPr lang="de-DE" dirty="0" err="1"/>
              <a:t>examples</a:t>
            </a:r>
            <a:r>
              <a:rPr lang="de-DE" dirty="0"/>
              <a:t> </a:t>
            </a:r>
            <a:r>
              <a:rPr lang="de-DE" dirty="0" err="1"/>
              <a:t>from</a:t>
            </a:r>
            <a:r>
              <a:rPr lang="de-DE" dirty="0"/>
              <a:t> </a:t>
            </a:r>
            <a:r>
              <a:rPr lang="de-DE" dirty="0" err="1"/>
              <a:t>their</a:t>
            </a:r>
            <a:r>
              <a:rPr lang="de-DE" dirty="0"/>
              <a:t> own </a:t>
            </a:r>
            <a:r>
              <a:rPr lang="de-DE" dirty="0" err="1"/>
              <a:t>schooling</a:t>
            </a:r>
            <a:r>
              <a:rPr lang="de-DE" dirty="0"/>
              <a:t> (</a:t>
            </a:r>
            <a:r>
              <a:rPr lang="de-DE" dirty="0" err="1"/>
              <a:t>when</a:t>
            </a:r>
            <a:r>
              <a:rPr lang="de-DE" dirty="0"/>
              <a:t> </a:t>
            </a:r>
            <a:r>
              <a:rPr lang="de-DE" dirty="0" err="1"/>
              <a:t>they</a:t>
            </a:r>
            <a:r>
              <a:rPr lang="de-DE" dirty="0"/>
              <a:t> </a:t>
            </a:r>
            <a:r>
              <a:rPr lang="de-DE" dirty="0" err="1"/>
              <a:t>were</a:t>
            </a:r>
            <a:r>
              <a:rPr lang="de-DE" dirty="0"/>
              <a:t> </a:t>
            </a:r>
            <a:r>
              <a:rPr lang="de-DE" dirty="0" err="1"/>
              <a:t>children</a:t>
            </a:r>
            <a:r>
              <a:rPr lang="de-DE" dirty="0"/>
              <a:t> </a:t>
            </a:r>
            <a:r>
              <a:rPr lang="de-DE" dirty="0" err="1"/>
              <a:t>or</a:t>
            </a:r>
            <a:r>
              <a:rPr lang="de-DE" dirty="0"/>
              <a:t> </a:t>
            </a:r>
            <a:r>
              <a:rPr lang="de-DE" dirty="0" err="1"/>
              <a:t>teenagers</a:t>
            </a:r>
            <a:r>
              <a:rPr lang="de-DE" dirty="0"/>
              <a:t>) and </a:t>
            </a:r>
            <a:r>
              <a:rPr lang="de-DE" dirty="0" err="1"/>
              <a:t>their</a:t>
            </a:r>
            <a:r>
              <a:rPr lang="de-DE" dirty="0"/>
              <a:t> own </a:t>
            </a:r>
            <a:r>
              <a:rPr lang="de-DE" dirty="0" err="1"/>
              <a:t>experience</a:t>
            </a:r>
            <a:r>
              <a:rPr lang="de-DE" dirty="0"/>
              <a:t> </a:t>
            </a:r>
            <a:r>
              <a:rPr lang="de-DE" dirty="0" err="1"/>
              <a:t>as</a:t>
            </a:r>
            <a:r>
              <a:rPr lang="de-DE" dirty="0"/>
              <a:t> </a:t>
            </a:r>
            <a:r>
              <a:rPr lang="de-DE" dirty="0" err="1"/>
              <a:t>teachers</a:t>
            </a:r>
            <a:r>
              <a:rPr lang="de-DE" dirty="0"/>
              <a:t> and </a:t>
            </a:r>
            <a:r>
              <a:rPr lang="de-DE" dirty="0" err="1"/>
              <a:t>note</a:t>
            </a:r>
            <a:r>
              <a:rPr lang="de-DE" dirty="0"/>
              <a:t> </a:t>
            </a:r>
            <a:r>
              <a:rPr lang="de-DE" dirty="0" err="1"/>
              <a:t>them</a:t>
            </a:r>
            <a:r>
              <a:rPr lang="de-DE" dirty="0"/>
              <a:t> on </a:t>
            </a:r>
            <a:r>
              <a:rPr lang="de-DE" dirty="0" err="1"/>
              <a:t>the</a:t>
            </a:r>
            <a:r>
              <a:rPr lang="de-DE" dirty="0"/>
              <a:t> </a:t>
            </a:r>
            <a:r>
              <a:rPr lang="de-DE" dirty="0" err="1"/>
              <a:t>paper</a:t>
            </a:r>
            <a:r>
              <a:rPr lang="de-DE" dirty="0"/>
              <a:t>. </a:t>
            </a:r>
          </a:p>
        </p:txBody>
      </p:sp>
    </p:spTree>
    <p:extLst>
      <p:ext uri="{BB962C8B-B14F-4D97-AF65-F5344CB8AC3E}">
        <p14:creationId xmlns:p14="http://schemas.microsoft.com/office/powerpoint/2010/main" val="22904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110104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20683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09459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de-DE" baseline="0" dirty="0"/>
          </a:p>
        </p:txBody>
      </p:sp>
    </p:spTree>
    <p:extLst>
      <p:ext uri="{BB962C8B-B14F-4D97-AF65-F5344CB8AC3E}">
        <p14:creationId xmlns:p14="http://schemas.microsoft.com/office/powerpoint/2010/main" val="218269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endParaRPr lang="de-DE" dirty="0"/>
          </a:p>
        </p:txBody>
      </p:sp>
    </p:spTree>
    <p:extLst>
      <p:ext uri="{BB962C8B-B14F-4D97-AF65-F5344CB8AC3E}">
        <p14:creationId xmlns:p14="http://schemas.microsoft.com/office/powerpoint/2010/main" val="269163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endParaRPr lang="de-DE" dirty="0"/>
          </a:p>
        </p:txBody>
      </p:sp>
    </p:spTree>
    <p:extLst>
      <p:ext uri="{BB962C8B-B14F-4D97-AF65-F5344CB8AC3E}">
        <p14:creationId xmlns:p14="http://schemas.microsoft.com/office/powerpoint/2010/main" val="371504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Three</a:t>
            </a:r>
            <a:r>
              <a:rPr lang="de-DE" dirty="0"/>
              <a:t> </a:t>
            </a:r>
            <a:r>
              <a:rPr lang="de-DE" dirty="0" err="1"/>
              <a:t>metaphors</a:t>
            </a:r>
            <a:r>
              <a:rPr lang="de-DE" dirty="0"/>
              <a:t> </a:t>
            </a:r>
            <a:r>
              <a:rPr lang="de-DE" dirty="0" err="1"/>
              <a:t>for</a:t>
            </a:r>
            <a:r>
              <a:rPr lang="de-DE" dirty="0"/>
              <a:t> </a:t>
            </a:r>
            <a:r>
              <a:rPr lang="de-DE" dirty="0" err="1"/>
              <a:t>multilingualism</a:t>
            </a:r>
            <a:r>
              <a:rPr lang="de-DE" dirty="0"/>
              <a:t>, </a:t>
            </a:r>
            <a:r>
              <a:rPr lang="de-DE" dirty="0" err="1"/>
              <a:t>that</a:t>
            </a:r>
            <a:r>
              <a:rPr lang="de-DE" dirty="0"/>
              <a:t> </a:t>
            </a:r>
            <a:r>
              <a:rPr lang="de-DE" dirty="0" err="1"/>
              <a:t>have</a:t>
            </a:r>
            <a:r>
              <a:rPr lang="de-DE" dirty="0"/>
              <a:t> </a:t>
            </a:r>
            <a:r>
              <a:rPr lang="de-DE" dirty="0" err="1"/>
              <a:t>been</a:t>
            </a:r>
            <a:r>
              <a:rPr lang="de-DE" dirty="0"/>
              <a:t> </a:t>
            </a:r>
            <a:r>
              <a:rPr lang="de-DE" dirty="0" err="1"/>
              <a:t>current</a:t>
            </a:r>
            <a:r>
              <a:rPr lang="de-DE" dirty="0"/>
              <a:t> </a:t>
            </a:r>
            <a:r>
              <a:rPr lang="de-DE" dirty="0" err="1"/>
              <a:t>science</a:t>
            </a:r>
            <a:r>
              <a:rPr lang="de-DE" dirty="0"/>
              <a:t> at different </a:t>
            </a:r>
            <a:r>
              <a:rPr lang="de-DE" dirty="0" err="1"/>
              <a:t>times</a:t>
            </a:r>
            <a:r>
              <a:rPr lang="de-DE" dirty="0"/>
              <a:t>. </a:t>
            </a:r>
            <a:r>
              <a:rPr lang="de-DE" dirty="0" err="1"/>
              <a:t>From</a:t>
            </a:r>
            <a:r>
              <a:rPr lang="de-DE" dirty="0"/>
              <a:t> a </a:t>
            </a:r>
            <a:r>
              <a:rPr lang="de-DE" dirty="0" err="1"/>
              <a:t>view</a:t>
            </a:r>
            <a:r>
              <a:rPr lang="de-DE" dirty="0"/>
              <a:t> of </a:t>
            </a:r>
            <a:r>
              <a:rPr lang="de-DE" dirty="0" err="1"/>
              <a:t>languages</a:t>
            </a:r>
            <a:r>
              <a:rPr lang="de-DE" dirty="0"/>
              <a:t> </a:t>
            </a:r>
            <a:r>
              <a:rPr lang="de-DE" dirty="0" err="1"/>
              <a:t>as</a:t>
            </a:r>
            <a:r>
              <a:rPr lang="de-DE" dirty="0"/>
              <a:t> </a:t>
            </a:r>
            <a:r>
              <a:rPr lang="de-DE" dirty="0" err="1"/>
              <a:t>entirely</a:t>
            </a:r>
            <a:r>
              <a:rPr lang="de-DE" dirty="0"/>
              <a:t> separate </a:t>
            </a:r>
            <a:r>
              <a:rPr lang="de-DE" dirty="0" err="1"/>
              <a:t>psychologically</a:t>
            </a:r>
            <a:r>
              <a:rPr lang="de-DE" dirty="0"/>
              <a:t>, </a:t>
            </a:r>
            <a:r>
              <a:rPr lang="de-DE" dirty="0" err="1"/>
              <a:t>to</a:t>
            </a:r>
            <a:r>
              <a:rPr lang="de-DE" dirty="0"/>
              <a:t> </a:t>
            </a:r>
            <a:r>
              <a:rPr lang="de-DE" dirty="0" err="1"/>
              <a:t>th</a:t>
            </a:r>
            <a:r>
              <a:rPr lang="de-DE" dirty="0"/>
              <a:t> </a:t>
            </a:r>
            <a:r>
              <a:rPr lang="de-DE" dirty="0" err="1"/>
              <a:t>eview</a:t>
            </a:r>
            <a:r>
              <a:rPr lang="de-DE" dirty="0"/>
              <a:t> </a:t>
            </a:r>
            <a:r>
              <a:rPr lang="de-DE" dirty="0" err="1"/>
              <a:t>that</a:t>
            </a:r>
            <a:r>
              <a:rPr lang="de-DE" dirty="0"/>
              <a:t> </a:t>
            </a:r>
            <a:r>
              <a:rPr lang="de-DE" dirty="0" err="1"/>
              <a:t>languages</a:t>
            </a:r>
            <a:r>
              <a:rPr lang="de-DE" dirty="0"/>
              <a:t> </a:t>
            </a:r>
            <a:r>
              <a:rPr lang="de-DE" dirty="0" err="1"/>
              <a:t>should</a:t>
            </a:r>
            <a:r>
              <a:rPr lang="de-DE" dirty="0"/>
              <a:t> </a:t>
            </a:r>
            <a:r>
              <a:rPr lang="de-DE" dirty="0" err="1"/>
              <a:t>be</a:t>
            </a:r>
            <a:r>
              <a:rPr lang="de-DE" dirty="0"/>
              <a:t> separate </a:t>
            </a:r>
            <a:r>
              <a:rPr lang="de-DE" dirty="0" err="1"/>
              <a:t>socially</a:t>
            </a:r>
            <a:r>
              <a:rPr lang="de-DE" dirty="0"/>
              <a:t>, but </a:t>
            </a:r>
            <a:r>
              <a:rPr lang="de-DE" dirty="0" err="1"/>
              <a:t>are</a:t>
            </a:r>
            <a:r>
              <a:rPr lang="de-DE" dirty="0"/>
              <a:t> </a:t>
            </a:r>
            <a:r>
              <a:rPr lang="de-DE" dirty="0" err="1"/>
              <a:t>connected</a:t>
            </a:r>
            <a:r>
              <a:rPr lang="de-DE" dirty="0"/>
              <a:t> at a </a:t>
            </a:r>
            <a:r>
              <a:rPr lang="de-DE" dirty="0" err="1"/>
              <a:t>deeper</a:t>
            </a:r>
            <a:r>
              <a:rPr lang="de-DE" dirty="0"/>
              <a:t> </a:t>
            </a:r>
            <a:r>
              <a:rPr lang="de-DE" dirty="0" err="1"/>
              <a:t>psychological</a:t>
            </a:r>
            <a:r>
              <a:rPr lang="de-DE" dirty="0"/>
              <a:t> </a:t>
            </a:r>
            <a:r>
              <a:rPr lang="de-DE" dirty="0" err="1"/>
              <a:t>level</a:t>
            </a:r>
            <a:r>
              <a:rPr lang="de-DE" dirty="0"/>
              <a:t>. The </a:t>
            </a:r>
            <a:r>
              <a:rPr lang="de-DE" dirty="0" err="1"/>
              <a:t>contemporary</a:t>
            </a:r>
            <a:r>
              <a:rPr lang="de-DE" dirty="0"/>
              <a:t> </a:t>
            </a:r>
            <a:r>
              <a:rPr lang="de-DE" dirty="0" err="1"/>
              <a:t>view</a:t>
            </a:r>
            <a:r>
              <a:rPr lang="de-DE" dirty="0"/>
              <a:t> </a:t>
            </a:r>
            <a:r>
              <a:rPr lang="de-DE" dirty="0" err="1"/>
              <a:t>is</a:t>
            </a:r>
            <a:r>
              <a:rPr lang="de-DE" dirty="0"/>
              <a:t> of </a:t>
            </a:r>
            <a:r>
              <a:rPr lang="de-DE" dirty="0" err="1"/>
              <a:t>multilingualism</a:t>
            </a:r>
            <a:r>
              <a:rPr lang="de-DE" dirty="0"/>
              <a:t> </a:t>
            </a:r>
            <a:r>
              <a:rPr lang="de-DE" dirty="0" err="1"/>
              <a:t>as</a:t>
            </a:r>
            <a:r>
              <a:rPr lang="de-DE" dirty="0"/>
              <a:t> a </a:t>
            </a:r>
            <a:r>
              <a:rPr lang="de-DE" dirty="0" err="1"/>
              <a:t>dynamic</a:t>
            </a:r>
            <a:r>
              <a:rPr lang="de-DE" dirty="0"/>
              <a:t> off-road </a:t>
            </a:r>
            <a:r>
              <a:rPr lang="de-DE" dirty="0" err="1"/>
              <a:t>vehicle</a:t>
            </a:r>
            <a:r>
              <a:rPr lang="de-DE" dirty="0"/>
              <a:t>, a </a:t>
            </a:r>
            <a:r>
              <a:rPr lang="de-DE" dirty="0" err="1"/>
              <a:t>single</a:t>
            </a:r>
            <a:r>
              <a:rPr lang="de-DE" dirty="0"/>
              <a:t> </a:t>
            </a:r>
            <a:r>
              <a:rPr lang="de-DE" dirty="0" err="1"/>
              <a:t>holistic</a:t>
            </a:r>
            <a:r>
              <a:rPr lang="de-DE" dirty="0"/>
              <a:t> </a:t>
            </a:r>
            <a:r>
              <a:rPr lang="de-DE" dirty="0" err="1"/>
              <a:t>system</a:t>
            </a:r>
            <a:r>
              <a:rPr lang="de-DE" dirty="0"/>
              <a:t> of </a:t>
            </a:r>
            <a:r>
              <a:rPr lang="de-DE" dirty="0" err="1"/>
              <a:t>competences</a:t>
            </a:r>
            <a:r>
              <a:rPr lang="de-DE" dirty="0"/>
              <a:t>, </a:t>
            </a:r>
            <a:r>
              <a:rPr lang="de-DE" dirty="0" err="1"/>
              <a:t>which</a:t>
            </a:r>
            <a:r>
              <a:rPr lang="de-DE" dirty="0"/>
              <a:t> </a:t>
            </a:r>
            <a:r>
              <a:rPr lang="de-DE" dirty="0" err="1"/>
              <a:t>speakers</a:t>
            </a:r>
            <a:r>
              <a:rPr lang="de-DE" dirty="0"/>
              <a:t> </a:t>
            </a:r>
            <a:r>
              <a:rPr lang="de-DE" dirty="0" err="1"/>
              <a:t>use</a:t>
            </a:r>
            <a:r>
              <a:rPr lang="de-DE" dirty="0"/>
              <a:t> </a:t>
            </a:r>
            <a:r>
              <a:rPr lang="de-DE" dirty="0" err="1"/>
              <a:t>flexibly</a:t>
            </a:r>
            <a:r>
              <a:rPr lang="de-DE" dirty="0"/>
              <a:t> </a:t>
            </a:r>
            <a:r>
              <a:rPr lang="de-DE" dirty="0" err="1"/>
              <a:t>to</a:t>
            </a:r>
            <a:r>
              <a:rPr lang="de-DE" dirty="0"/>
              <a:t> </a:t>
            </a:r>
            <a:r>
              <a:rPr lang="de-DE" dirty="0" err="1"/>
              <a:t>adapt</a:t>
            </a:r>
            <a:r>
              <a:rPr lang="de-DE" dirty="0"/>
              <a:t> </a:t>
            </a:r>
            <a:r>
              <a:rPr lang="de-DE" dirty="0" err="1"/>
              <a:t>to</a:t>
            </a:r>
            <a:r>
              <a:rPr lang="de-DE" dirty="0"/>
              <a:t> </a:t>
            </a:r>
            <a:r>
              <a:rPr lang="de-DE" dirty="0" err="1"/>
              <a:t>the</a:t>
            </a:r>
            <a:r>
              <a:rPr lang="de-DE" dirty="0"/>
              <a:t> </a:t>
            </a:r>
            <a:r>
              <a:rPr lang="de-DE" dirty="0" err="1"/>
              <a:t>conditions</a:t>
            </a:r>
            <a:r>
              <a:rPr lang="de-DE" dirty="0"/>
              <a:t> </a:t>
            </a:r>
            <a:r>
              <a:rPr lang="de-DE" dirty="0" err="1"/>
              <a:t>they</a:t>
            </a:r>
            <a:r>
              <a:rPr lang="de-DE" dirty="0"/>
              <a:t> </a:t>
            </a:r>
            <a:r>
              <a:rPr lang="de-DE" dirty="0" err="1"/>
              <a:t>are</a:t>
            </a:r>
            <a:r>
              <a:rPr lang="de-DE" dirty="0"/>
              <a:t> in.</a:t>
            </a:r>
          </a:p>
        </p:txBody>
      </p:sp>
    </p:spTree>
    <p:extLst>
      <p:ext uri="{BB962C8B-B14F-4D97-AF65-F5344CB8AC3E}">
        <p14:creationId xmlns:p14="http://schemas.microsoft.com/office/powerpoint/2010/main" val="370869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a:t>4 </a:t>
            </a:r>
            <a:r>
              <a:rPr lang="de-DE" dirty="0" err="1"/>
              <a:t>groups</a:t>
            </a:r>
            <a:endParaRPr lang="de-DE" dirty="0"/>
          </a:p>
          <a:p>
            <a:pPr marL="158750" indent="0">
              <a:buNone/>
            </a:pPr>
            <a:r>
              <a:rPr lang="de-DE" dirty="0"/>
              <a:t>The </a:t>
            </a:r>
            <a:r>
              <a:rPr lang="de-DE" dirty="0" err="1"/>
              <a:t>task</a:t>
            </a:r>
            <a:r>
              <a:rPr lang="de-DE" dirty="0"/>
              <a:t> </a:t>
            </a:r>
            <a:r>
              <a:rPr lang="de-DE" dirty="0" err="1"/>
              <a:t>is</a:t>
            </a:r>
            <a:r>
              <a:rPr lang="de-DE" dirty="0"/>
              <a:t> </a:t>
            </a:r>
            <a:r>
              <a:rPr lang="de-DE" dirty="0" err="1"/>
              <a:t>to</a:t>
            </a:r>
            <a:r>
              <a:rPr lang="de-DE" dirty="0"/>
              <a:t> </a:t>
            </a:r>
            <a:r>
              <a:rPr lang="de-DE" dirty="0" err="1"/>
              <a:t>arrange</a:t>
            </a:r>
            <a:r>
              <a:rPr lang="de-DE" dirty="0"/>
              <a:t> </a:t>
            </a:r>
            <a:r>
              <a:rPr lang="de-DE" dirty="0" err="1"/>
              <a:t>the</a:t>
            </a:r>
            <a:r>
              <a:rPr lang="de-DE" dirty="0"/>
              <a:t> </a:t>
            </a:r>
            <a:r>
              <a:rPr lang="de-DE" dirty="0" err="1"/>
              <a:t>sentences</a:t>
            </a:r>
            <a:endParaRPr lang="de-DE" dirty="0"/>
          </a:p>
          <a:p>
            <a:pPr marL="158750" indent="0">
              <a:buNone/>
            </a:pPr>
            <a:r>
              <a:rPr lang="de-DE" dirty="0"/>
              <a:t>Can </a:t>
            </a:r>
            <a:r>
              <a:rPr lang="de-DE" dirty="0" err="1"/>
              <a:t>use</a:t>
            </a:r>
            <a:r>
              <a:rPr lang="de-DE" dirty="0"/>
              <a:t> a </a:t>
            </a:r>
            <a:r>
              <a:rPr lang="de-DE" dirty="0" err="1"/>
              <a:t>dictionary</a:t>
            </a:r>
            <a:r>
              <a:rPr lang="de-DE" dirty="0"/>
              <a:t> </a:t>
            </a:r>
            <a:r>
              <a:rPr lang="de-DE" dirty="0" err="1"/>
              <a:t>to</a:t>
            </a:r>
            <a:r>
              <a:rPr lang="de-DE" dirty="0"/>
              <a:t> check </a:t>
            </a:r>
            <a:r>
              <a:rPr lang="de-DE" dirty="0" err="1"/>
              <a:t>meanings</a:t>
            </a:r>
            <a:endParaRPr lang="de-DE" dirty="0"/>
          </a:p>
          <a:p>
            <a:pPr marL="158750" indent="0">
              <a:buNone/>
            </a:pPr>
            <a:r>
              <a:rPr lang="de-DE" dirty="0" err="1"/>
              <a:t>Discuss</a:t>
            </a:r>
            <a:r>
              <a:rPr lang="de-DE" dirty="0"/>
              <a:t> </a:t>
            </a:r>
            <a:r>
              <a:rPr lang="de-DE" dirty="0" err="1"/>
              <a:t>points</a:t>
            </a:r>
            <a:endParaRPr lang="de-DE" dirty="0"/>
          </a:p>
        </p:txBody>
      </p:sp>
    </p:spTree>
    <p:extLst>
      <p:ext uri="{BB962C8B-B14F-4D97-AF65-F5344CB8AC3E}">
        <p14:creationId xmlns:p14="http://schemas.microsoft.com/office/powerpoint/2010/main" val="260644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0727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6645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62873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646947"/>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39B44A"/>
              </a:buClr>
              <a:buSzPts val="5200"/>
              <a:buNone/>
              <a:defRPr sz="5200">
                <a:solidFill>
                  <a:srgbClr val="39B44A"/>
                </a:solidFill>
              </a:defRPr>
            </a:lvl1pPr>
            <a:lvl2pPr lvl="1" algn="ctr">
              <a:lnSpc>
                <a:spcPct val="100000"/>
              </a:lnSpc>
              <a:spcBef>
                <a:spcPts val="0"/>
              </a:spcBef>
              <a:spcAft>
                <a:spcPts val="0"/>
              </a:spcAft>
              <a:buClr>
                <a:srgbClr val="39B44A"/>
              </a:buClr>
              <a:buSzPts val="5200"/>
              <a:buNone/>
              <a:defRPr sz="5200">
                <a:solidFill>
                  <a:srgbClr val="39B44A"/>
                </a:solidFill>
              </a:defRPr>
            </a:lvl2pPr>
            <a:lvl3pPr lvl="2" algn="ctr">
              <a:lnSpc>
                <a:spcPct val="100000"/>
              </a:lnSpc>
              <a:spcBef>
                <a:spcPts val="0"/>
              </a:spcBef>
              <a:spcAft>
                <a:spcPts val="0"/>
              </a:spcAft>
              <a:buClr>
                <a:srgbClr val="39B44A"/>
              </a:buClr>
              <a:buSzPts val="5200"/>
              <a:buNone/>
              <a:defRPr sz="5200">
                <a:solidFill>
                  <a:srgbClr val="39B44A"/>
                </a:solidFill>
              </a:defRPr>
            </a:lvl3pPr>
            <a:lvl4pPr lvl="3" algn="ctr">
              <a:lnSpc>
                <a:spcPct val="100000"/>
              </a:lnSpc>
              <a:spcBef>
                <a:spcPts val="0"/>
              </a:spcBef>
              <a:spcAft>
                <a:spcPts val="0"/>
              </a:spcAft>
              <a:buClr>
                <a:srgbClr val="39B44A"/>
              </a:buClr>
              <a:buSzPts val="5200"/>
              <a:buNone/>
              <a:defRPr sz="5200">
                <a:solidFill>
                  <a:srgbClr val="39B44A"/>
                </a:solidFill>
              </a:defRPr>
            </a:lvl4pPr>
            <a:lvl5pPr lvl="4" algn="ctr">
              <a:lnSpc>
                <a:spcPct val="100000"/>
              </a:lnSpc>
              <a:spcBef>
                <a:spcPts val="0"/>
              </a:spcBef>
              <a:spcAft>
                <a:spcPts val="0"/>
              </a:spcAft>
              <a:buClr>
                <a:srgbClr val="39B44A"/>
              </a:buClr>
              <a:buSzPts val="5200"/>
              <a:buNone/>
              <a:defRPr sz="5200">
                <a:solidFill>
                  <a:srgbClr val="39B44A"/>
                </a:solidFill>
              </a:defRPr>
            </a:lvl5pPr>
            <a:lvl6pPr lvl="5" algn="ctr">
              <a:lnSpc>
                <a:spcPct val="100000"/>
              </a:lnSpc>
              <a:spcBef>
                <a:spcPts val="0"/>
              </a:spcBef>
              <a:spcAft>
                <a:spcPts val="0"/>
              </a:spcAft>
              <a:buClr>
                <a:srgbClr val="39B44A"/>
              </a:buClr>
              <a:buSzPts val="5200"/>
              <a:buNone/>
              <a:defRPr sz="5200">
                <a:solidFill>
                  <a:srgbClr val="39B44A"/>
                </a:solidFill>
              </a:defRPr>
            </a:lvl6pPr>
            <a:lvl7pPr lvl="6" algn="ctr">
              <a:lnSpc>
                <a:spcPct val="100000"/>
              </a:lnSpc>
              <a:spcBef>
                <a:spcPts val="0"/>
              </a:spcBef>
              <a:spcAft>
                <a:spcPts val="0"/>
              </a:spcAft>
              <a:buClr>
                <a:srgbClr val="39B44A"/>
              </a:buClr>
              <a:buSzPts val="5200"/>
              <a:buNone/>
              <a:defRPr sz="5200">
                <a:solidFill>
                  <a:srgbClr val="39B44A"/>
                </a:solidFill>
              </a:defRPr>
            </a:lvl7pPr>
            <a:lvl8pPr lvl="7" algn="ctr">
              <a:lnSpc>
                <a:spcPct val="100000"/>
              </a:lnSpc>
              <a:spcBef>
                <a:spcPts val="0"/>
              </a:spcBef>
              <a:spcAft>
                <a:spcPts val="0"/>
              </a:spcAft>
              <a:buClr>
                <a:srgbClr val="39B44A"/>
              </a:buClr>
              <a:buSzPts val="5200"/>
              <a:buNone/>
              <a:defRPr sz="5200">
                <a:solidFill>
                  <a:srgbClr val="39B44A"/>
                </a:solidFill>
              </a:defRPr>
            </a:lvl8pPr>
            <a:lvl9pPr lvl="8" algn="ctr">
              <a:lnSpc>
                <a:spcPct val="100000"/>
              </a:lnSpc>
              <a:spcBef>
                <a:spcPts val="0"/>
              </a:spcBef>
              <a:spcAft>
                <a:spcPts val="0"/>
              </a:spcAft>
              <a:buClr>
                <a:srgbClr val="39B44A"/>
              </a:buClr>
              <a:buSzPts val="5200"/>
              <a:buNone/>
              <a:defRPr sz="5200">
                <a:solidFill>
                  <a:srgbClr val="39B44A"/>
                </a:solidFill>
              </a:defRPr>
            </a:lvl9pPr>
          </a:lstStyle>
          <a:p>
            <a:endParaRPr/>
          </a:p>
        </p:txBody>
      </p:sp>
      <p:sp>
        <p:nvSpPr>
          <p:cNvPr id="11" name="Google Shape;11;p2"/>
          <p:cNvSpPr txBox="1">
            <a:spLocks noGrp="1"/>
          </p:cNvSpPr>
          <p:nvPr>
            <p:ph type="subTitle" idx="1"/>
          </p:nvPr>
        </p:nvSpPr>
        <p:spPr>
          <a:xfrm>
            <a:off x="311700" y="3736497"/>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434343"/>
              </a:buClr>
              <a:buSzPts val="2800"/>
              <a:buNone/>
              <a:defRPr sz="2000">
                <a:solidFill>
                  <a:srgbClr val="434343"/>
                </a:solidFill>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pic>
        <p:nvPicPr>
          <p:cNvPr id="13" name="Google Shape;13;p2"/>
          <p:cNvPicPr preferRelativeResize="0"/>
          <p:nvPr/>
        </p:nvPicPr>
        <p:blipFill rotWithShape="1">
          <a:blip r:embed="rId2">
            <a:alphaModFix/>
          </a:blip>
          <a:srcRect/>
          <a:stretch/>
        </p:blipFill>
        <p:spPr>
          <a:xfrm>
            <a:off x="59725" y="50400"/>
            <a:ext cx="3626575" cy="1078150"/>
          </a:xfrm>
          <a:prstGeom prst="rect">
            <a:avLst/>
          </a:prstGeom>
          <a:noFill/>
          <a:ln>
            <a:noFill/>
          </a:ln>
        </p:spPr>
      </p:pic>
      <p:sp>
        <p:nvSpPr>
          <p:cNvPr id="14" name="Google Shape;14;p2"/>
          <p:cNvSpPr/>
          <p:nvPr/>
        </p:nvSpPr>
        <p:spPr>
          <a:xfrm rot="10498349">
            <a:off x="8396213" y="3408816"/>
            <a:ext cx="438186" cy="438186"/>
          </a:xfrm>
          <a:prstGeom prst="ellipse">
            <a:avLst/>
          </a:prstGeom>
          <a:solidFill>
            <a:srgbClr val="00A0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rot="10497514">
            <a:off x="7515919" y="3972834"/>
            <a:ext cx="986617" cy="986617"/>
          </a:xfrm>
          <a:prstGeom prst="flowChartConnector">
            <a:avLst/>
          </a:prstGeom>
          <a:solidFill>
            <a:srgbClr val="F7F2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10497864">
            <a:off x="8714883" y="2745709"/>
            <a:ext cx="293934" cy="293934"/>
          </a:xfrm>
          <a:prstGeom prst="ellipse">
            <a:avLst/>
          </a:prstGeom>
          <a:solidFill>
            <a:srgbClr val="F4A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column text 1">
  <p:cSld name="ONE_COLUMN_TEXT_1">
    <p:spTree>
      <p:nvGrpSpPr>
        <p:cNvPr id="1" name="Shape 17"/>
        <p:cNvGrpSpPr/>
        <p:nvPr/>
      </p:nvGrpSpPr>
      <p:grpSpPr>
        <a:xfrm>
          <a:off x="0" y="0"/>
          <a:ext cx="0" cy="0"/>
          <a:chOff x="0" y="0"/>
          <a:chExt cx="0" cy="0"/>
        </a:xfrm>
      </p:grpSpPr>
      <p:sp>
        <p:nvSpPr>
          <p:cNvPr id="18" name="Google Shape;18;p3"/>
          <p:cNvSpPr/>
          <p:nvPr/>
        </p:nvSpPr>
        <p:spPr>
          <a:xfrm rot="10800000">
            <a:off x="8477989" y="230386"/>
            <a:ext cx="393600" cy="393600"/>
          </a:xfrm>
          <a:prstGeom prst="ellipse">
            <a:avLst/>
          </a:prstGeom>
          <a:solidFill>
            <a:srgbClr val="AF67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rot="10800000">
            <a:off x="7825705" y="696165"/>
            <a:ext cx="671700" cy="671700"/>
          </a:xfrm>
          <a:prstGeom prst="ellipse">
            <a:avLst/>
          </a:prstGeom>
          <a:solidFill>
            <a:srgbClr val="00A0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rgbClr val="39B44A"/>
              </a:buClr>
              <a:buSzPts val="2400"/>
              <a:buNone/>
              <a:defRPr sz="2400">
                <a:solidFill>
                  <a:srgbClr val="39B44A"/>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1" name="Google Shape;21;p3"/>
          <p:cNvSpPr txBox="1">
            <a:spLocks noGrp="1"/>
          </p:cNvSpPr>
          <p:nvPr>
            <p:ph type="body" idx="1"/>
          </p:nvPr>
        </p:nvSpPr>
        <p:spPr>
          <a:xfrm>
            <a:off x="311700" y="1389600"/>
            <a:ext cx="3673200" cy="3179400"/>
          </a:xfrm>
          <a:prstGeom prst="rect">
            <a:avLst/>
          </a:prstGeom>
          <a:noFill/>
          <a:ln>
            <a:noFill/>
          </a:ln>
        </p:spPr>
        <p:txBody>
          <a:bodyPr spcFirstLastPara="1" wrap="square" lIns="91425" tIns="91425" rIns="91425" bIns="91425"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3" name="Google Shape;23;p3"/>
          <p:cNvSpPr/>
          <p:nvPr/>
        </p:nvSpPr>
        <p:spPr>
          <a:xfrm rot="10800000">
            <a:off x="7900921" y="230379"/>
            <a:ext cx="249600" cy="249300"/>
          </a:xfrm>
          <a:prstGeom prst="ellipse">
            <a:avLst/>
          </a:prstGeom>
          <a:solidFill>
            <a:srgbClr val="F7F2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
          <p:cNvSpPr/>
          <p:nvPr/>
        </p:nvSpPr>
        <p:spPr>
          <a:xfrm rot="10800000">
            <a:off x="8687321" y="959804"/>
            <a:ext cx="249600" cy="249300"/>
          </a:xfrm>
          <a:prstGeom prst="ellipse">
            <a:avLst/>
          </a:prstGeom>
          <a:solidFill>
            <a:srgbClr val="F4A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
          <p:cNvSpPr/>
          <p:nvPr/>
        </p:nvSpPr>
        <p:spPr>
          <a:xfrm rot="10800000">
            <a:off x="8549950" y="1629125"/>
            <a:ext cx="235500" cy="235200"/>
          </a:xfrm>
          <a:prstGeom prst="ellipse">
            <a:avLst/>
          </a:prstGeom>
          <a:solidFill>
            <a:srgbClr val="39B4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
          <p:cNvSpPr/>
          <p:nvPr/>
        </p:nvSpPr>
        <p:spPr>
          <a:xfrm rot="10800000">
            <a:off x="8799475" y="2214225"/>
            <a:ext cx="178500" cy="178200"/>
          </a:xfrm>
          <a:prstGeom prst="ellipse">
            <a:avLst/>
          </a:prstGeom>
          <a:solidFill>
            <a:srgbClr val="82D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27" name="Google Shape;27;p3"/>
          <p:cNvPicPr preferRelativeResize="0"/>
          <p:nvPr/>
        </p:nvPicPr>
        <p:blipFill rotWithShape="1">
          <a:blip r:embed="rId2">
            <a:alphaModFix/>
          </a:blip>
          <a:srcRect/>
          <a:stretch/>
        </p:blipFill>
        <p:spPr>
          <a:xfrm>
            <a:off x="107850" y="4499800"/>
            <a:ext cx="1762075" cy="523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57200" y="450150"/>
            <a:ext cx="435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39B44A"/>
              </a:buClr>
              <a:buSzPts val="4800"/>
              <a:buNone/>
              <a:defRPr sz="4800">
                <a:solidFill>
                  <a:srgbClr val="39B44A"/>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31" name="Google Shape;31;p4"/>
          <p:cNvSpPr/>
          <p:nvPr/>
        </p:nvSpPr>
        <p:spPr>
          <a:xfrm>
            <a:off x="3649276" y="3686650"/>
            <a:ext cx="393600" cy="393600"/>
          </a:xfrm>
          <a:prstGeom prst="ellipse">
            <a:avLst/>
          </a:prstGeom>
          <a:solidFill>
            <a:srgbClr val="AF67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 name="Google Shape;32;p4"/>
          <p:cNvCxnSpPr/>
          <p:nvPr/>
        </p:nvCxnSpPr>
        <p:spPr>
          <a:xfrm rot="10800000" flipH="1">
            <a:off x="4501602" y="3554315"/>
            <a:ext cx="1058700" cy="906600"/>
          </a:xfrm>
          <a:prstGeom prst="straightConnector1">
            <a:avLst/>
          </a:prstGeom>
          <a:noFill/>
          <a:ln w="19050" cap="flat" cmpd="sng">
            <a:solidFill>
              <a:srgbClr val="999999"/>
            </a:solidFill>
            <a:prstDash val="solid"/>
            <a:round/>
            <a:headEnd type="none" w="sm" len="sm"/>
            <a:tailEnd type="none" w="sm" len="sm"/>
          </a:ln>
        </p:spPr>
      </p:cxnSp>
      <p:sp>
        <p:nvSpPr>
          <p:cNvPr id="33" name="Google Shape;33;p4"/>
          <p:cNvSpPr/>
          <p:nvPr/>
        </p:nvSpPr>
        <p:spPr>
          <a:xfrm>
            <a:off x="3982710" y="4292246"/>
            <a:ext cx="671700" cy="671700"/>
          </a:xfrm>
          <a:prstGeom prst="ellipse">
            <a:avLst/>
          </a:prstGeom>
          <a:solidFill>
            <a:srgbClr val="82D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
          <p:cNvSpPr>
            <a:spLocks noGrp="1"/>
          </p:cNvSpPr>
          <p:nvPr>
            <p:ph type="pic" idx="2"/>
          </p:nvPr>
        </p:nvSpPr>
        <p:spPr>
          <a:xfrm>
            <a:off x="4550500" y="392850"/>
            <a:ext cx="4357800" cy="4357800"/>
          </a:xfrm>
          <a:prstGeom prst="ellipse">
            <a:avLst/>
          </a:prstGeom>
          <a:noFill/>
          <a:ln>
            <a:noFill/>
          </a:ln>
        </p:spPr>
      </p:sp>
      <p:pic>
        <p:nvPicPr>
          <p:cNvPr id="35" name="Google Shape;35;p4"/>
          <p:cNvPicPr preferRelativeResize="0"/>
          <p:nvPr/>
        </p:nvPicPr>
        <p:blipFill rotWithShape="1">
          <a:blip r:embed="rId2">
            <a:alphaModFix/>
          </a:blip>
          <a:srcRect/>
          <a:stretch/>
        </p:blipFill>
        <p:spPr>
          <a:xfrm>
            <a:off x="107850" y="4499800"/>
            <a:ext cx="1762075" cy="523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_TITLE_AND_DESCRIPTION_1_1_1">
    <p:spTree>
      <p:nvGrpSpPr>
        <p:cNvPr id="1" name="Shape 74"/>
        <p:cNvGrpSpPr/>
        <p:nvPr/>
      </p:nvGrpSpPr>
      <p:grpSpPr>
        <a:xfrm>
          <a:off x="0" y="0"/>
          <a:ext cx="0" cy="0"/>
          <a:chOff x="0" y="0"/>
          <a:chExt cx="0" cy="0"/>
        </a:xfrm>
      </p:grpSpPr>
      <p:sp>
        <p:nvSpPr>
          <p:cNvPr id="75" name="Google Shape;75;p10"/>
          <p:cNvSpPr/>
          <p:nvPr/>
        </p:nvSpPr>
        <p:spPr>
          <a:xfrm>
            <a:off x="2100" y="0"/>
            <a:ext cx="4572000" cy="5143500"/>
          </a:xfrm>
          <a:prstGeom prst="rect">
            <a:avLst/>
          </a:prstGeom>
          <a:solidFill>
            <a:srgbClr val="82D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FFFFFF"/>
              </a:buClr>
              <a:buSzPts val="4200"/>
              <a:buNone/>
              <a:defRPr sz="4200">
                <a:solidFill>
                  <a:srgbClr val="FFFFFF"/>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7" name="Google Shape;77;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F3F3F3"/>
              </a:buClr>
              <a:buSzPts val="2100"/>
              <a:buNone/>
              <a:defRPr sz="2100">
                <a:solidFill>
                  <a:srgbClr val="F3F3F3"/>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8" name="Google Shape;78;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9" name="Google Shape;7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pic>
        <p:nvPicPr>
          <p:cNvPr id="80" name="Google Shape;80;p10"/>
          <p:cNvPicPr preferRelativeResize="0"/>
          <p:nvPr/>
        </p:nvPicPr>
        <p:blipFill rotWithShape="1">
          <a:blip r:embed="rId2">
            <a:alphaModFix/>
          </a:blip>
          <a:srcRect/>
          <a:stretch/>
        </p:blipFill>
        <p:spPr>
          <a:xfrm>
            <a:off x="7259075" y="108275"/>
            <a:ext cx="1762075" cy="523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Green">
  <p:cSld name="CAPTION_ONLY_1_1">
    <p:spTree>
      <p:nvGrpSpPr>
        <p:cNvPr id="1" name="Shape 84"/>
        <p:cNvGrpSpPr/>
        <p:nvPr/>
      </p:nvGrpSpPr>
      <p:grpSpPr>
        <a:xfrm>
          <a:off x="0" y="0"/>
          <a:ext cx="0" cy="0"/>
          <a:chOff x="0" y="0"/>
          <a:chExt cx="0" cy="0"/>
        </a:xfrm>
      </p:grpSpPr>
      <p:sp>
        <p:nvSpPr>
          <p:cNvPr id="85" name="Google Shape;85;p12"/>
          <p:cNvSpPr txBox="1">
            <a:spLocks noGrp="1"/>
          </p:cNvSpPr>
          <p:nvPr>
            <p:ph type="body" idx="1"/>
          </p:nvPr>
        </p:nvSpPr>
        <p:spPr>
          <a:xfrm>
            <a:off x="166800" y="931100"/>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6" name="Google Shape;8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87" name="Google Shape;87;p12"/>
          <p:cNvSpPr/>
          <p:nvPr/>
        </p:nvSpPr>
        <p:spPr>
          <a:xfrm>
            <a:off x="0" y="0"/>
            <a:ext cx="9144000" cy="72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1" name="Google Shape;9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Green">
  <p:cSld name="SECTION_HEADER_1_2">
    <p:bg>
      <p:bgPr>
        <a:solidFill>
          <a:schemeClr val="lt2"/>
        </a:solidFill>
        <a:effectLst/>
      </p:bgPr>
    </p:bg>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2">
            <a:alphaModFix/>
          </a:blip>
          <a:srcRect t="787" b="796"/>
          <a:stretch/>
        </p:blipFill>
        <p:spPr>
          <a:xfrm>
            <a:off x="0" y="79200"/>
            <a:ext cx="9144000" cy="5063700"/>
          </a:xfrm>
          <a:prstGeom prst="rect">
            <a:avLst/>
          </a:prstGeom>
          <a:noFill/>
          <a:ln>
            <a:noFill/>
          </a:ln>
        </p:spPr>
      </p:pic>
      <p:sp>
        <p:nvSpPr>
          <p:cNvPr id="94" name="Google Shape;9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pic>
        <p:nvPicPr>
          <p:cNvPr id="95" name="Google Shape;95;p14"/>
          <p:cNvPicPr preferRelativeResize="0"/>
          <p:nvPr/>
        </p:nvPicPr>
        <p:blipFill rotWithShape="1">
          <a:blip r:embed="rId3">
            <a:alphaModFix/>
          </a:blip>
          <a:srcRect/>
          <a:stretch/>
        </p:blipFill>
        <p:spPr>
          <a:xfrm>
            <a:off x="7650475" y="388588"/>
            <a:ext cx="1101968" cy="447288"/>
          </a:xfrm>
          <a:prstGeom prst="rect">
            <a:avLst/>
          </a:prstGeom>
          <a:noFill/>
          <a:ln>
            <a:noFill/>
          </a:ln>
        </p:spPr>
      </p:pic>
      <p:sp>
        <p:nvSpPr>
          <p:cNvPr id="96" name="Google Shape;96;p14"/>
          <p:cNvSpPr txBox="1">
            <a:spLocks noGrp="1"/>
          </p:cNvSpPr>
          <p:nvPr>
            <p:ph type="ctrTitle"/>
          </p:nvPr>
        </p:nvSpPr>
        <p:spPr>
          <a:xfrm>
            <a:off x="1073225" y="835875"/>
            <a:ext cx="5853900" cy="1348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2"/>
              </a:buClr>
              <a:buSzPts val="3600"/>
              <a:buNone/>
              <a:defRPr sz="3600">
                <a:solidFill>
                  <a:schemeClr val="dk2"/>
                </a:solidFill>
              </a:defRPr>
            </a:lvl1pPr>
            <a:lvl2pPr lvl="1" algn="ctr">
              <a:lnSpc>
                <a:spcPct val="100000"/>
              </a:lnSpc>
              <a:spcBef>
                <a:spcPts val="0"/>
              </a:spcBef>
              <a:spcAft>
                <a:spcPts val="0"/>
              </a:spcAft>
              <a:buClr>
                <a:srgbClr val="1D2C5B"/>
              </a:buClr>
              <a:buSzPts val="3600"/>
              <a:buNone/>
              <a:defRPr sz="3600">
                <a:solidFill>
                  <a:srgbClr val="1D2C5B"/>
                </a:solidFill>
              </a:defRPr>
            </a:lvl2pPr>
            <a:lvl3pPr lvl="2" algn="ctr">
              <a:lnSpc>
                <a:spcPct val="100000"/>
              </a:lnSpc>
              <a:spcBef>
                <a:spcPts val="0"/>
              </a:spcBef>
              <a:spcAft>
                <a:spcPts val="0"/>
              </a:spcAft>
              <a:buClr>
                <a:srgbClr val="1D2C5B"/>
              </a:buClr>
              <a:buSzPts val="3600"/>
              <a:buNone/>
              <a:defRPr sz="3600">
                <a:solidFill>
                  <a:srgbClr val="1D2C5B"/>
                </a:solidFill>
              </a:defRPr>
            </a:lvl3pPr>
            <a:lvl4pPr lvl="3" algn="ctr">
              <a:lnSpc>
                <a:spcPct val="100000"/>
              </a:lnSpc>
              <a:spcBef>
                <a:spcPts val="0"/>
              </a:spcBef>
              <a:spcAft>
                <a:spcPts val="0"/>
              </a:spcAft>
              <a:buClr>
                <a:srgbClr val="1D2C5B"/>
              </a:buClr>
              <a:buSzPts val="3600"/>
              <a:buNone/>
              <a:defRPr sz="3600">
                <a:solidFill>
                  <a:srgbClr val="1D2C5B"/>
                </a:solidFill>
              </a:defRPr>
            </a:lvl4pPr>
            <a:lvl5pPr lvl="4" algn="ctr">
              <a:lnSpc>
                <a:spcPct val="100000"/>
              </a:lnSpc>
              <a:spcBef>
                <a:spcPts val="0"/>
              </a:spcBef>
              <a:spcAft>
                <a:spcPts val="0"/>
              </a:spcAft>
              <a:buClr>
                <a:srgbClr val="1D2C5B"/>
              </a:buClr>
              <a:buSzPts val="3600"/>
              <a:buNone/>
              <a:defRPr sz="3600">
                <a:solidFill>
                  <a:srgbClr val="1D2C5B"/>
                </a:solidFill>
              </a:defRPr>
            </a:lvl5pPr>
            <a:lvl6pPr lvl="5" algn="ctr">
              <a:lnSpc>
                <a:spcPct val="100000"/>
              </a:lnSpc>
              <a:spcBef>
                <a:spcPts val="0"/>
              </a:spcBef>
              <a:spcAft>
                <a:spcPts val="0"/>
              </a:spcAft>
              <a:buClr>
                <a:srgbClr val="1D2C5B"/>
              </a:buClr>
              <a:buSzPts val="3600"/>
              <a:buNone/>
              <a:defRPr sz="3600">
                <a:solidFill>
                  <a:srgbClr val="1D2C5B"/>
                </a:solidFill>
              </a:defRPr>
            </a:lvl6pPr>
            <a:lvl7pPr lvl="6" algn="ctr">
              <a:lnSpc>
                <a:spcPct val="100000"/>
              </a:lnSpc>
              <a:spcBef>
                <a:spcPts val="0"/>
              </a:spcBef>
              <a:spcAft>
                <a:spcPts val="0"/>
              </a:spcAft>
              <a:buClr>
                <a:srgbClr val="1D2C5B"/>
              </a:buClr>
              <a:buSzPts val="3600"/>
              <a:buNone/>
              <a:defRPr sz="3600">
                <a:solidFill>
                  <a:srgbClr val="1D2C5B"/>
                </a:solidFill>
              </a:defRPr>
            </a:lvl7pPr>
            <a:lvl8pPr lvl="7" algn="ctr">
              <a:lnSpc>
                <a:spcPct val="100000"/>
              </a:lnSpc>
              <a:spcBef>
                <a:spcPts val="0"/>
              </a:spcBef>
              <a:spcAft>
                <a:spcPts val="0"/>
              </a:spcAft>
              <a:buClr>
                <a:srgbClr val="1D2C5B"/>
              </a:buClr>
              <a:buSzPts val="3600"/>
              <a:buNone/>
              <a:defRPr sz="3600">
                <a:solidFill>
                  <a:srgbClr val="1D2C5B"/>
                </a:solidFill>
              </a:defRPr>
            </a:lvl8pPr>
            <a:lvl9pPr lvl="8" algn="ctr">
              <a:lnSpc>
                <a:spcPct val="100000"/>
              </a:lnSpc>
              <a:spcBef>
                <a:spcPts val="0"/>
              </a:spcBef>
              <a:spcAft>
                <a:spcPts val="0"/>
              </a:spcAft>
              <a:buClr>
                <a:srgbClr val="1D2C5B"/>
              </a:buClr>
              <a:buSzPts val="3600"/>
              <a:buNone/>
              <a:defRPr sz="3600">
                <a:solidFill>
                  <a:srgbClr val="1D2C5B"/>
                </a:solidFill>
              </a:defRPr>
            </a:lvl9pPr>
          </a:lstStyle>
          <a:p>
            <a:endParaRPr/>
          </a:p>
        </p:txBody>
      </p:sp>
      <p:sp>
        <p:nvSpPr>
          <p:cNvPr id="97" name="Google Shape;97;p14"/>
          <p:cNvSpPr/>
          <p:nvPr/>
        </p:nvSpPr>
        <p:spPr>
          <a:xfrm>
            <a:off x="-225" y="0"/>
            <a:ext cx="9144000" cy="72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39B44A"/>
              </a:buClr>
              <a:buSzPts val="2800"/>
              <a:buNone/>
              <a:defRPr>
                <a:solidFill>
                  <a:srgbClr val="39B44A"/>
                </a:solidFill>
              </a:defRPr>
            </a:lvl1pPr>
            <a:lvl2pPr lvl="1" algn="l">
              <a:lnSpc>
                <a:spcPct val="100000"/>
              </a:lnSpc>
              <a:spcBef>
                <a:spcPts val="0"/>
              </a:spcBef>
              <a:spcAft>
                <a:spcPts val="0"/>
              </a:spcAft>
              <a:buClr>
                <a:srgbClr val="39B44A"/>
              </a:buClr>
              <a:buSzPts val="2800"/>
              <a:buNone/>
              <a:defRPr>
                <a:solidFill>
                  <a:srgbClr val="39B44A"/>
                </a:solidFill>
              </a:defRPr>
            </a:lvl2pPr>
            <a:lvl3pPr lvl="2" algn="l">
              <a:lnSpc>
                <a:spcPct val="100000"/>
              </a:lnSpc>
              <a:spcBef>
                <a:spcPts val="0"/>
              </a:spcBef>
              <a:spcAft>
                <a:spcPts val="0"/>
              </a:spcAft>
              <a:buClr>
                <a:srgbClr val="39B44A"/>
              </a:buClr>
              <a:buSzPts val="2800"/>
              <a:buNone/>
              <a:defRPr>
                <a:solidFill>
                  <a:srgbClr val="39B44A"/>
                </a:solidFill>
              </a:defRPr>
            </a:lvl3pPr>
            <a:lvl4pPr lvl="3" algn="l">
              <a:lnSpc>
                <a:spcPct val="100000"/>
              </a:lnSpc>
              <a:spcBef>
                <a:spcPts val="0"/>
              </a:spcBef>
              <a:spcAft>
                <a:spcPts val="0"/>
              </a:spcAft>
              <a:buClr>
                <a:srgbClr val="39B44A"/>
              </a:buClr>
              <a:buSzPts val="2800"/>
              <a:buNone/>
              <a:defRPr>
                <a:solidFill>
                  <a:srgbClr val="39B44A"/>
                </a:solidFill>
              </a:defRPr>
            </a:lvl4pPr>
            <a:lvl5pPr lvl="4" algn="l">
              <a:lnSpc>
                <a:spcPct val="100000"/>
              </a:lnSpc>
              <a:spcBef>
                <a:spcPts val="0"/>
              </a:spcBef>
              <a:spcAft>
                <a:spcPts val="0"/>
              </a:spcAft>
              <a:buClr>
                <a:srgbClr val="39B44A"/>
              </a:buClr>
              <a:buSzPts val="2800"/>
              <a:buNone/>
              <a:defRPr>
                <a:solidFill>
                  <a:srgbClr val="39B44A"/>
                </a:solidFill>
              </a:defRPr>
            </a:lvl5pPr>
            <a:lvl6pPr lvl="5" algn="l">
              <a:lnSpc>
                <a:spcPct val="100000"/>
              </a:lnSpc>
              <a:spcBef>
                <a:spcPts val="0"/>
              </a:spcBef>
              <a:spcAft>
                <a:spcPts val="0"/>
              </a:spcAft>
              <a:buClr>
                <a:srgbClr val="39B44A"/>
              </a:buClr>
              <a:buSzPts val="2800"/>
              <a:buNone/>
              <a:defRPr>
                <a:solidFill>
                  <a:srgbClr val="39B44A"/>
                </a:solidFill>
              </a:defRPr>
            </a:lvl6pPr>
            <a:lvl7pPr lvl="6" algn="l">
              <a:lnSpc>
                <a:spcPct val="100000"/>
              </a:lnSpc>
              <a:spcBef>
                <a:spcPts val="0"/>
              </a:spcBef>
              <a:spcAft>
                <a:spcPts val="0"/>
              </a:spcAft>
              <a:buClr>
                <a:srgbClr val="39B44A"/>
              </a:buClr>
              <a:buSzPts val="2800"/>
              <a:buNone/>
              <a:defRPr>
                <a:solidFill>
                  <a:srgbClr val="39B44A"/>
                </a:solidFill>
              </a:defRPr>
            </a:lvl7pPr>
            <a:lvl8pPr lvl="7" algn="l">
              <a:lnSpc>
                <a:spcPct val="100000"/>
              </a:lnSpc>
              <a:spcBef>
                <a:spcPts val="0"/>
              </a:spcBef>
              <a:spcAft>
                <a:spcPts val="0"/>
              </a:spcAft>
              <a:buClr>
                <a:srgbClr val="39B44A"/>
              </a:buClr>
              <a:buSzPts val="2800"/>
              <a:buNone/>
              <a:defRPr>
                <a:solidFill>
                  <a:srgbClr val="39B44A"/>
                </a:solidFill>
              </a:defRPr>
            </a:lvl8pPr>
            <a:lvl9pPr lvl="8" algn="l">
              <a:lnSpc>
                <a:spcPct val="100000"/>
              </a:lnSpc>
              <a:spcBef>
                <a:spcPts val="0"/>
              </a:spcBef>
              <a:spcAft>
                <a:spcPts val="0"/>
              </a:spcAft>
              <a:buClr>
                <a:srgbClr val="39B44A"/>
              </a:buClr>
              <a:buSzPts val="2800"/>
              <a:buNone/>
              <a:defRPr>
                <a:solidFill>
                  <a:srgbClr val="39B44A"/>
                </a:solidFill>
              </a:defRPr>
            </a:lvl9pPr>
          </a:lstStyle>
          <a:p>
            <a:endParaRPr/>
          </a:p>
        </p:txBody>
      </p:sp>
      <p:sp>
        <p:nvSpPr>
          <p:cNvPr id="47" name="Google Shape;47;p3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endParaRPr/>
          </a:p>
        </p:txBody>
      </p:sp>
      <p:sp>
        <p:nvSpPr>
          <p:cNvPr id="48" name="Google Shape;48;p3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endParaRPr/>
          </a:p>
        </p:txBody>
      </p:sp>
      <p:sp>
        <p:nvSpPr>
          <p:cNvPr id="49" name="Google Shape;49;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
        <p:nvSpPr>
          <p:cNvPr id="50" name="Google Shape;50;p39"/>
          <p:cNvSpPr/>
          <p:nvPr/>
        </p:nvSpPr>
        <p:spPr>
          <a:xfrm rot="-5400000">
            <a:off x="8152381" y="4549752"/>
            <a:ext cx="393600" cy="393600"/>
          </a:xfrm>
          <a:prstGeom prst="ellipse">
            <a:avLst/>
          </a:prstGeom>
          <a:solidFill>
            <a:srgbClr val="AF67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9"/>
          <p:cNvSpPr/>
          <p:nvPr/>
        </p:nvSpPr>
        <p:spPr>
          <a:xfrm rot="-5400000">
            <a:off x="8676563" y="4237058"/>
            <a:ext cx="249600" cy="249300"/>
          </a:xfrm>
          <a:prstGeom prst="ellipse">
            <a:avLst/>
          </a:prstGeom>
          <a:solidFill>
            <a:srgbClr val="F7F2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9"/>
          <p:cNvSpPr/>
          <p:nvPr/>
        </p:nvSpPr>
        <p:spPr>
          <a:xfrm rot="-5400000">
            <a:off x="7590375" y="4766333"/>
            <a:ext cx="249600" cy="249300"/>
          </a:xfrm>
          <a:prstGeom prst="ellipse">
            <a:avLst/>
          </a:prstGeom>
          <a:solidFill>
            <a:srgbClr val="F467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9"/>
          <p:cNvSpPr/>
          <p:nvPr/>
        </p:nvSpPr>
        <p:spPr>
          <a:xfrm rot="-5400000">
            <a:off x="7042642" y="4628962"/>
            <a:ext cx="235500" cy="235200"/>
          </a:xfrm>
          <a:prstGeom prst="ellipse">
            <a:avLst/>
          </a:prstGeom>
          <a:solidFill>
            <a:srgbClr val="F4A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9"/>
          <p:cNvSpPr/>
          <p:nvPr/>
        </p:nvSpPr>
        <p:spPr>
          <a:xfrm rot="-5400000">
            <a:off x="6514542" y="4878487"/>
            <a:ext cx="178500" cy="178200"/>
          </a:xfrm>
          <a:prstGeom prst="ellipse">
            <a:avLst/>
          </a:prstGeom>
          <a:solidFill>
            <a:srgbClr val="82D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55" name="Google Shape;55;p39"/>
          <p:cNvSpPr/>
          <p:nvPr/>
        </p:nvSpPr>
        <p:spPr>
          <a:xfrm rot="-5400000">
            <a:off x="197500" y="4413148"/>
            <a:ext cx="537300" cy="537300"/>
          </a:xfrm>
          <a:prstGeom prst="ellipse">
            <a:avLst/>
          </a:prstGeom>
          <a:solidFill>
            <a:srgbClr val="F4A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9"/>
          <p:cNvSpPr/>
          <p:nvPr/>
        </p:nvSpPr>
        <p:spPr>
          <a:xfrm rot="-5400000">
            <a:off x="1935425" y="4697425"/>
            <a:ext cx="325200" cy="325200"/>
          </a:xfrm>
          <a:prstGeom prst="ellipse">
            <a:avLst/>
          </a:prstGeom>
          <a:solidFill>
            <a:srgbClr val="82D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9"/>
          <p:cNvSpPr/>
          <p:nvPr/>
        </p:nvSpPr>
        <p:spPr>
          <a:xfrm rot="-5400000">
            <a:off x="1404138" y="4557158"/>
            <a:ext cx="249600" cy="249300"/>
          </a:xfrm>
          <a:prstGeom prst="ellipse">
            <a:avLst/>
          </a:prstGeom>
          <a:solidFill>
            <a:srgbClr val="F7F2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9"/>
          <p:cNvSpPr/>
          <p:nvPr/>
        </p:nvSpPr>
        <p:spPr>
          <a:xfrm rot="-5400000">
            <a:off x="915692" y="4773387"/>
            <a:ext cx="235500" cy="235200"/>
          </a:xfrm>
          <a:prstGeom prst="ellipse">
            <a:avLst/>
          </a:prstGeom>
          <a:solidFill>
            <a:srgbClr val="39B4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9"/>
          <p:cNvSpPr/>
          <p:nvPr/>
        </p:nvSpPr>
        <p:spPr>
          <a:xfrm rot="-5400000">
            <a:off x="4382930" y="4773387"/>
            <a:ext cx="235500" cy="235200"/>
          </a:xfrm>
          <a:prstGeom prst="ellipse">
            <a:avLst/>
          </a:prstGeom>
          <a:solidFill>
            <a:srgbClr val="F4A0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9"/>
          <p:cNvSpPr/>
          <p:nvPr/>
        </p:nvSpPr>
        <p:spPr>
          <a:xfrm rot="-5400000">
            <a:off x="5435405" y="4458162"/>
            <a:ext cx="235500" cy="235200"/>
          </a:xfrm>
          <a:prstGeom prst="ellipse">
            <a:avLst/>
          </a:prstGeom>
          <a:solidFill>
            <a:srgbClr val="F7F2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9"/>
          <p:cNvSpPr/>
          <p:nvPr/>
        </p:nvSpPr>
        <p:spPr>
          <a:xfrm rot="-5400000">
            <a:off x="5933067" y="4703787"/>
            <a:ext cx="235500" cy="235200"/>
          </a:xfrm>
          <a:prstGeom prst="ellipse">
            <a:avLst/>
          </a:prstGeom>
          <a:solidFill>
            <a:srgbClr val="39B4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9"/>
          <p:cNvSpPr/>
          <p:nvPr/>
        </p:nvSpPr>
        <p:spPr>
          <a:xfrm rot="-5400000">
            <a:off x="3273367" y="4773387"/>
            <a:ext cx="235500" cy="235200"/>
          </a:xfrm>
          <a:prstGeom prst="ellipse">
            <a:avLst/>
          </a:prstGeom>
          <a:solidFill>
            <a:srgbClr val="39B4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9"/>
          <p:cNvSpPr/>
          <p:nvPr/>
        </p:nvSpPr>
        <p:spPr>
          <a:xfrm rot="-5400000">
            <a:off x="2398075" y="4413150"/>
            <a:ext cx="325200" cy="325200"/>
          </a:xfrm>
          <a:prstGeom prst="ellipse">
            <a:avLst/>
          </a:prstGeom>
          <a:solidFill>
            <a:srgbClr val="F467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9"/>
          <p:cNvSpPr/>
          <p:nvPr/>
        </p:nvSpPr>
        <p:spPr>
          <a:xfrm rot="-5400000">
            <a:off x="4673604" y="4371412"/>
            <a:ext cx="178500" cy="178200"/>
          </a:xfrm>
          <a:prstGeom prst="ellipse">
            <a:avLst/>
          </a:prstGeom>
          <a:solidFill>
            <a:srgbClr val="82D3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65" name="Google Shape;65;p39"/>
          <p:cNvSpPr/>
          <p:nvPr/>
        </p:nvSpPr>
        <p:spPr>
          <a:xfrm rot="-5400000">
            <a:off x="3828142" y="4703787"/>
            <a:ext cx="235500" cy="235200"/>
          </a:xfrm>
          <a:prstGeom prst="ellipse">
            <a:avLst/>
          </a:prstGeom>
          <a:solidFill>
            <a:srgbClr val="F36D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9"/>
          <p:cNvSpPr/>
          <p:nvPr/>
        </p:nvSpPr>
        <p:spPr>
          <a:xfrm rot="-5400000">
            <a:off x="2832767" y="4703787"/>
            <a:ext cx="235500" cy="235200"/>
          </a:xfrm>
          <a:prstGeom prst="ellipse">
            <a:avLst/>
          </a:prstGeom>
          <a:solidFill>
            <a:srgbClr val="AF67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9"/>
          <p:cNvSpPr/>
          <p:nvPr/>
        </p:nvSpPr>
        <p:spPr>
          <a:xfrm rot="-5400000">
            <a:off x="5039155" y="4628962"/>
            <a:ext cx="235500" cy="235200"/>
          </a:xfrm>
          <a:prstGeom prst="ellipse">
            <a:avLst/>
          </a:prstGeom>
          <a:solidFill>
            <a:srgbClr val="00A0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39"/>
          <p:cNvPicPr preferRelativeResize="0"/>
          <p:nvPr/>
        </p:nvPicPr>
        <p:blipFill rotWithShape="1">
          <a:blip r:embed="rId2">
            <a:alphaModFix/>
          </a:blip>
          <a:srcRect/>
          <a:stretch/>
        </p:blipFill>
        <p:spPr>
          <a:xfrm>
            <a:off x="7259076" y="108276"/>
            <a:ext cx="1762075" cy="523850"/>
          </a:xfrm>
          <a:prstGeom prst="rect">
            <a:avLst/>
          </a:prstGeom>
          <a:noFill/>
          <a:ln>
            <a:noFill/>
          </a:ln>
        </p:spPr>
      </p:pic>
    </p:spTree>
    <p:extLst>
      <p:ext uri="{BB962C8B-B14F-4D97-AF65-F5344CB8AC3E}">
        <p14:creationId xmlns:p14="http://schemas.microsoft.com/office/powerpoint/2010/main" val="394551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el und ein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a:t>Titelmasterformat durch Klicken bearbeiten</a:t>
            </a:r>
            <a:endParaRPr lang="de-DE" dirty="0"/>
          </a:p>
        </p:txBody>
      </p:sp>
      <p:sp>
        <p:nvSpPr>
          <p:cNvPr id="6" name="Inhaltsplatzhalter 5"/>
          <p:cNvSpPr>
            <a:spLocks noGrp="1"/>
          </p:cNvSpPr>
          <p:nvPr>
            <p:ph sz="quarter" idx="10"/>
          </p:nvPr>
        </p:nvSpPr>
        <p:spPr>
          <a:xfrm>
            <a:off x="656033" y="1113235"/>
            <a:ext cx="7935516" cy="3258740"/>
          </a:xfrm>
        </p:spPr>
        <p:txBody>
          <a:bodyPr/>
          <a:lstStyle>
            <a:lvl1pPr>
              <a:spcBef>
                <a:spcPts val="900"/>
              </a:spcBef>
              <a:defRPr/>
            </a:lvl1pPr>
            <a:lvl3pPr>
              <a:spcBef>
                <a:spcPts val="900"/>
              </a:spcBef>
              <a:defRPr/>
            </a:lvl3pPr>
          </a:lstStyle>
          <a:p>
            <a:pPr lvl="0"/>
            <a:r>
              <a:rPr lang="de-DE"/>
              <a:t>Formatvorlagen des Textmasters bearbeiten</a:t>
            </a:r>
          </a:p>
        </p:txBody>
      </p:sp>
    </p:spTree>
    <p:extLst>
      <p:ext uri="{BB962C8B-B14F-4D97-AF65-F5344CB8AC3E}">
        <p14:creationId xmlns:p14="http://schemas.microsoft.com/office/powerpoint/2010/main" val="200856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Inter"/>
              <a:buNone/>
              <a:defRPr sz="2800" b="1"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Nunito"/>
              <a:buChar char="●"/>
              <a:defRPr sz="1800" b="0" i="0" u="none" strike="noStrike" cap="none">
                <a:solidFill>
                  <a:schemeClr val="dk2"/>
                </a:solidFill>
                <a:latin typeface="Nunito"/>
                <a:ea typeface="Nunito"/>
                <a:cs typeface="Nunito"/>
                <a:sym typeface="Nunito"/>
              </a:defRPr>
            </a:lvl1pPr>
            <a:lvl2pPr marL="914400" marR="0" lvl="1"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3pPr>
            <a:lvl4pPr marL="1828800" marR="0" lvl="3"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6" r:id="rId4"/>
    <p:sldLayoutId id="2147483658" r:id="rId5"/>
    <p:sldLayoutId id="2147483659" r:id="rId6"/>
    <p:sldLayoutId id="2147483660" r:id="rId7"/>
    <p:sldLayoutId id="2147483662" r:id="rId8"/>
    <p:sldLayoutId id="214748366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diverseeducators.co.uk/culturally-responsive-pedagogy-toolkit/" TargetMode="External"/><Relationship Id="rId3" Type="http://schemas.openxmlformats.org/officeDocument/2006/relationships/image" Target="../media/image19.png"/><Relationship Id="rId7" Type="http://schemas.openxmlformats.org/officeDocument/2006/relationships/hyperlink" Target="https://www.cuny-nysieb.org/translanguaging-resources/" TargetMode="External"/><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hyperlink" Target="https://www.ecml.at/ECML-Programme/Programme2016-2019/roadmapforschools/tabid/2994/language/en-GB/Default.aspx" TargetMode="External"/><Relationship Id="rId5" Type="http://schemas.openxmlformats.org/officeDocument/2006/relationships/hyperlink" Target="https://pluriliteracies.ecml.at/Home/tabid/4231/language/en-GB/Default.aspx" TargetMode="External"/><Relationship Id="rId4" Type="http://schemas.openxmlformats.org/officeDocument/2006/relationships/hyperlink" Target="https://www.ecml.at/ECML-Programme/Programme2016-2019/Languageofschooling/tabid/1854/Default.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ctrTitle"/>
          </p:nvPr>
        </p:nvSpPr>
        <p:spPr>
          <a:xfrm>
            <a:off x="311700" y="1770160"/>
            <a:ext cx="8520600" cy="776813"/>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Clr>
                <a:srgbClr val="39B44A"/>
              </a:buClr>
              <a:buSzPct val="180555"/>
              <a:buNone/>
            </a:pPr>
            <a:br>
              <a:rPr lang="de-DE" sz="3200" b="0"/>
            </a:br>
            <a:br>
              <a:rPr lang="de-DE" sz="3200"/>
            </a:br>
            <a:br>
              <a:rPr lang="de-DE" sz="3200"/>
            </a:br>
            <a:br>
              <a:rPr lang="de-DE" sz="3200" b="0" i="1"/>
            </a:br>
            <a:endParaRPr sz="3200" b="0" i="1"/>
          </a:p>
        </p:txBody>
      </p:sp>
      <p:sp>
        <p:nvSpPr>
          <p:cNvPr id="103" name="Google Shape;103;p15"/>
          <p:cNvSpPr txBox="1">
            <a:spLocks noGrp="1"/>
          </p:cNvSpPr>
          <p:nvPr>
            <p:ph type="ctrTitle"/>
          </p:nvPr>
        </p:nvSpPr>
        <p:spPr>
          <a:xfrm>
            <a:off x="5258650" y="3652150"/>
            <a:ext cx="3770700" cy="1348500"/>
          </a:xfrm>
          <a:prstGeom prst="rect">
            <a:avLst/>
          </a:prstGeom>
          <a:noFill/>
          <a:ln>
            <a:noFill/>
          </a:ln>
        </p:spPr>
        <p:txBody>
          <a:bodyPr spcFirstLastPara="1" wrap="square" lIns="91425" tIns="91425" rIns="91425" bIns="91425" anchor="b" anchorCtr="0">
            <a:normAutofit/>
          </a:bodyPr>
          <a:lstStyle/>
          <a:p>
            <a:pPr marL="0" lvl="0" indent="0" algn="r" rtl="0">
              <a:lnSpc>
                <a:spcPct val="100000"/>
              </a:lnSpc>
              <a:spcBef>
                <a:spcPts val="0"/>
              </a:spcBef>
              <a:spcAft>
                <a:spcPts val="0"/>
              </a:spcAft>
              <a:buSzPts val="5200"/>
              <a:buNone/>
            </a:pPr>
            <a:br>
              <a:rPr lang="de-DE" sz="1600" b="0" dirty="0">
                <a:solidFill>
                  <a:schemeClr val="dk1"/>
                </a:solidFill>
              </a:rPr>
            </a:br>
            <a:endParaRPr sz="1600" b="0" dirty="0">
              <a:solidFill>
                <a:schemeClr val="dk1"/>
              </a:solidFill>
            </a:endParaRPr>
          </a:p>
          <a:p>
            <a:pPr marL="0" lvl="0" indent="0" algn="r" rtl="0">
              <a:lnSpc>
                <a:spcPct val="100000"/>
              </a:lnSpc>
              <a:spcBef>
                <a:spcPts val="0"/>
              </a:spcBef>
              <a:spcAft>
                <a:spcPts val="0"/>
              </a:spcAft>
              <a:buSzPts val="5200"/>
              <a:buNone/>
            </a:pPr>
            <a:endParaRPr sz="1600" b="0" dirty="0">
              <a:solidFill>
                <a:schemeClr val="dk1"/>
              </a:solidFill>
            </a:endParaRPr>
          </a:p>
        </p:txBody>
      </p:sp>
      <p:sp>
        <p:nvSpPr>
          <p:cNvPr id="104" name="Google Shape;104;p15"/>
          <p:cNvSpPr txBox="1"/>
          <p:nvPr/>
        </p:nvSpPr>
        <p:spPr>
          <a:xfrm>
            <a:off x="6609340" y="4070131"/>
            <a:ext cx="1917700" cy="1073369"/>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39B44A"/>
              </a:buClr>
              <a:buSzPts val="5200"/>
              <a:buFont typeface="Inter"/>
              <a:buNone/>
            </a:pPr>
            <a:r>
              <a:rPr lang="de-DE" sz="1600" b="1" i="0" u="none" strike="noStrike" cap="none" dirty="0">
                <a:solidFill>
                  <a:schemeClr val="dk2"/>
                </a:solidFill>
                <a:latin typeface="Inter"/>
                <a:ea typeface="Inter"/>
                <a:cs typeface="Inter"/>
                <a:sym typeface="Inter"/>
              </a:rPr>
              <a:t>Rachel Bowden </a:t>
            </a:r>
          </a:p>
          <a:p>
            <a:pPr marL="0" marR="0" lvl="0" indent="0" algn="l" rtl="0">
              <a:lnSpc>
                <a:spcPct val="100000"/>
              </a:lnSpc>
              <a:spcBef>
                <a:spcPts val="0"/>
              </a:spcBef>
              <a:spcAft>
                <a:spcPts val="0"/>
              </a:spcAft>
              <a:buClr>
                <a:srgbClr val="39B44A"/>
              </a:buClr>
              <a:buSzPts val="5200"/>
              <a:buFont typeface="Inter"/>
              <a:buNone/>
            </a:pPr>
            <a:r>
              <a:rPr lang="de-DE" sz="1600" b="1" i="0" u="none" strike="noStrike" cap="none" dirty="0">
                <a:solidFill>
                  <a:schemeClr val="dk2"/>
                </a:solidFill>
                <a:latin typeface="Inter"/>
                <a:ea typeface="Inter"/>
                <a:cs typeface="Inter"/>
                <a:sym typeface="Inter"/>
              </a:rPr>
              <a:t>TU Dresden  </a:t>
            </a:r>
            <a:endParaRPr sz="1600" dirty="0"/>
          </a:p>
          <a:p>
            <a:pPr marL="0" marR="0" lvl="0" indent="0" algn="l" rtl="0">
              <a:lnSpc>
                <a:spcPct val="100000"/>
              </a:lnSpc>
              <a:spcBef>
                <a:spcPts val="0"/>
              </a:spcBef>
              <a:spcAft>
                <a:spcPts val="0"/>
              </a:spcAft>
              <a:buClr>
                <a:srgbClr val="39B44A"/>
              </a:buClr>
              <a:buSzPts val="5200"/>
              <a:buFont typeface="Inter"/>
              <a:buNone/>
            </a:pPr>
            <a:endParaRPr sz="1800" b="1" i="0" u="none" strike="noStrike" cap="none" dirty="0">
              <a:solidFill>
                <a:schemeClr val="dk2"/>
              </a:solidFill>
              <a:latin typeface="Inter"/>
              <a:ea typeface="Inter"/>
              <a:cs typeface="Inter"/>
              <a:sym typeface="Inter"/>
            </a:endParaRPr>
          </a:p>
        </p:txBody>
      </p:sp>
      <p:sp>
        <p:nvSpPr>
          <p:cNvPr id="105" name="Google Shape;105;p15"/>
          <p:cNvSpPr txBox="1"/>
          <p:nvPr/>
        </p:nvSpPr>
        <p:spPr>
          <a:xfrm>
            <a:off x="2792256" y="3803968"/>
            <a:ext cx="3726869" cy="53031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39B44A"/>
              </a:buClr>
              <a:buSzPts val="5200"/>
              <a:buFont typeface="Inter"/>
              <a:buNone/>
            </a:pPr>
            <a:r>
              <a:rPr lang="de-DE" sz="1600" b="1" dirty="0">
                <a:solidFill>
                  <a:schemeClr val="accent3">
                    <a:lumMod val="75000"/>
                  </a:schemeClr>
                </a:solidFill>
              </a:rPr>
              <a:t>Friedrich-Schiller-Gymnasium, Pirna</a:t>
            </a:r>
          </a:p>
          <a:p>
            <a:pPr marL="0" marR="0" lvl="0" indent="0" algn="ctr" rtl="0">
              <a:lnSpc>
                <a:spcPct val="100000"/>
              </a:lnSpc>
              <a:spcBef>
                <a:spcPts val="0"/>
              </a:spcBef>
              <a:spcAft>
                <a:spcPts val="0"/>
              </a:spcAft>
              <a:buClr>
                <a:srgbClr val="39B44A"/>
              </a:buClr>
              <a:buSzPts val="5200"/>
              <a:buFont typeface="Inter"/>
              <a:buNone/>
            </a:pPr>
            <a:r>
              <a:rPr lang="de-DE" sz="1600" b="1" dirty="0">
                <a:solidFill>
                  <a:schemeClr val="accent3">
                    <a:lumMod val="75000"/>
                  </a:schemeClr>
                </a:solidFill>
              </a:rPr>
              <a:t>27. September- 01. </a:t>
            </a:r>
            <a:r>
              <a:rPr lang="de-DE" sz="1600" b="1" dirty="0" err="1">
                <a:solidFill>
                  <a:schemeClr val="accent3">
                    <a:lumMod val="75000"/>
                  </a:schemeClr>
                </a:solidFill>
              </a:rPr>
              <a:t>October</a:t>
            </a:r>
            <a:r>
              <a:rPr lang="de-DE" sz="1600" b="1" dirty="0">
                <a:solidFill>
                  <a:schemeClr val="accent3">
                    <a:lumMod val="75000"/>
                  </a:schemeClr>
                </a:solidFill>
              </a:rPr>
              <a:t> </a:t>
            </a:r>
            <a:endParaRPr sz="1600" b="1" dirty="0">
              <a:solidFill>
                <a:schemeClr val="accent3">
                  <a:lumMod val="75000"/>
                </a:schemeClr>
              </a:solidFill>
            </a:endParaRPr>
          </a:p>
        </p:txBody>
      </p:sp>
      <p:pic>
        <p:nvPicPr>
          <p:cNvPr id="106" name="Google Shape;106;p15"/>
          <p:cNvPicPr preferRelativeResize="0"/>
          <p:nvPr/>
        </p:nvPicPr>
        <p:blipFill rotWithShape="1">
          <a:blip r:embed="rId3">
            <a:alphaModFix/>
          </a:blip>
          <a:srcRect/>
          <a:stretch/>
        </p:blipFill>
        <p:spPr>
          <a:xfrm>
            <a:off x="317457" y="4334281"/>
            <a:ext cx="2754151" cy="616252"/>
          </a:xfrm>
          <a:prstGeom prst="rect">
            <a:avLst/>
          </a:prstGeom>
          <a:noFill/>
          <a:ln>
            <a:noFill/>
          </a:ln>
        </p:spPr>
      </p:pic>
      <p:sp>
        <p:nvSpPr>
          <p:cNvPr id="107" name="Google Shape;107;p15"/>
          <p:cNvSpPr txBox="1"/>
          <p:nvPr/>
        </p:nvSpPr>
        <p:spPr>
          <a:xfrm>
            <a:off x="546001" y="1255051"/>
            <a:ext cx="8520600" cy="1815841"/>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accent3">
                    <a:lumMod val="75000"/>
                  </a:schemeClr>
                </a:solidFill>
              </a:rPr>
              <a:t>Autumn School 2024</a:t>
            </a:r>
          </a:p>
          <a:p>
            <a:pPr algn="ctr"/>
            <a:endParaRPr lang="en-US" sz="2800" b="1" dirty="0">
              <a:solidFill>
                <a:schemeClr val="accent3">
                  <a:lumMod val="75000"/>
                </a:schemeClr>
              </a:solidFill>
            </a:endParaRPr>
          </a:p>
          <a:p>
            <a:pPr algn="ctr"/>
            <a:r>
              <a:rPr lang="en-US" sz="2800" b="1" dirty="0">
                <a:solidFill>
                  <a:srgbClr val="00B050"/>
                </a:solidFill>
              </a:rPr>
              <a:t> Multilingual education and education for sustainable futures </a:t>
            </a:r>
            <a:endParaRPr sz="3200" b="1" i="0" u="none" strike="noStrike" cap="none" dirty="0">
              <a:solidFill>
                <a:srgbClr val="00B050"/>
              </a:solidFill>
              <a:latin typeface="Arial"/>
              <a:ea typeface="Arial"/>
              <a:cs typeface="Arial"/>
              <a:sym typeface="Arial"/>
            </a:endParaRPr>
          </a:p>
        </p:txBody>
      </p:sp>
      <p:sp>
        <p:nvSpPr>
          <p:cNvPr id="9" name="Textfeld 8">
            <a:extLst>
              <a:ext uri="{FF2B5EF4-FFF2-40B4-BE49-F238E27FC236}">
                <a16:creationId xmlns:a16="http://schemas.microsoft.com/office/drawing/2014/main" id="{B955CF3C-4F4F-450A-8574-75A5C2C18312}"/>
              </a:ext>
            </a:extLst>
          </p:cNvPr>
          <p:cNvSpPr txBox="1"/>
          <p:nvPr/>
        </p:nvSpPr>
        <p:spPr>
          <a:xfrm>
            <a:off x="2327846" y="2417281"/>
            <a:ext cx="4655690" cy="307777"/>
          </a:xfrm>
          <a:prstGeom prst="rect">
            <a:avLst/>
          </a:prstGeom>
          <a:noFill/>
        </p:spPr>
        <p:txBody>
          <a:bodyPr wrap="square">
            <a:spAutoFit/>
          </a:bodyPr>
          <a:lstStyle/>
          <a:p>
            <a:r>
              <a:rPr lang="de-DE" dirty="0"/>
              <a:t> </a:t>
            </a:r>
          </a:p>
        </p:txBody>
      </p:sp>
      <p:pic>
        <p:nvPicPr>
          <p:cNvPr id="2" name="Grafik 1">
            <a:extLst>
              <a:ext uri="{FF2B5EF4-FFF2-40B4-BE49-F238E27FC236}">
                <a16:creationId xmlns:a16="http://schemas.microsoft.com/office/drawing/2014/main" id="{7B327E1A-9C89-4FBE-B93C-A90AD582EC79}"/>
              </a:ext>
            </a:extLst>
          </p:cNvPr>
          <p:cNvPicPr>
            <a:picLocks noChangeAspect="1"/>
          </p:cNvPicPr>
          <p:nvPr/>
        </p:nvPicPr>
        <p:blipFill>
          <a:blip r:embed="rId4"/>
          <a:stretch>
            <a:fillRect/>
          </a:stretch>
        </p:blipFill>
        <p:spPr>
          <a:xfrm>
            <a:off x="6629692" y="322911"/>
            <a:ext cx="2138071" cy="5920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35E07-EEBB-473F-A5C4-104C95717E57}"/>
              </a:ext>
            </a:extLst>
          </p:cNvPr>
          <p:cNvSpPr>
            <a:spLocks noGrp="1"/>
          </p:cNvSpPr>
          <p:nvPr>
            <p:ph type="title"/>
          </p:nvPr>
        </p:nvSpPr>
        <p:spPr>
          <a:xfrm>
            <a:off x="807459" y="456041"/>
            <a:ext cx="8520600" cy="572700"/>
          </a:xfrm>
        </p:spPr>
        <p:txBody>
          <a:bodyPr>
            <a:normAutofit fontScale="90000"/>
          </a:bodyPr>
          <a:lstStyle/>
          <a:p>
            <a:r>
              <a:rPr lang="de-DE" dirty="0"/>
              <a:t>Multilingual </a:t>
            </a:r>
            <a:r>
              <a:rPr lang="de-DE" dirty="0" err="1"/>
              <a:t>pedagogies</a:t>
            </a:r>
            <a:endParaRPr lang="de-DE" dirty="0"/>
          </a:p>
        </p:txBody>
      </p:sp>
      <p:sp>
        <p:nvSpPr>
          <p:cNvPr id="3" name="Textplatzhalter 2">
            <a:extLst>
              <a:ext uri="{FF2B5EF4-FFF2-40B4-BE49-F238E27FC236}">
                <a16:creationId xmlns:a16="http://schemas.microsoft.com/office/drawing/2014/main" id="{57C5DC83-4555-486F-9985-573C1CEA90AB}"/>
              </a:ext>
            </a:extLst>
          </p:cNvPr>
          <p:cNvSpPr>
            <a:spLocks noGrp="1"/>
          </p:cNvSpPr>
          <p:nvPr>
            <p:ph type="body" idx="1"/>
          </p:nvPr>
        </p:nvSpPr>
        <p:spPr/>
        <p:txBody>
          <a:bodyPr/>
          <a:lstStyle/>
          <a:p>
            <a:r>
              <a:rPr lang="en-US" dirty="0">
                <a:solidFill>
                  <a:schemeClr val="tx1"/>
                </a:solidFill>
              </a:rPr>
              <a:t>There is no single, simple way to do multilingual education and the use of language in classrooms and in schools should be carefully considered in relation to learners, learning objectives and community goals.</a:t>
            </a:r>
          </a:p>
          <a:p>
            <a:r>
              <a:rPr lang="en-US" dirty="0">
                <a:solidFill>
                  <a:schemeClr val="tx1"/>
                </a:solidFill>
              </a:rPr>
              <a:t>For example, if the focus of an activity is understanding a difficult concept, then allowing learners to explore the concept with familiar language can be helpful.</a:t>
            </a:r>
          </a:p>
          <a:p>
            <a:r>
              <a:rPr lang="en-US" dirty="0">
                <a:solidFill>
                  <a:schemeClr val="tx1"/>
                </a:solidFill>
              </a:rPr>
              <a:t>If the aim of an activity is to teach a particular term or text type, then this should be in focus for all learners. </a:t>
            </a:r>
            <a:endParaRPr lang="de-DE" dirty="0">
              <a:solidFill>
                <a:schemeClr val="tx1"/>
              </a:solidFill>
            </a:endParaRPr>
          </a:p>
        </p:txBody>
      </p:sp>
      <p:sp>
        <p:nvSpPr>
          <p:cNvPr id="4" name="Textplatzhalter 3">
            <a:extLst>
              <a:ext uri="{FF2B5EF4-FFF2-40B4-BE49-F238E27FC236}">
                <a16:creationId xmlns:a16="http://schemas.microsoft.com/office/drawing/2014/main" id="{435919C6-71C6-4EEA-B6FB-F7FEB6B8935F}"/>
              </a:ext>
            </a:extLst>
          </p:cNvPr>
          <p:cNvSpPr>
            <a:spLocks noGrp="1"/>
          </p:cNvSpPr>
          <p:nvPr>
            <p:ph type="body" idx="2"/>
          </p:nvPr>
        </p:nvSpPr>
        <p:spPr/>
        <p:txBody>
          <a:bodyPr>
            <a:normAutofit/>
          </a:bodyPr>
          <a:lstStyle/>
          <a:p>
            <a:r>
              <a:rPr lang="en-US" dirty="0">
                <a:solidFill>
                  <a:schemeClr val="tx1"/>
                </a:solidFill>
              </a:rPr>
              <a:t>Although, in both cases discussions about the target form, its uses and comparisons with other forms (e.g., in less formal contexts, or in other standard languages) can help understanding and retention.</a:t>
            </a:r>
          </a:p>
          <a:p>
            <a:r>
              <a:rPr lang="en-US" dirty="0">
                <a:solidFill>
                  <a:schemeClr val="tx1"/>
                </a:solidFill>
              </a:rPr>
              <a:t>A range of pedagogical approaches support language learning and teaching across the curriculum and the use of learners linguistic and cultural resources for learning e.g., genre-based approaches, </a:t>
            </a:r>
            <a:r>
              <a:rPr lang="en-US" dirty="0" err="1">
                <a:solidFill>
                  <a:schemeClr val="tx1"/>
                </a:solidFill>
              </a:rPr>
              <a:t>translanguaging</a:t>
            </a:r>
            <a:r>
              <a:rPr lang="en-US" dirty="0">
                <a:solidFill>
                  <a:schemeClr val="tx1"/>
                </a:solidFill>
              </a:rPr>
              <a:t>, language supportive pedagogy and culture sensitive pedagogy.</a:t>
            </a:r>
            <a:endParaRPr lang="de-DE" dirty="0">
              <a:solidFill>
                <a:schemeClr val="tx1"/>
              </a:solidFill>
            </a:endParaRPr>
          </a:p>
        </p:txBody>
      </p:sp>
    </p:spTree>
    <p:extLst>
      <p:ext uri="{BB962C8B-B14F-4D97-AF65-F5344CB8AC3E}">
        <p14:creationId xmlns:p14="http://schemas.microsoft.com/office/powerpoint/2010/main" val="300389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8C67BED-D87E-49B2-81F7-661D7B855223}"/>
              </a:ext>
            </a:extLst>
          </p:cNvPr>
          <p:cNvSpPr>
            <a:spLocks noGrp="1"/>
          </p:cNvSpPr>
          <p:nvPr>
            <p:ph type="title"/>
          </p:nvPr>
        </p:nvSpPr>
        <p:spPr/>
        <p:txBody>
          <a:bodyPr>
            <a:normAutofit fontScale="90000"/>
          </a:bodyPr>
          <a:lstStyle/>
          <a:p>
            <a:r>
              <a:rPr lang="de-DE" dirty="0" err="1"/>
              <a:t>Orientations</a:t>
            </a:r>
            <a:r>
              <a:rPr lang="de-DE" dirty="0"/>
              <a:t> </a:t>
            </a:r>
            <a:r>
              <a:rPr lang="de-DE" dirty="0" err="1"/>
              <a:t>to</a:t>
            </a:r>
            <a:r>
              <a:rPr lang="de-DE" dirty="0"/>
              <a:t> </a:t>
            </a:r>
            <a:r>
              <a:rPr lang="de-DE" dirty="0" err="1"/>
              <a:t>multilingualism</a:t>
            </a:r>
            <a:endParaRPr lang="de-DE" dirty="0"/>
          </a:p>
        </p:txBody>
      </p:sp>
      <p:sp>
        <p:nvSpPr>
          <p:cNvPr id="8" name="Untertitel 7">
            <a:extLst>
              <a:ext uri="{FF2B5EF4-FFF2-40B4-BE49-F238E27FC236}">
                <a16:creationId xmlns:a16="http://schemas.microsoft.com/office/drawing/2014/main" id="{FE94BA99-CDD4-45A7-A189-E7CA7594A60A}"/>
              </a:ext>
            </a:extLst>
          </p:cNvPr>
          <p:cNvSpPr>
            <a:spLocks noGrp="1"/>
          </p:cNvSpPr>
          <p:nvPr>
            <p:ph type="subTitle" idx="1"/>
          </p:nvPr>
        </p:nvSpPr>
        <p:spPr>
          <a:xfrm>
            <a:off x="285732" y="4444588"/>
            <a:ext cx="4045200" cy="1235100"/>
          </a:xfrm>
        </p:spPr>
        <p:txBody>
          <a:bodyPr>
            <a:normAutofit/>
          </a:bodyPr>
          <a:lstStyle/>
          <a:p>
            <a:r>
              <a:rPr lang="en-US" sz="1200" dirty="0"/>
              <a:t>Ruiz, R. (1984). Orientations in language planning. NABE Journal, 8(2), 15-34. </a:t>
            </a:r>
            <a:endParaRPr lang="de-DE" sz="1200" dirty="0"/>
          </a:p>
        </p:txBody>
      </p:sp>
      <p:sp>
        <p:nvSpPr>
          <p:cNvPr id="9" name="Textplatzhalter 8">
            <a:extLst>
              <a:ext uri="{FF2B5EF4-FFF2-40B4-BE49-F238E27FC236}">
                <a16:creationId xmlns:a16="http://schemas.microsoft.com/office/drawing/2014/main" id="{DB86B68F-E113-4C96-80CC-A30D9FEF2D78}"/>
              </a:ext>
            </a:extLst>
          </p:cNvPr>
          <p:cNvSpPr>
            <a:spLocks noGrp="1"/>
          </p:cNvSpPr>
          <p:nvPr>
            <p:ph type="body" idx="2"/>
          </p:nvPr>
        </p:nvSpPr>
        <p:spPr>
          <a:xfrm>
            <a:off x="4857318" y="261366"/>
            <a:ext cx="4127382" cy="3695100"/>
          </a:xfrm>
        </p:spPr>
        <p:txBody>
          <a:bodyPr>
            <a:normAutofit/>
          </a:bodyPr>
          <a:lstStyle/>
          <a:p>
            <a:r>
              <a:rPr lang="de-DE" sz="2400" dirty="0"/>
              <a:t>Language </a:t>
            </a:r>
            <a:r>
              <a:rPr lang="de-DE" sz="2400" dirty="0" err="1"/>
              <a:t>as</a:t>
            </a:r>
            <a:r>
              <a:rPr lang="de-DE" sz="2400" dirty="0"/>
              <a:t> a </a:t>
            </a:r>
            <a:r>
              <a:rPr lang="de-DE" sz="2400" dirty="0" err="1"/>
              <a:t>resource</a:t>
            </a:r>
            <a:endParaRPr lang="de-DE" sz="2400" dirty="0"/>
          </a:p>
          <a:p>
            <a:r>
              <a:rPr lang="de-DE" sz="2400" dirty="0"/>
              <a:t>Language </a:t>
            </a:r>
            <a:r>
              <a:rPr lang="de-DE" sz="2400" dirty="0" err="1"/>
              <a:t>as</a:t>
            </a:r>
            <a:r>
              <a:rPr lang="de-DE" sz="2400" dirty="0"/>
              <a:t> a </a:t>
            </a:r>
            <a:r>
              <a:rPr lang="de-DE" sz="2400" dirty="0" err="1"/>
              <a:t>right</a:t>
            </a:r>
            <a:endParaRPr lang="de-DE" sz="2400" dirty="0"/>
          </a:p>
          <a:p>
            <a:r>
              <a:rPr lang="de-DE" sz="2400" dirty="0"/>
              <a:t>Language </a:t>
            </a:r>
            <a:r>
              <a:rPr lang="de-DE" sz="2400" dirty="0" err="1"/>
              <a:t>as</a:t>
            </a:r>
            <a:r>
              <a:rPr lang="de-DE" sz="2400" dirty="0"/>
              <a:t> a </a:t>
            </a:r>
            <a:r>
              <a:rPr lang="de-DE" sz="2400" dirty="0" err="1"/>
              <a:t>problem</a:t>
            </a:r>
            <a:endParaRPr lang="de-DE" sz="2400" dirty="0"/>
          </a:p>
        </p:txBody>
      </p:sp>
      <p:pic>
        <p:nvPicPr>
          <p:cNvPr id="10" name="Grafik 9">
            <a:extLst>
              <a:ext uri="{FF2B5EF4-FFF2-40B4-BE49-F238E27FC236}">
                <a16:creationId xmlns:a16="http://schemas.microsoft.com/office/drawing/2014/main" id="{4A2854CE-FEC8-4041-9D6F-5F760934E57A}"/>
              </a:ext>
            </a:extLst>
          </p:cNvPr>
          <p:cNvPicPr>
            <a:picLocks noChangeAspect="1"/>
          </p:cNvPicPr>
          <p:nvPr/>
        </p:nvPicPr>
        <p:blipFill>
          <a:blip r:embed="rId3"/>
          <a:stretch>
            <a:fillRect/>
          </a:stretch>
        </p:blipFill>
        <p:spPr>
          <a:xfrm>
            <a:off x="6102637" y="4357080"/>
            <a:ext cx="2755631" cy="615749"/>
          </a:xfrm>
          <a:prstGeom prst="rect">
            <a:avLst/>
          </a:prstGeom>
        </p:spPr>
      </p:pic>
    </p:spTree>
    <p:extLst>
      <p:ext uri="{BB962C8B-B14F-4D97-AF65-F5344CB8AC3E}">
        <p14:creationId xmlns:p14="http://schemas.microsoft.com/office/powerpoint/2010/main" val="40333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A58C66C-37CD-462C-9F4F-E700BC58A233}"/>
              </a:ext>
            </a:extLst>
          </p:cNvPr>
          <p:cNvSpPr>
            <a:spLocks noGrp="1"/>
          </p:cNvSpPr>
          <p:nvPr>
            <p:ph type="title"/>
          </p:nvPr>
        </p:nvSpPr>
        <p:spPr/>
        <p:txBody>
          <a:bodyPr/>
          <a:lstStyle/>
          <a:p>
            <a:endParaRPr lang="de-DE" dirty="0"/>
          </a:p>
        </p:txBody>
      </p:sp>
      <p:sp>
        <p:nvSpPr>
          <p:cNvPr id="6" name="Bildplatzhalter 5">
            <a:extLst>
              <a:ext uri="{FF2B5EF4-FFF2-40B4-BE49-F238E27FC236}">
                <a16:creationId xmlns:a16="http://schemas.microsoft.com/office/drawing/2014/main" id="{FA91D78B-452A-497D-AA8E-B807AEE4CEDC}"/>
              </a:ext>
            </a:extLst>
          </p:cNvPr>
          <p:cNvSpPr>
            <a:spLocks noGrp="1"/>
          </p:cNvSpPr>
          <p:nvPr>
            <p:ph type="pic" idx="2"/>
          </p:nvPr>
        </p:nvSpPr>
        <p:spPr/>
      </p:sp>
      <p:graphicFrame>
        <p:nvGraphicFramePr>
          <p:cNvPr id="7" name="Tabelle 6">
            <a:extLst>
              <a:ext uri="{FF2B5EF4-FFF2-40B4-BE49-F238E27FC236}">
                <a16:creationId xmlns:a16="http://schemas.microsoft.com/office/drawing/2014/main" id="{2134A06A-C9E9-4579-AE19-07B3C136C017}"/>
              </a:ext>
            </a:extLst>
          </p:cNvPr>
          <p:cNvGraphicFramePr>
            <a:graphicFrameLocks noGrp="1"/>
          </p:cNvGraphicFramePr>
          <p:nvPr>
            <p:extLst>
              <p:ext uri="{D42A27DB-BD31-4B8C-83A1-F6EECF244321}">
                <p14:modId xmlns:p14="http://schemas.microsoft.com/office/powerpoint/2010/main" val="1446155351"/>
              </p:ext>
            </p:extLst>
          </p:nvPr>
        </p:nvGraphicFramePr>
        <p:xfrm>
          <a:off x="66100" y="0"/>
          <a:ext cx="9077900" cy="5245418"/>
        </p:xfrm>
        <a:graphic>
          <a:graphicData uri="http://schemas.openxmlformats.org/drawingml/2006/table">
            <a:tbl>
              <a:tblPr firstRow="1" firstCol="1" bandRow="1">
                <a:tableStyleId>{37CE84F3-28C3-443E-9E96-99CF82512B78}</a:tableStyleId>
              </a:tblPr>
              <a:tblGrid>
                <a:gridCol w="1441982">
                  <a:extLst>
                    <a:ext uri="{9D8B030D-6E8A-4147-A177-3AD203B41FA5}">
                      <a16:colId xmlns:a16="http://schemas.microsoft.com/office/drawing/2014/main" val="1084176997"/>
                    </a:ext>
                  </a:extLst>
                </a:gridCol>
                <a:gridCol w="7635918">
                  <a:extLst>
                    <a:ext uri="{9D8B030D-6E8A-4147-A177-3AD203B41FA5}">
                      <a16:colId xmlns:a16="http://schemas.microsoft.com/office/drawing/2014/main" val="849600676"/>
                    </a:ext>
                  </a:extLst>
                </a:gridCol>
              </a:tblGrid>
              <a:tr h="2062383">
                <a:tc>
                  <a:txBody>
                    <a:bodyPr/>
                    <a:lstStyle/>
                    <a:p>
                      <a:pPr>
                        <a:lnSpc>
                          <a:spcPct val="107000"/>
                        </a:lnSpc>
                        <a:spcAft>
                          <a:spcPts val="800"/>
                        </a:spcAft>
                      </a:pPr>
                      <a:r>
                        <a:rPr lang="en-GB" sz="1200" kern="100" dirty="0">
                          <a:solidFill>
                            <a:srgbClr val="7030A0"/>
                          </a:solidFill>
                          <a:effectLst/>
                        </a:rPr>
                        <a:t>Multilingualism is a Problem</a:t>
                      </a:r>
                      <a:endParaRPr lang="de-DE"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23" marR="40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kern="100">
                          <a:solidFill>
                            <a:srgbClr val="7030A0"/>
                          </a:solidFill>
                          <a:effectLst/>
                        </a:rPr>
                        <a:t>Languages are single, standard and separate systems.</a:t>
                      </a:r>
                      <a:endParaRPr lang="de-DE" sz="1200" kern="100">
                        <a:solidFill>
                          <a:srgbClr val="7030A0"/>
                        </a:solidFill>
                        <a:effectLst/>
                      </a:endParaRPr>
                    </a:p>
                    <a:p>
                      <a:pPr>
                        <a:lnSpc>
                          <a:spcPct val="107000"/>
                        </a:lnSpc>
                        <a:spcAft>
                          <a:spcPts val="800"/>
                        </a:spcAft>
                      </a:pPr>
                      <a:r>
                        <a:rPr lang="en-GB" sz="1200" kern="100">
                          <a:solidFill>
                            <a:srgbClr val="7030A0"/>
                          </a:solidFill>
                          <a:effectLst/>
                        </a:rPr>
                        <a:t>Monolingualism in a dominant majoritised language is valued</a:t>
                      </a:r>
                      <a:endParaRPr lang="de-DE" sz="1200" kern="100">
                        <a:solidFill>
                          <a:srgbClr val="7030A0"/>
                        </a:solidFill>
                        <a:effectLst/>
                      </a:endParaRPr>
                    </a:p>
                    <a:p>
                      <a:pPr>
                        <a:lnSpc>
                          <a:spcPct val="107000"/>
                        </a:lnSpc>
                        <a:spcAft>
                          <a:spcPts val="800"/>
                        </a:spcAft>
                      </a:pPr>
                      <a:r>
                        <a:rPr lang="en-GB" sz="1200" kern="100">
                          <a:solidFill>
                            <a:srgbClr val="7030A0"/>
                          </a:solidFill>
                          <a:effectLst/>
                        </a:rPr>
                        <a:t>Linguistic diversity is a threat to assimilation and national unity</a:t>
                      </a:r>
                      <a:endParaRPr lang="de-DE" sz="1200" kern="100">
                        <a:solidFill>
                          <a:srgbClr val="7030A0"/>
                        </a:solidFill>
                        <a:effectLst/>
                      </a:endParaRPr>
                    </a:p>
                    <a:p>
                      <a:pPr>
                        <a:lnSpc>
                          <a:spcPct val="107000"/>
                        </a:lnSpc>
                        <a:spcAft>
                          <a:spcPts val="800"/>
                        </a:spcAft>
                      </a:pPr>
                      <a:r>
                        <a:rPr lang="en-GB" sz="1200" kern="100">
                          <a:solidFill>
                            <a:srgbClr val="7030A0"/>
                          </a:solidFill>
                          <a:effectLst/>
                        </a:rPr>
                        <a:t>Speaking a minoritised language is a communicative disability to be overcome </a:t>
                      </a:r>
                      <a:endParaRPr lang="de-DE" sz="1200" kern="100">
                        <a:solidFill>
                          <a:srgbClr val="7030A0"/>
                        </a:solidFill>
                        <a:effectLst/>
                      </a:endParaRPr>
                    </a:p>
                    <a:p>
                      <a:pPr>
                        <a:lnSpc>
                          <a:spcPct val="107000"/>
                        </a:lnSpc>
                        <a:spcAft>
                          <a:spcPts val="800"/>
                        </a:spcAft>
                      </a:pPr>
                      <a:r>
                        <a:rPr lang="en-GB" sz="1200" kern="100">
                          <a:solidFill>
                            <a:srgbClr val="7030A0"/>
                          </a:solidFill>
                          <a:effectLst/>
                        </a:rPr>
                        <a:t>Multilingualism is associated with cognitive difficulties and reduced academic achievement </a:t>
                      </a:r>
                      <a:endParaRPr lang="de-DE" sz="1200" kern="100">
                        <a:solidFill>
                          <a:srgbClr val="7030A0"/>
                        </a:solidFill>
                        <a:effectLst/>
                      </a:endParaRPr>
                    </a:p>
                    <a:p>
                      <a:pPr>
                        <a:lnSpc>
                          <a:spcPct val="107000"/>
                        </a:lnSpc>
                        <a:spcAft>
                          <a:spcPts val="800"/>
                        </a:spcAft>
                      </a:pPr>
                      <a:r>
                        <a:rPr lang="en-GB" sz="1200" kern="100">
                          <a:solidFill>
                            <a:srgbClr val="7030A0"/>
                          </a:solidFill>
                          <a:effectLst/>
                        </a:rPr>
                        <a:t>Using and developing minoritized languages undermines learning dominant languages </a:t>
                      </a:r>
                      <a:endParaRPr lang="de-DE" sz="1200" kern="100">
                        <a:solidFill>
                          <a:srgbClr val="7030A0"/>
                        </a:solidFill>
                        <a:effectLst/>
                      </a:endParaRPr>
                    </a:p>
                    <a:p>
                      <a:pPr>
                        <a:lnSpc>
                          <a:spcPct val="107000"/>
                        </a:lnSpc>
                        <a:spcAft>
                          <a:spcPts val="800"/>
                        </a:spcAft>
                      </a:pPr>
                      <a:r>
                        <a:rPr lang="en-GB" sz="1200" kern="100">
                          <a:solidFill>
                            <a:srgbClr val="7030A0"/>
                          </a:solidFill>
                          <a:effectLst/>
                        </a:rPr>
                        <a:t>Languages should be separated in school and in society </a:t>
                      </a:r>
                      <a:endParaRPr lang="de-DE" sz="1200"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23" marR="40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051339"/>
                  </a:ext>
                </a:extLst>
              </a:tr>
              <a:tr h="1333412">
                <a:tc>
                  <a:txBody>
                    <a:bodyPr/>
                    <a:lstStyle/>
                    <a:p>
                      <a:pPr>
                        <a:lnSpc>
                          <a:spcPct val="107000"/>
                        </a:lnSpc>
                        <a:spcAft>
                          <a:spcPts val="800"/>
                        </a:spcAft>
                      </a:pPr>
                      <a:r>
                        <a:rPr lang="en-GB" sz="1200" b="1" kern="100">
                          <a:solidFill>
                            <a:srgbClr val="7030A0"/>
                          </a:solidFill>
                          <a:effectLst/>
                        </a:rPr>
                        <a:t>Multilingualism is a Right </a:t>
                      </a:r>
                      <a:endParaRPr lang="de-DE"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23" marR="40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1" kern="100">
                          <a:solidFill>
                            <a:srgbClr val="7030A0"/>
                          </a:solidFill>
                          <a:effectLst/>
                        </a:rPr>
                        <a:t>Languages are single, standard and separate systems which we should value equally. </a:t>
                      </a:r>
                      <a:endParaRPr lang="de-DE" sz="1200" b="1" kern="100">
                        <a:solidFill>
                          <a:srgbClr val="7030A0"/>
                        </a:solidFill>
                        <a:effectLst/>
                      </a:endParaRPr>
                    </a:p>
                    <a:p>
                      <a:pPr>
                        <a:lnSpc>
                          <a:spcPct val="107000"/>
                        </a:lnSpc>
                        <a:spcAft>
                          <a:spcPts val="800"/>
                        </a:spcAft>
                      </a:pPr>
                      <a:r>
                        <a:rPr lang="en-GB" sz="1200" b="1" kern="100">
                          <a:solidFill>
                            <a:srgbClr val="7030A0"/>
                          </a:solidFill>
                          <a:effectLst/>
                        </a:rPr>
                        <a:t>Speaking and maintaining your heritage language is a human right </a:t>
                      </a:r>
                      <a:endParaRPr lang="de-DE" sz="1200" b="1" kern="100">
                        <a:solidFill>
                          <a:srgbClr val="7030A0"/>
                        </a:solidFill>
                        <a:effectLst/>
                      </a:endParaRPr>
                    </a:p>
                    <a:p>
                      <a:pPr>
                        <a:lnSpc>
                          <a:spcPct val="107000"/>
                        </a:lnSpc>
                        <a:spcAft>
                          <a:spcPts val="800"/>
                        </a:spcAft>
                      </a:pPr>
                      <a:r>
                        <a:rPr lang="en-GB" sz="1200" b="1" kern="100">
                          <a:solidFill>
                            <a:srgbClr val="7030A0"/>
                          </a:solidFill>
                          <a:effectLst/>
                        </a:rPr>
                        <a:t>Opportunities to learn dominant languages and/or maintain minoritized languages must be provided by schools</a:t>
                      </a:r>
                      <a:endParaRPr lang="de-DE" sz="1200" b="1" kern="100">
                        <a:solidFill>
                          <a:srgbClr val="7030A0"/>
                        </a:solidFill>
                        <a:effectLst/>
                      </a:endParaRPr>
                    </a:p>
                    <a:p>
                      <a:pPr>
                        <a:lnSpc>
                          <a:spcPct val="107000"/>
                        </a:lnSpc>
                        <a:spcAft>
                          <a:spcPts val="800"/>
                        </a:spcAft>
                      </a:pPr>
                      <a:r>
                        <a:rPr lang="en-GB" sz="1200" b="1" kern="100">
                          <a:solidFill>
                            <a:srgbClr val="7030A0"/>
                          </a:solidFill>
                          <a:effectLst/>
                        </a:rPr>
                        <a:t>Languages should be separated at school, in class and at home.</a:t>
                      </a:r>
                      <a:endParaRPr lang="de-DE"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23" marR="40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2524510"/>
                  </a:ext>
                </a:extLst>
              </a:tr>
              <a:tr h="1849623">
                <a:tc>
                  <a:txBody>
                    <a:bodyPr/>
                    <a:lstStyle/>
                    <a:p>
                      <a:pPr>
                        <a:lnSpc>
                          <a:spcPct val="107000"/>
                        </a:lnSpc>
                        <a:spcAft>
                          <a:spcPts val="800"/>
                        </a:spcAft>
                      </a:pPr>
                      <a:r>
                        <a:rPr lang="en-GB" sz="1200" b="1" kern="100" dirty="0">
                          <a:solidFill>
                            <a:srgbClr val="7030A0"/>
                          </a:solidFill>
                          <a:effectLst/>
                        </a:rPr>
                        <a:t>Multilingualism is a Resource</a:t>
                      </a:r>
                      <a:endParaRPr lang="de-DE" sz="1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23" marR="40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1" kern="100" dirty="0">
                          <a:solidFill>
                            <a:srgbClr val="7030A0"/>
                          </a:solidFill>
                          <a:effectLst/>
                        </a:rPr>
                        <a:t>Languages are complex, and holistic phenomena used by people in particular social contexts</a:t>
                      </a:r>
                      <a:endParaRPr lang="de-DE" sz="1200" b="1" kern="100" dirty="0">
                        <a:solidFill>
                          <a:srgbClr val="7030A0"/>
                        </a:solidFill>
                        <a:effectLst/>
                      </a:endParaRPr>
                    </a:p>
                    <a:p>
                      <a:pPr>
                        <a:lnSpc>
                          <a:spcPct val="107000"/>
                        </a:lnSpc>
                        <a:spcAft>
                          <a:spcPts val="800"/>
                        </a:spcAft>
                      </a:pPr>
                      <a:r>
                        <a:rPr lang="en-GB" sz="1200" b="1" kern="100" dirty="0">
                          <a:solidFill>
                            <a:srgbClr val="7030A0"/>
                          </a:solidFill>
                          <a:effectLst/>
                        </a:rPr>
                        <a:t>Linguistic and cultural diversity are an asset for individuals, communities, organisations and professions.</a:t>
                      </a:r>
                      <a:endParaRPr lang="de-DE" sz="1200" b="1" kern="100" dirty="0">
                        <a:solidFill>
                          <a:srgbClr val="7030A0"/>
                        </a:solidFill>
                        <a:effectLst/>
                      </a:endParaRPr>
                    </a:p>
                    <a:p>
                      <a:pPr>
                        <a:lnSpc>
                          <a:spcPct val="107000"/>
                        </a:lnSpc>
                        <a:spcAft>
                          <a:spcPts val="800"/>
                        </a:spcAft>
                      </a:pPr>
                      <a:r>
                        <a:rPr lang="en-GB" sz="1200" b="1" kern="100" dirty="0">
                          <a:solidFill>
                            <a:srgbClr val="7030A0"/>
                          </a:solidFill>
                          <a:effectLst/>
                        </a:rPr>
                        <a:t>Multilingual learners benefit from being able to use their full linguistic repertoires for learning. </a:t>
                      </a:r>
                      <a:endParaRPr lang="de-DE" sz="1200" b="1" kern="100" dirty="0">
                        <a:solidFill>
                          <a:srgbClr val="7030A0"/>
                        </a:solidFill>
                        <a:effectLst/>
                      </a:endParaRPr>
                    </a:p>
                    <a:p>
                      <a:pPr>
                        <a:lnSpc>
                          <a:spcPct val="107000"/>
                        </a:lnSpc>
                        <a:spcAft>
                          <a:spcPts val="800"/>
                        </a:spcAft>
                      </a:pPr>
                      <a:r>
                        <a:rPr lang="en-GB" sz="1200" b="1" kern="100" dirty="0">
                          <a:solidFill>
                            <a:srgbClr val="7030A0"/>
                          </a:solidFill>
                          <a:effectLst/>
                        </a:rPr>
                        <a:t>All learners benefit from explicit language teaching as part of education, including teaching subject specific terms and text types and discussing different forms of expression and meanings.</a:t>
                      </a:r>
                      <a:endParaRPr lang="de-DE" sz="1200" b="1" kern="100" dirty="0">
                        <a:solidFill>
                          <a:srgbClr val="7030A0"/>
                        </a:solidFill>
                        <a:effectLst/>
                      </a:endParaRPr>
                    </a:p>
                    <a:p>
                      <a:pPr>
                        <a:lnSpc>
                          <a:spcPct val="107000"/>
                        </a:lnSpc>
                        <a:spcAft>
                          <a:spcPts val="800"/>
                        </a:spcAft>
                      </a:pPr>
                      <a:r>
                        <a:rPr lang="en-GB" sz="1200" b="1" kern="100" dirty="0">
                          <a:solidFill>
                            <a:srgbClr val="7030A0"/>
                          </a:solidFill>
                          <a:effectLst/>
                        </a:rPr>
                        <a:t>Enabling multimodal communication in school can help all learners participate and achieve </a:t>
                      </a:r>
                      <a:endParaRPr lang="de-DE" sz="1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523" marR="405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4923683"/>
                  </a:ext>
                </a:extLst>
              </a:tr>
            </a:tbl>
          </a:graphicData>
        </a:graphic>
      </p:graphicFrame>
    </p:spTree>
    <p:extLst>
      <p:ext uri="{BB962C8B-B14F-4D97-AF65-F5344CB8AC3E}">
        <p14:creationId xmlns:p14="http://schemas.microsoft.com/office/powerpoint/2010/main" val="406034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421BDAC-E7F3-4661-AC68-0A59053341E0}"/>
              </a:ext>
            </a:extLst>
          </p:cNvPr>
          <p:cNvSpPr>
            <a:spLocks noGrp="1"/>
          </p:cNvSpPr>
          <p:nvPr>
            <p:ph type="title"/>
          </p:nvPr>
        </p:nvSpPr>
        <p:spPr/>
        <p:txBody>
          <a:bodyPr/>
          <a:lstStyle/>
          <a:p>
            <a:r>
              <a:rPr lang="de-DE" dirty="0"/>
              <a:t>Multilingual Education</a:t>
            </a:r>
          </a:p>
        </p:txBody>
      </p:sp>
      <p:sp>
        <p:nvSpPr>
          <p:cNvPr id="7" name="Untertitel 6">
            <a:extLst>
              <a:ext uri="{FF2B5EF4-FFF2-40B4-BE49-F238E27FC236}">
                <a16:creationId xmlns:a16="http://schemas.microsoft.com/office/drawing/2014/main" id="{1A87320C-57BC-4134-9747-9504DF2E0509}"/>
              </a:ext>
            </a:extLst>
          </p:cNvPr>
          <p:cNvSpPr>
            <a:spLocks noGrp="1"/>
          </p:cNvSpPr>
          <p:nvPr>
            <p:ph type="subTitle" idx="1"/>
          </p:nvPr>
        </p:nvSpPr>
        <p:spPr/>
        <p:txBody>
          <a:bodyPr/>
          <a:lstStyle/>
          <a:p>
            <a:endParaRPr lang="de-DE"/>
          </a:p>
        </p:txBody>
      </p:sp>
      <p:sp>
        <p:nvSpPr>
          <p:cNvPr id="4" name="Rectangle 2">
            <a:extLst>
              <a:ext uri="{FF2B5EF4-FFF2-40B4-BE49-F238E27FC236}">
                <a16:creationId xmlns:a16="http://schemas.microsoft.com/office/drawing/2014/main" id="{1D5B6058-6128-4DFD-BA06-EA7E3139767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5" name="Рисунок 2" descr="Idea icon">
            <a:extLst>
              <a:ext uri="{FF2B5EF4-FFF2-40B4-BE49-F238E27FC236}">
                <a16:creationId xmlns:a16="http://schemas.microsoft.com/office/drawing/2014/main" id="{946D3E0F-77CB-46C2-918D-08CD9EB39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79400" cy="279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A50B83C-67E3-4A5D-8A2C-586BA5E43541}"/>
              </a:ext>
            </a:extLst>
          </p:cNvPr>
          <p:cNvSpPr>
            <a:spLocks noChangeArrowheads="1"/>
          </p:cNvSpPr>
          <p:nvPr/>
        </p:nvSpPr>
        <p:spPr bwMode="auto">
          <a:xfrm>
            <a:off x="4734150" y="314818"/>
            <a:ext cx="40452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a:t>
            </a:r>
            <a:r>
              <a:rPr kumimoji="0" lang="en-GB" altLang="de-DE" sz="1800" b="1" i="0" u="none" strike="noStrike" cap="none" normalizeH="0" baseline="0" dirty="0" bmk="">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alues: </a:t>
            </a:r>
            <a:endParaRPr kumimoji="0" lang="de-DE" altLang="de-DE"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1800" b="0" i="0" u="none" strike="noStrike" cap="none" normalizeH="0" baseline="0" dirty="0" bmk="_Hlk175125432">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Language as a resource orientation </a:t>
            </a:r>
            <a:endParaRPr kumimoji="0" lang="de-DE" altLang="de-DE" sz="1800" b="0" i="0" u="none" strike="noStrike" cap="none" normalizeH="0" baseline="0" dirty="0" bmk="_Hlk175125432">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1800" b="0" i="0" u="none" strike="noStrike" cap="none" normalizeH="0" baseline="0" dirty="0" bmk="_Hlk175125432">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Learners’ linguistic and cultural resources are valued intrinsically and instrumentally </a:t>
            </a:r>
            <a:endParaRPr kumimoji="0" lang="de-DE" altLang="de-DE" sz="1800" b="0" i="0" u="none" strike="noStrike" cap="none" normalizeH="0" baseline="0" dirty="0" bmk="_Hlk175125432">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1" i="0" u="none" strike="noStrike" cap="none" normalizeH="0" baseline="0" dirty="0" bmk="_Hlk175125432">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Knowledge:</a:t>
            </a:r>
            <a:endParaRPr kumimoji="0" lang="de-DE" altLang="de-DE" sz="1800" b="0" i="0" u="none" strike="noStrike" cap="none" normalizeH="0" baseline="0" dirty="0" bmk="_Hlk175125432">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1800" b="0" i="0" u="none" strike="noStrike" cap="none" normalizeH="0" baseline="0" dirty="0" bmk="_Hlk175125432">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Critical awareness of monolingual language ideology and hierarchies between languages and their historical roots (e.g., in colonialism, Euro-centrism)</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de-DE" sz="1800" dirty="0" bmk="_Hlk175125432">
                <a:solidFill>
                  <a:srgbClr val="595959"/>
                </a:solidFill>
                <a:latin typeface="Calibri" panose="020F0502020204030204" pitchFamily="34" charset="0"/>
                <a:ea typeface="Calibri" panose="020F0502020204030204" pitchFamily="34" charset="0"/>
                <a:cs typeface="Times New Roman" panose="02020603050405020304" pitchFamily="18" charset="0"/>
              </a:rPr>
              <a:t>All learners benefit from using their linguistic resources for learning</a:t>
            </a:r>
            <a:endParaRPr kumimoji="0" lang="en-GB" altLang="de-DE" sz="1800" b="0" i="0" u="none" strike="noStrike" cap="none" normalizeH="0" baseline="0" dirty="0" bmk="_Hlk175125432">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de-DE" sz="1800" dirty="0" bmk="_Hlk175125432">
                <a:solidFill>
                  <a:srgbClr val="595959"/>
                </a:solidFill>
                <a:latin typeface="Calibri" panose="020F0502020204030204" pitchFamily="34" charset="0"/>
                <a:ea typeface="Calibri" panose="020F0502020204030204" pitchFamily="34" charset="0"/>
                <a:cs typeface="Times New Roman" panose="02020603050405020304" pitchFamily="18" charset="0"/>
              </a:rPr>
              <a:t>Explicit language learning and teaching benefits all students</a:t>
            </a:r>
            <a:endParaRPr kumimoji="0" lang="de-DE" altLang="de-DE" sz="1800" b="0" i="0" u="none" strike="noStrike" cap="none" normalizeH="0" baseline="0" dirty="0" bmk="_Hlk175125432">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1" i="0" u="none" strike="noStrike" cap="none" normalizeH="0" baseline="0" dirty="0" bmk="_Hlk175125432">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Practice: </a:t>
            </a:r>
            <a:endParaRPr kumimoji="0" lang="de-DE" altLang="de-DE" sz="1800" b="0" i="0" u="none" strike="noStrike" cap="none" normalizeH="0" baseline="0" dirty="0" bmk="_Hlk175125432">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1800" b="0" i="0" u="none" strike="noStrike" cap="none" normalizeH="0" baseline="0" dirty="0" bmk="_Hlk175125432">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Learners’ languages are visible and audible at school </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284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9CD0F-0D06-439E-81BE-14CD103AFBF9}"/>
              </a:ext>
            </a:extLst>
          </p:cNvPr>
          <p:cNvSpPr>
            <a:spLocks noGrp="1"/>
          </p:cNvSpPr>
          <p:nvPr>
            <p:ph type="title"/>
          </p:nvPr>
        </p:nvSpPr>
        <p:spPr/>
        <p:txBody>
          <a:bodyPr>
            <a:normAutofit fontScale="90000"/>
          </a:bodyPr>
          <a:lstStyle/>
          <a:p>
            <a:r>
              <a:rPr lang="de-DE" dirty="0"/>
              <a:t>Additional </a:t>
            </a:r>
            <a:r>
              <a:rPr lang="de-DE" dirty="0" err="1"/>
              <a:t>resources</a:t>
            </a:r>
            <a:r>
              <a:rPr lang="de-DE" dirty="0"/>
              <a:t>: LTP 2.1, </a:t>
            </a:r>
            <a:r>
              <a:rPr lang="de-DE" dirty="0" err="1"/>
              <a:t>unit</a:t>
            </a:r>
            <a:r>
              <a:rPr lang="de-DE" dirty="0"/>
              <a:t> 4</a:t>
            </a:r>
          </a:p>
        </p:txBody>
      </p:sp>
      <p:pic>
        <p:nvPicPr>
          <p:cNvPr id="7" name="Grafik 6">
            <a:extLst>
              <a:ext uri="{FF2B5EF4-FFF2-40B4-BE49-F238E27FC236}">
                <a16:creationId xmlns:a16="http://schemas.microsoft.com/office/drawing/2014/main" id="{F8929F12-BF40-46C9-A798-1AA9ED416A7B}"/>
              </a:ext>
            </a:extLst>
          </p:cNvPr>
          <p:cNvPicPr>
            <a:picLocks noChangeAspect="1"/>
          </p:cNvPicPr>
          <p:nvPr/>
        </p:nvPicPr>
        <p:blipFill>
          <a:blip r:embed="rId2"/>
          <a:stretch>
            <a:fillRect/>
          </a:stretch>
        </p:blipFill>
        <p:spPr>
          <a:xfrm>
            <a:off x="556992" y="1414229"/>
            <a:ext cx="4021425" cy="2576796"/>
          </a:xfrm>
          <a:prstGeom prst="rect">
            <a:avLst/>
          </a:prstGeom>
        </p:spPr>
      </p:pic>
      <p:sp>
        <p:nvSpPr>
          <p:cNvPr id="3" name="Textplatzhalter 2">
            <a:extLst>
              <a:ext uri="{FF2B5EF4-FFF2-40B4-BE49-F238E27FC236}">
                <a16:creationId xmlns:a16="http://schemas.microsoft.com/office/drawing/2014/main" id="{833B2A3A-4BA6-4E35-9A1A-ECD5DAC81A5A}"/>
              </a:ext>
            </a:extLst>
          </p:cNvPr>
          <p:cNvSpPr>
            <a:spLocks noGrp="1"/>
          </p:cNvSpPr>
          <p:nvPr>
            <p:ph type="body" idx="1"/>
          </p:nvPr>
        </p:nvSpPr>
        <p:spPr/>
        <p:txBody>
          <a:bodyPr/>
          <a:lstStyle/>
          <a:p>
            <a:endParaRPr lang="de-DE" dirty="0"/>
          </a:p>
        </p:txBody>
      </p:sp>
      <p:sp>
        <p:nvSpPr>
          <p:cNvPr id="4" name="Textplatzhalter 3">
            <a:extLst>
              <a:ext uri="{FF2B5EF4-FFF2-40B4-BE49-F238E27FC236}">
                <a16:creationId xmlns:a16="http://schemas.microsoft.com/office/drawing/2014/main" id="{F4AB9C8E-690B-4430-A043-D1A4C557E242}"/>
              </a:ext>
            </a:extLst>
          </p:cNvPr>
          <p:cNvSpPr>
            <a:spLocks noGrp="1"/>
          </p:cNvSpPr>
          <p:nvPr>
            <p:ph type="body" idx="2"/>
          </p:nvPr>
        </p:nvSpPr>
        <p:spPr/>
        <p:txBody>
          <a:bodyPr/>
          <a:lstStyle/>
          <a:p>
            <a:endParaRPr lang="de-DE" dirty="0"/>
          </a:p>
        </p:txBody>
      </p:sp>
      <p:sp>
        <p:nvSpPr>
          <p:cNvPr id="5" name="Rectangle 2">
            <a:extLst>
              <a:ext uri="{FF2B5EF4-FFF2-40B4-BE49-F238E27FC236}">
                <a16:creationId xmlns:a16="http://schemas.microsoft.com/office/drawing/2014/main" id="{3847D2B4-963F-4D0E-9F91-114B74287437}"/>
              </a:ext>
            </a:extLst>
          </p:cNvPr>
          <p:cNvSpPr>
            <a:spLocks noChangeArrowheads="1"/>
          </p:cNvSpPr>
          <p:nvPr/>
        </p:nvSpPr>
        <p:spPr bwMode="auto">
          <a:xfrm>
            <a:off x="602700" y="442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4097" name="Рисунок 1892842607" descr="Изображение выглядит как круг, Графика, Красочность, искусство&#10;&#10;Автоматически созданное описание">
            <a:extLst>
              <a:ext uri="{FF2B5EF4-FFF2-40B4-BE49-F238E27FC236}">
                <a16:creationId xmlns:a16="http://schemas.microsoft.com/office/drawing/2014/main" id="{4ADE67A8-F60F-45BC-B17E-13AA3FBC5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22250" cy="222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07DE280-69D5-491C-8B9A-D87460F8ABFC}"/>
              </a:ext>
            </a:extLst>
          </p:cNvPr>
          <p:cNvSpPr>
            <a:spLocks noChangeArrowheads="1"/>
          </p:cNvSpPr>
          <p:nvPr/>
        </p:nvSpPr>
        <p:spPr bwMode="auto">
          <a:xfrm>
            <a:off x="5006304" y="1429514"/>
            <a:ext cx="365209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de-DE" sz="11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e-DE" sz="20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Multilingual </a:t>
            </a:r>
            <a:r>
              <a:rPr kumimoji="0" lang="de-DE" altLang="de-DE" sz="2000" b="1" i="0" u="none" strike="noStrike" cap="none" normalizeH="0" baseline="0" dirty="0" err="1">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education</a:t>
            </a:r>
            <a:r>
              <a:rPr kumimoji="0" lang="de-DE" altLang="de-DE" sz="20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e-DE" sz="2000" b="1" i="0" u="none" strike="noStrike" cap="none" normalizeH="0" baseline="0" dirty="0" err="1">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strategies</a:t>
            </a:r>
            <a:r>
              <a:rPr kumimoji="0" lang="de-DE" altLang="de-DE" sz="2000" b="1"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2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hlinkClick r:id="rId4"/>
              </a:rPr>
              <a:t>Language learning and teaching in subject lessons</a:t>
            </a:r>
            <a:endParaRPr kumimoji="0" lang="de-DE" altLang="de-DE"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2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hlinkClick r:id="rId5"/>
              </a:rPr>
              <a:t>A </a:t>
            </a:r>
            <a:r>
              <a:rPr kumimoji="0" lang="en-GB" altLang="de-DE" sz="2000" b="0" i="0" u="none" strike="noStrike" cap="none" normalizeH="0" baseline="0" dirty="0" err="1">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hlinkClick r:id="rId5"/>
              </a:rPr>
              <a:t>pluriliteracies</a:t>
            </a:r>
            <a:r>
              <a:rPr kumimoji="0" lang="en-GB" altLang="de-DE" sz="2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hlinkClick r:id="rId5"/>
              </a:rPr>
              <a:t> approach to teaching for learning</a:t>
            </a:r>
            <a:endParaRPr kumimoji="0" lang="de-DE" altLang="de-DE"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2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hlinkClick r:id="rId6"/>
              </a:rPr>
              <a:t>Whole school approaches</a:t>
            </a:r>
            <a:r>
              <a:rPr kumimoji="0" lang="en-GB" altLang="de-DE" sz="2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2000" b="0" i="0" u="none" strike="noStrike" cap="none" normalizeH="0" baseline="0" dirty="0" err="1">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hlinkClick r:id="rId7"/>
              </a:rPr>
              <a:t>Translanguaging</a:t>
            </a:r>
            <a:endParaRPr kumimoji="0" lang="de-DE" altLang="de-DE"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2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hlinkClick r:id="rId8"/>
              </a:rPr>
              <a:t>Culturally Responsive Pedagogy</a:t>
            </a:r>
            <a:r>
              <a:rPr kumimoji="0" lang="en-GB" altLang="de-DE" sz="2000" b="0" i="0" u="none" strike="noStrike" cap="none" normalizeH="0" baseline="0" dirty="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de-DE"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492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D5881E2-D26A-44E3-8F35-8F40568ABBA9}"/>
              </a:ext>
            </a:extLst>
          </p:cNvPr>
          <p:cNvSpPr>
            <a:spLocks noGrp="1"/>
          </p:cNvSpPr>
          <p:nvPr>
            <p:ph type="title"/>
          </p:nvPr>
        </p:nvSpPr>
        <p:spPr>
          <a:xfrm>
            <a:off x="435166" y="309594"/>
            <a:ext cx="3905480" cy="4209985"/>
          </a:xfrm>
        </p:spPr>
        <p:txBody>
          <a:bodyPr>
            <a:normAutofit/>
          </a:bodyPr>
          <a:lstStyle/>
          <a:p>
            <a:r>
              <a:rPr lang="de-DE" sz="3200" dirty="0" err="1"/>
              <a:t>What</a:t>
            </a:r>
            <a:r>
              <a:rPr lang="de-DE" sz="3200" dirty="0"/>
              <a:t> </a:t>
            </a:r>
            <a:r>
              <a:rPr lang="de-DE" sz="3200" dirty="0" err="1"/>
              <a:t>are</a:t>
            </a:r>
            <a:r>
              <a:rPr lang="de-DE" sz="3200" dirty="0"/>
              <a:t> </a:t>
            </a:r>
            <a:r>
              <a:rPr lang="de-DE" sz="3200" dirty="0" err="1"/>
              <a:t>some</a:t>
            </a:r>
            <a:r>
              <a:rPr lang="de-DE" sz="3200" dirty="0"/>
              <a:t> </a:t>
            </a:r>
            <a:r>
              <a:rPr lang="de-DE" sz="3200" dirty="0" err="1"/>
              <a:t>connections</a:t>
            </a:r>
            <a:r>
              <a:rPr lang="de-DE" sz="3200" dirty="0"/>
              <a:t> </a:t>
            </a:r>
            <a:r>
              <a:rPr lang="de-DE" sz="3200" dirty="0" err="1"/>
              <a:t>between</a:t>
            </a:r>
            <a:r>
              <a:rPr lang="de-DE" sz="3200" dirty="0"/>
              <a:t> multilingual </a:t>
            </a:r>
            <a:r>
              <a:rPr lang="de-DE" sz="3200" dirty="0" err="1"/>
              <a:t>education</a:t>
            </a:r>
            <a:r>
              <a:rPr lang="de-DE" sz="3200" dirty="0"/>
              <a:t> and </a:t>
            </a:r>
            <a:r>
              <a:rPr lang="de-DE" sz="3200" dirty="0" err="1"/>
              <a:t>education</a:t>
            </a:r>
            <a:r>
              <a:rPr lang="de-DE" sz="3200" dirty="0"/>
              <a:t> </a:t>
            </a:r>
            <a:r>
              <a:rPr lang="de-DE" sz="3200" dirty="0" err="1"/>
              <a:t>for</a:t>
            </a:r>
            <a:r>
              <a:rPr lang="de-DE" sz="3200" dirty="0"/>
              <a:t> </a:t>
            </a:r>
            <a:r>
              <a:rPr lang="de-DE" sz="3200" dirty="0" err="1"/>
              <a:t>sustainable</a:t>
            </a:r>
            <a:r>
              <a:rPr lang="de-DE" sz="3200" dirty="0"/>
              <a:t> </a:t>
            </a:r>
            <a:r>
              <a:rPr lang="de-DE" sz="3200" dirty="0" err="1"/>
              <a:t>futures</a:t>
            </a:r>
            <a:r>
              <a:rPr lang="de-DE" sz="3200" dirty="0"/>
              <a:t>?</a:t>
            </a:r>
          </a:p>
        </p:txBody>
      </p:sp>
      <p:pic>
        <p:nvPicPr>
          <p:cNvPr id="7" name="Grafik 6">
            <a:extLst>
              <a:ext uri="{FF2B5EF4-FFF2-40B4-BE49-F238E27FC236}">
                <a16:creationId xmlns:a16="http://schemas.microsoft.com/office/drawing/2014/main" id="{965EDA54-0B23-4A2D-A549-24B9D25CB6AA}"/>
              </a:ext>
            </a:extLst>
          </p:cNvPr>
          <p:cNvPicPr>
            <a:picLocks noChangeAspect="1"/>
          </p:cNvPicPr>
          <p:nvPr/>
        </p:nvPicPr>
        <p:blipFill>
          <a:blip r:embed="rId3"/>
          <a:stretch>
            <a:fillRect/>
          </a:stretch>
        </p:blipFill>
        <p:spPr>
          <a:xfrm>
            <a:off x="6152670" y="4535350"/>
            <a:ext cx="2341336" cy="523174"/>
          </a:xfrm>
          <a:prstGeom prst="rect">
            <a:avLst/>
          </a:prstGeom>
        </p:spPr>
      </p:pic>
      <p:pic>
        <p:nvPicPr>
          <p:cNvPr id="15" name="Bildplatzhalter 14">
            <a:extLst>
              <a:ext uri="{FF2B5EF4-FFF2-40B4-BE49-F238E27FC236}">
                <a16:creationId xmlns:a16="http://schemas.microsoft.com/office/drawing/2014/main" id="{EDDA1DAA-82D3-4D42-B9A7-9E22C2343350}"/>
              </a:ext>
            </a:extLst>
          </p:cNvPr>
          <p:cNvPicPr>
            <a:picLocks noGrp="1" noChangeAspect="1"/>
          </p:cNvPicPr>
          <p:nvPr>
            <p:ph type="pic" idx="2"/>
          </p:nvPr>
        </p:nvPicPr>
        <p:blipFill>
          <a:blip r:embed="rId4"/>
          <a:srcRect l="16667" r="16667"/>
          <a:stretch>
            <a:fillRect/>
          </a:stretch>
        </p:blipFill>
        <p:spPr>
          <a:xfrm>
            <a:off x="4803356" y="525460"/>
            <a:ext cx="3778252" cy="3778252"/>
          </a:xfrm>
        </p:spPr>
      </p:pic>
    </p:spTree>
    <p:extLst>
      <p:ext uri="{BB962C8B-B14F-4D97-AF65-F5344CB8AC3E}">
        <p14:creationId xmlns:p14="http://schemas.microsoft.com/office/powerpoint/2010/main" val="6260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title"/>
          </p:nvPr>
        </p:nvSpPr>
        <p:spPr>
          <a:xfrm>
            <a:off x="311699" y="127469"/>
            <a:ext cx="6694407" cy="861744"/>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2400"/>
              <a:buNone/>
            </a:pPr>
            <a:r>
              <a:rPr lang="de-DE" sz="2200" dirty="0"/>
              <a:t>Learning and Teaching Packages (LTPs) </a:t>
            </a:r>
            <a:br>
              <a:rPr lang="de-DE" sz="2200" dirty="0"/>
            </a:br>
            <a:endParaRPr sz="2200" dirty="0"/>
          </a:p>
        </p:txBody>
      </p:sp>
      <p:sp>
        <p:nvSpPr>
          <p:cNvPr id="273" name="Google Shape;273;p6"/>
          <p:cNvSpPr txBox="1"/>
          <p:nvPr/>
        </p:nvSpPr>
        <p:spPr>
          <a:xfrm>
            <a:off x="656035" y="884351"/>
            <a:ext cx="2636962" cy="21568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14313" marR="0" lvl="0" indent="-138113"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3" name="Grafik 2"/>
          <p:cNvPicPr>
            <a:picLocks noChangeAspect="1"/>
          </p:cNvPicPr>
          <p:nvPr/>
        </p:nvPicPr>
        <p:blipFill rotWithShape="1">
          <a:blip r:embed="rId3"/>
          <a:srcRect t="26628"/>
          <a:stretch/>
        </p:blipFill>
        <p:spPr>
          <a:xfrm>
            <a:off x="131832" y="884351"/>
            <a:ext cx="6322330" cy="3383782"/>
          </a:xfrm>
          <a:prstGeom prst="rect">
            <a:avLst/>
          </a:prstGeom>
        </p:spPr>
      </p:pic>
      <p:pic>
        <p:nvPicPr>
          <p:cNvPr id="6" name="Grafik 5"/>
          <p:cNvPicPr>
            <a:picLocks noChangeAspect="1"/>
          </p:cNvPicPr>
          <p:nvPr/>
        </p:nvPicPr>
        <p:blipFill>
          <a:blip r:embed="rId4"/>
          <a:stretch>
            <a:fillRect/>
          </a:stretch>
        </p:blipFill>
        <p:spPr>
          <a:xfrm>
            <a:off x="4900413" y="2576242"/>
            <a:ext cx="1365160" cy="1311507"/>
          </a:xfrm>
          <a:prstGeom prst="rect">
            <a:avLst/>
          </a:prstGeom>
        </p:spPr>
      </p:pic>
      <p:pic>
        <p:nvPicPr>
          <p:cNvPr id="2" name="Grafik 1">
            <a:extLst>
              <a:ext uri="{FF2B5EF4-FFF2-40B4-BE49-F238E27FC236}">
                <a16:creationId xmlns:a16="http://schemas.microsoft.com/office/drawing/2014/main" id="{EC91772E-EF5B-4AF7-BE67-A4637BE3DA05}"/>
              </a:ext>
            </a:extLst>
          </p:cNvPr>
          <p:cNvPicPr>
            <a:picLocks noChangeAspect="1"/>
          </p:cNvPicPr>
          <p:nvPr/>
        </p:nvPicPr>
        <p:blipFill>
          <a:blip r:embed="rId5"/>
          <a:stretch>
            <a:fillRect/>
          </a:stretch>
        </p:blipFill>
        <p:spPr>
          <a:xfrm>
            <a:off x="6275699" y="2433350"/>
            <a:ext cx="1597290" cy="1597290"/>
          </a:xfrm>
          <a:prstGeom prst="rect">
            <a:avLst/>
          </a:prstGeom>
        </p:spPr>
      </p:pic>
      <p:pic>
        <p:nvPicPr>
          <p:cNvPr id="4" name="Grafik 3">
            <a:extLst>
              <a:ext uri="{FF2B5EF4-FFF2-40B4-BE49-F238E27FC236}">
                <a16:creationId xmlns:a16="http://schemas.microsoft.com/office/drawing/2014/main" id="{E58F3C53-6CBF-4B77-B873-1843B9C87869}"/>
              </a:ext>
            </a:extLst>
          </p:cNvPr>
          <p:cNvPicPr>
            <a:picLocks noChangeAspect="1"/>
          </p:cNvPicPr>
          <p:nvPr/>
        </p:nvPicPr>
        <p:blipFill>
          <a:blip r:embed="rId6"/>
          <a:stretch>
            <a:fillRect/>
          </a:stretch>
        </p:blipFill>
        <p:spPr>
          <a:xfrm>
            <a:off x="6891448" y="4543128"/>
            <a:ext cx="1963082" cy="438950"/>
          </a:xfrm>
          <a:prstGeom prst="rect">
            <a:avLst/>
          </a:prstGeom>
        </p:spPr>
      </p:pic>
      <p:sp>
        <p:nvSpPr>
          <p:cNvPr id="5" name="Textfeld 4">
            <a:extLst>
              <a:ext uri="{FF2B5EF4-FFF2-40B4-BE49-F238E27FC236}">
                <a16:creationId xmlns:a16="http://schemas.microsoft.com/office/drawing/2014/main" id="{D06F4F62-BD0F-4FF3-BCFD-7C9838851A41}"/>
              </a:ext>
            </a:extLst>
          </p:cNvPr>
          <p:cNvSpPr txBox="1"/>
          <p:nvPr/>
        </p:nvSpPr>
        <p:spPr>
          <a:xfrm>
            <a:off x="6454162" y="1566919"/>
            <a:ext cx="1306936"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2000" b="1" dirty="0">
                <a:solidFill>
                  <a:srgbClr val="00B050"/>
                </a:solidFill>
              </a:rPr>
              <a:t>LTP 2.1, </a:t>
            </a:r>
          </a:p>
          <a:p>
            <a:r>
              <a:rPr lang="de-DE" sz="2000" b="1" dirty="0">
                <a:solidFill>
                  <a:srgbClr val="00B050"/>
                </a:solidFill>
              </a:rPr>
              <a:t>Unit 4</a:t>
            </a:r>
          </a:p>
        </p:txBody>
      </p:sp>
    </p:spTree>
    <p:extLst>
      <p:ext uri="{BB962C8B-B14F-4D97-AF65-F5344CB8AC3E}">
        <p14:creationId xmlns:p14="http://schemas.microsoft.com/office/powerpoint/2010/main" val="201983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411A7-6F55-4298-BB30-FE8E1DE86B5B}"/>
              </a:ext>
            </a:extLst>
          </p:cNvPr>
          <p:cNvSpPr>
            <a:spLocks noGrp="1"/>
          </p:cNvSpPr>
          <p:nvPr>
            <p:ph type="title"/>
          </p:nvPr>
        </p:nvSpPr>
        <p:spPr/>
        <p:txBody>
          <a:bodyPr/>
          <a:lstStyle/>
          <a:p>
            <a:endParaRPr lang="de-DE"/>
          </a:p>
        </p:txBody>
      </p:sp>
      <p:pic>
        <p:nvPicPr>
          <p:cNvPr id="4" name="Grafik 3">
            <a:extLst>
              <a:ext uri="{FF2B5EF4-FFF2-40B4-BE49-F238E27FC236}">
                <a16:creationId xmlns:a16="http://schemas.microsoft.com/office/drawing/2014/main" id="{526BB620-C33E-461C-BBAF-B09AD7B6CB2A}"/>
              </a:ext>
            </a:extLst>
          </p:cNvPr>
          <p:cNvPicPr>
            <a:picLocks noChangeAspect="1"/>
          </p:cNvPicPr>
          <p:nvPr/>
        </p:nvPicPr>
        <p:blipFill>
          <a:blip r:embed="rId3"/>
          <a:stretch>
            <a:fillRect/>
          </a:stretch>
        </p:blipFill>
        <p:spPr>
          <a:xfrm>
            <a:off x="0" y="178116"/>
            <a:ext cx="9144000" cy="4965384"/>
          </a:xfrm>
          <a:prstGeom prst="rect">
            <a:avLst/>
          </a:prstGeom>
        </p:spPr>
      </p:pic>
    </p:spTree>
    <p:extLst>
      <p:ext uri="{BB962C8B-B14F-4D97-AF65-F5344CB8AC3E}">
        <p14:creationId xmlns:p14="http://schemas.microsoft.com/office/powerpoint/2010/main" val="73158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1969410-F3FE-4F54-97C6-F00460DF0A75}"/>
              </a:ext>
            </a:extLst>
          </p:cNvPr>
          <p:cNvSpPr>
            <a:spLocks noGrp="1"/>
          </p:cNvSpPr>
          <p:nvPr>
            <p:ph type="title"/>
          </p:nvPr>
        </p:nvSpPr>
        <p:spPr>
          <a:xfrm>
            <a:off x="311699" y="555600"/>
            <a:ext cx="7554343" cy="964728"/>
          </a:xfrm>
        </p:spPr>
        <p:txBody>
          <a:bodyPr>
            <a:normAutofit/>
          </a:bodyPr>
          <a:lstStyle/>
          <a:p>
            <a:r>
              <a:rPr lang="de-DE" dirty="0"/>
              <a:t>Picture </a:t>
            </a:r>
            <a:r>
              <a:rPr lang="de-DE" dirty="0" err="1"/>
              <a:t>your</a:t>
            </a:r>
            <a:r>
              <a:rPr lang="de-DE" dirty="0"/>
              <a:t> </a:t>
            </a:r>
            <a:r>
              <a:rPr lang="de-DE" dirty="0" err="1"/>
              <a:t>multilingualism</a:t>
            </a:r>
            <a:r>
              <a:rPr lang="de-DE" dirty="0"/>
              <a:t>. </a:t>
            </a:r>
            <a:br>
              <a:rPr lang="de-DE" dirty="0"/>
            </a:br>
            <a:r>
              <a:rPr lang="de-DE" dirty="0" err="1"/>
              <a:t>How</a:t>
            </a:r>
            <a:r>
              <a:rPr lang="de-DE" dirty="0"/>
              <a:t> do </a:t>
            </a:r>
            <a:r>
              <a:rPr lang="de-DE" dirty="0" err="1"/>
              <a:t>you</a:t>
            </a:r>
            <a:r>
              <a:rPr lang="de-DE" dirty="0"/>
              <a:t> </a:t>
            </a:r>
            <a:r>
              <a:rPr lang="de-DE" dirty="0" err="1"/>
              <a:t>see</a:t>
            </a:r>
            <a:r>
              <a:rPr lang="de-DE" dirty="0"/>
              <a:t> </a:t>
            </a:r>
            <a:r>
              <a:rPr lang="de-DE" dirty="0" err="1"/>
              <a:t>it</a:t>
            </a:r>
            <a:r>
              <a:rPr lang="de-DE" dirty="0"/>
              <a:t>?</a:t>
            </a:r>
          </a:p>
        </p:txBody>
      </p:sp>
      <p:sp>
        <p:nvSpPr>
          <p:cNvPr id="6" name="Textplatzhalter 5">
            <a:extLst>
              <a:ext uri="{FF2B5EF4-FFF2-40B4-BE49-F238E27FC236}">
                <a16:creationId xmlns:a16="http://schemas.microsoft.com/office/drawing/2014/main" id="{B1317A4D-0224-4907-B384-01B98BC7FF17}"/>
              </a:ext>
            </a:extLst>
          </p:cNvPr>
          <p:cNvSpPr>
            <a:spLocks noGrp="1"/>
          </p:cNvSpPr>
          <p:nvPr>
            <p:ph type="body" idx="1"/>
          </p:nvPr>
        </p:nvSpPr>
        <p:spPr>
          <a:xfrm>
            <a:off x="476952" y="1906016"/>
            <a:ext cx="3610616" cy="2154157"/>
          </a:xfrm>
        </p:spPr>
        <p:txBody>
          <a:bodyPr>
            <a:normAutofit/>
          </a:bodyPr>
          <a:lstStyle/>
          <a:p>
            <a:r>
              <a:rPr lang="en-US" sz="2000" dirty="0"/>
              <a:t>Landscape/ </a:t>
            </a:r>
            <a:r>
              <a:rPr lang="en-US" sz="2000" dirty="0" err="1"/>
              <a:t>Landschaft</a:t>
            </a:r>
            <a:r>
              <a:rPr lang="en-US" sz="2000" dirty="0"/>
              <a:t> </a:t>
            </a:r>
          </a:p>
          <a:p>
            <a:r>
              <a:rPr lang="en-US" sz="2000" dirty="0" err="1"/>
              <a:t>Lebewesen</a:t>
            </a:r>
            <a:r>
              <a:rPr lang="en-US" sz="2000" dirty="0"/>
              <a:t>/ living thing</a:t>
            </a:r>
          </a:p>
          <a:p>
            <a:r>
              <a:rPr lang="en-US" sz="2000" dirty="0"/>
              <a:t>Machine</a:t>
            </a:r>
          </a:p>
          <a:p>
            <a:r>
              <a:rPr lang="en-US" sz="2000" dirty="0"/>
              <a:t>Food or drink </a:t>
            </a:r>
          </a:p>
          <a:p>
            <a:r>
              <a:rPr lang="en-US" sz="2000" dirty="0"/>
              <a:t>Object / Ding </a:t>
            </a:r>
          </a:p>
          <a:p>
            <a:endParaRPr lang="de-DE" dirty="0"/>
          </a:p>
        </p:txBody>
      </p:sp>
      <p:pic>
        <p:nvPicPr>
          <p:cNvPr id="7" name="Grafik 6">
            <a:extLst>
              <a:ext uri="{FF2B5EF4-FFF2-40B4-BE49-F238E27FC236}">
                <a16:creationId xmlns:a16="http://schemas.microsoft.com/office/drawing/2014/main" id="{A439F86A-C50B-492A-AEB5-87A4163F9563}"/>
              </a:ext>
            </a:extLst>
          </p:cNvPr>
          <p:cNvPicPr>
            <a:picLocks noChangeAspect="1"/>
          </p:cNvPicPr>
          <p:nvPr/>
        </p:nvPicPr>
        <p:blipFill>
          <a:blip r:embed="rId3"/>
          <a:stretch>
            <a:fillRect/>
          </a:stretch>
        </p:blipFill>
        <p:spPr>
          <a:xfrm>
            <a:off x="4572000" y="1681315"/>
            <a:ext cx="3610616" cy="2378858"/>
          </a:xfrm>
          <a:prstGeom prst="rect">
            <a:avLst/>
          </a:prstGeom>
        </p:spPr>
      </p:pic>
      <p:pic>
        <p:nvPicPr>
          <p:cNvPr id="8" name="Grafik 7">
            <a:extLst>
              <a:ext uri="{FF2B5EF4-FFF2-40B4-BE49-F238E27FC236}">
                <a16:creationId xmlns:a16="http://schemas.microsoft.com/office/drawing/2014/main" id="{4B4CA9D2-1282-4B46-B7E1-7652E6F28100}"/>
              </a:ext>
            </a:extLst>
          </p:cNvPr>
          <p:cNvPicPr>
            <a:picLocks noChangeAspect="1"/>
          </p:cNvPicPr>
          <p:nvPr/>
        </p:nvPicPr>
        <p:blipFill>
          <a:blip r:embed="rId4"/>
          <a:stretch>
            <a:fillRect/>
          </a:stretch>
        </p:blipFill>
        <p:spPr>
          <a:xfrm>
            <a:off x="6632155" y="4587900"/>
            <a:ext cx="2076267" cy="463944"/>
          </a:xfrm>
          <a:prstGeom prst="rect">
            <a:avLst/>
          </a:prstGeom>
        </p:spPr>
      </p:pic>
    </p:spTree>
    <p:extLst>
      <p:ext uri="{BB962C8B-B14F-4D97-AF65-F5344CB8AC3E}">
        <p14:creationId xmlns:p14="http://schemas.microsoft.com/office/powerpoint/2010/main" val="273080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923" y="309405"/>
            <a:ext cx="8212235" cy="1052785"/>
          </a:xfrm>
        </p:spPr>
        <p:txBody>
          <a:bodyPr>
            <a:normAutofit/>
          </a:bodyPr>
          <a:lstStyle/>
          <a:p>
            <a:r>
              <a:rPr lang="en-GB" dirty="0"/>
              <a:t>Metaphors of multilingualism</a:t>
            </a:r>
            <a:br>
              <a:rPr lang="en-GB" dirty="0"/>
            </a:br>
            <a:endParaRPr lang="en-GB" dirty="0">
              <a:solidFill>
                <a:srgbClr val="951B81"/>
              </a:solidFill>
            </a:endParaRPr>
          </a:p>
        </p:txBody>
      </p:sp>
      <p:sp>
        <p:nvSpPr>
          <p:cNvPr id="7" name="Textplatzhalter 3"/>
          <p:cNvSpPr txBox="1">
            <a:spLocks/>
          </p:cNvSpPr>
          <p:nvPr/>
        </p:nvSpPr>
        <p:spPr>
          <a:xfrm>
            <a:off x="2554246" y="4142992"/>
            <a:ext cx="3748383" cy="78809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1pPr>
            <a:lvl2pPr marL="914400" marR="0" lvl="1" indent="-304800" algn="l" rtl="0">
              <a:lnSpc>
                <a:spcPct val="115000"/>
              </a:lnSpc>
              <a:spcBef>
                <a:spcPts val="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2pPr>
            <a:lvl3pPr marL="1371600" marR="0" lvl="2" indent="-304800" algn="l" rtl="0">
              <a:lnSpc>
                <a:spcPct val="115000"/>
              </a:lnSpc>
              <a:spcBef>
                <a:spcPts val="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3pPr>
            <a:lvl4pPr marL="1828800" marR="0" lvl="3" indent="-304800" algn="l" rtl="0">
              <a:lnSpc>
                <a:spcPct val="115000"/>
              </a:lnSpc>
              <a:spcBef>
                <a:spcPts val="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4pPr>
            <a:lvl5pPr marL="2286000" marR="0" lvl="4" indent="-304800" algn="l" rtl="0">
              <a:lnSpc>
                <a:spcPct val="115000"/>
              </a:lnSpc>
              <a:spcBef>
                <a:spcPts val="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5pPr>
            <a:lvl6pPr marL="2743200" marR="0" lvl="5" indent="-304800" algn="l" rtl="0">
              <a:lnSpc>
                <a:spcPct val="115000"/>
              </a:lnSpc>
              <a:spcBef>
                <a:spcPts val="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6pPr>
            <a:lvl7pPr marL="3200400" marR="0" lvl="6" indent="-304800" algn="l" rtl="0">
              <a:lnSpc>
                <a:spcPct val="115000"/>
              </a:lnSpc>
              <a:spcBef>
                <a:spcPts val="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7pPr>
            <a:lvl8pPr marL="3657600" marR="0" lvl="7" indent="-304800" algn="l" rtl="0">
              <a:lnSpc>
                <a:spcPct val="115000"/>
              </a:lnSpc>
              <a:spcBef>
                <a:spcPts val="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8pPr>
            <a:lvl9pPr marL="4114800" marR="0" lvl="8" indent="-304800" algn="l" rtl="0">
              <a:lnSpc>
                <a:spcPct val="115000"/>
              </a:lnSpc>
              <a:spcBef>
                <a:spcPts val="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9pPr>
          </a:lstStyle>
          <a:p>
            <a:pPr marL="139697" indent="0">
              <a:buNone/>
            </a:pPr>
            <a:endParaRPr lang="en-GB" dirty="0"/>
          </a:p>
        </p:txBody>
      </p:sp>
      <p:pic>
        <p:nvPicPr>
          <p:cNvPr id="11" name="Grafik 10"/>
          <p:cNvPicPr>
            <a:picLocks noChangeAspect="1"/>
          </p:cNvPicPr>
          <p:nvPr/>
        </p:nvPicPr>
        <p:blipFill>
          <a:blip r:embed="rId3"/>
          <a:stretch>
            <a:fillRect/>
          </a:stretch>
        </p:blipFill>
        <p:spPr>
          <a:xfrm>
            <a:off x="534340" y="1362191"/>
            <a:ext cx="2237408" cy="1882264"/>
          </a:xfrm>
          <a:prstGeom prst="rect">
            <a:avLst/>
          </a:prstGeom>
        </p:spPr>
      </p:pic>
      <p:pic>
        <p:nvPicPr>
          <p:cNvPr id="12" name="Grafik 11"/>
          <p:cNvPicPr>
            <a:picLocks noChangeAspect="1"/>
          </p:cNvPicPr>
          <p:nvPr/>
        </p:nvPicPr>
        <p:blipFill>
          <a:blip r:embed="rId4"/>
          <a:stretch>
            <a:fillRect/>
          </a:stretch>
        </p:blipFill>
        <p:spPr>
          <a:xfrm>
            <a:off x="3117693" y="1925885"/>
            <a:ext cx="2487892" cy="1669092"/>
          </a:xfrm>
          <a:prstGeom prst="rect">
            <a:avLst/>
          </a:prstGeom>
        </p:spPr>
      </p:pic>
      <p:pic>
        <p:nvPicPr>
          <p:cNvPr id="13" name="Grafik 12"/>
          <p:cNvPicPr>
            <a:picLocks noChangeAspect="1"/>
          </p:cNvPicPr>
          <p:nvPr/>
        </p:nvPicPr>
        <p:blipFill>
          <a:blip r:embed="rId5"/>
          <a:stretch>
            <a:fillRect/>
          </a:stretch>
        </p:blipFill>
        <p:spPr>
          <a:xfrm>
            <a:off x="6026308" y="1327285"/>
            <a:ext cx="2123780" cy="1993601"/>
          </a:xfrm>
          <a:prstGeom prst="rect">
            <a:avLst/>
          </a:prstGeom>
        </p:spPr>
      </p:pic>
      <p:sp>
        <p:nvSpPr>
          <p:cNvPr id="5" name="Textfeld 4"/>
          <p:cNvSpPr txBox="1"/>
          <p:nvPr/>
        </p:nvSpPr>
        <p:spPr>
          <a:xfrm>
            <a:off x="392923" y="3424161"/>
            <a:ext cx="1762021" cy="341632"/>
          </a:xfrm>
          <a:prstGeom prst="rect">
            <a:avLst/>
          </a:prstGeom>
          <a:noFill/>
        </p:spPr>
        <p:txBody>
          <a:bodyPr wrap="none" rtlCol="0">
            <a:spAutoFit/>
          </a:bodyPr>
          <a:lstStyle/>
          <a:p>
            <a:r>
              <a:rPr lang="en-GB" sz="1620" b="1" dirty="0">
                <a:solidFill>
                  <a:srgbClr val="CD1719"/>
                </a:solidFill>
                <a:latin typeface="Nunito" panose="020B0604020202020204" charset="0"/>
              </a:rPr>
              <a:t>Language boxes</a:t>
            </a:r>
          </a:p>
        </p:txBody>
      </p:sp>
      <p:sp>
        <p:nvSpPr>
          <p:cNvPr id="15" name="Textfeld 14"/>
          <p:cNvSpPr txBox="1"/>
          <p:nvPr/>
        </p:nvSpPr>
        <p:spPr>
          <a:xfrm>
            <a:off x="3273941" y="3801360"/>
            <a:ext cx="1954381" cy="341632"/>
          </a:xfrm>
          <a:prstGeom prst="rect">
            <a:avLst/>
          </a:prstGeom>
          <a:noFill/>
        </p:spPr>
        <p:txBody>
          <a:bodyPr wrap="none" rtlCol="0">
            <a:spAutoFit/>
          </a:bodyPr>
          <a:lstStyle/>
          <a:p>
            <a:r>
              <a:rPr lang="en-GB" sz="1620" b="1" dirty="0">
                <a:solidFill>
                  <a:srgbClr val="00B050"/>
                </a:solidFill>
                <a:latin typeface="Nunito" panose="020B0604020202020204" charset="0"/>
              </a:rPr>
              <a:t>A bilingual bicycle</a:t>
            </a:r>
          </a:p>
        </p:txBody>
      </p:sp>
      <p:sp>
        <p:nvSpPr>
          <p:cNvPr id="16" name="Textfeld 15"/>
          <p:cNvSpPr txBox="1"/>
          <p:nvPr/>
        </p:nvSpPr>
        <p:spPr>
          <a:xfrm>
            <a:off x="5928004" y="3475799"/>
            <a:ext cx="2866490" cy="341632"/>
          </a:xfrm>
          <a:prstGeom prst="rect">
            <a:avLst/>
          </a:prstGeom>
          <a:noFill/>
        </p:spPr>
        <p:txBody>
          <a:bodyPr wrap="none" rtlCol="0">
            <a:spAutoFit/>
          </a:bodyPr>
          <a:lstStyle/>
          <a:p>
            <a:r>
              <a:rPr lang="en-GB" sz="1620" b="1" dirty="0">
                <a:solidFill>
                  <a:srgbClr val="0069B4"/>
                </a:solidFill>
                <a:latin typeface="Nunito" panose="020B0604020202020204" charset="0"/>
              </a:rPr>
              <a:t>A dynamic off-road vehicle</a:t>
            </a:r>
          </a:p>
        </p:txBody>
      </p:sp>
    </p:spTree>
    <p:extLst>
      <p:ext uri="{BB962C8B-B14F-4D97-AF65-F5344CB8AC3E}">
        <p14:creationId xmlns:p14="http://schemas.microsoft.com/office/powerpoint/2010/main" val="33402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AF2B0E-1281-4185-8D3A-49C2A963EE16}"/>
              </a:ext>
            </a:extLst>
          </p:cNvPr>
          <p:cNvSpPr>
            <a:spLocks noGrp="1"/>
          </p:cNvSpPr>
          <p:nvPr>
            <p:ph type="title"/>
          </p:nvPr>
        </p:nvSpPr>
        <p:spPr/>
        <p:txBody>
          <a:bodyPr>
            <a:normAutofit/>
          </a:bodyPr>
          <a:lstStyle/>
          <a:p>
            <a:r>
              <a:rPr lang="de-DE" sz="4000" dirty="0" err="1">
                <a:latin typeface="Nunito" pitchFamily="2" charset="0"/>
              </a:rPr>
              <a:t>Jigsaw</a:t>
            </a:r>
            <a:r>
              <a:rPr lang="de-DE" sz="4000" dirty="0">
                <a:latin typeface="Nunito" pitchFamily="2" charset="0"/>
              </a:rPr>
              <a:t> </a:t>
            </a:r>
            <a:r>
              <a:rPr lang="de-DE" sz="4000" dirty="0" err="1">
                <a:latin typeface="Nunito" pitchFamily="2" charset="0"/>
              </a:rPr>
              <a:t>reading</a:t>
            </a:r>
            <a:endParaRPr lang="de-DE" sz="4000" dirty="0">
              <a:latin typeface="Nunito" pitchFamily="2" charset="0"/>
            </a:endParaRPr>
          </a:p>
        </p:txBody>
      </p:sp>
      <p:sp>
        <p:nvSpPr>
          <p:cNvPr id="3" name="Textplatzhalter 2">
            <a:extLst>
              <a:ext uri="{FF2B5EF4-FFF2-40B4-BE49-F238E27FC236}">
                <a16:creationId xmlns:a16="http://schemas.microsoft.com/office/drawing/2014/main" id="{FD2F7C8E-B1FD-4B3E-B733-81A33B455BE9}"/>
              </a:ext>
            </a:extLst>
          </p:cNvPr>
          <p:cNvSpPr>
            <a:spLocks noGrp="1"/>
          </p:cNvSpPr>
          <p:nvPr>
            <p:ph type="body" idx="2"/>
          </p:nvPr>
        </p:nvSpPr>
        <p:spPr>
          <a:xfrm>
            <a:off x="4833302" y="724074"/>
            <a:ext cx="3943198" cy="3844925"/>
          </a:xfrm>
        </p:spPr>
        <p:txBody>
          <a:bodyPr>
            <a:normAutofit fontScale="77500" lnSpcReduction="20000"/>
          </a:bodyPr>
          <a:lstStyle/>
          <a:p>
            <a:pPr marL="127000" indent="0">
              <a:buNone/>
            </a:pPr>
            <a:r>
              <a:rPr lang="en-US" sz="3000" b="1" dirty="0">
                <a:solidFill>
                  <a:srgbClr val="00B050"/>
                </a:solidFill>
              </a:rPr>
              <a:t>Reflection and discussion</a:t>
            </a:r>
          </a:p>
          <a:p>
            <a:pPr marL="127000" indent="0">
              <a:buNone/>
            </a:pPr>
            <a:endParaRPr lang="en-US" sz="2100" dirty="0"/>
          </a:p>
          <a:p>
            <a:pPr marL="469900" indent="-342900">
              <a:buFont typeface="+mj-lt"/>
              <a:buAutoNum type="arabicPeriod"/>
            </a:pPr>
            <a:r>
              <a:rPr lang="en-US" sz="2100" dirty="0"/>
              <a:t>Put your paragraph in order.</a:t>
            </a:r>
          </a:p>
          <a:p>
            <a:pPr marL="469900" indent="-342900">
              <a:buFont typeface="+mj-lt"/>
              <a:buAutoNum type="arabicPeriod"/>
            </a:pPr>
            <a:r>
              <a:rPr lang="en-US" sz="2100" dirty="0"/>
              <a:t>List the main points in this paragraph. Use note form or a diagram to show the connections between ideas. </a:t>
            </a:r>
          </a:p>
          <a:p>
            <a:pPr marL="469900" indent="-342900">
              <a:buFont typeface="+mj-lt"/>
              <a:buAutoNum type="arabicPeriod"/>
            </a:pPr>
            <a:r>
              <a:rPr lang="en-US" sz="2100" dirty="0"/>
              <a:t>Which ideas here are already familiar?</a:t>
            </a:r>
          </a:p>
          <a:p>
            <a:pPr marL="469900" indent="-342900">
              <a:buFont typeface="+mj-lt"/>
              <a:buAutoNum type="arabicPeriod"/>
            </a:pPr>
            <a:r>
              <a:rPr lang="en-US" sz="2100" dirty="0"/>
              <a:t>Which ideas are new to you?</a:t>
            </a:r>
          </a:p>
          <a:p>
            <a:pPr marL="469900" indent="-342900">
              <a:buFont typeface="+mj-lt"/>
              <a:buAutoNum type="arabicPeriod"/>
            </a:pPr>
            <a:r>
              <a:rPr lang="en-US" sz="2100" dirty="0"/>
              <a:t>To what extent do you agree or disagree with the arguments presented here? Why?</a:t>
            </a:r>
          </a:p>
          <a:p>
            <a:pPr marL="469900" indent="-342900">
              <a:buFont typeface="+mj-lt"/>
              <a:buAutoNum type="arabicPeriod"/>
            </a:pPr>
            <a:r>
              <a:rPr lang="en-US" sz="2100" dirty="0"/>
              <a:t>What further questions do you have? </a:t>
            </a:r>
            <a:endParaRPr lang="de-DE" dirty="0"/>
          </a:p>
        </p:txBody>
      </p:sp>
      <p:pic>
        <p:nvPicPr>
          <p:cNvPr id="4" name="Grafik 3">
            <a:extLst>
              <a:ext uri="{FF2B5EF4-FFF2-40B4-BE49-F238E27FC236}">
                <a16:creationId xmlns:a16="http://schemas.microsoft.com/office/drawing/2014/main" id="{B790301E-8777-4974-87BA-D0F2FC545947}"/>
              </a:ext>
            </a:extLst>
          </p:cNvPr>
          <p:cNvPicPr>
            <a:picLocks noChangeAspect="1"/>
          </p:cNvPicPr>
          <p:nvPr/>
        </p:nvPicPr>
        <p:blipFill>
          <a:blip r:embed="rId3"/>
          <a:stretch>
            <a:fillRect/>
          </a:stretch>
        </p:blipFill>
        <p:spPr>
          <a:xfrm>
            <a:off x="7149239" y="4568999"/>
            <a:ext cx="1796457" cy="401420"/>
          </a:xfrm>
          <a:prstGeom prst="rect">
            <a:avLst/>
          </a:prstGeom>
        </p:spPr>
      </p:pic>
    </p:spTree>
    <p:extLst>
      <p:ext uri="{BB962C8B-B14F-4D97-AF65-F5344CB8AC3E}">
        <p14:creationId xmlns:p14="http://schemas.microsoft.com/office/powerpoint/2010/main" val="291253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FB8B5C6-652C-4A64-978D-4AB750B6FB4D}"/>
              </a:ext>
            </a:extLst>
          </p:cNvPr>
          <p:cNvSpPr>
            <a:spLocks noGrp="1"/>
          </p:cNvSpPr>
          <p:nvPr>
            <p:ph type="title"/>
          </p:nvPr>
        </p:nvSpPr>
        <p:spPr/>
        <p:txBody>
          <a:bodyPr>
            <a:normAutofit fontScale="90000"/>
          </a:bodyPr>
          <a:lstStyle/>
          <a:p>
            <a:r>
              <a:rPr lang="de-DE" dirty="0" err="1"/>
              <a:t>Monoglossic</a:t>
            </a:r>
            <a:r>
              <a:rPr lang="de-DE" dirty="0"/>
              <a:t> </a:t>
            </a:r>
            <a:r>
              <a:rPr lang="de-DE" dirty="0" err="1"/>
              <a:t>ideology</a:t>
            </a:r>
            <a:r>
              <a:rPr lang="de-DE" dirty="0"/>
              <a:t> and </a:t>
            </a:r>
            <a:r>
              <a:rPr lang="de-DE" dirty="0" err="1"/>
              <a:t>standardised</a:t>
            </a:r>
            <a:r>
              <a:rPr lang="de-DE" dirty="0"/>
              <a:t> </a:t>
            </a:r>
            <a:r>
              <a:rPr lang="de-DE" dirty="0" err="1"/>
              <a:t>language</a:t>
            </a:r>
            <a:endParaRPr lang="de-DE" dirty="0"/>
          </a:p>
        </p:txBody>
      </p:sp>
      <p:sp>
        <p:nvSpPr>
          <p:cNvPr id="6" name="Textplatzhalter 5">
            <a:extLst>
              <a:ext uri="{FF2B5EF4-FFF2-40B4-BE49-F238E27FC236}">
                <a16:creationId xmlns:a16="http://schemas.microsoft.com/office/drawing/2014/main" id="{75E2E3D3-2993-4B4F-A9E0-E8B1703E1D3C}"/>
              </a:ext>
            </a:extLst>
          </p:cNvPr>
          <p:cNvSpPr>
            <a:spLocks noGrp="1"/>
          </p:cNvSpPr>
          <p:nvPr>
            <p:ph type="body" idx="1"/>
          </p:nvPr>
        </p:nvSpPr>
        <p:spPr>
          <a:xfrm>
            <a:off x="311700" y="1152475"/>
            <a:ext cx="4520700" cy="3416400"/>
          </a:xfrm>
        </p:spPr>
        <p:txBody>
          <a:bodyPr>
            <a:normAutofit fontScale="85000" lnSpcReduction="10000"/>
          </a:bodyPr>
          <a:lstStyle/>
          <a:p>
            <a:endParaRPr lang="en-US" sz="1600" dirty="0"/>
          </a:p>
          <a:p>
            <a:r>
              <a:rPr lang="en-US" sz="1600" dirty="0" err="1"/>
              <a:t>Monoglossic</a:t>
            </a:r>
            <a:r>
              <a:rPr lang="en-US" sz="1600" dirty="0"/>
              <a:t> ideology includes the idea that standard languages such as German, Kiswahili and Greek exist as separate systems of vocabulary, grammar, pronunciation and writing.</a:t>
            </a:r>
          </a:p>
          <a:p>
            <a:endParaRPr lang="en-US" sz="1600" dirty="0"/>
          </a:p>
          <a:p>
            <a:r>
              <a:rPr lang="en-US" sz="1600" dirty="0"/>
              <a:t>This ideology emerged alongside the formation of European nation states and was exported worldwide through European </a:t>
            </a:r>
            <a:r>
              <a:rPr lang="en-US" sz="1600" dirty="0" err="1"/>
              <a:t>colonisation</a:t>
            </a:r>
            <a:r>
              <a:rPr lang="en-US" sz="1600" dirty="0"/>
              <a:t>.  </a:t>
            </a:r>
          </a:p>
          <a:p>
            <a:pPr marL="139697" indent="0">
              <a:buNone/>
            </a:pPr>
            <a:endParaRPr lang="en-US" sz="1600" dirty="0"/>
          </a:p>
          <a:p>
            <a:r>
              <a:rPr lang="en-US" sz="1600" dirty="0"/>
              <a:t>In fact, socio-linguists suggest that standard languages don’t empirically exist, outside of grammar and vocabulary books.</a:t>
            </a:r>
          </a:p>
          <a:p>
            <a:endParaRPr lang="en-US" dirty="0"/>
          </a:p>
          <a:p>
            <a:endParaRPr lang="en-US" dirty="0"/>
          </a:p>
          <a:p>
            <a:endParaRPr lang="en-US" dirty="0"/>
          </a:p>
          <a:p>
            <a:endParaRPr lang="en-US" dirty="0"/>
          </a:p>
          <a:p>
            <a:endParaRPr lang="en-US" dirty="0"/>
          </a:p>
          <a:p>
            <a:endParaRPr lang="de-DE" dirty="0"/>
          </a:p>
        </p:txBody>
      </p:sp>
      <p:sp>
        <p:nvSpPr>
          <p:cNvPr id="7" name="Textplatzhalter 6">
            <a:extLst>
              <a:ext uri="{FF2B5EF4-FFF2-40B4-BE49-F238E27FC236}">
                <a16:creationId xmlns:a16="http://schemas.microsoft.com/office/drawing/2014/main" id="{BFF22D62-9E9C-45AA-BF6A-082A36A7635A}"/>
              </a:ext>
            </a:extLst>
          </p:cNvPr>
          <p:cNvSpPr>
            <a:spLocks noGrp="1"/>
          </p:cNvSpPr>
          <p:nvPr>
            <p:ph type="body" idx="2"/>
          </p:nvPr>
        </p:nvSpPr>
        <p:spPr>
          <a:xfrm>
            <a:off x="4693186" y="1152475"/>
            <a:ext cx="4139114" cy="3416400"/>
          </a:xfrm>
        </p:spPr>
        <p:txBody>
          <a:bodyPr>
            <a:normAutofit/>
          </a:bodyPr>
          <a:lstStyle/>
          <a:p>
            <a:endParaRPr lang="en-US" dirty="0"/>
          </a:p>
          <a:p>
            <a:r>
              <a:rPr lang="en-US" dirty="0" err="1"/>
              <a:t>Standardised</a:t>
            </a:r>
            <a:r>
              <a:rPr lang="en-US" dirty="0"/>
              <a:t> language is a key human technology, used for sharing ideas across space and time, and the basis of academic disciplines and communities.</a:t>
            </a:r>
          </a:p>
          <a:p>
            <a:pPr marL="139697" indent="0">
              <a:buNone/>
            </a:pPr>
            <a:endParaRPr lang="en-US" dirty="0"/>
          </a:p>
          <a:p>
            <a:r>
              <a:rPr lang="en-US" dirty="0"/>
              <a:t>At the same time, critical theorists note how the official allocation of standard languages to high status social contexts e.g., education and government, empowers (and disempowers) people depending on their main languages.</a:t>
            </a:r>
          </a:p>
          <a:p>
            <a:endParaRPr lang="de-DE" dirty="0"/>
          </a:p>
        </p:txBody>
      </p:sp>
    </p:spTree>
    <p:extLst>
      <p:ext uri="{BB962C8B-B14F-4D97-AF65-F5344CB8AC3E}">
        <p14:creationId xmlns:p14="http://schemas.microsoft.com/office/powerpoint/2010/main" val="335154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6F52A5-860D-47EB-8DBA-91BC3642C3EF}"/>
              </a:ext>
            </a:extLst>
          </p:cNvPr>
          <p:cNvSpPr>
            <a:spLocks noGrp="1"/>
          </p:cNvSpPr>
          <p:nvPr>
            <p:ph type="title"/>
          </p:nvPr>
        </p:nvSpPr>
        <p:spPr/>
        <p:txBody>
          <a:bodyPr>
            <a:normAutofit fontScale="90000"/>
          </a:bodyPr>
          <a:lstStyle/>
          <a:p>
            <a:r>
              <a:rPr lang="de-DE" dirty="0"/>
              <a:t>Language </a:t>
            </a:r>
            <a:r>
              <a:rPr lang="de-DE" dirty="0" err="1"/>
              <a:t>ideology</a:t>
            </a:r>
            <a:r>
              <a:rPr lang="de-DE" dirty="0"/>
              <a:t> and </a:t>
            </a:r>
            <a:r>
              <a:rPr lang="de-DE" dirty="0" err="1"/>
              <a:t>research</a:t>
            </a:r>
            <a:endParaRPr lang="de-DE" dirty="0"/>
          </a:p>
        </p:txBody>
      </p:sp>
      <p:sp>
        <p:nvSpPr>
          <p:cNvPr id="3" name="Textplatzhalter 2">
            <a:extLst>
              <a:ext uri="{FF2B5EF4-FFF2-40B4-BE49-F238E27FC236}">
                <a16:creationId xmlns:a16="http://schemas.microsoft.com/office/drawing/2014/main" id="{2BEAA55F-204C-44D8-BC04-6238623014C2}"/>
              </a:ext>
            </a:extLst>
          </p:cNvPr>
          <p:cNvSpPr>
            <a:spLocks noGrp="1"/>
          </p:cNvSpPr>
          <p:nvPr>
            <p:ph type="body" idx="1"/>
          </p:nvPr>
        </p:nvSpPr>
        <p:spPr/>
        <p:txBody>
          <a:bodyPr>
            <a:normAutofit/>
          </a:bodyPr>
          <a:lstStyle/>
          <a:p>
            <a:pPr fontAlgn="t">
              <a:lnSpc>
                <a:spcPct val="107000"/>
              </a:lnSpc>
              <a:spcAft>
                <a:spcPts val="800"/>
              </a:spcAft>
            </a:pPr>
            <a:r>
              <a:rPr lang="en-US" sz="1400" i="0" u="none" strike="noStrike" kern="100" dirty="0" err="1">
                <a:solidFill>
                  <a:schemeClr val="tx1"/>
                </a:solidFill>
                <a:effectLst/>
                <a:latin typeface="Arial" panose="020B0604020202020204" pitchFamily="34" charset="0"/>
              </a:rPr>
              <a:t>Monoglossic</a:t>
            </a:r>
            <a:r>
              <a:rPr lang="en-US" sz="1400" i="0" u="none" strike="noStrike" kern="100" dirty="0">
                <a:solidFill>
                  <a:schemeClr val="tx1"/>
                </a:solidFill>
                <a:effectLst/>
                <a:latin typeface="Arial" panose="020B0604020202020204" pitchFamily="34" charset="0"/>
              </a:rPr>
              <a:t> ideology includes the idea that languages are best separated in social life, and in the brain, for social and psychological unity. </a:t>
            </a:r>
            <a:endParaRPr lang="de-DE" sz="2400" i="0" u="none" strike="noStrike" dirty="0">
              <a:solidFill>
                <a:schemeClr val="tx1"/>
              </a:solidFill>
              <a:effectLst/>
              <a:latin typeface="Arial" panose="020B0604020202020204" pitchFamily="34" charset="0"/>
            </a:endParaRPr>
          </a:p>
          <a:p>
            <a:pPr fontAlgn="t">
              <a:lnSpc>
                <a:spcPct val="107000"/>
              </a:lnSpc>
              <a:spcAft>
                <a:spcPts val="800"/>
              </a:spcAft>
            </a:pPr>
            <a:r>
              <a:rPr lang="en-US" sz="1400" i="0" u="none" strike="noStrike" kern="100" dirty="0">
                <a:solidFill>
                  <a:schemeClr val="tx1"/>
                </a:solidFill>
                <a:effectLst/>
                <a:latin typeface="Arial" panose="020B0604020202020204" pitchFamily="34" charset="0"/>
              </a:rPr>
              <a:t>Neurolinguistic researchers have shown that languages are not stored separately in the brain, but are connected as part of a single, holistic psycho-linguistic system.</a:t>
            </a:r>
            <a:endParaRPr lang="de-DE" sz="2400" i="0" u="none" strike="noStrike" dirty="0">
              <a:solidFill>
                <a:schemeClr val="tx1"/>
              </a:solidFill>
              <a:effectLst/>
              <a:latin typeface="Arial" panose="020B0604020202020204" pitchFamily="34" charset="0"/>
            </a:endParaRPr>
          </a:p>
          <a:p>
            <a:pPr fontAlgn="t">
              <a:lnSpc>
                <a:spcPct val="107000"/>
              </a:lnSpc>
              <a:spcAft>
                <a:spcPts val="800"/>
              </a:spcAft>
            </a:pPr>
            <a:r>
              <a:rPr lang="en-US" sz="1400" i="0" u="none" strike="noStrike" kern="100" dirty="0">
                <a:solidFill>
                  <a:schemeClr val="tx1"/>
                </a:solidFill>
                <a:effectLst/>
                <a:latin typeface="Arial" panose="020B0604020202020204" pitchFamily="34" charset="0"/>
              </a:rPr>
              <a:t>This suggests that learners who are only able to use part of the linguistic repertoire in education are at a disadvantage, like a drummer playing with one stick. </a:t>
            </a:r>
            <a:endParaRPr lang="de-DE" sz="2400" i="0" u="none" strike="noStrike" dirty="0">
              <a:solidFill>
                <a:schemeClr val="tx1"/>
              </a:solidFill>
              <a:effectLst/>
              <a:latin typeface="Arial" panose="020B0604020202020204" pitchFamily="34" charset="0"/>
            </a:endParaRPr>
          </a:p>
          <a:p>
            <a:pPr marL="139697" marR="0" indent="0" algn="l" rtl="0" fontAlgn="t">
              <a:lnSpc>
                <a:spcPct val="107000"/>
              </a:lnSpc>
              <a:spcBef>
                <a:spcPts val="0"/>
              </a:spcBef>
              <a:spcAft>
                <a:spcPts val="800"/>
              </a:spcAft>
              <a:buNone/>
            </a:pPr>
            <a:endParaRPr lang="de-DE" sz="2400" b="0" i="0" u="none" strike="noStrike" dirty="0">
              <a:solidFill>
                <a:schemeClr val="tx1"/>
              </a:solidFill>
              <a:effectLst/>
              <a:latin typeface="Arial" panose="020B0604020202020204" pitchFamily="34" charset="0"/>
            </a:endParaRPr>
          </a:p>
          <a:p>
            <a:endParaRPr lang="de-DE" dirty="0"/>
          </a:p>
        </p:txBody>
      </p:sp>
      <p:sp>
        <p:nvSpPr>
          <p:cNvPr id="4" name="Textplatzhalter 3">
            <a:extLst>
              <a:ext uri="{FF2B5EF4-FFF2-40B4-BE49-F238E27FC236}">
                <a16:creationId xmlns:a16="http://schemas.microsoft.com/office/drawing/2014/main" id="{E308EDFE-1060-450E-ADB8-408423F04AFB}"/>
              </a:ext>
            </a:extLst>
          </p:cNvPr>
          <p:cNvSpPr>
            <a:spLocks noGrp="1"/>
          </p:cNvSpPr>
          <p:nvPr>
            <p:ph type="body" idx="2"/>
          </p:nvPr>
        </p:nvSpPr>
        <p:spPr>
          <a:xfrm>
            <a:off x="4311600" y="1152475"/>
            <a:ext cx="4520700" cy="3705964"/>
          </a:xfrm>
        </p:spPr>
        <p:txBody>
          <a:bodyPr>
            <a:normAutofit fontScale="92500" lnSpcReduction="10000"/>
          </a:bodyPr>
          <a:lstStyle/>
          <a:p>
            <a:r>
              <a:rPr lang="de-DE" sz="1500" dirty="0" err="1">
                <a:solidFill>
                  <a:schemeClr val="tx1"/>
                </a:solidFill>
                <a:latin typeface="+mj-lt"/>
              </a:rPr>
              <a:t>For</a:t>
            </a:r>
            <a:r>
              <a:rPr lang="de-DE" sz="1500" dirty="0">
                <a:solidFill>
                  <a:schemeClr val="tx1"/>
                </a:solidFill>
                <a:latin typeface="+mj-lt"/>
              </a:rPr>
              <a:t> </a:t>
            </a:r>
            <a:r>
              <a:rPr lang="de-DE" sz="1500" dirty="0" err="1">
                <a:solidFill>
                  <a:schemeClr val="tx1"/>
                </a:solidFill>
                <a:latin typeface="+mj-lt"/>
              </a:rPr>
              <a:t>socio-linguists</a:t>
            </a:r>
            <a:r>
              <a:rPr lang="de-DE" sz="1500" dirty="0">
                <a:solidFill>
                  <a:schemeClr val="tx1"/>
                </a:solidFill>
                <a:latin typeface="+mj-lt"/>
              </a:rPr>
              <a:t>, </a:t>
            </a:r>
            <a:r>
              <a:rPr lang="de-DE" sz="1500" dirty="0" err="1">
                <a:solidFill>
                  <a:schemeClr val="tx1"/>
                </a:solidFill>
                <a:latin typeface="+mj-lt"/>
              </a:rPr>
              <a:t>language</a:t>
            </a:r>
            <a:r>
              <a:rPr lang="de-DE" sz="1500" dirty="0">
                <a:solidFill>
                  <a:schemeClr val="tx1"/>
                </a:solidFill>
                <a:latin typeface="+mj-lt"/>
              </a:rPr>
              <a:t> </a:t>
            </a:r>
            <a:r>
              <a:rPr lang="de-DE" sz="1500" dirty="0" err="1">
                <a:solidFill>
                  <a:schemeClr val="tx1"/>
                </a:solidFill>
                <a:latin typeface="+mj-lt"/>
              </a:rPr>
              <a:t>is</a:t>
            </a:r>
            <a:r>
              <a:rPr lang="de-DE" sz="1500" dirty="0">
                <a:solidFill>
                  <a:schemeClr val="tx1"/>
                </a:solidFill>
                <a:latin typeface="+mj-lt"/>
              </a:rPr>
              <a:t> human </a:t>
            </a:r>
            <a:r>
              <a:rPr lang="de-DE" sz="1500" dirty="0" err="1">
                <a:solidFill>
                  <a:schemeClr val="tx1"/>
                </a:solidFill>
                <a:latin typeface="+mj-lt"/>
              </a:rPr>
              <a:t>behaviour</a:t>
            </a:r>
            <a:r>
              <a:rPr lang="de-DE" sz="1500" dirty="0">
                <a:solidFill>
                  <a:schemeClr val="tx1"/>
                </a:solidFill>
                <a:latin typeface="+mj-lt"/>
              </a:rPr>
              <a:t> and </a:t>
            </a:r>
            <a:r>
              <a:rPr lang="de-DE" sz="1500" dirty="0" err="1">
                <a:solidFill>
                  <a:schemeClr val="tx1"/>
                </a:solidFill>
                <a:latin typeface="+mj-lt"/>
              </a:rPr>
              <a:t>includes</a:t>
            </a:r>
            <a:r>
              <a:rPr lang="de-DE" sz="1500" dirty="0">
                <a:solidFill>
                  <a:schemeClr val="tx1"/>
                </a:solidFill>
                <a:latin typeface="+mj-lt"/>
              </a:rPr>
              <a:t> </a:t>
            </a:r>
            <a:r>
              <a:rPr lang="de-DE" sz="1500" dirty="0" err="1">
                <a:solidFill>
                  <a:schemeClr val="tx1"/>
                </a:solidFill>
                <a:latin typeface="+mj-lt"/>
              </a:rPr>
              <a:t>many</a:t>
            </a:r>
            <a:r>
              <a:rPr lang="de-DE" sz="1500" dirty="0">
                <a:solidFill>
                  <a:schemeClr val="tx1"/>
                </a:solidFill>
                <a:latin typeface="+mj-lt"/>
              </a:rPr>
              <a:t> </a:t>
            </a:r>
            <a:r>
              <a:rPr lang="de-DE" sz="1500" dirty="0" err="1">
                <a:solidFill>
                  <a:schemeClr val="tx1"/>
                </a:solidFill>
                <a:latin typeface="+mj-lt"/>
              </a:rPr>
              <a:t>forms</a:t>
            </a:r>
            <a:r>
              <a:rPr lang="de-DE" sz="1500" dirty="0">
                <a:solidFill>
                  <a:schemeClr val="tx1"/>
                </a:solidFill>
                <a:latin typeface="+mj-lt"/>
              </a:rPr>
              <a:t> in </a:t>
            </a:r>
            <a:r>
              <a:rPr lang="de-DE" sz="1500" dirty="0" err="1">
                <a:solidFill>
                  <a:schemeClr val="tx1"/>
                </a:solidFill>
                <a:latin typeface="+mj-lt"/>
              </a:rPr>
              <a:t>addition</a:t>
            </a:r>
            <a:r>
              <a:rPr lang="de-DE" sz="1500" dirty="0">
                <a:solidFill>
                  <a:schemeClr val="tx1"/>
                </a:solidFill>
                <a:latin typeface="+mj-lt"/>
              </a:rPr>
              <a:t> </a:t>
            </a:r>
            <a:r>
              <a:rPr lang="de-DE" sz="1500" dirty="0" err="1">
                <a:solidFill>
                  <a:schemeClr val="tx1"/>
                </a:solidFill>
                <a:latin typeface="+mj-lt"/>
              </a:rPr>
              <a:t>to</a:t>
            </a:r>
            <a:r>
              <a:rPr lang="de-DE" sz="1500" dirty="0">
                <a:solidFill>
                  <a:schemeClr val="tx1"/>
                </a:solidFill>
                <a:latin typeface="+mj-lt"/>
              </a:rPr>
              <a:t> verbal </a:t>
            </a:r>
            <a:r>
              <a:rPr lang="de-DE" sz="1500" dirty="0" err="1">
                <a:solidFill>
                  <a:schemeClr val="tx1"/>
                </a:solidFill>
                <a:latin typeface="+mj-lt"/>
              </a:rPr>
              <a:t>language</a:t>
            </a:r>
            <a:r>
              <a:rPr lang="de-DE" sz="1500" dirty="0">
                <a:solidFill>
                  <a:schemeClr val="tx1"/>
                </a:solidFill>
                <a:latin typeface="+mj-lt"/>
              </a:rPr>
              <a:t>. </a:t>
            </a:r>
            <a:r>
              <a:rPr lang="de-DE" sz="1500" dirty="0" err="1">
                <a:solidFill>
                  <a:schemeClr val="tx1"/>
                </a:solidFill>
                <a:latin typeface="+mj-lt"/>
              </a:rPr>
              <a:t>For</a:t>
            </a:r>
            <a:r>
              <a:rPr lang="de-DE" sz="1500" dirty="0">
                <a:solidFill>
                  <a:schemeClr val="tx1"/>
                </a:solidFill>
                <a:latin typeface="+mj-lt"/>
              </a:rPr>
              <a:t> </a:t>
            </a:r>
            <a:r>
              <a:rPr lang="de-DE" sz="1500" dirty="0" err="1">
                <a:solidFill>
                  <a:schemeClr val="tx1"/>
                </a:solidFill>
                <a:latin typeface="+mj-lt"/>
              </a:rPr>
              <a:t>example</a:t>
            </a:r>
            <a:r>
              <a:rPr lang="de-DE" sz="1500" dirty="0">
                <a:solidFill>
                  <a:schemeClr val="tx1"/>
                </a:solidFill>
                <a:latin typeface="+mj-lt"/>
              </a:rPr>
              <a:t>: verbal </a:t>
            </a:r>
            <a:r>
              <a:rPr lang="de-DE" sz="1500" dirty="0" err="1">
                <a:solidFill>
                  <a:schemeClr val="tx1"/>
                </a:solidFill>
                <a:latin typeface="+mj-lt"/>
              </a:rPr>
              <a:t>forms</a:t>
            </a:r>
            <a:r>
              <a:rPr lang="de-DE" sz="1500" dirty="0">
                <a:solidFill>
                  <a:schemeClr val="tx1"/>
                </a:solidFill>
                <a:latin typeface="+mj-lt"/>
              </a:rPr>
              <a:t> (e.g., </a:t>
            </a:r>
            <a:r>
              <a:rPr lang="de-DE" sz="1500" dirty="0" err="1">
                <a:solidFill>
                  <a:schemeClr val="tx1"/>
                </a:solidFill>
                <a:latin typeface="+mj-lt"/>
              </a:rPr>
              <a:t>written</a:t>
            </a:r>
            <a:r>
              <a:rPr lang="de-DE" sz="1500" dirty="0">
                <a:solidFill>
                  <a:schemeClr val="tx1"/>
                </a:solidFill>
                <a:latin typeface="+mj-lt"/>
              </a:rPr>
              <a:t>, spoken, </a:t>
            </a:r>
            <a:r>
              <a:rPr lang="de-DE" sz="1500" dirty="0" err="1">
                <a:solidFill>
                  <a:schemeClr val="tx1"/>
                </a:solidFill>
                <a:latin typeface="+mj-lt"/>
              </a:rPr>
              <a:t>standardised</a:t>
            </a:r>
            <a:r>
              <a:rPr lang="de-DE" sz="1500" dirty="0">
                <a:solidFill>
                  <a:schemeClr val="tx1"/>
                </a:solidFill>
                <a:latin typeface="+mj-lt"/>
              </a:rPr>
              <a:t>, </a:t>
            </a:r>
            <a:r>
              <a:rPr lang="de-DE" sz="1500" dirty="0" err="1">
                <a:solidFill>
                  <a:schemeClr val="tx1"/>
                </a:solidFill>
                <a:latin typeface="+mj-lt"/>
              </a:rPr>
              <a:t>vernacular</a:t>
            </a:r>
            <a:r>
              <a:rPr lang="de-DE" sz="1500" dirty="0">
                <a:solidFill>
                  <a:schemeClr val="tx1"/>
                </a:solidFill>
                <a:latin typeface="+mj-lt"/>
              </a:rPr>
              <a:t>), </a:t>
            </a:r>
            <a:r>
              <a:rPr lang="de-DE" sz="1500" dirty="0" err="1">
                <a:solidFill>
                  <a:schemeClr val="tx1"/>
                </a:solidFill>
                <a:latin typeface="+mj-lt"/>
              </a:rPr>
              <a:t>paralinguistic</a:t>
            </a:r>
            <a:r>
              <a:rPr lang="de-DE" sz="1500" dirty="0">
                <a:solidFill>
                  <a:schemeClr val="tx1"/>
                </a:solidFill>
                <a:latin typeface="+mj-lt"/>
              </a:rPr>
              <a:t> </a:t>
            </a:r>
            <a:r>
              <a:rPr lang="de-DE" sz="1500" dirty="0" err="1">
                <a:solidFill>
                  <a:schemeClr val="tx1"/>
                </a:solidFill>
                <a:latin typeface="+mj-lt"/>
              </a:rPr>
              <a:t>cues</a:t>
            </a:r>
            <a:r>
              <a:rPr lang="de-DE" sz="1500" dirty="0">
                <a:solidFill>
                  <a:schemeClr val="tx1"/>
                </a:solidFill>
                <a:latin typeface="+mj-lt"/>
              </a:rPr>
              <a:t> (e.g., pause, </a:t>
            </a:r>
            <a:r>
              <a:rPr lang="de-DE" sz="1500" dirty="0" err="1">
                <a:solidFill>
                  <a:schemeClr val="tx1"/>
                </a:solidFill>
                <a:latin typeface="+mj-lt"/>
              </a:rPr>
              <a:t>word</a:t>
            </a:r>
            <a:r>
              <a:rPr lang="de-DE" sz="1500" dirty="0">
                <a:solidFill>
                  <a:schemeClr val="tx1"/>
                </a:solidFill>
                <a:latin typeface="+mj-lt"/>
              </a:rPr>
              <a:t> stress, </a:t>
            </a:r>
            <a:r>
              <a:rPr lang="de-DE" sz="1500" dirty="0" err="1">
                <a:solidFill>
                  <a:schemeClr val="tx1"/>
                </a:solidFill>
                <a:latin typeface="+mj-lt"/>
              </a:rPr>
              <a:t>bold</a:t>
            </a:r>
            <a:r>
              <a:rPr lang="de-DE" sz="1500" dirty="0">
                <a:solidFill>
                  <a:schemeClr val="tx1"/>
                </a:solidFill>
                <a:latin typeface="+mj-lt"/>
              </a:rPr>
              <a:t> </a:t>
            </a:r>
            <a:r>
              <a:rPr lang="de-DE" sz="1500" dirty="0" err="1">
                <a:solidFill>
                  <a:schemeClr val="tx1"/>
                </a:solidFill>
                <a:latin typeface="+mj-lt"/>
              </a:rPr>
              <a:t>text</a:t>
            </a:r>
            <a:r>
              <a:rPr lang="de-DE" sz="1500" dirty="0">
                <a:solidFill>
                  <a:schemeClr val="tx1"/>
                </a:solidFill>
                <a:latin typeface="+mj-lt"/>
              </a:rPr>
              <a:t>, </a:t>
            </a:r>
            <a:r>
              <a:rPr lang="de-DE" sz="1500" dirty="0" err="1">
                <a:solidFill>
                  <a:schemeClr val="tx1"/>
                </a:solidFill>
                <a:latin typeface="+mj-lt"/>
              </a:rPr>
              <a:t>font</a:t>
            </a:r>
            <a:r>
              <a:rPr lang="de-DE" sz="1500" dirty="0">
                <a:solidFill>
                  <a:schemeClr val="tx1"/>
                </a:solidFill>
                <a:latin typeface="+mj-lt"/>
              </a:rPr>
              <a:t>), non-verbal </a:t>
            </a:r>
            <a:r>
              <a:rPr lang="de-DE" sz="1500" dirty="0" err="1">
                <a:solidFill>
                  <a:schemeClr val="tx1"/>
                </a:solidFill>
                <a:latin typeface="+mj-lt"/>
              </a:rPr>
              <a:t>language</a:t>
            </a:r>
            <a:r>
              <a:rPr lang="de-DE" sz="1500" dirty="0">
                <a:solidFill>
                  <a:schemeClr val="tx1"/>
                </a:solidFill>
                <a:latin typeface="+mj-lt"/>
              </a:rPr>
              <a:t> (e.g., </a:t>
            </a:r>
            <a:r>
              <a:rPr lang="de-DE" sz="1500" dirty="0" err="1">
                <a:solidFill>
                  <a:schemeClr val="tx1"/>
                </a:solidFill>
                <a:latin typeface="+mj-lt"/>
              </a:rPr>
              <a:t>gesture</a:t>
            </a:r>
            <a:r>
              <a:rPr lang="de-DE" sz="1500" dirty="0">
                <a:solidFill>
                  <a:schemeClr val="tx1"/>
                </a:solidFill>
                <a:latin typeface="+mj-lt"/>
              </a:rPr>
              <a:t>, </a:t>
            </a:r>
            <a:r>
              <a:rPr lang="de-DE" sz="1500" dirty="0" err="1">
                <a:solidFill>
                  <a:schemeClr val="tx1"/>
                </a:solidFill>
                <a:latin typeface="+mj-lt"/>
              </a:rPr>
              <a:t>positioning</a:t>
            </a:r>
            <a:r>
              <a:rPr lang="de-DE" sz="1500" dirty="0">
                <a:solidFill>
                  <a:schemeClr val="tx1"/>
                </a:solidFill>
                <a:latin typeface="+mj-lt"/>
              </a:rPr>
              <a:t>, </a:t>
            </a:r>
            <a:r>
              <a:rPr lang="de-DE" sz="1500" dirty="0" err="1">
                <a:solidFill>
                  <a:schemeClr val="tx1"/>
                </a:solidFill>
                <a:latin typeface="+mj-lt"/>
              </a:rPr>
              <a:t>movement</a:t>
            </a:r>
            <a:r>
              <a:rPr lang="de-DE" sz="1500" dirty="0">
                <a:solidFill>
                  <a:schemeClr val="tx1"/>
                </a:solidFill>
                <a:latin typeface="+mj-lt"/>
              </a:rPr>
              <a:t>, </a:t>
            </a:r>
            <a:r>
              <a:rPr lang="de-DE" sz="1500" dirty="0" err="1">
                <a:solidFill>
                  <a:schemeClr val="tx1"/>
                </a:solidFill>
                <a:latin typeface="+mj-lt"/>
              </a:rPr>
              <a:t>dress</a:t>
            </a:r>
            <a:r>
              <a:rPr lang="de-DE" sz="1500" dirty="0">
                <a:solidFill>
                  <a:schemeClr val="tx1"/>
                </a:solidFill>
                <a:latin typeface="+mj-lt"/>
              </a:rPr>
              <a:t>, </a:t>
            </a:r>
            <a:r>
              <a:rPr lang="de-DE" sz="1500" dirty="0" err="1">
                <a:solidFill>
                  <a:schemeClr val="tx1"/>
                </a:solidFill>
                <a:latin typeface="+mj-lt"/>
              </a:rPr>
              <a:t>layout</a:t>
            </a:r>
            <a:r>
              <a:rPr lang="de-DE" sz="1500" dirty="0">
                <a:solidFill>
                  <a:schemeClr val="tx1"/>
                </a:solidFill>
                <a:latin typeface="+mj-lt"/>
              </a:rPr>
              <a:t>) and multimodal </a:t>
            </a:r>
            <a:r>
              <a:rPr lang="de-DE" sz="1500" dirty="0" err="1">
                <a:solidFill>
                  <a:schemeClr val="tx1"/>
                </a:solidFill>
                <a:latin typeface="+mj-lt"/>
              </a:rPr>
              <a:t>forms</a:t>
            </a:r>
            <a:r>
              <a:rPr lang="de-DE" sz="1500" dirty="0">
                <a:solidFill>
                  <a:schemeClr val="tx1"/>
                </a:solidFill>
                <a:latin typeface="+mj-lt"/>
              </a:rPr>
              <a:t> (e.g., </a:t>
            </a:r>
            <a:r>
              <a:rPr lang="de-DE" sz="1500" dirty="0" err="1">
                <a:solidFill>
                  <a:schemeClr val="tx1"/>
                </a:solidFill>
                <a:latin typeface="+mj-lt"/>
              </a:rPr>
              <a:t>pictures</a:t>
            </a:r>
            <a:r>
              <a:rPr lang="de-DE" sz="1500" dirty="0">
                <a:solidFill>
                  <a:schemeClr val="tx1"/>
                </a:solidFill>
                <a:latin typeface="+mj-lt"/>
              </a:rPr>
              <a:t>, </a:t>
            </a:r>
            <a:r>
              <a:rPr lang="de-DE" sz="1500" dirty="0" err="1">
                <a:solidFill>
                  <a:schemeClr val="tx1"/>
                </a:solidFill>
                <a:latin typeface="+mj-lt"/>
              </a:rPr>
              <a:t>diagrams</a:t>
            </a:r>
            <a:r>
              <a:rPr lang="de-DE" sz="1500" dirty="0">
                <a:solidFill>
                  <a:schemeClr val="tx1"/>
                </a:solidFill>
                <a:latin typeface="+mj-lt"/>
              </a:rPr>
              <a:t>, </a:t>
            </a:r>
            <a:r>
              <a:rPr lang="de-DE" sz="1500" dirty="0" err="1">
                <a:solidFill>
                  <a:schemeClr val="tx1"/>
                </a:solidFill>
                <a:latin typeface="+mj-lt"/>
              </a:rPr>
              <a:t>photo</a:t>
            </a:r>
            <a:r>
              <a:rPr lang="de-DE" sz="1500" dirty="0">
                <a:solidFill>
                  <a:schemeClr val="tx1"/>
                </a:solidFill>
                <a:latin typeface="+mj-lt"/>
              </a:rPr>
              <a:t>, </a:t>
            </a:r>
            <a:r>
              <a:rPr lang="de-DE" sz="1500" dirty="0" err="1">
                <a:solidFill>
                  <a:schemeClr val="tx1"/>
                </a:solidFill>
                <a:latin typeface="+mj-lt"/>
              </a:rPr>
              <a:t>video</a:t>
            </a:r>
            <a:r>
              <a:rPr lang="de-DE" sz="1500" dirty="0">
                <a:solidFill>
                  <a:schemeClr val="tx1"/>
                </a:solidFill>
                <a:latin typeface="+mj-lt"/>
              </a:rPr>
              <a:t>, </a:t>
            </a:r>
            <a:r>
              <a:rPr lang="de-DE" sz="1500" dirty="0" err="1">
                <a:solidFill>
                  <a:schemeClr val="tx1"/>
                </a:solidFill>
                <a:latin typeface="+mj-lt"/>
              </a:rPr>
              <a:t>icons</a:t>
            </a:r>
            <a:r>
              <a:rPr lang="de-DE" sz="1500" dirty="0">
                <a:solidFill>
                  <a:schemeClr val="tx1"/>
                </a:solidFill>
                <a:latin typeface="+mj-lt"/>
              </a:rPr>
              <a:t>).</a:t>
            </a:r>
          </a:p>
          <a:p>
            <a:r>
              <a:rPr lang="en-US" sz="1500" dirty="0">
                <a:solidFill>
                  <a:schemeClr val="tx1"/>
                </a:solidFill>
                <a:latin typeface="+mj-lt"/>
              </a:rPr>
              <a:t>Research shows that in real-world communication different language forms (e.g., verbal, non-verbal and multimodal), and different language varieties (e.g., standard languages, dialects, varieties) are often used together as an integrated whole</a:t>
            </a:r>
            <a:r>
              <a:rPr lang="en-US" dirty="0">
                <a:solidFill>
                  <a:schemeClr val="tx1"/>
                </a:solidFill>
              </a:rPr>
              <a:t>.</a:t>
            </a:r>
            <a:endParaRPr lang="de-DE" dirty="0">
              <a:solidFill>
                <a:schemeClr val="tx1"/>
              </a:solidFill>
            </a:endParaRPr>
          </a:p>
        </p:txBody>
      </p:sp>
    </p:spTree>
    <p:extLst>
      <p:ext uri="{BB962C8B-B14F-4D97-AF65-F5344CB8AC3E}">
        <p14:creationId xmlns:p14="http://schemas.microsoft.com/office/powerpoint/2010/main" val="1201421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D7D67-6174-4A98-9521-D2E937EA3327}"/>
              </a:ext>
            </a:extLst>
          </p:cNvPr>
          <p:cNvSpPr>
            <a:spLocks noGrp="1"/>
          </p:cNvSpPr>
          <p:nvPr>
            <p:ph type="title"/>
          </p:nvPr>
        </p:nvSpPr>
        <p:spPr/>
        <p:txBody>
          <a:bodyPr>
            <a:normAutofit fontScale="90000"/>
          </a:bodyPr>
          <a:lstStyle/>
          <a:p>
            <a:r>
              <a:rPr lang="de-DE" dirty="0" err="1"/>
              <a:t>Multilingualism</a:t>
            </a:r>
            <a:r>
              <a:rPr lang="de-DE" dirty="0"/>
              <a:t> in </a:t>
            </a:r>
            <a:r>
              <a:rPr lang="de-DE" dirty="0" err="1"/>
              <a:t>schools</a:t>
            </a:r>
            <a:r>
              <a:rPr lang="de-DE" dirty="0"/>
              <a:t>: </a:t>
            </a:r>
            <a:r>
              <a:rPr lang="de-DE" dirty="0" err="1"/>
              <a:t>language</a:t>
            </a:r>
            <a:r>
              <a:rPr lang="de-DE" dirty="0"/>
              <a:t> </a:t>
            </a:r>
            <a:r>
              <a:rPr lang="de-DE" dirty="0" err="1"/>
              <a:t>policy</a:t>
            </a:r>
            <a:endParaRPr lang="de-DE" dirty="0"/>
          </a:p>
        </p:txBody>
      </p:sp>
      <p:sp>
        <p:nvSpPr>
          <p:cNvPr id="3" name="Textplatzhalter 2">
            <a:extLst>
              <a:ext uri="{FF2B5EF4-FFF2-40B4-BE49-F238E27FC236}">
                <a16:creationId xmlns:a16="http://schemas.microsoft.com/office/drawing/2014/main" id="{F9FA98C3-4D9F-4CB3-8AE6-1BD160BD9F82}"/>
              </a:ext>
            </a:extLst>
          </p:cNvPr>
          <p:cNvSpPr>
            <a:spLocks noGrp="1"/>
          </p:cNvSpPr>
          <p:nvPr>
            <p:ph type="body" idx="1"/>
          </p:nvPr>
        </p:nvSpPr>
        <p:spPr/>
        <p:txBody>
          <a:bodyPr/>
          <a:lstStyle/>
          <a:p>
            <a:r>
              <a:rPr lang="en-US" dirty="0">
                <a:solidFill>
                  <a:schemeClr val="tx1"/>
                </a:solidFill>
              </a:rPr>
              <a:t>Most schools in Europe have a single, official language of instruction. Other standard languages, dialects and varieties are not encouraged outside of language classrooms.</a:t>
            </a:r>
          </a:p>
          <a:p>
            <a:r>
              <a:rPr lang="en-US" dirty="0">
                <a:solidFill>
                  <a:schemeClr val="tx1"/>
                </a:solidFill>
              </a:rPr>
              <a:t>This practice benefits learners whose out of school language is closest to the language of education, and disadvantages others, including children from families with lower formal education levels and those from </a:t>
            </a:r>
            <a:r>
              <a:rPr lang="en-US" dirty="0" err="1">
                <a:solidFill>
                  <a:schemeClr val="tx1"/>
                </a:solidFill>
              </a:rPr>
              <a:t>marginalised</a:t>
            </a:r>
            <a:r>
              <a:rPr lang="en-US" dirty="0">
                <a:solidFill>
                  <a:schemeClr val="tx1"/>
                </a:solidFill>
              </a:rPr>
              <a:t> and multilingual families.</a:t>
            </a:r>
            <a:endParaRPr lang="de-DE" dirty="0">
              <a:solidFill>
                <a:schemeClr val="tx1"/>
              </a:solidFill>
            </a:endParaRPr>
          </a:p>
        </p:txBody>
      </p:sp>
      <p:sp>
        <p:nvSpPr>
          <p:cNvPr id="4" name="Textplatzhalter 3">
            <a:extLst>
              <a:ext uri="{FF2B5EF4-FFF2-40B4-BE49-F238E27FC236}">
                <a16:creationId xmlns:a16="http://schemas.microsoft.com/office/drawing/2014/main" id="{019D23B8-126B-4DE4-9F89-17919DDC9865}"/>
              </a:ext>
            </a:extLst>
          </p:cNvPr>
          <p:cNvSpPr>
            <a:spLocks noGrp="1"/>
          </p:cNvSpPr>
          <p:nvPr>
            <p:ph type="body" idx="2"/>
          </p:nvPr>
        </p:nvSpPr>
        <p:spPr/>
        <p:txBody>
          <a:bodyPr/>
          <a:lstStyle/>
          <a:p>
            <a:r>
              <a:rPr lang="en-US" dirty="0">
                <a:solidFill>
                  <a:schemeClr val="tx1"/>
                </a:solidFill>
              </a:rPr>
              <a:t>There is a misconception that enabling learners to use familiar languages in school undermines their learning of the official language of instruction.</a:t>
            </a:r>
          </a:p>
          <a:p>
            <a:r>
              <a:rPr lang="en-US" dirty="0">
                <a:solidFill>
                  <a:schemeClr val="tx1"/>
                </a:solidFill>
              </a:rPr>
              <a:t>In fact, enabling learners to use and develop their familiar languages in education is shown to benefit language and subject learning across the curriculum – and this includes learning to use the official language of education.</a:t>
            </a:r>
            <a:endParaRPr lang="de-DE" dirty="0">
              <a:solidFill>
                <a:schemeClr val="tx1"/>
              </a:solidFill>
            </a:endParaRPr>
          </a:p>
        </p:txBody>
      </p:sp>
    </p:spTree>
    <p:extLst>
      <p:ext uri="{BB962C8B-B14F-4D97-AF65-F5344CB8AC3E}">
        <p14:creationId xmlns:p14="http://schemas.microsoft.com/office/powerpoint/2010/main" val="182212982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Words>
  <Application>Microsoft Office PowerPoint</Application>
  <PresentationFormat>Bildschirmpräsentation (16:9)</PresentationFormat>
  <Paragraphs>116</Paragraphs>
  <Slides>15</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Nunito</vt:lpstr>
      <vt:lpstr>Inter</vt:lpstr>
      <vt:lpstr>Calibri</vt:lpstr>
      <vt:lpstr>Simple Light</vt:lpstr>
      <vt:lpstr>    </vt:lpstr>
      <vt:lpstr>Learning and Teaching Packages (LTPs)  </vt:lpstr>
      <vt:lpstr>PowerPoint-Präsentation</vt:lpstr>
      <vt:lpstr>Picture your multilingualism.  How do you see it?</vt:lpstr>
      <vt:lpstr>Metaphors of multilingualism </vt:lpstr>
      <vt:lpstr>Jigsaw reading</vt:lpstr>
      <vt:lpstr>Monoglossic ideology and standardised language</vt:lpstr>
      <vt:lpstr>Language ideology and research</vt:lpstr>
      <vt:lpstr>Multilingualism in schools: language policy</vt:lpstr>
      <vt:lpstr>Multilingual pedagogies</vt:lpstr>
      <vt:lpstr>Orientations to multilingualism</vt:lpstr>
      <vt:lpstr>PowerPoint-Präsentation</vt:lpstr>
      <vt:lpstr>Multilingual Education</vt:lpstr>
      <vt:lpstr>Additional resources: LTP 2.1, unit 4</vt:lpstr>
      <vt:lpstr>What are some connections between multilingual education and education for sustainable futures?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Rachel Bowden</dc:creator>
  <cp:lastModifiedBy>Rachel Bowden</cp:lastModifiedBy>
  <cp:revision>56</cp:revision>
  <dcterms:modified xsi:type="dcterms:W3CDTF">2024-09-27T13:39:55Z</dcterms:modified>
</cp:coreProperties>
</file>