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8"/>
  </p:notesMasterIdLst>
  <p:sldIdLst>
    <p:sldId id="256" r:id="rId2"/>
    <p:sldId id="334" r:id="rId3"/>
    <p:sldId id="288" r:id="rId4"/>
    <p:sldId id="318" r:id="rId5"/>
    <p:sldId id="319" r:id="rId6"/>
    <p:sldId id="322" r:id="rId7"/>
    <p:sldId id="323" r:id="rId8"/>
    <p:sldId id="335" r:id="rId9"/>
    <p:sldId id="331" r:id="rId10"/>
    <p:sldId id="324" r:id="rId11"/>
    <p:sldId id="325" r:id="rId12"/>
    <p:sldId id="327" r:id="rId13"/>
    <p:sldId id="315" r:id="rId14"/>
    <p:sldId id="330" r:id="rId15"/>
    <p:sldId id="333" r:id="rId16"/>
    <p:sldId id="285" r:id="rId17"/>
  </p:sldIdLst>
  <p:sldSz cx="9144000" cy="5143500" type="screen16x9"/>
  <p:notesSz cx="6797675" cy="9926638"/>
  <p:embeddedFontLs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Inter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os Palavitsi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180" autoAdjust="0"/>
  </p:normalViewPr>
  <p:slideViewPr>
    <p:cSldViewPr snapToGrid="0">
      <p:cViewPr varScale="1">
        <p:scale>
          <a:sx n="59" d="100"/>
          <a:sy n="59" d="100"/>
        </p:scale>
        <p:origin x="142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56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3af416ab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3af416ab6f_0_9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/>
              <a:t>Start</a:t>
            </a:r>
            <a:r>
              <a:rPr lang="en-GB" baseline="0" dirty="0"/>
              <a:t> session 10 minutes early. Ask people to write their name and location on their video screen.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Welcome</a:t>
            </a:r>
            <a:r>
              <a:rPr lang="de-DE" baseline="0" dirty="0"/>
              <a:t> </a:t>
            </a:r>
            <a:r>
              <a:rPr lang="de-DE" baseline="0" dirty="0" err="1"/>
              <a:t>everybody</a:t>
            </a:r>
            <a:r>
              <a:rPr lang="de-DE" baseline="0" dirty="0"/>
              <a:t>,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first</a:t>
            </a:r>
            <a:r>
              <a:rPr lang="de-DE" baseline="0" dirty="0"/>
              <a:t> online </a:t>
            </a:r>
            <a:r>
              <a:rPr lang="de-DE" baseline="0" dirty="0" err="1"/>
              <a:t>workshop</a:t>
            </a:r>
            <a:r>
              <a:rPr lang="de-DE" baseline="0" dirty="0"/>
              <a:t> of ALE2 ‚A </a:t>
            </a:r>
            <a:r>
              <a:rPr lang="de-DE" baseline="0" dirty="0" err="1"/>
              <a:t>sustainable</a:t>
            </a:r>
            <a:r>
              <a:rPr lang="de-DE" baseline="0" dirty="0"/>
              <a:t> Europe‘. </a:t>
            </a: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e-DE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aseline="0" dirty="0" smtClean="0"/>
              <a:t>In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session</a:t>
            </a:r>
            <a:r>
              <a:rPr lang="de-DE" baseline="0" dirty="0"/>
              <a:t> </a:t>
            </a:r>
            <a:r>
              <a:rPr lang="de-DE" baseline="0" dirty="0" err="1" smtClean="0"/>
              <a:t>today</a:t>
            </a:r>
            <a:r>
              <a:rPr lang="de-DE" baseline="0" dirty="0" smtClean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baseline="0" dirty="0" smtClean="0"/>
              <a:t>Introduction to TAP-TS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baseline="0" dirty="0" smtClean="0"/>
              <a:t>Introduction to ALE2 ‚A sustainable Europe‘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baseline="0" dirty="0" smtClean="0"/>
              <a:t>Evaluation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baseline="0" dirty="0" smtClean="0"/>
              <a:t>Activities ‘sustainability and me’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GB" baseline="0" dirty="0" smtClean="0"/>
              <a:t>Self-study tasks on </a:t>
            </a:r>
            <a:r>
              <a:rPr lang="en-GB" baseline="0" dirty="0" err="1" smtClean="0"/>
              <a:t>moodle</a:t>
            </a:r>
            <a:r>
              <a:rPr lang="en-GB" baseline="0" dirty="0" smtClean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foundations of the house are built on a solid concrete that separates humans from the rest of nature, and creates degrees of hierarchical value that rank</a:t>
            </a:r>
            <a:endParaRPr lang="en-GB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these ‘separate’ beings against each other according to their perceived utility (Mika, 2019;</a:t>
            </a:r>
            <a:endParaRPr lang="en-GB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Silva, 2016). These fantasies of separation and hierarchy lay the onto-metaphysical</a:t>
            </a:r>
            <a:endParaRPr lang="en-GB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groundwork for the rest of the house. </a:t>
            </a:r>
          </a:p>
          <a:p>
            <a:pPr rtl="0"/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carrying walls of the house are represented, on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side, by tiles of Western humanist values and Enlightenment knowledge traditions,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which promise consensus and universal relevance, and which are secured by denying the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relevance of non-Western </a:t>
            </a:r>
            <a:r>
              <a:rPr lang="en-GB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knowledges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(Ahenakew, 2016; Santos, 2007; Smith, 2012). On</a:t>
            </a:r>
            <a:endParaRPr lang="en-GB" dirty="0" smtClean="0">
              <a:effectLst/>
            </a:endParaRPr>
          </a:p>
          <a:p>
            <a:pPr rtl="0"/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other side is the wall of nation-states, which promise security through the mechanisms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of borders, rights, and national homogeneity, all of which are ultimately secured through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processes of state sanctioned violence ‘at home’ and abroad (Byrd, 2011; Tuck &amp; Yang,</a:t>
            </a:r>
            <a:endParaRPr lang="en-GB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2012). </a:t>
            </a:r>
          </a:p>
          <a:p>
            <a:pPr rtl="0"/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roof of this house is made of tiles of global capitalism, layered over beams of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continuous economic growth and consumption as a measure of progress and civilization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GB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Coulthard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2014; Silva, 2007).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36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rtl="0">
              <a:buNone/>
            </a:pP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Thus, while the house modernity built offers shiny promises, these promises are subsidized by a colonial underside: the externalised and invisibilised costs of building and maintaining the house (see Cartography 2). </a:t>
            </a:r>
          </a:p>
          <a:p>
            <a:pPr rtl="0"/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includes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historical and on-going expropriation, land-theft, exploitation, destitution, preventable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famines, incarceration, dispossession, </a:t>
            </a:r>
            <a:r>
              <a:rPr lang="en-GB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epistemicides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ecocides, and genocides” (Andreotti et al, 2019 p.49)</a:t>
            </a:r>
            <a:endParaRPr lang="en-GB" dirty="0" smtClean="0">
              <a:effectLst/>
            </a:endParaRPr>
          </a:p>
          <a:p>
            <a:pPr marL="158750" indent="0">
              <a:buNone/>
            </a:pPr>
            <a:endParaRPr lang="de-DE" dirty="0" smtClean="0"/>
          </a:p>
          <a:p>
            <a:r>
              <a:rPr lang="en-GB" dirty="0" smtClean="0"/>
              <a:t>“modernity depends on </a:t>
            </a:r>
            <a:r>
              <a:rPr lang="en-GB" dirty="0" err="1" smtClean="0"/>
              <a:t>coloniality</a:t>
            </a:r>
            <a:r>
              <a:rPr lang="en-GB" dirty="0" smtClean="0"/>
              <a:t> for its existence.”</a:t>
            </a:r>
          </a:p>
          <a:p>
            <a:endParaRPr lang="de-DE" dirty="0" smtClean="0"/>
          </a:p>
          <a:p>
            <a:r>
              <a:rPr lang="en-GB" dirty="0" smtClean="0"/>
              <a:t>Maldonado-Torres, </a:t>
            </a:r>
            <a:r>
              <a:rPr lang="en-GB" dirty="0" err="1" smtClean="0"/>
              <a:t>Quijano</a:t>
            </a:r>
            <a:r>
              <a:rPr lang="en-GB" dirty="0" smtClean="0"/>
              <a:t>, Mignolo, Walsh, Andreotti, Stein </a:t>
            </a:r>
          </a:p>
          <a:p>
            <a:endParaRPr lang="de-DE" dirty="0" smtClean="0"/>
          </a:p>
          <a:p>
            <a:r>
              <a:rPr lang="de-DE" dirty="0" smtClean="0"/>
              <a:t>(in Andreotti, 2011 p. 386)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138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smtClean="0"/>
              <a:t>Cracks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beginning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…</a:t>
            </a:r>
          </a:p>
          <a:p>
            <a:pPr marL="158750" indent="0">
              <a:buNone/>
            </a:pPr>
            <a:endParaRPr lang="de-DE" baseline="0" dirty="0" smtClean="0"/>
          </a:p>
          <a:p>
            <a:pPr marL="158750" indent="0" rtl="0">
              <a:buNone/>
            </a:pPr>
            <a:endParaRPr lang="de-DE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Decoloniality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theorists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such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as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en-GB" dirty="0" smtClean="0"/>
              <a:t>Maldonado-Torres, </a:t>
            </a:r>
            <a:r>
              <a:rPr lang="en-GB" dirty="0" err="1" smtClean="0"/>
              <a:t>Quijano</a:t>
            </a:r>
            <a:r>
              <a:rPr lang="en-GB" dirty="0" smtClean="0"/>
              <a:t>, Mignolo, Walsh, Andreotti, and Stein draw a direct connection between the assumptions of modernity, or the house that modernity built, and unsustainability. 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de-DE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all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dirty="0" err="1" smtClean="0"/>
              <a:t>abstract</a:t>
            </a:r>
            <a:r>
              <a:rPr lang="de-DE" dirty="0" smtClean="0"/>
              <a:t> –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behaviours</a:t>
            </a:r>
            <a:r>
              <a:rPr lang="de-DE" dirty="0" smtClean="0"/>
              <a:t>,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comon</a:t>
            </a:r>
            <a:r>
              <a:rPr lang="de-DE" dirty="0" smtClean="0"/>
              <a:t>-sense </a:t>
            </a:r>
            <a:r>
              <a:rPr lang="de-DE" dirty="0" err="1" smtClean="0"/>
              <a:t>beliefs</a:t>
            </a:r>
            <a:r>
              <a:rPr lang="de-DE" dirty="0" smtClean="0"/>
              <a:t> </a:t>
            </a:r>
            <a:r>
              <a:rPr lang="de-DE" dirty="0" err="1" smtClean="0"/>
              <a:t>orr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values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brdge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?</a:t>
            </a:r>
            <a:endParaRPr lang="en-GB" dirty="0" smtClean="0"/>
          </a:p>
          <a:p>
            <a:pPr marL="158750" indent="0" rtl="0">
              <a:buNone/>
            </a:pPr>
            <a:endParaRPr lang="de-DE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endParaRPr lang="de-DE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What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values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beliefs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and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practices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from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house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that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modernity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built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have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driven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unsustainability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?</a:t>
            </a:r>
          </a:p>
          <a:p>
            <a:pPr rtl="0"/>
            <a:endParaRPr lang="de-DE" sz="1100" b="0" i="0" u="none" strike="noStrike" cap="none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Identify</a:t>
            </a:r>
            <a:r>
              <a:rPr lang="de-DE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values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beliefs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and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practices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which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we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take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for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granted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e.g., </a:t>
            </a:r>
          </a:p>
          <a:p>
            <a:pPr rtl="0"/>
            <a:endParaRPr lang="de-DE" sz="1100" b="0" i="0" u="none" strike="noStrike" cap="none" baseline="0" dirty="0" smtClean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rtl="0"/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Racism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consumerism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construction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of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the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environment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as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a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resource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,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free-maret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  <a:r>
              <a:rPr lang="de-DE" sz="1100" b="0" i="0" u="none" strike="noStrike" cap="none" baseline="0" dirty="0" err="1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ecmomics</a:t>
            </a:r>
            <a:r>
              <a:rPr lang="de-DE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081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e-DE" dirty="0" smtClean="0"/>
              <a:t>Link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google</a:t>
            </a:r>
            <a:r>
              <a:rPr lang="de-DE" dirty="0" smtClean="0"/>
              <a:t> </a:t>
            </a:r>
            <a:r>
              <a:rPr lang="de-DE" dirty="0" err="1" smtClean="0"/>
              <a:t>doc</a:t>
            </a:r>
            <a:r>
              <a:rPr lang="de-DE" dirty="0" smtClean="0"/>
              <a:t>: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GB" dirty="0" smtClean="0"/>
              <a:t>https://docs.google.com/document/d/1_0uUVr8YE1AKmz54m59d9IjHu7LK221OTJBtFjpc9Yc/edit</a:t>
            </a:r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de-DE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GB" dirty="0" smtClean="0"/>
          </a:p>
          <a:p>
            <a:pPr rtl="0"/>
            <a:r>
              <a:rPr lang="de-DE" baseline="0" dirty="0" err="1" smtClean="0"/>
              <a:t>There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„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learning opportunities through which people can not only encounter and engage in different intellectual critiques of colonialism, but also develop the</a:t>
            </a:r>
            <a:r>
              <a:rPr lang="en-GB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intellectual, affective, and relational dispositions that can support them to admit the </a:t>
            </a:r>
            <a:r>
              <a:rPr lang="en-GB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extentof</a:t>
            </a:r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problem we face and work through their enduring colonial habits of being.”p.56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571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err="1" smtClean="0"/>
              <a:t>Invite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add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ideas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present</a:t>
            </a:r>
            <a:r>
              <a:rPr lang="de-DE" baseline="0" dirty="0" smtClean="0"/>
              <a:t> back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331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smtClean="0"/>
              <a:t>Link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resources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moodle</a:t>
            </a:r>
            <a:r>
              <a:rPr lang="de-DE" baseline="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786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smtClean="0"/>
              <a:t>Link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evaluation</a:t>
            </a:r>
            <a:r>
              <a:rPr lang="de-DE" baseline="0" dirty="0" smtClean="0"/>
              <a:t> </a:t>
            </a:r>
            <a:r>
              <a:rPr lang="de-DE" baseline="0" smtClean="0"/>
              <a:t>questionnaire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10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err="1" smtClean="0"/>
              <a:t>Invite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write</a:t>
            </a:r>
            <a:r>
              <a:rPr lang="de-DE" baseline="0" dirty="0" smtClean="0"/>
              <a:t> ‚</a:t>
            </a:r>
            <a:r>
              <a:rPr lang="de-DE" baseline="0" dirty="0" err="1" smtClean="0"/>
              <a:t>welcome</a:t>
            </a:r>
            <a:r>
              <a:rPr lang="de-DE" baseline="0" dirty="0" smtClean="0"/>
              <a:t>‘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welcome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saying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know</a:t>
            </a:r>
            <a:r>
              <a:rPr lang="de-DE" baseline="0" dirty="0" smtClean="0"/>
              <a:t>/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.</a:t>
            </a:r>
          </a:p>
          <a:p>
            <a:pPr marL="158750" indent="0">
              <a:buNone/>
            </a:pPr>
            <a:endParaRPr lang="de-DE" baseline="0" dirty="0" smtClean="0"/>
          </a:p>
          <a:p>
            <a:pPr marL="158750" indent="0">
              <a:buNone/>
            </a:pP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?</a:t>
            </a:r>
          </a:p>
          <a:p>
            <a:pPr marL="158750" indent="0">
              <a:buNone/>
            </a:pPr>
            <a:endParaRPr lang="de-DE" baseline="0" dirty="0" smtClean="0"/>
          </a:p>
          <a:p>
            <a:pPr marL="387350" indent="-228600">
              <a:buAutoNum type="arabicParenR"/>
            </a:pP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a multilingual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</a:p>
          <a:p>
            <a:pPr marL="387350" indent="-228600">
              <a:buAutoNum type="arabicParenR"/>
            </a:pPr>
            <a:r>
              <a:rPr lang="de-DE" baseline="0" dirty="0" smtClean="0"/>
              <a:t>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not an English-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space</a:t>
            </a:r>
            <a:endParaRPr lang="de-DE" baseline="0" dirty="0" smtClean="0"/>
          </a:p>
          <a:p>
            <a:pPr marL="387350" indent="-228600">
              <a:buAutoNum type="arabicParenR"/>
            </a:pPr>
            <a:endParaRPr lang="de-DE" baseline="0" dirty="0" smtClean="0"/>
          </a:p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de-DE" baseline="0" dirty="0" smtClean="0"/>
              <a:t>English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communication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also MY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r>
              <a:rPr lang="de-DE" baseline="0" dirty="0" smtClean="0"/>
              <a:t>. (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perhaps</a:t>
            </a:r>
            <a:r>
              <a:rPr lang="de-DE" baseline="0" dirty="0" smtClean="0"/>
              <a:t>)</a:t>
            </a:r>
            <a:endParaRPr lang="en-GB" dirty="0" smtClean="0"/>
          </a:p>
          <a:p>
            <a:pPr marL="158750" indent="0">
              <a:buNone/>
            </a:pPr>
            <a:r>
              <a:rPr lang="de-DE" baseline="0" dirty="0" smtClean="0"/>
              <a:t>I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privilege</a:t>
            </a:r>
            <a:r>
              <a:rPr lang="de-DE" baseline="0" dirty="0" smtClean="0"/>
              <a:t> . </a:t>
            </a:r>
            <a:r>
              <a:rPr lang="de-DE" baseline="0" dirty="0" err="1" smtClean="0"/>
              <a:t>Please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welcome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stop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repeat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slow</a:t>
            </a:r>
            <a:r>
              <a:rPr lang="de-DE" baseline="0" dirty="0" smtClean="0"/>
              <a:t> down.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languages</a:t>
            </a:r>
            <a:r>
              <a:rPr lang="de-DE" baseline="0" dirty="0" smtClean="0"/>
              <a:t>, check </a:t>
            </a:r>
            <a:r>
              <a:rPr lang="de-DE" baseline="0" dirty="0" err="1" smtClean="0"/>
              <a:t>meanings</a:t>
            </a:r>
            <a:r>
              <a:rPr lang="de-DE" baseline="0" dirty="0" smtClean="0"/>
              <a:t> etc. </a:t>
            </a:r>
            <a:r>
              <a:rPr lang="de-DE" baseline="0" dirty="0" err="1" smtClean="0"/>
              <a:t>Ask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in a break out </a:t>
            </a:r>
            <a:r>
              <a:rPr lang="de-DE" baseline="0" dirty="0" err="1" smtClean="0"/>
              <a:t>group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85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68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terms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</a:t>
            </a:r>
            <a:r>
              <a:rPr lang="de-DE" baseline="0" dirty="0" smtClean="0"/>
              <a:t>? 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differences</a:t>
            </a:r>
            <a:r>
              <a:rPr lang="de-DE" baseline="0" dirty="0" smtClean="0"/>
              <a:t>?</a:t>
            </a:r>
          </a:p>
          <a:p>
            <a:pPr marL="158750" indent="0">
              <a:buNone/>
            </a:pPr>
            <a:r>
              <a:rPr lang="de-DE" dirty="0" smtClean="0"/>
              <a:t>Type in </a:t>
            </a:r>
            <a:r>
              <a:rPr lang="de-DE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chat</a:t>
            </a:r>
            <a:r>
              <a:rPr lang="de-DE" baseline="0" dirty="0" smtClean="0"/>
              <a:t> – </a:t>
            </a:r>
            <a:r>
              <a:rPr lang="de-DE" baseline="0" dirty="0" err="1" smtClean="0"/>
              <a:t>share</a:t>
            </a:r>
            <a:r>
              <a:rPr lang="de-DE" baseline="0" dirty="0" smtClean="0"/>
              <a:t> </a:t>
            </a:r>
          </a:p>
          <a:p>
            <a:pPr marL="158750" indent="0">
              <a:buNone/>
            </a:pPr>
            <a:endParaRPr lang="de-DE" baseline="0" dirty="0" smtClean="0"/>
          </a:p>
          <a:p>
            <a:pPr marL="158750" indent="0">
              <a:buNone/>
            </a:pP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think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terms</a:t>
            </a:r>
            <a:r>
              <a:rPr lang="de-DE" baseline="0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7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8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Maldonado-Torres, N. (2007) ON THE COLONIALITY OF BEING,</a:t>
            </a:r>
            <a:endParaRPr lang="en-GB" b="1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Cultural Studies, 21:2-3, 240-270, DOI: 10.1080/09502380601162548</a:t>
            </a:r>
            <a:endParaRPr lang="en-GB" dirty="0" smtClean="0">
              <a:effectLst/>
            </a:endParaRPr>
          </a:p>
          <a:p>
            <a:pPr marL="158750" indent="0">
              <a:buNone/>
            </a:pPr>
            <a:endParaRPr lang="de-DE" dirty="0" smtClean="0"/>
          </a:p>
          <a:p>
            <a:pPr marL="158750" indent="0">
              <a:buNone/>
            </a:pPr>
            <a:r>
              <a:rPr lang="de-DE" dirty="0" smtClean="0"/>
              <a:t>Task</a:t>
            </a:r>
            <a:r>
              <a:rPr lang="de-DE" baseline="0" dirty="0" smtClean="0"/>
              <a:t> – express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language</a:t>
            </a:r>
            <a:r>
              <a:rPr lang="de-DE" baseline="0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653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Mignolo, W.D., and Walsh, C.E. (2018) </a:t>
            </a:r>
            <a:r>
              <a:rPr lang="en-GB" sz="1100" b="1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Decoloniality</a:t>
            </a:r>
            <a:r>
              <a:rPr lang="en-GB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Concepts, Analytics, Praxis.</a:t>
            </a:r>
            <a:endParaRPr lang="en-GB" b="1" dirty="0" smtClean="0">
              <a:effectLst/>
            </a:endParaRPr>
          </a:p>
          <a:p>
            <a:pPr rtl="0"/>
            <a:r>
              <a:rPr lang="en-GB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Durham, NC, and London: Duke University Press.</a:t>
            </a:r>
            <a:endParaRPr lang="en-GB" dirty="0" smtClean="0">
              <a:effectLst/>
            </a:endParaRPr>
          </a:p>
          <a:p>
            <a:pPr marL="158750" indent="0">
              <a:buNone/>
            </a:pPr>
            <a:endParaRPr lang="de-DE" dirty="0" smtClean="0"/>
          </a:p>
          <a:p>
            <a:pPr marL="158750" indent="0">
              <a:buNone/>
            </a:pPr>
            <a:r>
              <a:rPr lang="de-DE" dirty="0" smtClean="0"/>
              <a:t>Chapter 1 –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page</a:t>
            </a:r>
            <a:r>
              <a:rPr lang="de-DE" dirty="0" smtClean="0"/>
              <a:t> </a:t>
            </a:r>
            <a:r>
              <a:rPr lang="de-DE" dirty="0" err="1" smtClean="0"/>
              <a:t>refereneces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32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42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webinar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explored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sigle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, but </a:t>
            </a:r>
            <a:r>
              <a:rPr lang="de-DE" dirty="0" err="1" smtClean="0"/>
              <a:t>rather</a:t>
            </a:r>
            <a:r>
              <a:rPr lang="de-DE" dirty="0" smtClean="0"/>
              <a:t> different </a:t>
            </a:r>
            <a:r>
              <a:rPr lang="de-DE" dirty="0" err="1" smtClean="0"/>
              <a:t>perspectives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‚</a:t>
            </a:r>
            <a:r>
              <a:rPr lang="de-DE" dirty="0" err="1" smtClean="0"/>
              <a:t>theories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‘ </a:t>
            </a:r>
            <a:r>
              <a:rPr lang="de-DE" dirty="0" err="1" smtClean="0"/>
              <a:t>regarding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sustainablity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problems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causes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impacts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futures</a:t>
            </a:r>
            <a:r>
              <a:rPr lang="de-DE" baseline="0" dirty="0" smtClean="0"/>
              <a:t>.</a:t>
            </a:r>
          </a:p>
          <a:p>
            <a:pPr marL="158750" indent="0">
              <a:buNone/>
            </a:pPr>
            <a:endParaRPr lang="de-DE" baseline="0" dirty="0" smtClean="0"/>
          </a:p>
          <a:p>
            <a:pPr marL="158750" indent="0">
              <a:buNone/>
            </a:pPr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webinar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exploring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perspectives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decoloniality</a:t>
            </a:r>
            <a:r>
              <a:rPr lang="de-DE" baseline="0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229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 hasCustomPrompt="1"/>
          </p:nvPr>
        </p:nvSpPr>
        <p:spPr>
          <a:xfrm>
            <a:off x="311708" y="1646947"/>
            <a:ext cx="8520600" cy="205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None/>
              <a:defRPr sz="5200">
                <a:solidFill>
                  <a:srgbClr val="39B44A"/>
                </a:solidFill>
              </a:defRPr>
            </a:lvl9pPr>
          </a:lstStyle>
          <a:p>
            <a:r>
              <a:rPr lang="de-DE" dirty="0"/>
              <a:t>Sustainability and me</a:t>
            </a:r>
            <a:br>
              <a:rPr lang="de-DE" dirty="0"/>
            </a:br>
            <a:r>
              <a:rPr lang="de-DE" dirty="0"/>
              <a:t>Sustainability values</a:t>
            </a:r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 hasCustomPrompt="1"/>
          </p:nvPr>
        </p:nvSpPr>
        <p:spPr>
          <a:xfrm>
            <a:off x="311700" y="3736497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000">
                <a:solidFill>
                  <a:srgbClr val="43434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r>
              <a:rPr lang="de-DE" dirty="0"/>
              <a:t>Dr. Rachel Bowden &amp; Katrin Lange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25" y="50400"/>
            <a:ext cx="3626575" cy="107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 rot="10498349">
            <a:off x="8396213" y="3408816"/>
            <a:ext cx="438186" cy="438186"/>
          </a:xfrm>
          <a:prstGeom prst="ellipse">
            <a:avLst/>
          </a:prstGeom>
          <a:solidFill>
            <a:srgbClr val="00A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497514">
            <a:off x="7515919" y="3972834"/>
            <a:ext cx="986617" cy="986617"/>
          </a:xfrm>
          <a:prstGeom prst="flowChartConnector">
            <a:avLst/>
          </a:prstGeom>
          <a:solidFill>
            <a:srgbClr val="F7F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497864">
            <a:off x="8714883" y="2745709"/>
            <a:ext cx="293934" cy="293934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 1">
  <p:cSld name="SECTION_TITLE_AND_DESCRIPTION_1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/>
          <p:nvPr/>
        </p:nvSpPr>
        <p:spPr>
          <a:xfrm>
            <a:off x="2100" y="0"/>
            <a:ext cx="4572000" cy="5143500"/>
          </a:xfrm>
          <a:prstGeom prst="rect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1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075" y="108275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75" name="Google Shape;175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075" y="108275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Green">
  <p:cSld name="CAPTION_ONLY_1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66800" y="93110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3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Green">
  <p:cSld name="SECTION_HEADER_1_2">
    <p:bg>
      <p:bgPr>
        <a:solidFill>
          <a:schemeClr val="lt2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3"/>
          <p:cNvPicPr preferRelativeResize="0"/>
          <p:nvPr/>
        </p:nvPicPr>
        <p:blipFill rotWithShape="1">
          <a:blip r:embed="rId2">
            <a:alphaModFix/>
          </a:blip>
          <a:srcRect t="787" b="797"/>
          <a:stretch/>
        </p:blipFill>
        <p:spPr>
          <a:xfrm>
            <a:off x="0" y="79200"/>
            <a:ext cx="9144000" cy="506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475" y="388588"/>
            <a:ext cx="1101968" cy="44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>
            <a:spLocks noGrp="1"/>
          </p:cNvSpPr>
          <p:nvPr>
            <p:ph type="ctrTitle"/>
          </p:nvPr>
        </p:nvSpPr>
        <p:spPr>
          <a:xfrm>
            <a:off x="1073225" y="835875"/>
            <a:ext cx="5853900" cy="13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D2C5B"/>
              </a:buClr>
              <a:buSzPts val="3600"/>
              <a:buNone/>
              <a:defRPr sz="3600">
                <a:solidFill>
                  <a:srgbClr val="1D2C5B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-225" y="0"/>
            <a:ext cx="9144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 rot="10800000">
            <a:off x="2267050" y="895225"/>
            <a:ext cx="4797900" cy="34578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/>
          <p:nvPr/>
        </p:nvSpPr>
        <p:spPr>
          <a:xfrm>
            <a:off x="6719700" y="3918375"/>
            <a:ext cx="933300" cy="9333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424300" y="424050"/>
            <a:ext cx="4295400" cy="4295400"/>
          </a:xfrm>
          <a:prstGeom prst="ellipse">
            <a:avLst/>
          </a:prstGeom>
          <a:solidFill>
            <a:srgbClr val="CCF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3600"/>
              <a:buNone/>
              <a:defRPr sz="3600">
                <a:solidFill>
                  <a:srgbClr val="39B44A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031100" y="1194275"/>
            <a:ext cx="438300" cy="438300"/>
          </a:xfrm>
          <a:prstGeom prst="ellipse">
            <a:avLst/>
          </a:prstGeom>
          <a:solidFill>
            <a:srgbClr val="00A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437600" y="207575"/>
            <a:ext cx="986700" cy="986700"/>
          </a:xfrm>
          <a:prstGeom prst="flowChartConnector">
            <a:avLst/>
          </a:prstGeom>
          <a:solidFill>
            <a:srgbClr val="F7F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792950" y="1977150"/>
            <a:ext cx="294000" cy="2940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7653000" y="3415613"/>
            <a:ext cx="438300" cy="4383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7974975" y="2818950"/>
            <a:ext cx="294000" cy="294000"/>
          </a:xfrm>
          <a:prstGeom prst="ellipse">
            <a:avLst/>
          </a:prstGeom>
          <a:solidFill>
            <a:srgbClr val="CCF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/>
          <p:nvPr/>
        </p:nvSpPr>
        <p:spPr>
          <a:xfrm rot="10800000">
            <a:off x="8477989" y="230386"/>
            <a:ext cx="393600" cy="3936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"/>
          <p:cNvSpPr/>
          <p:nvPr/>
        </p:nvSpPr>
        <p:spPr>
          <a:xfrm rot="10800000">
            <a:off x="7825705" y="696165"/>
            <a:ext cx="671700" cy="671700"/>
          </a:xfrm>
          <a:prstGeom prst="ellipse">
            <a:avLst/>
          </a:prstGeom>
          <a:solidFill>
            <a:srgbClr val="00A0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None/>
              <a:defRPr sz="2400">
                <a:solidFill>
                  <a:srgbClr val="39B4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673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8" name="Google Shape;88;p9"/>
          <p:cNvSpPr/>
          <p:nvPr/>
        </p:nvSpPr>
        <p:spPr>
          <a:xfrm rot="10800000">
            <a:off x="7900921" y="230379"/>
            <a:ext cx="249600" cy="249300"/>
          </a:xfrm>
          <a:prstGeom prst="ellipse">
            <a:avLst/>
          </a:prstGeom>
          <a:solidFill>
            <a:srgbClr val="F7F2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 rot="10800000">
            <a:off x="8687321" y="959804"/>
            <a:ext cx="249600" cy="2493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9"/>
          <p:cNvSpPr/>
          <p:nvPr/>
        </p:nvSpPr>
        <p:spPr>
          <a:xfrm rot="10800000">
            <a:off x="8549950" y="1629125"/>
            <a:ext cx="235500" cy="235200"/>
          </a:xfrm>
          <a:prstGeom prst="ellipse">
            <a:avLst/>
          </a:prstGeom>
          <a:solidFill>
            <a:srgbClr val="39B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 rot="10800000">
            <a:off x="8799475" y="2214225"/>
            <a:ext cx="178500" cy="178200"/>
          </a:xfrm>
          <a:prstGeom prst="ellipse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92" name="Google Shape;9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457200" y="450150"/>
            <a:ext cx="435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800"/>
              <a:buNone/>
              <a:defRPr sz="4800">
                <a:solidFill>
                  <a:srgbClr val="39B44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3649276" y="3686650"/>
            <a:ext cx="393600" cy="3936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7" name="Google Shape;97;p10"/>
          <p:cNvCxnSpPr/>
          <p:nvPr/>
        </p:nvCxnSpPr>
        <p:spPr>
          <a:xfrm rot="10800000" flipH="1">
            <a:off x="4501602" y="3554315"/>
            <a:ext cx="1058700" cy="9066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" name="Google Shape;98;p10"/>
          <p:cNvSpPr/>
          <p:nvPr/>
        </p:nvSpPr>
        <p:spPr>
          <a:xfrm>
            <a:off x="3982710" y="4292246"/>
            <a:ext cx="671700" cy="671700"/>
          </a:xfrm>
          <a:prstGeom prst="ellipse">
            <a:avLst/>
          </a:prstGeom>
          <a:solidFill>
            <a:srgbClr val="82D3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0"/>
          <p:cNvSpPr>
            <a:spLocks noGrp="1"/>
          </p:cNvSpPr>
          <p:nvPr>
            <p:ph type="pic" idx="2"/>
          </p:nvPr>
        </p:nvSpPr>
        <p:spPr>
          <a:xfrm>
            <a:off x="4550500" y="392850"/>
            <a:ext cx="4357800" cy="43578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00" name="Google Shape;10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1"/>
          <p:cNvCxnSpPr/>
          <p:nvPr/>
        </p:nvCxnSpPr>
        <p:spPr>
          <a:xfrm rot="10800000">
            <a:off x="3927252" y="3694265"/>
            <a:ext cx="1369200" cy="975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11"/>
          <p:cNvSpPr/>
          <p:nvPr/>
        </p:nvSpPr>
        <p:spPr>
          <a:xfrm>
            <a:off x="204575" y="364799"/>
            <a:ext cx="4261500" cy="4261500"/>
          </a:xfrm>
          <a:prstGeom prst="ellipse">
            <a:avLst/>
          </a:prstGeom>
          <a:solidFill>
            <a:srgbClr val="CCF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/>
          </p:nvPr>
        </p:nvSpPr>
        <p:spPr>
          <a:xfrm>
            <a:off x="2319075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800"/>
              <a:buNone/>
              <a:defRPr sz="4800">
                <a:solidFill>
                  <a:srgbClr val="39B44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06" name="Google Shape;106;p11"/>
          <p:cNvSpPr/>
          <p:nvPr/>
        </p:nvSpPr>
        <p:spPr>
          <a:xfrm>
            <a:off x="4766910" y="4183971"/>
            <a:ext cx="671700" cy="6717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5306176" y="3458075"/>
            <a:ext cx="393600" cy="393600"/>
          </a:xfrm>
          <a:prstGeom prst="ellipse">
            <a:avLst/>
          </a:prstGeom>
          <a:solidFill>
            <a:srgbClr val="F467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200"/>
              <a:buNone/>
              <a:defRPr sz="4200">
                <a:solidFill>
                  <a:srgbClr val="39B44A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14" name="Google Shape;11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CF8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200"/>
              <a:buNone/>
              <a:defRPr sz="4200">
                <a:solidFill>
                  <a:srgbClr val="39B4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21" name="Google Shape;1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2">
  <p:cSld name="SECTION_TITLE_AND_DESCRIPTION_1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>
            <a:off x="5374350" y="-889200"/>
            <a:ext cx="6921900" cy="6921900"/>
          </a:xfrm>
          <a:prstGeom prst="ellipse">
            <a:avLst/>
          </a:prstGeom>
          <a:solidFill>
            <a:srgbClr val="CCF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4200"/>
              <a:buNone/>
              <a:defRPr sz="4200">
                <a:solidFill>
                  <a:srgbClr val="39B4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7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127" name="Google Shape;127;p14"/>
          <p:cNvSpPr/>
          <p:nvPr/>
        </p:nvSpPr>
        <p:spPr>
          <a:xfrm rot="10800000">
            <a:off x="8612401" y="964379"/>
            <a:ext cx="268800" cy="268800"/>
          </a:xfrm>
          <a:prstGeom prst="ellipse">
            <a:avLst/>
          </a:prstGeom>
          <a:solidFill>
            <a:srgbClr val="AF67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8" name="Google Shape;128;p14"/>
          <p:cNvCxnSpPr>
            <a:stCxn id="129" idx="7"/>
          </p:cNvCxnSpPr>
          <p:nvPr/>
        </p:nvCxnSpPr>
        <p:spPr>
          <a:xfrm flipH="1">
            <a:off x="7521971" y="659175"/>
            <a:ext cx="716100" cy="714900"/>
          </a:xfrm>
          <a:prstGeom prst="straightConnector1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9" name="Google Shape;129;p14"/>
          <p:cNvSpPr/>
          <p:nvPr/>
        </p:nvSpPr>
        <p:spPr>
          <a:xfrm rot="10800000">
            <a:off x="8160923" y="209523"/>
            <a:ext cx="526800" cy="526800"/>
          </a:xfrm>
          <a:prstGeom prst="ellipse">
            <a:avLst/>
          </a:prstGeom>
          <a:solidFill>
            <a:srgbClr val="F4A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>
            <a:spLocks noGrp="1"/>
          </p:cNvSpPr>
          <p:nvPr>
            <p:ph type="pic" idx="2"/>
          </p:nvPr>
        </p:nvSpPr>
        <p:spPr>
          <a:xfrm>
            <a:off x="4464625" y="460200"/>
            <a:ext cx="4223100" cy="42231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131" name="Google Shape;13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850" y="4499800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100" y="0"/>
            <a:ext cx="4572000" cy="5143500"/>
          </a:xfrm>
          <a:prstGeom prst="rect">
            <a:avLst/>
          </a:prstGeom>
          <a:solidFill>
            <a:srgbClr val="39B4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100"/>
              <a:buNone/>
              <a:defRPr sz="21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59075" y="108275"/>
            <a:ext cx="1762075" cy="5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sz="2800" b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6" r:id="rId11"/>
    <p:sldLayoutId id="2147483667" r:id="rId12"/>
    <p:sldLayoutId id="2147483668" r:id="rId13"/>
    <p:sldLayoutId id="214748366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unesco.org/en/futures-education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Why%20is%20my%20curriculum%20white?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colonialfutures.net/portfolio/global-citizenship-education-otherwise/" TargetMode="External"/><Relationship Id="rId4" Type="http://schemas.openxmlformats.org/officeDocument/2006/relationships/hyperlink" Target="https://scotdec.org.uk/resources/anti-racist-toolkit-for-teacher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ap-ts.eu/mod/questionnaire/view.php?id=143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ghtsonindia.com/2022/10/27/colonialism-and-decoloniza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ctrTitle"/>
          </p:nvPr>
        </p:nvSpPr>
        <p:spPr>
          <a:xfrm>
            <a:off x="317457" y="1985826"/>
            <a:ext cx="8520600" cy="7768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0" dirty="0"/>
              <a:t/>
            </a:r>
            <a:br>
              <a:rPr lang="de-DE" sz="3200" b="0" dirty="0"/>
            </a:br>
            <a:r>
              <a:rPr lang="de-DE" sz="3200" dirty="0" smtClean="0"/>
              <a:t>‚</a:t>
            </a:r>
            <a:r>
              <a:rPr lang="de-DE" sz="3200" dirty="0" err="1" smtClean="0"/>
              <a:t>Decoloniality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Sustainable</a:t>
            </a:r>
            <a:r>
              <a:rPr lang="de-DE" sz="3200" dirty="0" smtClean="0"/>
              <a:t> Futures Education‘</a:t>
            </a:r>
            <a:r>
              <a:rPr lang="de-DE" sz="3200" b="0" i="1" dirty="0"/>
              <a:t/>
            </a:r>
            <a:br>
              <a:rPr lang="de-DE" sz="3200" b="0" i="1" dirty="0"/>
            </a:br>
            <a:endParaRPr sz="3200" b="0" i="1" dirty="0"/>
          </a:p>
        </p:txBody>
      </p:sp>
      <p:sp>
        <p:nvSpPr>
          <p:cNvPr id="195" name="Google Shape;195;p24"/>
          <p:cNvSpPr txBox="1">
            <a:spLocks noGrp="1"/>
          </p:cNvSpPr>
          <p:nvPr>
            <p:ph type="ctrTitle"/>
          </p:nvPr>
        </p:nvSpPr>
        <p:spPr>
          <a:xfrm>
            <a:off x="5258650" y="3652150"/>
            <a:ext cx="3770700" cy="13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dirty="0">
                <a:solidFill>
                  <a:schemeClr val="dk1"/>
                </a:solidFill>
              </a:rPr>
              <a:t/>
            </a:r>
            <a:br>
              <a:rPr lang="en-GB" sz="1600" b="0" dirty="0">
                <a:solidFill>
                  <a:schemeClr val="dk1"/>
                </a:solidFill>
              </a:rPr>
            </a:br>
            <a:endParaRPr sz="1600" b="0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chemeClr val="dk1"/>
              </a:solidFill>
            </a:endParaRPr>
          </a:p>
        </p:txBody>
      </p:sp>
      <p:sp>
        <p:nvSpPr>
          <p:cNvPr id="8" name="Google Shape;196;p24"/>
          <p:cNvSpPr txBox="1">
            <a:spLocks/>
          </p:cNvSpPr>
          <p:nvPr/>
        </p:nvSpPr>
        <p:spPr>
          <a:xfrm>
            <a:off x="4971177" y="3115465"/>
            <a:ext cx="2973502" cy="10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  <a:defRPr sz="52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GB" sz="1800" dirty="0">
                <a:solidFill>
                  <a:schemeClr val="bg2"/>
                </a:solidFill>
              </a:rPr>
              <a:t>Design and moderation:</a:t>
            </a:r>
          </a:p>
          <a:p>
            <a:pPr algn="l"/>
            <a:r>
              <a:rPr lang="en-GB" sz="1800" dirty="0">
                <a:solidFill>
                  <a:srgbClr val="00B050"/>
                </a:solidFill>
              </a:rPr>
              <a:t>Rachel Bowden</a:t>
            </a:r>
          </a:p>
          <a:p>
            <a:pPr algn="l"/>
            <a:r>
              <a:rPr lang="en-GB" sz="1800" dirty="0" smtClean="0">
                <a:solidFill>
                  <a:srgbClr val="00B050"/>
                </a:solidFill>
              </a:rPr>
              <a:t>Ulrike Lang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9" name="Google Shape;196;p24"/>
          <p:cNvSpPr txBox="1">
            <a:spLocks/>
          </p:cNvSpPr>
          <p:nvPr/>
        </p:nvSpPr>
        <p:spPr>
          <a:xfrm>
            <a:off x="1565664" y="1114127"/>
            <a:ext cx="5853900" cy="39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  <a:defRPr sz="52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sz="1800" dirty="0" smtClean="0">
                <a:solidFill>
                  <a:srgbClr val="00B050"/>
                </a:solidFill>
              </a:rPr>
              <a:t>WG 4, WEBINAR 1</a:t>
            </a:r>
            <a:endParaRPr lang="en-GB" sz="1800" dirty="0">
              <a:solidFill>
                <a:srgbClr val="00B050"/>
              </a:solidFill>
            </a:endParaRPr>
          </a:p>
        </p:txBody>
      </p:sp>
      <p:sp>
        <p:nvSpPr>
          <p:cNvPr id="10" name="Google Shape;196;p24"/>
          <p:cNvSpPr txBox="1">
            <a:spLocks/>
          </p:cNvSpPr>
          <p:nvPr/>
        </p:nvSpPr>
        <p:spPr>
          <a:xfrm>
            <a:off x="1244307" y="2928730"/>
            <a:ext cx="3726869" cy="107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Inter"/>
              <a:buNone/>
              <a:defRPr sz="52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39B44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de-DE" sz="1800" smtClean="0">
                <a:solidFill>
                  <a:schemeClr val="bg2"/>
                </a:solidFill>
              </a:rPr>
              <a:t>March 11 2024 </a:t>
            </a:r>
          </a:p>
          <a:p>
            <a:pPr algn="l"/>
            <a:r>
              <a:rPr lang="de-DE" sz="1800" smtClean="0">
                <a:solidFill>
                  <a:schemeClr val="bg2"/>
                </a:solidFill>
              </a:rPr>
              <a:t>14:50-16:20 </a:t>
            </a:r>
            <a:r>
              <a:rPr lang="de-DE" sz="1800" dirty="0">
                <a:solidFill>
                  <a:schemeClr val="bg2"/>
                </a:solidFill>
              </a:rPr>
              <a:t>CET</a:t>
            </a:r>
            <a:endParaRPr lang="en-GB" sz="1800" dirty="0">
              <a:solidFill>
                <a:schemeClr val="bg2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57" y="4334281"/>
            <a:ext cx="2754151" cy="616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6347" y="676922"/>
            <a:ext cx="4158948" cy="3613632"/>
          </a:xfrm>
        </p:spPr>
        <p:txBody>
          <a:bodyPr>
            <a:normAutofit/>
          </a:bodyPr>
          <a:lstStyle/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1026" name="Picture 2" descr="https://lh7-us.googleusercontent.com/KamWpaJrzATHAnx8ZeflbZ2JuIsn63zENCvlRAiY3kuhpnQYHhz-VYc5Q2bRmI6UTxyF_vOLYxOAq6oshmldzmQmeyHoMC3Ik96TeELDAeyvHC2fPLIkMjE6DSH65LObPf5Ey2oCd6LbHNjY490Ka7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8493" r="56401" b="33039"/>
          <a:stretch/>
        </p:blipFill>
        <p:spPr bwMode="auto">
          <a:xfrm>
            <a:off x="628094" y="1161414"/>
            <a:ext cx="2578645" cy="29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524061" y="4789952"/>
            <a:ext cx="2560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(Andreotti et al, 2019 </a:t>
            </a:r>
            <a:r>
              <a:rPr lang="en-GB" dirty="0" smtClean="0"/>
              <a:t>p.49-50)</a:t>
            </a:r>
            <a:endParaRPr lang="en-GB" dirty="0"/>
          </a:p>
          <a:p>
            <a:endParaRPr lang="en-GB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582745" y="2338935"/>
            <a:ext cx="1111986" cy="5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smtClean="0"/>
              <a:t>Walls</a:t>
            </a:r>
            <a:endParaRPr lang="en-GB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468028" y="3513083"/>
            <a:ext cx="222397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 smtClean="0"/>
              <a:t>Foundations</a:t>
            </a:r>
            <a:endParaRPr lang="en-GB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3485322" y="746220"/>
            <a:ext cx="2223971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smtClean="0"/>
              <a:t>Roof</a:t>
            </a:r>
            <a:endParaRPr lang="en-GB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54480" y="113131"/>
            <a:ext cx="5186585" cy="5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 smtClean="0"/>
              <a:t>Decoloniality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3541217" y="4095983"/>
            <a:ext cx="3405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Separate </a:t>
            </a:r>
            <a:r>
              <a:rPr lang="de-DE" dirty="0" err="1" smtClean="0"/>
              <a:t>humans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rest</a:t>
            </a:r>
            <a:r>
              <a:rPr lang="de-DE" dirty="0" smtClean="0"/>
              <a:t> of </a:t>
            </a:r>
            <a:r>
              <a:rPr lang="de-DE" dirty="0" err="1" smtClean="0"/>
              <a:t>natur</a:t>
            </a:r>
            <a:r>
              <a:rPr lang="en-GB" dirty="0" smtClean="0"/>
              <a:t>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24061" y="4462105"/>
            <a:ext cx="379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Create </a:t>
            </a:r>
            <a:r>
              <a:rPr lang="de-DE" dirty="0" err="1" smtClean="0"/>
              <a:t>hierarchies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rank ‚separate‘ </a:t>
            </a:r>
            <a:r>
              <a:rPr lang="de-DE" dirty="0" err="1" smtClean="0"/>
              <a:t>beings</a:t>
            </a:r>
            <a:endParaRPr lang="de-DE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3582745" y="2775206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Western </a:t>
            </a:r>
            <a:r>
              <a:rPr lang="de-DE" dirty="0" err="1" smtClean="0"/>
              <a:t>humanist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enlightenment</a:t>
            </a:r>
            <a:r>
              <a:rPr lang="de-DE" dirty="0" smtClean="0"/>
              <a:t> </a:t>
            </a:r>
            <a:r>
              <a:rPr lang="de-DE" dirty="0" err="1" smtClean="0"/>
              <a:t>traditions</a:t>
            </a:r>
            <a:endParaRPr lang="de-DE" dirty="0" smtClean="0"/>
          </a:p>
          <a:p>
            <a:r>
              <a:rPr lang="de-DE" dirty="0" smtClean="0"/>
              <a:t>- Universal </a:t>
            </a:r>
            <a:r>
              <a:rPr lang="de-DE" dirty="0" err="1" smtClean="0"/>
              <a:t>relevance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denial</a:t>
            </a:r>
            <a:r>
              <a:rPr lang="de-DE" dirty="0" smtClean="0"/>
              <a:t> of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knowledges</a:t>
            </a:r>
            <a:endParaRPr lang="de-DE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3582745" y="3351894"/>
            <a:ext cx="5088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Nation </a:t>
            </a:r>
            <a:r>
              <a:rPr lang="de-DE" dirty="0" err="1" smtClean="0"/>
              <a:t>states</a:t>
            </a:r>
            <a:r>
              <a:rPr lang="de-DE" dirty="0" smtClean="0"/>
              <a:t> – </a:t>
            </a:r>
            <a:r>
              <a:rPr lang="de-DE" dirty="0" err="1" smtClean="0"/>
              <a:t>singular</a:t>
            </a:r>
            <a:r>
              <a:rPr lang="de-DE" dirty="0" smtClean="0"/>
              <a:t> national </a:t>
            </a:r>
            <a:r>
              <a:rPr lang="de-DE" dirty="0" err="1" smtClean="0"/>
              <a:t>identity</a:t>
            </a:r>
            <a:r>
              <a:rPr lang="de-DE" dirty="0" smtClean="0"/>
              <a:t>, </a:t>
            </a:r>
            <a:r>
              <a:rPr lang="de-DE" dirty="0" err="1" smtClean="0"/>
              <a:t>protection</a:t>
            </a:r>
            <a:r>
              <a:rPr lang="de-DE" dirty="0" smtClean="0"/>
              <a:t> of </a:t>
            </a:r>
            <a:r>
              <a:rPr lang="de-DE" dirty="0" err="1" smtClean="0"/>
              <a:t>borders</a:t>
            </a:r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3541217" y="1475413"/>
            <a:ext cx="4138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Global </a:t>
            </a:r>
            <a:r>
              <a:rPr lang="de-DE" dirty="0" err="1" smtClean="0"/>
              <a:t>capitalism</a:t>
            </a:r>
            <a:r>
              <a:rPr lang="de-DE" dirty="0" smtClean="0"/>
              <a:t>, </a:t>
            </a:r>
            <a:r>
              <a:rPr lang="de-DE" dirty="0" err="1" smtClean="0"/>
              <a:t>continuous</a:t>
            </a:r>
            <a:r>
              <a:rPr lang="de-DE" dirty="0" smtClean="0"/>
              <a:t>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growth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of </a:t>
            </a:r>
            <a:r>
              <a:rPr lang="de-DE" dirty="0" err="1" smtClean="0"/>
              <a:t>progress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civilisation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39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480" y="934278"/>
            <a:ext cx="4147948" cy="3419061"/>
          </a:xfrm>
        </p:spPr>
        <p:txBody>
          <a:bodyPr>
            <a:normAutofit/>
          </a:bodyPr>
          <a:lstStyle/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1026" name="Picture 2" descr="https://lh7-us.googleusercontent.com/KamWpaJrzATHAnx8ZeflbZ2JuIsn63zENCvlRAiY3kuhpnQYHhz-VYc5Q2bRmI6UTxyF_vOLYxOAq6oshmldzmQmeyHoMC3Ik96TeELDAeyvHC2fPLIkMjE6DSH65LObPf5Ey2oCd6LbHNjY490Ka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8" y="999876"/>
            <a:ext cx="4687422" cy="351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00195" y="4620280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(Andreotti et al, 2019 </a:t>
            </a:r>
            <a:r>
              <a:rPr lang="en-GB" dirty="0" smtClean="0"/>
              <a:t>p.50)</a:t>
            </a:r>
            <a:endParaRPr lang="en-GB" dirty="0"/>
          </a:p>
          <a:p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48900" y="356707"/>
            <a:ext cx="5186585" cy="5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 smtClean="0"/>
              <a:t>Decoloniality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927600" y="2070100"/>
            <a:ext cx="3086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“modernity </a:t>
            </a:r>
            <a:r>
              <a:rPr lang="en-GB" dirty="0"/>
              <a:t>depends on </a:t>
            </a:r>
            <a:r>
              <a:rPr lang="en-GB" dirty="0" err="1"/>
              <a:t>coloniality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for </a:t>
            </a:r>
            <a:r>
              <a:rPr lang="en-GB" dirty="0"/>
              <a:t>its existence</a:t>
            </a:r>
            <a:r>
              <a:rPr lang="en-GB" dirty="0" smtClean="0"/>
              <a:t>.”</a:t>
            </a:r>
          </a:p>
          <a:p>
            <a:endParaRPr lang="de-DE" dirty="0"/>
          </a:p>
          <a:p>
            <a:r>
              <a:rPr lang="de-DE" dirty="0" smtClean="0"/>
              <a:t>(in Andreotti, 2011 p. 386)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93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9189" t="3950" r="14222"/>
          <a:stretch/>
        </p:blipFill>
        <p:spPr>
          <a:xfrm>
            <a:off x="3104043" y="760342"/>
            <a:ext cx="2982598" cy="645945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480" y="934278"/>
            <a:ext cx="4147948" cy="3419061"/>
          </a:xfrm>
        </p:spPr>
        <p:txBody>
          <a:bodyPr>
            <a:normAutofit/>
          </a:bodyPr>
          <a:lstStyle/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060858" y="4714701"/>
            <a:ext cx="2302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(Andreotti et al, 2019 </a:t>
            </a:r>
            <a:r>
              <a:rPr lang="en-GB" dirty="0" smtClean="0"/>
              <a:t>p.55)</a:t>
            </a:r>
            <a:endParaRPr lang="en-GB" dirty="0"/>
          </a:p>
          <a:p>
            <a:endParaRPr lang="en-GB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71437" y="94674"/>
            <a:ext cx="5186585" cy="5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err="1" smtClean="0"/>
              <a:t>Decoloniality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l="47456" t="9597"/>
          <a:stretch/>
        </p:blipFill>
        <p:spPr>
          <a:xfrm>
            <a:off x="532288" y="700708"/>
            <a:ext cx="2946141" cy="379674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04985" y="2217351"/>
            <a:ext cx="2227459" cy="116955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, </a:t>
            </a:r>
            <a:r>
              <a:rPr lang="de-DE" dirty="0" err="1"/>
              <a:t>beliefs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practices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house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modernity</a:t>
            </a:r>
            <a:r>
              <a:rPr lang="de-DE" dirty="0"/>
              <a:t> </a:t>
            </a:r>
            <a:r>
              <a:rPr lang="de-DE" dirty="0" err="1"/>
              <a:t>built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driven</a:t>
            </a:r>
            <a:r>
              <a:rPr lang="de-DE" dirty="0"/>
              <a:t> </a:t>
            </a:r>
            <a:r>
              <a:rPr lang="de-DE" dirty="0" err="1"/>
              <a:t>unsustainability</a:t>
            </a:r>
            <a:r>
              <a:rPr lang="de-DE" dirty="0"/>
              <a:t>?</a:t>
            </a:r>
          </a:p>
          <a:p>
            <a:endParaRPr lang="en-GB" dirty="0"/>
          </a:p>
        </p:txBody>
      </p:sp>
      <p:sp>
        <p:nvSpPr>
          <p:cNvPr id="9" name="Pfeil nach rechts 8"/>
          <p:cNvSpPr/>
          <p:nvPr/>
        </p:nvSpPr>
        <p:spPr>
          <a:xfrm>
            <a:off x="2773017" y="2217351"/>
            <a:ext cx="891239" cy="570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96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99" y="1534448"/>
            <a:ext cx="2878665" cy="191911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402" y="346840"/>
            <a:ext cx="6533963" cy="641855"/>
          </a:xfrm>
        </p:spPr>
        <p:txBody>
          <a:bodyPr>
            <a:noAutofit/>
          </a:bodyPr>
          <a:lstStyle/>
          <a:p>
            <a:r>
              <a:rPr lang="de-DE" dirty="0" smtClean="0"/>
              <a:t>Education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coloniality</a:t>
            </a:r>
            <a:r>
              <a:rPr lang="de-DE" dirty="0" smtClean="0"/>
              <a:t>/</a:t>
            </a:r>
            <a:r>
              <a:rPr lang="de-DE" dirty="0" err="1" smtClean="0"/>
              <a:t>decoloniality</a:t>
            </a:r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 rot="10800000" flipV="1">
            <a:off x="264402" y="1534448"/>
            <a:ext cx="36852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“Education systems often reproduce and perpetuate the very conditions that threaten our shared futures- whether discrimination and exclusion or unsustainable lifestyles”</a:t>
            </a:r>
            <a:br>
              <a:rPr lang="en-GB" dirty="0"/>
            </a:br>
            <a:endParaRPr lang="de-DE" sz="1800" dirty="0"/>
          </a:p>
          <a:p>
            <a:r>
              <a:rPr lang="en-GB" dirty="0"/>
              <a:t>(</a:t>
            </a:r>
            <a:r>
              <a:rPr lang="en-GB" dirty="0" smtClean="0"/>
              <a:t>UNESCO (2021)</a:t>
            </a:r>
            <a:r>
              <a:rPr lang="en-GB" u="sng" dirty="0" smtClean="0">
                <a:hlinkClick r:id="rId4"/>
              </a:rPr>
              <a:t> </a:t>
            </a:r>
            <a:r>
              <a:rPr lang="en-GB" u="sng" dirty="0">
                <a:hlinkClick r:id="rId4"/>
              </a:rPr>
              <a:t>report from the international commission of the futures of </a:t>
            </a:r>
            <a:r>
              <a:rPr lang="en-GB" u="sng" dirty="0" smtClean="0">
                <a:hlinkClick r:id="rId4"/>
              </a:rPr>
              <a:t>education</a:t>
            </a:r>
            <a:r>
              <a:rPr lang="en-GB" dirty="0"/>
              <a:t> </a:t>
            </a:r>
            <a:r>
              <a:rPr lang="en-GB" dirty="0" smtClean="0"/>
              <a:t>p.11</a:t>
            </a:r>
            <a:r>
              <a:rPr lang="en-GB" dirty="0"/>
              <a:t>)</a:t>
            </a:r>
            <a:endParaRPr lang="en-GB" sz="1800" dirty="0"/>
          </a:p>
        </p:txBody>
      </p:sp>
      <p:sp>
        <p:nvSpPr>
          <p:cNvPr id="5" name="Textfeld 4"/>
          <p:cNvSpPr txBox="1"/>
          <p:nvPr/>
        </p:nvSpPr>
        <p:spPr>
          <a:xfrm>
            <a:off x="4876799" y="3741580"/>
            <a:ext cx="3297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0">
              <a:buSzPts val="1100"/>
              <a:defRPr/>
            </a:pPr>
            <a:r>
              <a:rPr lang="en-GB" dirty="0"/>
              <a:t>https://docs.google.com/document/d/1_0uUVr8YE1AKmz54m59d9IjHu7LK221OTJBtFjpc9Yc/edit</a:t>
            </a:r>
          </a:p>
        </p:txBody>
      </p:sp>
    </p:spTree>
    <p:extLst>
      <p:ext uri="{BB962C8B-B14F-4D97-AF65-F5344CB8AC3E}">
        <p14:creationId xmlns:p14="http://schemas.microsoft.com/office/powerpoint/2010/main" val="31413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000" y="123800"/>
            <a:ext cx="6571700" cy="755700"/>
          </a:xfrm>
        </p:spPr>
        <p:txBody>
          <a:bodyPr>
            <a:normAutofit/>
          </a:bodyPr>
          <a:lstStyle/>
          <a:p>
            <a:r>
              <a:rPr lang="de-DE" dirty="0" err="1" smtClean="0"/>
              <a:t>Reflection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851" y="879500"/>
            <a:ext cx="6581087" cy="3757104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perspective</a:t>
            </a:r>
            <a:r>
              <a:rPr lang="de-DE" dirty="0" smtClean="0"/>
              <a:t> on </a:t>
            </a:r>
            <a:r>
              <a:rPr lang="de-DE" dirty="0" err="1" smtClean="0"/>
              <a:t>sustainability</a:t>
            </a:r>
            <a:r>
              <a:rPr lang="de-DE" dirty="0" smtClean="0"/>
              <a:t>?</a:t>
            </a: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do in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/</a:t>
            </a:r>
            <a:r>
              <a:rPr lang="de-DE" dirty="0" err="1" smtClean="0"/>
              <a:t>or</a:t>
            </a:r>
            <a:r>
              <a:rPr lang="de-DE" dirty="0" smtClean="0"/>
              <a:t> at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</a:t>
            </a: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coloniality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?</a:t>
            </a: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dirty="0" err="1" smtClean="0"/>
              <a:t>Enact</a:t>
            </a:r>
            <a:r>
              <a:rPr lang="de-DE" dirty="0" smtClean="0"/>
              <a:t> </a:t>
            </a:r>
            <a:r>
              <a:rPr lang="de-DE" dirty="0" err="1" smtClean="0"/>
              <a:t>decoloniality</a:t>
            </a:r>
            <a:r>
              <a:rPr lang="de-D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9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55600"/>
            <a:ext cx="3822978" cy="755700"/>
          </a:xfrm>
        </p:spPr>
        <p:txBody>
          <a:bodyPr>
            <a:normAutofit/>
          </a:bodyPr>
          <a:lstStyle/>
          <a:p>
            <a:r>
              <a:rPr lang="de-DE" dirty="0" smtClean="0"/>
              <a:t>Further </a:t>
            </a:r>
            <a:r>
              <a:rPr lang="de-DE" dirty="0" err="1" smtClean="0"/>
              <a:t>resources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1700" y="1389600"/>
            <a:ext cx="6094070" cy="1060396"/>
          </a:xfrm>
        </p:spPr>
        <p:txBody>
          <a:bodyPr/>
          <a:lstStyle/>
          <a:p>
            <a:r>
              <a:rPr lang="de-DE" dirty="0" err="1" smtClean="0">
                <a:hlinkClick r:id="rId3" action="ppaction://hlinkfile"/>
              </a:rPr>
              <a:t>Why</a:t>
            </a:r>
            <a:r>
              <a:rPr lang="de-DE" dirty="0" smtClean="0">
                <a:hlinkClick r:id="rId3" action="ppaction://hlinkfile"/>
              </a:rPr>
              <a:t> </a:t>
            </a:r>
            <a:r>
              <a:rPr lang="de-DE" dirty="0" err="1" smtClean="0">
                <a:hlinkClick r:id="rId3" action="ppaction://hlinkfile"/>
              </a:rPr>
              <a:t>is</a:t>
            </a:r>
            <a:r>
              <a:rPr lang="de-DE" dirty="0" smtClean="0">
                <a:hlinkClick r:id="rId3" action="ppaction://hlinkfile"/>
              </a:rPr>
              <a:t> </a:t>
            </a:r>
            <a:r>
              <a:rPr lang="de-DE" dirty="0" err="1" smtClean="0">
                <a:hlinkClick r:id="rId3" action="ppaction://hlinkfile"/>
              </a:rPr>
              <a:t>my</a:t>
            </a:r>
            <a:r>
              <a:rPr lang="de-DE" dirty="0" smtClean="0">
                <a:hlinkClick r:id="rId3" action="ppaction://hlinkfile"/>
              </a:rPr>
              <a:t> </a:t>
            </a:r>
            <a:r>
              <a:rPr lang="de-DE" dirty="0" err="1" smtClean="0">
                <a:hlinkClick r:id="rId3" action="ppaction://hlinkfile"/>
              </a:rPr>
              <a:t>curriculum</a:t>
            </a:r>
            <a:r>
              <a:rPr lang="de-DE" dirty="0" smtClean="0">
                <a:hlinkClick r:id="rId3" action="ppaction://hlinkfile"/>
              </a:rPr>
              <a:t> </a:t>
            </a:r>
            <a:r>
              <a:rPr lang="de-DE" dirty="0" err="1" smtClean="0">
                <a:hlinkClick r:id="rId3" action="ppaction://hlinkfile"/>
              </a:rPr>
              <a:t>white</a:t>
            </a:r>
            <a:r>
              <a:rPr lang="de-DE" dirty="0" smtClean="0">
                <a:hlinkClick r:id="rId3" action="ppaction://hlinkfile"/>
              </a:rPr>
              <a:t>?</a:t>
            </a:r>
            <a:endParaRPr lang="de-DE" dirty="0" smtClean="0"/>
          </a:p>
          <a:p>
            <a:r>
              <a:rPr lang="de-DE" dirty="0" err="1" smtClean="0">
                <a:hlinkClick r:id="rId4"/>
              </a:rPr>
              <a:t>Antiracist</a:t>
            </a:r>
            <a:r>
              <a:rPr lang="de-DE" dirty="0" smtClean="0">
                <a:hlinkClick r:id="rId4"/>
              </a:rPr>
              <a:t> </a:t>
            </a:r>
            <a:r>
              <a:rPr lang="de-DE" dirty="0" err="1" smtClean="0">
                <a:hlinkClick r:id="rId4"/>
              </a:rPr>
              <a:t>educator</a:t>
            </a:r>
            <a:r>
              <a:rPr lang="de-DE" dirty="0" smtClean="0">
                <a:hlinkClick r:id="rId4"/>
              </a:rPr>
              <a:t> </a:t>
            </a:r>
            <a:r>
              <a:rPr lang="de-DE" dirty="0" err="1" smtClean="0">
                <a:hlinkClick r:id="rId4"/>
              </a:rPr>
              <a:t>toolkit</a:t>
            </a:r>
            <a:endParaRPr lang="de-DE" dirty="0" smtClean="0"/>
          </a:p>
          <a:p>
            <a:r>
              <a:rPr lang="de-DE" dirty="0" smtClean="0">
                <a:hlinkClick r:id="rId5"/>
              </a:rPr>
              <a:t>Global Citizenship </a:t>
            </a:r>
            <a:r>
              <a:rPr lang="de-DE" dirty="0">
                <a:hlinkClick r:id="rId5"/>
              </a:rPr>
              <a:t>E</a:t>
            </a:r>
            <a:r>
              <a:rPr lang="de-DE" dirty="0" smtClean="0">
                <a:hlinkClick r:id="rId5"/>
              </a:rPr>
              <a:t>ducation </a:t>
            </a:r>
            <a:r>
              <a:rPr lang="de-DE" dirty="0" err="1" smtClean="0">
                <a:hlinkClick r:id="rId5"/>
              </a:rPr>
              <a:t>Otherwise</a:t>
            </a:r>
            <a:r>
              <a:rPr lang="de-DE" dirty="0" smtClean="0">
                <a:hlinkClick r:id="rId5"/>
              </a:rPr>
              <a:t>. STUDY GUIDE</a:t>
            </a:r>
            <a:endParaRPr lang="en-GB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429313" y="2449996"/>
            <a:ext cx="3822978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 dirty="0" smtClean="0"/>
              <a:t>Task </a:t>
            </a: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311700" y="3306196"/>
            <a:ext cx="6094070" cy="106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de-DE" dirty="0" err="1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idea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decoloniality</a:t>
            </a:r>
            <a:r>
              <a:rPr lang="de-DE" dirty="0" smtClean="0"/>
              <a:t> in </a:t>
            </a:r>
            <a:r>
              <a:rPr lang="de-DE" dirty="0" err="1" smtClean="0"/>
              <a:t>relation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learners</a:t>
            </a:r>
            <a:r>
              <a:rPr lang="de-DE" dirty="0" smtClean="0"/>
              <a:t> –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smtClean="0"/>
              <a:t>include</a:t>
            </a:r>
            <a:r>
              <a:rPr lang="de-DE" dirty="0" smtClean="0"/>
              <a:t> </a:t>
            </a:r>
            <a:r>
              <a:rPr lang="de-DE" dirty="0" err="1" smtClean="0"/>
              <a:t>curriculum</a:t>
            </a:r>
            <a:r>
              <a:rPr lang="de-DE" dirty="0" smtClean="0"/>
              <a:t>, </a:t>
            </a:r>
            <a:r>
              <a:rPr lang="de-DE" dirty="0" err="1" smtClean="0"/>
              <a:t>pedagogy</a:t>
            </a:r>
            <a:r>
              <a:rPr lang="de-DE" dirty="0" smtClean="0"/>
              <a:t>, </a:t>
            </a:r>
            <a:r>
              <a:rPr lang="de-DE" dirty="0" err="1" smtClean="0"/>
              <a:t>assessment</a:t>
            </a:r>
            <a:r>
              <a:rPr lang="de-DE" dirty="0" smtClean="0"/>
              <a:t> 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something</a:t>
            </a:r>
            <a:r>
              <a:rPr lang="de-DE" dirty="0" smtClean="0"/>
              <a:t> </a:t>
            </a:r>
            <a:r>
              <a:rPr lang="de-DE" dirty="0" err="1" smtClean="0"/>
              <a:t>else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0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6055D-0248-4D06-824A-EFE6E110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85" y="2259707"/>
            <a:ext cx="8520600" cy="841800"/>
          </a:xfrm>
        </p:spPr>
        <p:txBody>
          <a:bodyPr>
            <a:normAutofit fontScale="90000"/>
          </a:bodyPr>
          <a:lstStyle/>
          <a:p>
            <a:r>
              <a:rPr lang="de-DE" dirty="0"/>
              <a:t>Thank you for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en-GB" sz="1800" u="sng" dirty="0">
                <a:hlinkClick r:id="rId3"/>
              </a:rPr>
              <a:t>https://tap-ts.eu/mod/questionnaire/view.php?id=1431</a:t>
            </a:r>
            <a:r>
              <a:rPr lang="en-GB" dirty="0"/>
              <a:t/>
            </a:r>
            <a:br>
              <a:rPr lang="en-GB" dirty="0"/>
            </a:br>
            <a:r>
              <a:rPr lang="de-DE" dirty="0"/>
              <a:t/>
            </a:r>
            <a:br>
              <a:rPr lang="de-DE" dirty="0"/>
            </a:br>
            <a:endParaRPr lang="de-DE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8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Welcome ….</a:t>
            </a:r>
            <a:endParaRPr lang="en-GB" dirty="0"/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platzhalter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500" y="724075"/>
            <a:ext cx="3837000" cy="36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"/>
          <p:cNvSpPr txBox="1">
            <a:spLocks noGrp="1"/>
          </p:cNvSpPr>
          <p:nvPr>
            <p:ph type="title"/>
          </p:nvPr>
        </p:nvSpPr>
        <p:spPr>
          <a:xfrm>
            <a:off x="440447" y="365572"/>
            <a:ext cx="5705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-DE" sz="2200" dirty="0" smtClean="0"/>
              <a:t>Agenda </a:t>
            </a:r>
            <a:r>
              <a:rPr lang="de-DE" sz="2200" dirty="0"/>
              <a:t/>
            </a:r>
            <a:br>
              <a:rPr lang="de-DE" sz="2200" dirty="0"/>
            </a:br>
            <a:endParaRPr sz="2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535600"/>
            <a:ext cx="1966978" cy="439524"/>
          </a:xfrm>
          <a:prstGeom prst="rect">
            <a:avLst/>
          </a:prstGeom>
        </p:spPr>
      </p:pic>
      <p:sp>
        <p:nvSpPr>
          <p:cNvPr id="4" name="Google Shape;272;p6"/>
          <p:cNvSpPr txBox="1">
            <a:spLocks/>
          </p:cNvSpPr>
          <p:nvPr/>
        </p:nvSpPr>
        <p:spPr>
          <a:xfrm>
            <a:off x="440447" y="1334932"/>
            <a:ext cx="6949296" cy="2893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B44A"/>
              </a:buClr>
              <a:buSzPts val="2400"/>
              <a:buFont typeface="Inter"/>
              <a:buNone/>
              <a:defRPr sz="2400" b="1" i="0" u="none" strike="noStrike" cap="none">
                <a:solidFill>
                  <a:srgbClr val="39B44A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2"/>
                </a:solidFill>
              </a:rPr>
              <a:t>Key </a:t>
            </a:r>
            <a:r>
              <a:rPr lang="de-DE" sz="2200" dirty="0" err="1" smtClean="0">
                <a:solidFill>
                  <a:schemeClr val="bg2"/>
                </a:solidFill>
              </a:rPr>
              <a:t>terms</a:t>
            </a:r>
            <a:endParaRPr lang="de-DE" sz="22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2"/>
                </a:solidFill>
              </a:rPr>
              <a:t>Decoloniality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and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sustainability</a:t>
            </a:r>
            <a:endParaRPr lang="de-DE" sz="22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chemeClr val="bg2"/>
                </a:solidFill>
              </a:rPr>
              <a:t>Education, </a:t>
            </a:r>
            <a:r>
              <a:rPr lang="de-DE" sz="2200" dirty="0" err="1" smtClean="0">
                <a:solidFill>
                  <a:schemeClr val="bg2"/>
                </a:solidFill>
              </a:rPr>
              <a:t>decoloniality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and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sustainability</a:t>
            </a:r>
            <a:endParaRPr lang="de-DE" sz="22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 smtClean="0">
                <a:solidFill>
                  <a:schemeClr val="bg2"/>
                </a:solidFill>
              </a:rPr>
              <a:t>Reflection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and</a:t>
            </a:r>
            <a:r>
              <a:rPr lang="de-DE" sz="2200" dirty="0" smtClean="0">
                <a:solidFill>
                  <a:schemeClr val="bg2"/>
                </a:solidFill>
              </a:rPr>
              <a:t> </a:t>
            </a:r>
            <a:r>
              <a:rPr lang="de-DE" sz="2200" dirty="0" err="1" smtClean="0">
                <a:solidFill>
                  <a:schemeClr val="bg2"/>
                </a:solidFill>
              </a:rPr>
              <a:t>resources</a:t>
            </a:r>
            <a:r>
              <a:rPr lang="de-DE" sz="2200" dirty="0" smtClean="0"/>
              <a:t/>
            </a:r>
            <a:br>
              <a:rPr lang="de-DE" sz="2200" dirty="0" smtClean="0"/>
            </a:b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1271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600" y="539700"/>
            <a:ext cx="2808000" cy="755700"/>
          </a:xfrm>
        </p:spPr>
        <p:txBody>
          <a:bodyPr/>
          <a:lstStyle/>
          <a:p>
            <a:r>
              <a:rPr lang="de-DE" dirty="0" smtClean="0"/>
              <a:t>Key </a:t>
            </a:r>
            <a:r>
              <a:rPr lang="de-DE" dirty="0" err="1" smtClean="0"/>
              <a:t>terms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1700" y="1681700"/>
            <a:ext cx="4120600" cy="14425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dirty="0" err="1" smtClean="0">
                <a:solidFill>
                  <a:schemeClr val="tx1"/>
                </a:solidFill>
                <a:latin typeface="+mj-lt"/>
              </a:rPr>
              <a:t>Colonisation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/</a:t>
            </a:r>
            <a:r>
              <a:rPr lang="de-DE" sz="2000" dirty="0" err="1" smtClean="0">
                <a:solidFill>
                  <a:schemeClr val="tx1"/>
                </a:solidFill>
                <a:latin typeface="+mj-lt"/>
              </a:rPr>
              <a:t>Decolonisation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2000" dirty="0" err="1">
                <a:solidFill>
                  <a:schemeClr val="tx1"/>
                </a:solidFill>
                <a:latin typeface="+mj-lt"/>
              </a:rPr>
              <a:t>Coloniality</a:t>
            </a:r>
            <a:r>
              <a:rPr lang="de-DE" sz="2000" dirty="0">
                <a:solidFill>
                  <a:schemeClr val="tx1"/>
                </a:solidFill>
                <a:latin typeface="+mj-lt"/>
              </a:rPr>
              <a:t>/</a:t>
            </a:r>
            <a:r>
              <a:rPr lang="de-DE" sz="2000" dirty="0" err="1">
                <a:solidFill>
                  <a:schemeClr val="tx1"/>
                </a:solidFill>
                <a:latin typeface="+mj-lt"/>
              </a:rPr>
              <a:t>Decoloniality</a:t>
            </a:r>
            <a:endParaRPr lang="de-DE" sz="2000" dirty="0">
              <a:solidFill>
                <a:schemeClr val="tx1"/>
              </a:solidFill>
              <a:latin typeface="+mj-lt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de-DE" dirty="0" smtClean="0"/>
              <a:t> </a:t>
            </a: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0900" y="555600"/>
            <a:ext cx="2933700" cy="43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479" y="137166"/>
            <a:ext cx="4147948" cy="7557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Colonisation</a:t>
            </a:r>
            <a:r>
              <a:rPr lang="de-DE" dirty="0" smtClean="0"/>
              <a:t>/</a:t>
            </a:r>
            <a:r>
              <a:rPr lang="de-DE" dirty="0" err="1" smtClean="0"/>
              <a:t>decolonisation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480" y="934278"/>
            <a:ext cx="3978981" cy="3588026"/>
          </a:xfrm>
        </p:spPr>
        <p:txBody>
          <a:bodyPr>
            <a:normAutofit fontScale="62500" lnSpcReduction="20000"/>
          </a:bodyPr>
          <a:lstStyle/>
          <a:p>
            <a:pPr marL="12700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To colonize is to settle in, and take control of, land outside your own borders. </a:t>
            </a:r>
            <a:endParaRPr lang="en-GB" sz="1800" dirty="0" smtClean="0">
              <a:solidFill>
                <a:schemeClr val="tx1"/>
              </a:solidFill>
              <a:latin typeface="+mj-lt"/>
            </a:endParaRPr>
          </a:p>
          <a:p>
            <a:pPr marL="127000" indent="0">
              <a:lnSpc>
                <a:spcPct val="150000"/>
              </a:lnSpc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en-GB" sz="1800" dirty="0" smtClean="0">
                <a:solidFill>
                  <a:schemeClr val="tx1"/>
                </a:solidFill>
                <a:latin typeface="+mj-lt"/>
              </a:rPr>
              <a:t>E.g</a:t>
            </a:r>
            <a:r>
              <a:rPr lang="en-GB" sz="1800" dirty="0">
                <a:solidFill>
                  <a:schemeClr val="tx1"/>
                </a:solidFill>
                <a:latin typeface="+mj-lt"/>
              </a:rPr>
              <a:t>. the British colonized India for over 200 years. Colonization was motivated by economics. European powers sought to expand their markets and acquire raw materials overseas.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127000" indent="0">
              <a:lnSpc>
                <a:spcPct val="150000"/>
              </a:lnSpc>
              <a:buNone/>
            </a:pPr>
            <a:endParaRPr lang="en-GB" sz="1800" dirty="0">
              <a:solidFill>
                <a:schemeClr val="tx1"/>
              </a:solidFill>
              <a:latin typeface="+mj-lt"/>
            </a:endParaRPr>
          </a:p>
          <a:p>
            <a:pPr marL="127000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Decolonization is a process by which colonies become independent of the colonizing country. Decolonization occurred in response to independence movements in colonized territories. </a:t>
            </a:r>
          </a:p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r>
              <a:rPr lang="de-DE" sz="900" dirty="0"/>
              <a:t>(Source: </a:t>
            </a:r>
            <a:r>
              <a:rPr lang="de-DE" sz="900" dirty="0">
                <a:hlinkClick r:id="rId3"/>
              </a:rPr>
              <a:t>https://www.insightsonindia.com/2022/10/27/colonialism-and-decolonization/</a:t>
            </a:r>
            <a:r>
              <a:rPr lang="de-DE" sz="900" dirty="0"/>
              <a:t>)</a:t>
            </a:r>
          </a:p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156" y="892866"/>
            <a:ext cx="2716601" cy="241475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1460" y="2807805"/>
            <a:ext cx="2768932" cy="18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479" y="137166"/>
            <a:ext cx="4147948" cy="755700"/>
          </a:xfrm>
        </p:spPr>
        <p:txBody>
          <a:bodyPr>
            <a:normAutofit/>
          </a:bodyPr>
          <a:lstStyle/>
          <a:p>
            <a:r>
              <a:rPr lang="de-DE" dirty="0" err="1" smtClean="0"/>
              <a:t>Coloniality</a:t>
            </a:r>
            <a:r>
              <a:rPr lang="de-DE" dirty="0" smtClean="0"/>
              <a:t>/</a:t>
            </a:r>
            <a:r>
              <a:rPr lang="de-DE" dirty="0" err="1" smtClean="0"/>
              <a:t>Decoloniality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480" y="934278"/>
            <a:ext cx="4147948" cy="3419061"/>
          </a:xfrm>
        </p:spPr>
        <p:txBody>
          <a:bodyPr>
            <a:normAutofit/>
          </a:bodyPr>
          <a:lstStyle/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278" y="1027044"/>
            <a:ext cx="2311400" cy="342249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19084" y="981814"/>
            <a:ext cx="46493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dirty="0" err="1"/>
              <a:t>Coloniality</a:t>
            </a:r>
            <a:r>
              <a:rPr lang="en-GB" dirty="0"/>
              <a:t> </a:t>
            </a:r>
            <a:r>
              <a:rPr lang="en-GB" dirty="0" smtClean="0"/>
              <a:t>(…) refers </a:t>
            </a:r>
            <a:r>
              <a:rPr lang="en-GB" dirty="0"/>
              <a:t>to long-standing patterns of power that emerged as a result </a:t>
            </a:r>
            <a:r>
              <a:rPr lang="en-GB" dirty="0" smtClean="0"/>
              <a:t>of colonialism</a:t>
            </a:r>
            <a:r>
              <a:rPr lang="en-GB" dirty="0"/>
              <a:t>, but that define culture, </a:t>
            </a:r>
            <a:r>
              <a:rPr lang="en-GB" dirty="0" err="1"/>
              <a:t>labor</a:t>
            </a:r>
            <a:r>
              <a:rPr lang="en-GB" dirty="0"/>
              <a:t>, intersubjective relations, </a:t>
            </a:r>
            <a:r>
              <a:rPr lang="en-GB" dirty="0" smtClean="0"/>
              <a:t>and knowledge </a:t>
            </a:r>
            <a:r>
              <a:rPr lang="en-GB" dirty="0"/>
              <a:t>production well beyond the strict limits of colonial </a:t>
            </a:r>
            <a:r>
              <a:rPr lang="en-GB" dirty="0" smtClean="0"/>
              <a:t>administrations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Thus</a:t>
            </a:r>
            <a:r>
              <a:rPr lang="en-GB" dirty="0"/>
              <a:t>, </a:t>
            </a:r>
            <a:r>
              <a:rPr lang="en-GB" dirty="0" err="1"/>
              <a:t>coloniality</a:t>
            </a:r>
            <a:r>
              <a:rPr lang="en-GB" dirty="0"/>
              <a:t> survives colonialism.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is maintained alive in </a:t>
            </a:r>
            <a:r>
              <a:rPr lang="en-GB" dirty="0" smtClean="0"/>
              <a:t>books, in </a:t>
            </a:r>
            <a:r>
              <a:rPr lang="en-GB" dirty="0"/>
              <a:t>the criteria for academic performance, in cultural patterns, in </a:t>
            </a:r>
            <a:r>
              <a:rPr lang="en-GB" dirty="0" smtClean="0"/>
              <a:t>common sense</a:t>
            </a:r>
            <a:r>
              <a:rPr lang="en-GB" dirty="0"/>
              <a:t>, in the self-image of peoples, in aspirations of self, and so many </a:t>
            </a:r>
            <a:r>
              <a:rPr lang="en-GB" dirty="0" smtClean="0"/>
              <a:t>other aspects </a:t>
            </a:r>
            <a:r>
              <a:rPr lang="en-GB" dirty="0"/>
              <a:t>of our modern experience.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 </a:t>
            </a:r>
            <a:r>
              <a:rPr lang="en-GB" dirty="0"/>
              <a:t>a way, as modern subjects we </a:t>
            </a:r>
            <a:r>
              <a:rPr lang="en-GB" dirty="0" smtClean="0"/>
              <a:t>breath </a:t>
            </a:r>
            <a:r>
              <a:rPr lang="en-GB" dirty="0" err="1" smtClean="0"/>
              <a:t>coloniality</a:t>
            </a:r>
            <a:r>
              <a:rPr lang="en-GB" dirty="0" smtClean="0"/>
              <a:t> </a:t>
            </a:r>
            <a:r>
              <a:rPr lang="en-GB" dirty="0"/>
              <a:t>all the time and everyday.”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		(Maldonado Torres, 2007 p.243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2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479" y="137166"/>
            <a:ext cx="4147948" cy="755700"/>
          </a:xfrm>
        </p:spPr>
        <p:txBody>
          <a:bodyPr>
            <a:normAutofit/>
          </a:bodyPr>
          <a:lstStyle/>
          <a:p>
            <a:r>
              <a:rPr lang="de-DE" dirty="0" err="1" smtClean="0"/>
              <a:t>Decoloniality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4480" y="934278"/>
            <a:ext cx="4147948" cy="3419061"/>
          </a:xfrm>
        </p:spPr>
        <p:txBody>
          <a:bodyPr>
            <a:normAutofit/>
          </a:bodyPr>
          <a:lstStyle/>
          <a:p>
            <a:pPr marL="127000" indent="0">
              <a:lnSpc>
                <a:spcPct val="150000"/>
              </a:lnSpc>
              <a:buNone/>
            </a:pPr>
            <a:endParaRPr lang="en-GB" dirty="0"/>
          </a:p>
          <a:p>
            <a:pPr marL="127000" indent="0">
              <a:buNone/>
            </a:pP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930400"/>
            <a:ext cx="1786798" cy="264571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54479" y="950844"/>
            <a:ext cx="56653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</a:t>
            </a:r>
            <a:r>
              <a:rPr lang="en-GB" dirty="0" err="1"/>
              <a:t>Decoloniality</a:t>
            </a:r>
            <a:r>
              <a:rPr lang="en-GB" dirty="0"/>
              <a:t> denotes ways of thinking, knowing, being and doing that began with, but also precede, the colonial enterprise and invasion.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It </a:t>
            </a:r>
            <a:r>
              <a:rPr lang="en-GB" dirty="0"/>
              <a:t>implies the recognition and undoing of hierarchical structures of race, gender, hetero-patriarchy, and class that continue to control life, knowledge, spirituality, and thought, structures that are clearly intertwined with and constitutive of global capitalism and western modernity. </a:t>
            </a:r>
            <a:r>
              <a:rPr lang="en-GB" dirty="0" smtClean="0"/>
              <a:t>(…) </a:t>
            </a:r>
          </a:p>
          <a:p>
            <a:endParaRPr lang="en-GB" dirty="0"/>
          </a:p>
          <a:p>
            <a:r>
              <a:rPr lang="en-GB" dirty="0" err="1" smtClean="0"/>
              <a:t>decoloniality</a:t>
            </a:r>
            <a:r>
              <a:rPr lang="en-GB" dirty="0" smtClean="0"/>
              <a:t> </a:t>
            </a:r>
            <a:r>
              <a:rPr lang="en-GB" dirty="0"/>
              <a:t>seeks to make visible, open up, and advance radically distinct perspectives and positionalities that displace Western rationality as the only framework and possibility of existence, analysis, and thought.”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73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972" y="1222700"/>
            <a:ext cx="3726170" cy="3458387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02213" y="1247971"/>
            <a:ext cx="3673200" cy="744000"/>
          </a:xfrm>
        </p:spPr>
        <p:txBody>
          <a:bodyPr/>
          <a:lstStyle/>
          <a:p>
            <a:pPr marL="127000" indent="0">
              <a:buNone/>
            </a:pPr>
            <a:r>
              <a:rPr lang="de-DE" dirty="0" smtClean="0"/>
              <a:t>GREEN AND INCLUSIVE </a:t>
            </a:r>
          </a:p>
          <a:p>
            <a:pPr marL="127000" indent="0">
              <a:buNone/>
            </a:pPr>
            <a:r>
              <a:rPr lang="de-DE" dirty="0" smtClean="0"/>
              <a:t>GROWTH</a:t>
            </a:r>
            <a:endParaRPr lang="en-GB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11700" y="375971"/>
            <a:ext cx="6024117" cy="485091"/>
          </a:xfrm>
        </p:spPr>
        <p:txBody>
          <a:bodyPr>
            <a:noAutofit/>
          </a:bodyPr>
          <a:lstStyle/>
          <a:p>
            <a:r>
              <a:rPr lang="de-DE" dirty="0" err="1" smtClean="0"/>
              <a:t>Sustainability</a:t>
            </a:r>
            <a:r>
              <a:rPr lang="de-DE" dirty="0" smtClean="0"/>
              <a:t> </a:t>
            </a:r>
            <a:r>
              <a:rPr lang="de-DE" dirty="0" err="1" smtClean="0"/>
              <a:t>perspectives</a:t>
            </a:r>
            <a:endParaRPr lang="en-GB" dirty="0"/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5861957" y="1880731"/>
            <a:ext cx="3673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27000" indent="0">
              <a:buFont typeface="Nunito"/>
              <a:buNone/>
            </a:pPr>
            <a:r>
              <a:rPr lang="de-DE" dirty="0" smtClean="0"/>
              <a:t>HUMAN RIGHTS AND CAPABILITIES</a:t>
            </a:r>
            <a:endParaRPr lang="en-GB" dirty="0"/>
          </a:p>
        </p:txBody>
      </p:sp>
      <p:sp>
        <p:nvSpPr>
          <p:cNvPr id="7" name="Textplatzhalter 2"/>
          <p:cNvSpPr txBox="1">
            <a:spLocks/>
          </p:cNvSpPr>
          <p:nvPr/>
        </p:nvSpPr>
        <p:spPr>
          <a:xfrm>
            <a:off x="311700" y="3272400"/>
            <a:ext cx="3673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27000" indent="0">
              <a:buFont typeface="Nunito"/>
              <a:buNone/>
            </a:pPr>
            <a:r>
              <a:rPr lang="de-DE" dirty="0" smtClean="0"/>
              <a:t>ENVIRONMENTAL </a:t>
            </a:r>
          </a:p>
          <a:p>
            <a:pPr marL="127000" indent="0">
              <a:buFont typeface="Nunito"/>
              <a:buNone/>
            </a:pPr>
            <a:r>
              <a:rPr lang="de-DE" dirty="0" smtClean="0"/>
              <a:t>SYNERGY</a:t>
            </a:r>
            <a:endParaRPr lang="en-GB" dirty="0"/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6008550" y="3644400"/>
            <a:ext cx="3673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127000" indent="0">
              <a:buFont typeface="Nunito"/>
              <a:buNone/>
            </a:pPr>
            <a:r>
              <a:rPr lang="de-DE" dirty="0" smtClean="0"/>
              <a:t>DECOLONIALITY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4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402" y="346840"/>
            <a:ext cx="5308707" cy="641855"/>
          </a:xfrm>
        </p:spPr>
        <p:txBody>
          <a:bodyPr>
            <a:noAutofit/>
          </a:bodyPr>
          <a:lstStyle/>
          <a:p>
            <a:r>
              <a:rPr lang="de-DE" dirty="0" err="1" smtClean="0"/>
              <a:t>Perspectives</a:t>
            </a:r>
            <a:r>
              <a:rPr lang="de-DE" dirty="0" smtClean="0"/>
              <a:t> on </a:t>
            </a:r>
            <a:r>
              <a:rPr lang="de-DE" dirty="0" err="1" smtClean="0"/>
              <a:t>sustainability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 rot="10800000" flipV="1">
            <a:off x="161926" y="1712533"/>
            <a:ext cx="344049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rgbClr val="00B050"/>
                </a:solidFill>
              </a:rPr>
              <a:t>“It is useful to bring these different perspectives into conversation, and see tensions between these narratives as potentially generative rather than inherently problematic.” </a:t>
            </a:r>
            <a:endParaRPr lang="en-GB" sz="1800" dirty="0" smtClean="0">
              <a:solidFill>
                <a:srgbClr val="00B050"/>
              </a:solidFill>
            </a:endParaRP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(</a:t>
            </a:r>
            <a:r>
              <a:rPr lang="en-GB" sz="1600" dirty="0" err="1" smtClean="0"/>
              <a:t>Tikly</a:t>
            </a:r>
            <a:r>
              <a:rPr lang="en-GB" sz="1600" dirty="0" smtClean="0"/>
              <a:t>, 2023</a:t>
            </a:r>
            <a:r>
              <a:rPr lang="en-GB" sz="1600" dirty="0"/>
              <a:t>) p. 24</a:t>
            </a:r>
          </a:p>
          <a:p>
            <a:pPr algn="ctr"/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94" y="1387508"/>
            <a:ext cx="4029805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1443</Words>
  <Application>Microsoft Office PowerPoint</Application>
  <PresentationFormat>Bildschirmpräsentation (16:9)</PresentationFormat>
  <Paragraphs>175</Paragraphs>
  <Slides>16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Nunito</vt:lpstr>
      <vt:lpstr>Inter</vt:lpstr>
      <vt:lpstr>Arial</vt:lpstr>
      <vt:lpstr>Simple Light</vt:lpstr>
      <vt:lpstr> ‚Decoloniality and Sustainable Futures Education‘ </vt:lpstr>
      <vt:lpstr>Welcome ….</vt:lpstr>
      <vt:lpstr>Agenda  </vt:lpstr>
      <vt:lpstr>Key terms</vt:lpstr>
      <vt:lpstr>Colonisation/decolonisation</vt:lpstr>
      <vt:lpstr>Coloniality/Decoloniality</vt:lpstr>
      <vt:lpstr>Decoloniality</vt:lpstr>
      <vt:lpstr>Sustainability perspectives</vt:lpstr>
      <vt:lpstr>Perspectives on sustainability</vt:lpstr>
      <vt:lpstr>PowerPoint-Präsentation</vt:lpstr>
      <vt:lpstr>PowerPoint-Präsentation</vt:lpstr>
      <vt:lpstr>PowerPoint-Präsentation</vt:lpstr>
      <vt:lpstr>Education and coloniality/decoloniality </vt:lpstr>
      <vt:lpstr>Reflection questions</vt:lpstr>
      <vt:lpstr>Further resources</vt:lpstr>
      <vt:lpstr>Thank you for your participation  https://tap-ts.eu/mod/questionnaire/view.php?id=1431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Package 3</dc:title>
  <dc:creator>Bart Verswijvel</dc:creator>
  <cp:lastModifiedBy>Rachel Bowden</cp:lastModifiedBy>
  <cp:revision>79</cp:revision>
  <cp:lastPrinted>2023-05-08T11:50:11Z</cp:lastPrinted>
  <dcterms:modified xsi:type="dcterms:W3CDTF">2024-03-11T10:43:35Z</dcterms:modified>
</cp:coreProperties>
</file>