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283" r:id="rId4"/>
    <p:sldId id="289" r:id="rId5"/>
    <p:sldId id="286" r:id="rId6"/>
    <p:sldId id="284" r:id="rId7"/>
    <p:sldId id="287" r:id="rId8"/>
    <p:sldId id="288" r:id="rId9"/>
    <p:sldId id="331" r:id="rId10"/>
    <p:sldId id="361" r:id="rId11"/>
    <p:sldId id="360" r:id="rId12"/>
  </p:sldIdLst>
  <p:sldSz cx="9144000" cy="5143500" type="screen16x9"/>
  <p:notesSz cx="6797675" cy="9926638"/>
  <p:embeddedFontLst>
    <p:embeddedFont>
      <p:font typeface="Inter" panose="020B060402020202020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averseCivicEd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3690" autoAdjust="0"/>
  </p:normalViewPr>
  <p:slideViewPr>
    <p:cSldViewPr snapToGrid="0">
      <p:cViewPr varScale="1">
        <p:scale>
          <a:sx n="81" d="100"/>
          <a:sy n="81" d="100"/>
        </p:scale>
        <p:origin x="86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2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51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4223742-E5CA-450B-9D68-30124E4402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C4FB5C-F995-4807-B7D2-98CFA090CF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A1355-1A4C-4DB6-978F-DB06BB55B9DF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3C40CF-8D19-4298-836B-5F31F79753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542B5B-5C22-4680-87C2-6A3616A0FA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0BD21-7B60-4016-9773-59A658C39D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01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morning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, I am Rachel and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Pavlina,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presenting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on behalf of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colleagues</a:t>
            </a:r>
            <a:r>
              <a:rPr lang="de-DE" dirty="0"/>
              <a:t> Mats and Nikos.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de-D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/>
              <a:t>Rachel  (30 sec)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163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51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28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74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554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/>
              <a:t>The TAP-Ts </a:t>
            </a:r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comprises</a:t>
            </a:r>
            <a:r>
              <a:rPr lang="de-DE" baseline="0" dirty="0"/>
              <a:t> </a:t>
            </a:r>
            <a:r>
              <a:rPr lang="de-DE" baseline="0" dirty="0" err="1"/>
              <a:t>eleven</a:t>
            </a:r>
            <a:r>
              <a:rPr lang="de-DE" baseline="0" dirty="0"/>
              <a:t> </a:t>
            </a:r>
            <a:r>
              <a:rPr lang="de-DE" baseline="0" dirty="0" err="1"/>
              <a:t>partner</a:t>
            </a:r>
            <a:r>
              <a:rPr lang="de-DE" baseline="0" dirty="0"/>
              <a:t> </a:t>
            </a:r>
            <a:r>
              <a:rPr lang="de-DE" baseline="0" dirty="0" err="1"/>
              <a:t>insitutions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</a:t>
            </a:r>
            <a:r>
              <a:rPr lang="de-DE" baseline="0" dirty="0" err="1"/>
              <a:t>seven</a:t>
            </a:r>
            <a:r>
              <a:rPr lang="de-DE" baseline="0" dirty="0"/>
              <a:t> European countries (Austria, </a:t>
            </a:r>
            <a:r>
              <a:rPr lang="de-DE" baseline="0" dirty="0" err="1"/>
              <a:t>Belgium</a:t>
            </a:r>
            <a:r>
              <a:rPr lang="de-DE" baseline="0" dirty="0"/>
              <a:t>, </a:t>
            </a:r>
            <a:r>
              <a:rPr lang="de-DE" baseline="0" dirty="0" err="1"/>
              <a:t>Cyprus</a:t>
            </a:r>
            <a:r>
              <a:rPr lang="de-DE" baseline="0" dirty="0"/>
              <a:t>, Germany, Portugal, </a:t>
            </a:r>
            <a:r>
              <a:rPr lang="de-DE" baseline="0" dirty="0" err="1"/>
              <a:t>Ireland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Sweden</a:t>
            </a:r>
            <a:r>
              <a:rPr lang="de-DE" baseline="0" dirty="0"/>
              <a:t>). Partner </a:t>
            </a:r>
            <a:r>
              <a:rPr lang="de-DE" baseline="0" dirty="0" err="1"/>
              <a:t>insitutions</a:t>
            </a:r>
            <a:r>
              <a:rPr lang="de-DE" baseline="0" dirty="0"/>
              <a:t> </a:t>
            </a:r>
            <a:r>
              <a:rPr lang="de-DE" baseline="0" dirty="0" err="1"/>
              <a:t>include</a:t>
            </a:r>
            <a:r>
              <a:rPr lang="de-DE" baseline="0" dirty="0"/>
              <a:t>: </a:t>
            </a:r>
            <a:r>
              <a:rPr lang="de-DE" baseline="0" dirty="0" err="1"/>
              <a:t>universities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pedagogical</a:t>
            </a:r>
            <a:r>
              <a:rPr lang="de-DE" baseline="0" dirty="0"/>
              <a:t> </a:t>
            </a:r>
            <a:r>
              <a:rPr lang="de-DE" baseline="0" dirty="0" err="1"/>
              <a:t>insitutes</a:t>
            </a:r>
            <a:r>
              <a:rPr lang="de-DE" baseline="0" dirty="0"/>
              <a:t>, </a:t>
            </a:r>
            <a:r>
              <a:rPr lang="de-DE" baseline="0" dirty="0" err="1"/>
              <a:t>schools</a:t>
            </a:r>
            <a:r>
              <a:rPr lang="de-DE" baseline="0" dirty="0"/>
              <a:t>, </a:t>
            </a:r>
            <a:r>
              <a:rPr lang="de-DE" baseline="0" dirty="0" err="1"/>
              <a:t>government</a:t>
            </a:r>
            <a:r>
              <a:rPr lang="de-DE" baseline="0" dirty="0"/>
              <a:t> </a:t>
            </a:r>
            <a:r>
              <a:rPr lang="de-DE" baseline="0" dirty="0" err="1"/>
              <a:t>agency</a:t>
            </a:r>
            <a:r>
              <a:rPr lang="de-DE" baseline="0" dirty="0"/>
              <a:t>, </a:t>
            </a:r>
            <a:r>
              <a:rPr lang="de-DE" baseline="0" dirty="0" err="1"/>
              <a:t>civil</a:t>
            </a:r>
            <a:r>
              <a:rPr lang="de-DE" baseline="0" dirty="0"/>
              <a:t> </a:t>
            </a:r>
            <a:r>
              <a:rPr lang="de-DE" baseline="0" dirty="0" err="1"/>
              <a:t>society</a:t>
            </a:r>
            <a:r>
              <a:rPr lang="de-DE" baseline="0" dirty="0"/>
              <a:t> </a:t>
            </a:r>
            <a:r>
              <a:rPr lang="de-DE" baseline="0" dirty="0" err="1"/>
              <a:t>organisation</a:t>
            </a:r>
            <a:r>
              <a:rPr lang="de-DE" baseline="0" dirty="0"/>
              <a:t>, </a:t>
            </a:r>
            <a:r>
              <a:rPr lang="de-DE" baseline="0" dirty="0" err="1"/>
              <a:t>educational</a:t>
            </a:r>
            <a:r>
              <a:rPr lang="de-DE" baseline="0" dirty="0"/>
              <a:t> </a:t>
            </a:r>
            <a:r>
              <a:rPr lang="de-DE" baseline="0" dirty="0" err="1"/>
              <a:t>enterprises</a:t>
            </a:r>
            <a:r>
              <a:rPr lang="de-DE" baseline="0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49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baseline="0" dirty="0"/>
              <a:t> </a:t>
            </a:r>
            <a:r>
              <a:rPr lang="de-DE" baseline="0" dirty="0" err="1"/>
              <a:t>kinds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event</a:t>
            </a:r>
            <a:r>
              <a:rPr lang="de-DE" baseline="0" dirty="0"/>
              <a:t>, </a:t>
            </a:r>
            <a:r>
              <a:rPr lang="de-DE" baseline="0" dirty="0" err="1"/>
              <a:t>each</a:t>
            </a:r>
            <a:r>
              <a:rPr lang="de-DE" baseline="0" dirty="0"/>
              <a:t> </a:t>
            </a:r>
            <a:r>
              <a:rPr lang="de-DE" baseline="0" dirty="0" err="1"/>
              <a:t>designed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test</a:t>
            </a:r>
            <a:r>
              <a:rPr lang="de-DE" baseline="0" dirty="0"/>
              <a:t> a different </a:t>
            </a:r>
            <a:r>
              <a:rPr lang="de-DE" baseline="0" dirty="0" err="1"/>
              <a:t>model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teacher</a:t>
            </a:r>
            <a:r>
              <a:rPr lang="de-DE" baseline="0" dirty="0"/>
              <a:t> </a:t>
            </a:r>
            <a:r>
              <a:rPr lang="de-DE" baseline="0" dirty="0" err="1"/>
              <a:t>mobility</a:t>
            </a:r>
            <a:r>
              <a:rPr lang="de-DE" baseline="0" dirty="0"/>
              <a:t> – online </a:t>
            </a:r>
            <a:r>
              <a:rPr lang="de-DE" baseline="0" dirty="0" err="1"/>
              <a:t>workshops</a:t>
            </a:r>
            <a:r>
              <a:rPr lang="de-DE" baseline="0" dirty="0"/>
              <a:t>, </a:t>
            </a:r>
            <a:r>
              <a:rPr lang="de-DE" baseline="0" dirty="0" err="1"/>
              <a:t>blended</a:t>
            </a:r>
            <a:r>
              <a:rPr lang="de-DE" baseline="0" dirty="0"/>
              <a:t> </a:t>
            </a:r>
            <a:r>
              <a:rPr lang="de-DE" baseline="0" dirty="0" err="1"/>
              <a:t>learning</a:t>
            </a:r>
            <a:r>
              <a:rPr lang="de-DE" baseline="0" dirty="0"/>
              <a:t> </a:t>
            </a:r>
            <a:r>
              <a:rPr lang="de-DE" baseline="0" dirty="0" err="1"/>
              <a:t>active</a:t>
            </a:r>
            <a:r>
              <a:rPr lang="de-DE" baseline="0" dirty="0"/>
              <a:t> </a:t>
            </a:r>
            <a:r>
              <a:rPr lang="de-DE" baseline="0" dirty="0" err="1"/>
              <a:t>learning</a:t>
            </a:r>
            <a:r>
              <a:rPr lang="de-DE" baseline="0" dirty="0"/>
              <a:t> </a:t>
            </a:r>
            <a:r>
              <a:rPr lang="de-DE" baseline="0" dirty="0" err="1"/>
              <a:t>events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summer</a:t>
            </a:r>
            <a:r>
              <a:rPr lang="de-DE" baseline="0" dirty="0"/>
              <a:t> </a:t>
            </a:r>
            <a:r>
              <a:rPr lang="de-DE" baseline="0" dirty="0" err="1"/>
              <a:t>schools</a:t>
            </a:r>
            <a:r>
              <a:rPr lang="de-DE" baseline="0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de-DE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baseline="0" dirty="0"/>
              <a:t>In 2023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emphasis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on </a:t>
            </a:r>
            <a:r>
              <a:rPr lang="de-DE" baseline="0" dirty="0" err="1"/>
              <a:t>piloting</a:t>
            </a:r>
            <a:r>
              <a:rPr lang="de-DE" baseline="0" dirty="0"/>
              <a:t> LTPs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gaining</a:t>
            </a:r>
            <a:r>
              <a:rPr lang="de-DE" baseline="0" dirty="0"/>
              <a:t> </a:t>
            </a:r>
            <a:r>
              <a:rPr lang="de-DE" baseline="0" dirty="0" err="1"/>
              <a:t>rich</a:t>
            </a:r>
            <a:r>
              <a:rPr lang="de-DE" baseline="0" dirty="0"/>
              <a:t> </a:t>
            </a:r>
            <a:r>
              <a:rPr lang="de-DE" baseline="0" dirty="0" err="1"/>
              <a:t>feedback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</a:t>
            </a:r>
            <a:r>
              <a:rPr lang="de-DE" baseline="0" dirty="0" err="1"/>
              <a:t>participants</a:t>
            </a:r>
            <a:r>
              <a:rPr lang="de-DE" baseline="0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de-DE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baseline="0" dirty="0"/>
              <a:t>In 2024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repeat</a:t>
            </a:r>
            <a:r>
              <a:rPr lang="de-DE" baseline="0" dirty="0"/>
              <a:t> </a:t>
            </a:r>
            <a:r>
              <a:rPr lang="de-DE" baseline="0" dirty="0" err="1"/>
              <a:t>events</a:t>
            </a:r>
            <a:r>
              <a:rPr lang="de-DE" baseline="0" dirty="0"/>
              <a:t>, </a:t>
            </a:r>
            <a:r>
              <a:rPr lang="de-DE" baseline="0" dirty="0" err="1"/>
              <a:t>building</a:t>
            </a:r>
            <a:r>
              <a:rPr lang="de-DE" baseline="0" dirty="0"/>
              <a:t> on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learning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involving</a:t>
            </a:r>
            <a:r>
              <a:rPr lang="de-DE" baseline="0" dirty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teachers</a:t>
            </a:r>
            <a:r>
              <a:rPr lang="de-DE" baseline="0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de-DE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baseline="0" dirty="0"/>
              <a:t>This </a:t>
            </a:r>
            <a:r>
              <a:rPr lang="de-DE" baseline="0" dirty="0" err="1"/>
              <a:t>first</a:t>
            </a:r>
            <a:r>
              <a:rPr lang="de-DE" baseline="0" dirty="0"/>
              <a:t> online </a:t>
            </a:r>
            <a:r>
              <a:rPr lang="de-DE" baseline="0" dirty="0" err="1"/>
              <a:t>workshop</a:t>
            </a:r>
            <a:r>
              <a:rPr lang="de-DE" baseline="0" dirty="0"/>
              <a:t> </a:t>
            </a:r>
            <a:r>
              <a:rPr lang="de-DE" baseline="0" dirty="0" err="1"/>
              <a:t>took</a:t>
            </a:r>
            <a:r>
              <a:rPr lang="de-DE" baseline="0" dirty="0"/>
              <a:t> </a:t>
            </a:r>
            <a:r>
              <a:rPr lang="de-DE" baseline="0" dirty="0" err="1"/>
              <a:t>place</a:t>
            </a:r>
            <a:r>
              <a:rPr lang="de-DE" baseline="0" dirty="0"/>
              <a:t> in March,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another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follow in June. </a:t>
            </a:r>
          </a:p>
        </p:txBody>
      </p:sp>
    </p:spTree>
    <p:extLst>
      <p:ext uri="{BB962C8B-B14F-4D97-AF65-F5344CB8AC3E}">
        <p14:creationId xmlns:p14="http://schemas.microsoft.com/office/powerpoint/2010/main" val="186480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baseline="0" dirty="0"/>
              <a:t>7 LTPs, </a:t>
            </a:r>
            <a:r>
              <a:rPr lang="de-DE" baseline="0" dirty="0" err="1"/>
              <a:t>learning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teaching</a:t>
            </a:r>
            <a:r>
              <a:rPr lang="de-DE" baseline="0" dirty="0"/>
              <a:t> </a:t>
            </a:r>
            <a:r>
              <a:rPr lang="de-DE" baseline="0" dirty="0" err="1"/>
              <a:t>materials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teacher</a:t>
            </a:r>
            <a:r>
              <a:rPr lang="de-DE" baseline="0" dirty="0"/>
              <a:t> </a:t>
            </a:r>
            <a:r>
              <a:rPr lang="de-DE" baseline="0" dirty="0" err="1"/>
              <a:t>eductaors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teachers</a:t>
            </a:r>
            <a:r>
              <a:rPr lang="de-DE" baseline="0" dirty="0"/>
              <a:t>, </a:t>
            </a:r>
            <a:r>
              <a:rPr lang="de-DE" baseline="0" dirty="0" err="1"/>
              <a:t>working</a:t>
            </a:r>
            <a:r>
              <a:rPr lang="de-DE" baseline="0" dirty="0"/>
              <a:t> at </a:t>
            </a:r>
            <a:r>
              <a:rPr lang="de-DE" baseline="0" dirty="0" err="1"/>
              <a:t>primary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secondary</a:t>
            </a:r>
            <a:r>
              <a:rPr lang="de-DE" baseline="0" dirty="0"/>
              <a:t> </a:t>
            </a:r>
            <a:r>
              <a:rPr lang="de-DE" baseline="0" dirty="0" err="1"/>
              <a:t>level</a:t>
            </a:r>
            <a:r>
              <a:rPr lang="de-DE" baseline="0" dirty="0"/>
              <a:t>. Traditional ‚</a:t>
            </a:r>
            <a:r>
              <a:rPr lang="de-DE" baseline="0" dirty="0" err="1"/>
              <a:t>paper</a:t>
            </a:r>
            <a:r>
              <a:rPr lang="de-DE" baseline="0" dirty="0"/>
              <a:t>‘ </a:t>
            </a:r>
            <a:r>
              <a:rPr lang="de-DE" baseline="0" dirty="0" err="1"/>
              <a:t>activity</a:t>
            </a:r>
            <a:r>
              <a:rPr lang="de-DE" baseline="0" dirty="0"/>
              <a:t> </a:t>
            </a:r>
            <a:r>
              <a:rPr lang="de-DE" baseline="0" dirty="0" err="1"/>
              <a:t>plans</a:t>
            </a:r>
            <a:r>
              <a:rPr lang="de-DE" baseline="0" dirty="0"/>
              <a:t>,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interactive</a:t>
            </a:r>
            <a:r>
              <a:rPr lang="de-DE" baseline="0" dirty="0"/>
              <a:t> </a:t>
            </a:r>
            <a:r>
              <a:rPr lang="de-DE" baseline="0" dirty="0" err="1"/>
              <a:t>moodle</a:t>
            </a:r>
            <a:r>
              <a:rPr lang="de-DE" baseline="0" dirty="0"/>
              <a:t> </a:t>
            </a:r>
            <a:r>
              <a:rPr lang="de-DE" baseline="0" dirty="0" err="1"/>
              <a:t>course</a:t>
            </a:r>
            <a:r>
              <a:rPr lang="de-DE" baseline="0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de-DE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baseline="0" dirty="0" err="1"/>
              <a:t>Designed</a:t>
            </a:r>
            <a:r>
              <a:rPr lang="de-DE" baseline="0" dirty="0"/>
              <a:t> </a:t>
            </a:r>
            <a:r>
              <a:rPr lang="de-DE" baseline="0" dirty="0" err="1"/>
              <a:t>around</a:t>
            </a:r>
            <a:r>
              <a:rPr lang="de-DE" baseline="0" dirty="0"/>
              <a:t> GreenComp, </a:t>
            </a:r>
            <a:r>
              <a:rPr lang="de-DE" baseline="0" dirty="0" err="1"/>
              <a:t>the</a:t>
            </a:r>
            <a:r>
              <a:rPr lang="de-DE" baseline="0" dirty="0"/>
              <a:t> European </a:t>
            </a:r>
            <a:r>
              <a:rPr lang="de-DE" baseline="0" dirty="0" err="1"/>
              <a:t>Commisson‘s</a:t>
            </a:r>
            <a:r>
              <a:rPr lang="de-DE" baseline="0" dirty="0"/>
              <a:t> </a:t>
            </a:r>
            <a:r>
              <a:rPr lang="de-DE" baseline="0" dirty="0" err="1"/>
              <a:t>competence</a:t>
            </a:r>
            <a:r>
              <a:rPr lang="de-DE" baseline="0" dirty="0"/>
              <a:t> </a:t>
            </a:r>
            <a:r>
              <a:rPr lang="de-DE" baseline="0" dirty="0" err="1"/>
              <a:t>framework</a:t>
            </a:r>
            <a:r>
              <a:rPr lang="de-DE" baseline="0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de-DE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baseline="0" dirty="0" err="1"/>
              <a:t>Opportunity</a:t>
            </a:r>
            <a:r>
              <a:rPr lang="de-DE" baseline="0" dirty="0"/>
              <a:t> o </a:t>
            </a:r>
            <a:r>
              <a:rPr lang="de-DE" baseline="0" dirty="0" err="1"/>
              <a:t>develop</a:t>
            </a:r>
            <a:r>
              <a:rPr lang="de-DE" baseline="0" dirty="0"/>
              <a:t> </a:t>
            </a:r>
            <a:r>
              <a:rPr lang="de-DE" baseline="0" dirty="0" err="1"/>
              <a:t>ideas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educators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first</a:t>
            </a:r>
            <a:r>
              <a:rPr lang="de-DE" baseline="0" dirty="0"/>
              <a:t> </a:t>
            </a:r>
            <a:r>
              <a:rPr lang="de-DE" baseline="0" dirty="0" err="1"/>
              <a:t>year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project</a:t>
            </a:r>
            <a:r>
              <a:rPr lang="de-DE" baseline="0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baseline="0" dirty="0" err="1"/>
              <a:t>Impusles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further</a:t>
            </a:r>
            <a:r>
              <a:rPr lang="de-DE" baseline="0" dirty="0"/>
              <a:t> </a:t>
            </a:r>
            <a:r>
              <a:rPr lang="de-DE" baseline="0" dirty="0" err="1"/>
              <a:t>reflection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development</a:t>
            </a:r>
            <a:r>
              <a:rPr lang="de-DE" baseline="0" dirty="0"/>
              <a:t> in </a:t>
            </a:r>
            <a:r>
              <a:rPr lang="de-DE" baseline="0" dirty="0" err="1"/>
              <a:t>classrooms</a:t>
            </a:r>
            <a:r>
              <a:rPr lang="de-DE" baseline="0" dirty="0"/>
              <a:t> </a:t>
            </a:r>
            <a:r>
              <a:rPr lang="de-DE" baseline="0" dirty="0" err="1"/>
              <a:t>across</a:t>
            </a:r>
            <a:r>
              <a:rPr lang="de-DE" baseline="0" dirty="0"/>
              <a:t> Europe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de-DE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baseline="0" dirty="0" err="1"/>
              <a:t>Bieng</a:t>
            </a:r>
            <a:r>
              <a:rPr lang="de-DE" baseline="0" dirty="0"/>
              <a:t> </a:t>
            </a:r>
            <a:r>
              <a:rPr lang="de-DE" baseline="0" dirty="0" err="1"/>
              <a:t>published</a:t>
            </a:r>
            <a:r>
              <a:rPr lang="de-DE" baseline="0" dirty="0"/>
              <a:t> </a:t>
            </a:r>
            <a:r>
              <a:rPr lang="de-DE" baseline="0" dirty="0" err="1"/>
              <a:t>now</a:t>
            </a:r>
            <a:r>
              <a:rPr lang="de-DE" baseline="0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de-DE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baseline="0" dirty="0" err="1"/>
              <a:t>Accessible</a:t>
            </a:r>
            <a:r>
              <a:rPr lang="de-DE" baseline="0" dirty="0"/>
              <a:t> </a:t>
            </a:r>
            <a:r>
              <a:rPr lang="de-DE" baseline="0" dirty="0" err="1"/>
              <a:t>over</a:t>
            </a:r>
            <a:r>
              <a:rPr lang="de-DE" baseline="0" dirty="0"/>
              <a:t>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platform</a:t>
            </a:r>
            <a:r>
              <a:rPr lang="de-DE" baseline="0" dirty="0"/>
              <a:t>,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othe</a:t>
            </a:r>
            <a:r>
              <a:rPr lang="de-DE" baseline="0" dirty="0"/>
              <a:t> </a:t>
            </a:r>
            <a:r>
              <a:rPr lang="de-DE" baseline="0" dirty="0" err="1"/>
              <a:t>rEuropean</a:t>
            </a:r>
            <a:r>
              <a:rPr lang="de-DE" baseline="0" dirty="0"/>
              <a:t>, national an </a:t>
            </a:r>
            <a:r>
              <a:rPr lang="de-DE" baseline="0" dirty="0" err="1"/>
              <a:t>local</a:t>
            </a:r>
            <a:r>
              <a:rPr lang="de-DE" baseline="0" dirty="0"/>
              <a:t> </a:t>
            </a:r>
            <a:r>
              <a:rPr lang="de-DE" baseline="0" dirty="0" err="1"/>
              <a:t>servers</a:t>
            </a:r>
            <a:r>
              <a:rPr lang="de-D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69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64694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36497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0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5" y="50400"/>
            <a:ext cx="3626575" cy="10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 rot="10498349">
            <a:off x="8396213" y="3408816"/>
            <a:ext cx="438186" cy="438186"/>
          </a:xfrm>
          <a:prstGeom prst="ellipse">
            <a:avLst/>
          </a:prstGeom>
          <a:solidFill>
            <a:srgbClr val="00A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10497514">
            <a:off x="7515919" y="3972834"/>
            <a:ext cx="986617" cy="986617"/>
          </a:xfrm>
          <a:prstGeom prst="flowChartConnector">
            <a:avLst/>
          </a:prstGeom>
          <a:solidFill>
            <a:srgbClr val="F7F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10497864">
            <a:off x="8714883" y="2745709"/>
            <a:ext cx="293934" cy="293934"/>
          </a:xfrm>
          <a:prstGeom prst="ellipse">
            <a:avLst/>
          </a:prstGeom>
          <a:solidFill>
            <a:srgbClr val="F4A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10800000">
            <a:off x="8477989" y="230386"/>
            <a:ext cx="393600" cy="393600"/>
          </a:xfrm>
          <a:prstGeom prst="ellipse">
            <a:avLst/>
          </a:prstGeom>
          <a:solidFill>
            <a:srgbClr val="AF67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 rot="10800000">
            <a:off x="7825705" y="696165"/>
            <a:ext cx="671700" cy="671700"/>
          </a:xfrm>
          <a:prstGeom prst="ellipse">
            <a:avLst/>
          </a:prstGeom>
          <a:solidFill>
            <a:srgbClr val="00A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None/>
              <a:defRPr sz="2400">
                <a:solidFill>
                  <a:srgbClr val="39B4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673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 rot="10800000">
            <a:off x="7900921" y="230379"/>
            <a:ext cx="249600" cy="249300"/>
          </a:xfrm>
          <a:prstGeom prst="ellipse">
            <a:avLst/>
          </a:prstGeom>
          <a:solidFill>
            <a:srgbClr val="F7F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10800000">
            <a:off x="8687321" y="959804"/>
            <a:ext cx="249600" cy="249300"/>
          </a:xfrm>
          <a:prstGeom prst="ellipse">
            <a:avLst/>
          </a:prstGeom>
          <a:solidFill>
            <a:srgbClr val="F4A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10800000">
            <a:off x="8549950" y="1629125"/>
            <a:ext cx="235500" cy="235200"/>
          </a:xfrm>
          <a:prstGeom prst="ellipse">
            <a:avLst/>
          </a:prstGeom>
          <a:solidFill>
            <a:srgbClr val="39B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>
            <a:off x="8799475" y="2214225"/>
            <a:ext cx="178500" cy="178200"/>
          </a:xfrm>
          <a:prstGeom prst="ellipse">
            <a:avLst/>
          </a:prstGeom>
          <a:solidFill>
            <a:srgbClr val="82D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0" y="4499800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450150"/>
            <a:ext cx="435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4800"/>
              <a:buNone/>
              <a:defRPr sz="4800">
                <a:solidFill>
                  <a:srgbClr val="39B4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3649276" y="3686650"/>
            <a:ext cx="393600" cy="393600"/>
          </a:xfrm>
          <a:prstGeom prst="ellipse">
            <a:avLst/>
          </a:prstGeom>
          <a:solidFill>
            <a:srgbClr val="AF67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4"/>
          <p:cNvCxnSpPr/>
          <p:nvPr/>
        </p:nvCxnSpPr>
        <p:spPr>
          <a:xfrm rot="10800000" flipH="1">
            <a:off x="4501602" y="3554315"/>
            <a:ext cx="1058700" cy="906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4"/>
          <p:cNvSpPr/>
          <p:nvPr/>
        </p:nvSpPr>
        <p:spPr>
          <a:xfrm>
            <a:off x="3982710" y="4292246"/>
            <a:ext cx="671700" cy="671700"/>
          </a:xfrm>
          <a:prstGeom prst="ellipse">
            <a:avLst/>
          </a:prstGeom>
          <a:solidFill>
            <a:srgbClr val="82D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>
            <a:spLocks noGrp="1"/>
          </p:cNvSpPr>
          <p:nvPr>
            <p:ph type="pic" idx="2"/>
          </p:nvPr>
        </p:nvSpPr>
        <p:spPr>
          <a:xfrm>
            <a:off x="4550500" y="392850"/>
            <a:ext cx="4357800" cy="43578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0" y="4499800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 1">
  <p:cSld name="SECTION_TITLE_AND_DESCRIPTION_1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2100" y="0"/>
            <a:ext cx="4572000" cy="5143500"/>
          </a:xfrm>
          <a:prstGeom prst="rect">
            <a:avLst/>
          </a:prstGeom>
          <a:solidFill>
            <a:srgbClr val="82D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None/>
              <a:defRPr sz="21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9075" y="108275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9075" y="108275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Green">
  <p:cSld name="CAPTION_ONLY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166800" y="93110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Green">
  <p:cSld name="SECTION_HEADER_1_2"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/>
          </a:blip>
          <a:srcRect t="787" b="796"/>
          <a:stretch/>
        </p:blipFill>
        <p:spPr>
          <a:xfrm>
            <a:off x="0" y="79200"/>
            <a:ext cx="9144000" cy="50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0475" y="388588"/>
            <a:ext cx="1101968" cy="44728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1073225" y="835875"/>
            <a:ext cx="5853900" cy="1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-225" y="0"/>
            <a:ext cx="9144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311700" y="1770160"/>
            <a:ext cx="8520600" cy="77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ct val="180555"/>
              <a:buNone/>
            </a:pPr>
            <a:br>
              <a:rPr lang="de-DE" sz="3200" b="0"/>
            </a:br>
            <a:br>
              <a:rPr lang="de-DE" sz="3200"/>
            </a:br>
            <a:br>
              <a:rPr lang="de-DE" sz="3200"/>
            </a:br>
            <a:br>
              <a:rPr lang="de-DE" sz="3200" b="0" i="1"/>
            </a:br>
            <a:endParaRPr sz="3200" b="0" i="1"/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5258650" y="3652150"/>
            <a:ext cx="3770700" cy="1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de-DE" sz="1600" b="0" dirty="0">
                <a:solidFill>
                  <a:schemeClr val="dk1"/>
                </a:solidFill>
              </a:rPr>
            </a:br>
            <a:endParaRPr sz="1600" b="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1600" b="0" dirty="0">
              <a:solidFill>
                <a:schemeClr val="dk1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6609340" y="4070131"/>
            <a:ext cx="1917700" cy="10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Inter"/>
              <a:buNone/>
            </a:pPr>
            <a:r>
              <a:rPr lang="de-DE" sz="1600" b="1" i="0" u="none" strike="noStrike" cap="none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Rachel Bowden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Inter"/>
              <a:buNone/>
            </a:pPr>
            <a:r>
              <a:rPr lang="de-DE" sz="1600" b="1" i="0" u="none" strike="noStrike" cap="none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TU Dresden 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Inter"/>
              <a:buNone/>
            </a:pPr>
            <a:endParaRPr sz="1800" b="1" i="0" u="none" strike="noStrike" cap="none" dirty="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792256" y="3803968"/>
            <a:ext cx="3726869" cy="53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Inter"/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Friedrich-Schiller-Gymnasium, Pirna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Inter"/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27. September- 01.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</a:rPr>
              <a:t>October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457" y="4334281"/>
            <a:ext cx="2754151" cy="61625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546001" y="1255051"/>
            <a:ext cx="85206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Autumn School 2024</a:t>
            </a:r>
          </a:p>
          <a:p>
            <a:pPr algn="ctr"/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 Beyond borders: Whole school approaches to sustainability education for secondary level educators and school leaders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55CF3C-4F4F-450A-8574-75A5C2C18312}"/>
              </a:ext>
            </a:extLst>
          </p:cNvPr>
          <p:cNvSpPr txBox="1"/>
          <p:nvPr/>
        </p:nvSpPr>
        <p:spPr>
          <a:xfrm>
            <a:off x="2327846" y="2417281"/>
            <a:ext cx="4655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327E1A-9C89-4FBE-B93C-A90AD582E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692" y="322911"/>
            <a:ext cx="2138071" cy="592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3372015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3" r="5925" b="10769"/>
          <a:stretch/>
        </p:blipFill>
        <p:spPr>
          <a:xfrm>
            <a:off x="3815736" y="244356"/>
            <a:ext cx="2641578" cy="1718443"/>
          </a:xfrm>
          <a:prstGeom prst="rect">
            <a:avLst/>
          </a:prstGeom>
        </p:spPr>
      </p:pic>
      <p:sp>
        <p:nvSpPr>
          <p:cNvPr id="272" name="Google Shape;272;p6"/>
          <p:cNvSpPr txBox="1">
            <a:spLocks noGrp="1"/>
          </p:cNvSpPr>
          <p:nvPr>
            <p:ph type="title"/>
          </p:nvPr>
        </p:nvSpPr>
        <p:spPr>
          <a:xfrm>
            <a:off x="311699" y="127469"/>
            <a:ext cx="6650677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2200" dirty="0"/>
              <a:t>Teacher Engagement and Mobility</a:t>
            </a:r>
            <a:br>
              <a:rPr lang="de-DE" sz="2200" dirty="0"/>
            </a:br>
            <a:endParaRPr sz="2200" dirty="0"/>
          </a:p>
        </p:txBody>
      </p:sp>
      <p:sp>
        <p:nvSpPr>
          <p:cNvPr id="273" name="Google Shape;273;p6"/>
          <p:cNvSpPr txBox="1"/>
          <p:nvPr/>
        </p:nvSpPr>
        <p:spPr>
          <a:xfrm>
            <a:off x="656035" y="884351"/>
            <a:ext cx="2636962" cy="215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138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9" y="651048"/>
            <a:ext cx="1091330" cy="118960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r="1334" b="5674"/>
          <a:stretch/>
        </p:blipFill>
        <p:spPr>
          <a:xfrm>
            <a:off x="1640367" y="717188"/>
            <a:ext cx="2087437" cy="112346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92" y="4565828"/>
            <a:ext cx="2070954" cy="39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229" y="1962799"/>
            <a:ext cx="1073381" cy="1118523"/>
          </a:xfrm>
          <a:prstGeom prst="rect">
            <a:avLst/>
          </a:prstGeom>
        </p:spPr>
      </p:pic>
      <p:pic>
        <p:nvPicPr>
          <p:cNvPr id="12" name="Imagem 122599020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36953"/>
          <a:stretch/>
        </p:blipFill>
        <p:spPr>
          <a:xfrm>
            <a:off x="1651116" y="1962799"/>
            <a:ext cx="2065937" cy="11936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1820" y="2016918"/>
            <a:ext cx="1771053" cy="117820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229" y="3219862"/>
            <a:ext cx="1102744" cy="1160507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10" y="3274552"/>
            <a:ext cx="1379349" cy="1062234"/>
          </a:xfrm>
          <a:prstGeom prst="rect">
            <a:avLst/>
          </a:prstGeom>
          <a:noFill/>
        </p:spPr>
      </p:pic>
      <p:pic>
        <p:nvPicPr>
          <p:cNvPr id="17" name="Picture 43" descr="A group of people in the water&#10;&#10;Description automatically generated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36" y="3297937"/>
            <a:ext cx="1371400" cy="1038849"/>
          </a:xfrm>
          <a:prstGeom prst="rect">
            <a:avLst/>
          </a:prstGeom>
        </p:spPr>
      </p:pic>
      <p:pic>
        <p:nvPicPr>
          <p:cNvPr id="18" name="Picture 2" descr="A group of women standing in a room&#10;&#10;Description automatically generated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/>
          <a:stretch/>
        </p:blipFill>
        <p:spPr>
          <a:xfrm>
            <a:off x="4600119" y="3297937"/>
            <a:ext cx="1350010" cy="140626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1556" y="1626305"/>
            <a:ext cx="1434508" cy="19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"/>
          <p:cNvSpPr txBox="1">
            <a:spLocks noGrp="1"/>
          </p:cNvSpPr>
          <p:nvPr>
            <p:ph type="title"/>
          </p:nvPr>
        </p:nvSpPr>
        <p:spPr>
          <a:xfrm>
            <a:off x="311699" y="127469"/>
            <a:ext cx="6694407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2200" dirty="0"/>
              <a:t>Learning and Teaching Packages (LTPs) </a:t>
            </a:r>
            <a:br>
              <a:rPr lang="de-DE" sz="2200" dirty="0"/>
            </a:br>
            <a:endParaRPr sz="2200" dirty="0"/>
          </a:p>
        </p:txBody>
      </p:sp>
      <p:sp>
        <p:nvSpPr>
          <p:cNvPr id="273" name="Google Shape;273;p6"/>
          <p:cNvSpPr txBox="1"/>
          <p:nvPr/>
        </p:nvSpPr>
        <p:spPr>
          <a:xfrm>
            <a:off x="656035" y="884351"/>
            <a:ext cx="2636962" cy="215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138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26628"/>
          <a:stretch/>
        </p:blipFill>
        <p:spPr>
          <a:xfrm>
            <a:off x="131832" y="884351"/>
            <a:ext cx="6322330" cy="33837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3" y="2576242"/>
            <a:ext cx="1365160" cy="131150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C91772E-EF5B-4AF7-BE67-A4637BE3D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699" y="2433350"/>
            <a:ext cx="1597290" cy="159729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58F3C53-6CBF-4B77-B873-1843B9C87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448" y="4543128"/>
            <a:ext cx="196308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411A7-6F55-4298-BB30-FE8E1DE8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6BB620-C33E-461C-BBAF-B09AD7B6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058"/>
            <a:ext cx="9144000" cy="496538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556FA6-0B93-4C25-A35B-2B2B4BE56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58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D0ABF-49FF-487F-99F3-68A02F1A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54" y="-2330"/>
            <a:ext cx="3864729" cy="755700"/>
          </a:xfrm>
        </p:spPr>
        <p:txBody>
          <a:bodyPr>
            <a:normAutofit/>
          </a:bodyPr>
          <a:lstStyle/>
          <a:p>
            <a:r>
              <a:rPr lang="de-DE" sz="3200" dirty="0" err="1"/>
              <a:t>Sustainability</a:t>
            </a:r>
            <a:r>
              <a:rPr lang="de-DE" dirty="0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F7AA13-D473-413A-9237-7597D4ED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4" y="825094"/>
            <a:ext cx="4255644" cy="35650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0301314-F0BD-40A9-8515-127A40027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984" y="825094"/>
            <a:ext cx="2414225" cy="18960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D6A2A07-AFCC-4150-94CF-9BC6E1B81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984" y="2785685"/>
            <a:ext cx="2414406" cy="16044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4C08DC-881D-4CF3-B224-26A1F6BBF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812" y="2003407"/>
            <a:ext cx="1743184" cy="11366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9803C6F-EDC1-418C-AF63-4243FCB58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812" y="4602215"/>
            <a:ext cx="1963082" cy="4389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B66D98-D694-4C4B-A3CD-9565345056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812" y="3253445"/>
            <a:ext cx="1697348" cy="11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1C860-0E20-4ADF-B891-8DE2B874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A53C07-C2EA-4758-95DB-80DFE3D4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6" y="168902"/>
            <a:ext cx="5444200" cy="420660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3853F8-C185-4437-B978-BDD6BC69E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4CCC47-BB6C-4C91-97BB-FADB4B600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900" y="1744618"/>
            <a:ext cx="2642069" cy="26308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B52E484-43AA-4F30-B5A5-9DD055863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887" y="4569000"/>
            <a:ext cx="196308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FBEE7E0-9F47-4579-A5A5-EAABBD1A5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2536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D90FF2A-A5D5-4D7B-B39C-AFAF78655A85}"/>
              </a:ext>
            </a:extLst>
          </p:cNvPr>
          <p:cNvSpPr txBox="1"/>
          <p:nvPr/>
        </p:nvSpPr>
        <p:spPr>
          <a:xfrm>
            <a:off x="4779129" y="4343281"/>
            <a:ext cx="26821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</a:rPr>
              <a:t>GreenComp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</a:rPr>
              <a:t>Visualisation</a:t>
            </a:r>
            <a:endParaRPr lang="de-DE" sz="16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© EC 2022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56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1EB12E9-38EB-4F73-821E-31EC9C70C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51435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51CAE0D-C7CA-4B5C-89E7-A2B09CD8BDA2}"/>
              </a:ext>
            </a:extLst>
          </p:cNvPr>
          <p:cNvSpPr txBox="1"/>
          <p:nvPr/>
        </p:nvSpPr>
        <p:spPr>
          <a:xfrm>
            <a:off x="7315200" y="2457853"/>
            <a:ext cx="19623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</a:rPr>
              <a:t>Whole </a:t>
            </a:r>
          </a:p>
          <a:p>
            <a:r>
              <a:rPr lang="de-DE" sz="2800" b="1" dirty="0">
                <a:solidFill>
                  <a:srgbClr val="00B050"/>
                </a:solidFill>
              </a:rPr>
              <a:t>School </a:t>
            </a:r>
          </a:p>
          <a:p>
            <a:r>
              <a:rPr lang="de-DE" sz="2800" b="1" dirty="0">
                <a:solidFill>
                  <a:srgbClr val="00B050"/>
                </a:solidFill>
              </a:rPr>
              <a:t>Approach </a:t>
            </a:r>
          </a:p>
          <a:p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© UNESCO, 2016</a:t>
            </a:r>
          </a:p>
        </p:txBody>
      </p:sp>
    </p:spTree>
    <p:extLst>
      <p:ext uri="{BB962C8B-B14F-4D97-AF65-F5344CB8AC3E}">
        <p14:creationId xmlns:p14="http://schemas.microsoft.com/office/powerpoint/2010/main" val="5631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>
            <a:extLst>
              <a:ext uri="{FF2B5EF4-FFF2-40B4-BE49-F238E27FC236}">
                <a16:creationId xmlns:a16="http://schemas.microsoft.com/office/drawing/2014/main" id="{4E6A9DA1-8BA8-4091-BE08-A2C7D81E8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610" y="106525"/>
            <a:ext cx="4045200" cy="1235100"/>
          </a:xfrm>
        </p:spPr>
        <p:txBody>
          <a:bodyPr>
            <a:normAutofit/>
          </a:bodyPr>
          <a:lstStyle/>
          <a:p>
            <a:r>
              <a:rPr lang="de-DE" sz="3600" b="1" dirty="0" err="1"/>
              <a:t>Beyond</a:t>
            </a:r>
            <a:r>
              <a:rPr lang="de-DE" sz="3600" b="1" dirty="0"/>
              <a:t> </a:t>
            </a:r>
            <a:r>
              <a:rPr lang="de-DE" sz="3600" b="1" dirty="0" err="1">
                <a:solidFill>
                  <a:srgbClr val="00B0F0"/>
                </a:solidFill>
              </a:rPr>
              <a:t>borders</a:t>
            </a:r>
            <a:endParaRPr lang="de-DE" sz="3600" b="1" dirty="0">
              <a:solidFill>
                <a:srgbClr val="00B0F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041B0B-1DD1-4645-9B90-2FA050C9D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192" y="838200"/>
            <a:ext cx="6515100" cy="34671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7C84120-6092-4642-8B23-0811DFDD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28" y="1178336"/>
            <a:ext cx="1985851" cy="27868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44E49D-86DB-482C-BE88-82D55262D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21" y="4512151"/>
            <a:ext cx="196308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1EB12E9-38EB-4F73-821E-31EC9C70C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51435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51CAE0D-C7CA-4B5C-89E7-A2B09CD8BDA2}"/>
              </a:ext>
            </a:extLst>
          </p:cNvPr>
          <p:cNvSpPr txBox="1"/>
          <p:nvPr/>
        </p:nvSpPr>
        <p:spPr>
          <a:xfrm>
            <a:off x="7315200" y="2457853"/>
            <a:ext cx="19623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</a:rPr>
              <a:t>Whole </a:t>
            </a:r>
          </a:p>
          <a:p>
            <a:r>
              <a:rPr lang="de-DE" sz="2800" b="1" dirty="0">
                <a:solidFill>
                  <a:srgbClr val="00B050"/>
                </a:solidFill>
              </a:rPr>
              <a:t>School </a:t>
            </a:r>
          </a:p>
          <a:p>
            <a:r>
              <a:rPr lang="de-DE" sz="2800" b="1" dirty="0">
                <a:solidFill>
                  <a:srgbClr val="00B050"/>
                </a:solidFill>
              </a:rPr>
              <a:t>Approach </a:t>
            </a:r>
          </a:p>
          <a:p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© UNESCO, 2016</a:t>
            </a:r>
          </a:p>
        </p:txBody>
      </p:sp>
    </p:spTree>
    <p:extLst>
      <p:ext uri="{BB962C8B-B14F-4D97-AF65-F5344CB8AC3E}">
        <p14:creationId xmlns:p14="http://schemas.microsoft.com/office/powerpoint/2010/main" val="271399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369" y="356801"/>
            <a:ext cx="3919131" cy="36954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65139" y="649781"/>
            <a:ext cx="2691224" cy="4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Font typeface="Inter"/>
              <a:buNone/>
              <a:defRPr sz="24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dirty="0"/>
              <a:t>https://tap-ts.eu</a:t>
            </a:r>
            <a:endParaRPr lang="en-GB" sz="1800" dirty="0"/>
          </a:p>
        </p:txBody>
      </p:sp>
      <p:sp>
        <p:nvSpPr>
          <p:cNvPr id="3" name="Rechteck 2"/>
          <p:cNvSpPr/>
          <p:nvPr/>
        </p:nvSpPr>
        <p:spPr>
          <a:xfrm>
            <a:off x="4665139" y="1238076"/>
            <a:ext cx="3373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TAP-TS engages a diverse, international community of educators to develop their teaching sustainability competences through participation in professional learning communities, events and activities and in the co-creation, piloting and ongoing adaption of learning and teaching materials.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236" y="3371351"/>
            <a:ext cx="1598764" cy="15987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193" y="4512452"/>
            <a:ext cx="220084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34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Bildschirmpräsentation (16:9)</PresentationFormat>
  <Paragraphs>55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Nunito</vt:lpstr>
      <vt:lpstr>Inter</vt:lpstr>
      <vt:lpstr>Arial</vt:lpstr>
      <vt:lpstr>Simple Light</vt:lpstr>
      <vt:lpstr>    </vt:lpstr>
      <vt:lpstr>PowerPoint-Präsentation</vt:lpstr>
      <vt:lpstr>Sustainability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Teacher Engagement and Mobility </vt:lpstr>
      <vt:lpstr>Learning and Teaching Packages (LTPs)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Rachel Bowden</dc:creator>
  <cp:lastModifiedBy>Rachel Bowden</cp:lastModifiedBy>
  <cp:revision>45</cp:revision>
  <dcterms:modified xsi:type="dcterms:W3CDTF">2024-09-26T09:39:33Z</dcterms:modified>
</cp:coreProperties>
</file>